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cb8767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b8767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cb8767e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b8767e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cb8767e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b8767e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cb8767e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b8767e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cb8767e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b8767e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cb8767e9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b8767e9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cb8767e9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b8767e9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cb8767e9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b8767e9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bbee915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ee915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bbee915a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bee915a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cb679c0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679c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cb7a254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7a254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cb7a254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b7a254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cb7a254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b7a254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2cb7a254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b7a254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cb7a254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b7a254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Mastering RSI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@Cryptocred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Trendlines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Trendlines can be drawn on the RSI lines just like you would on a standard line chart</a:t>
            </a:r>
            <a:endParaRPr/>
          </a:p>
          <a:p>
            <a:pPr indent="0" lvl="0" marL="0">
              <a:spcBef>
                <a:spcPts val="1600"/>
              </a:spcBef>
              <a:spcAft>
                <a:spcPts val="0"/>
              </a:spcAft>
              <a:buNone/>
            </a:pPr>
            <a:r>
              <a:rPr lang="en"/>
              <a:t>I use RSI trendlines in three main ways:</a:t>
            </a:r>
            <a:endParaRPr/>
          </a:p>
          <a:p>
            <a:pPr indent="-311150" lvl="0" marL="457200" rtl="0">
              <a:spcBef>
                <a:spcPts val="1600"/>
              </a:spcBef>
              <a:spcAft>
                <a:spcPts val="0"/>
              </a:spcAft>
              <a:buSzPts val="1300"/>
              <a:buChar char="●"/>
            </a:pPr>
            <a:r>
              <a:rPr lang="en"/>
              <a:t> Simply, identify the trend of the instrument</a:t>
            </a:r>
            <a:endParaRPr/>
          </a:p>
          <a:p>
            <a:pPr indent="-311150" lvl="0" marL="457200" rtl="0">
              <a:spcBef>
                <a:spcPts val="0"/>
              </a:spcBef>
              <a:spcAft>
                <a:spcPts val="0"/>
              </a:spcAft>
              <a:buSzPts val="1300"/>
              <a:buChar char="●"/>
            </a:pPr>
            <a:r>
              <a:rPr lang="en"/>
              <a:t>‘Confirm’ a breakout/breakdown of a pattern</a:t>
            </a:r>
            <a:endParaRPr/>
          </a:p>
          <a:p>
            <a:pPr indent="-311150" lvl="0" marL="457200" rtl="0">
              <a:spcBef>
                <a:spcPts val="0"/>
              </a:spcBef>
              <a:spcAft>
                <a:spcPts val="0"/>
              </a:spcAft>
              <a:buSzPts val="1300"/>
              <a:buChar char="●"/>
            </a:pPr>
            <a:r>
              <a:rPr lang="en"/>
              <a:t>Indicate trend reversals when RSI breaks resistance/support lines</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Divergences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premise: </a:t>
            </a:r>
            <a:endParaRPr/>
          </a:p>
          <a:p>
            <a:pPr indent="0" lvl="0" marL="0">
              <a:spcBef>
                <a:spcPts val="1600"/>
              </a:spcBef>
              <a:spcAft>
                <a:spcPts val="0"/>
              </a:spcAft>
              <a:buNone/>
            </a:pPr>
            <a:r>
              <a:rPr lang="en"/>
              <a:t>A divergence is when the oscillator shows something different than what price is showing i.e. the oscillator does not follow price</a:t>
            </a:r>
            <a:endParaRPr/>
          </a:p>
          <a:p>
            <a:pPr indent="0" lvl="0" marL="0">
              <a:spcBef>
                <a:spcPts val="1600"/>
              </a:spcBef>
              <a:spcAft>
                <a:spcPts val="0"/>
              </a:spcAft>
              <a:buNone/>
            </a:pPr>
            <a:r>
              <a:rPr lang="en"/>
              <a:t>Divergences can give traders ‘hints’ about the strength or weakness of the current trend and thus allow traders to position themselves better for trend reversals, warn them of a weakening or strengthening trend, et cetera</a:t>
            </a:r>
            <a:endParaRPr/>
          </a:p>
          <a:p>
            <a:pPr indent="0" lvl="0" marL="0">
              <a:spcBef>
                <a:spcPts val="1600"/>
              </a:spcBef>
              <a:spcAft>
                <a:spcPts val="0"/>
              </a:spcAft>
              <a:buNone/>
            </a:pPr>
            <a:r>
              <a:rPr lang="en"/>
              <a:t>Divergence is the “single most indicative characteristic of the Relative Strength Index” - Wilder i.e. the guy who invented the damn thing</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Divergences II</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 categories:</a:t>
            </a:r>
            <a:endParaRPr/>
          </a:p>
          <a:p>
            <a:pPr indent="-311150" lvl="0" marL="457200" rtl="0">
              <a:spcBef>
                <a:spcPts val="1600"/>
              </a:spcBef>
              <a:spcAft>
                <a:spcPts val="0"/>
              </a:spcAft>
              <a:buClr>
                <a:srgbClr val="FF9900"/>
              </a:buClr>
              <a:buSzPts val="1300"/>
              <a:buChar char="●"/>
            </a:pPr>
            <a:r>
              <a:rPr lang="en">
                <a:solidFill>
                  <a:srgbClr val="FF9900"/>
                </a:solidFill>
              </a:rPr>
              <a:t>Normal/standard divergence</a:t>
            </a:r>
            <a:endParaRPr>
              <a:solidFill>
                <a:srgbClr val="FF9900"/>
              </a:solidFill>
            </a:endParaRPr>
          </a:p>
          <a:p>
            <a:pPr indent="-311150" lvl="0" marL="457200" rtl="0">
              <a:spcBef>
                <a:spcPts val="0"/>
              </a:spcBef>
              <a:spcAft>
                <a:spcPts val="0"/>
              </a:spcAft>
              <a:buClr>
                <a:srgbClr val="FF00FF"/>
              </a:buClr>
              <a:buSzPts val="1300"/>
              <a:buChar char="●"/>
            </a:pPr>
            <a:r>
              <a:rPr lang="en">
                <a:solidFill>
                  <a:srgbClr val="FF00FF"/>
                </a:solidFill>
              </a:rPr>
              <a:t>Hidden divergence</a:t>
            </a:r>
            <a:endParaRPr>
              <a:solidFill>
                <a:srgbClr val="FF00FF"/>
              </a:solidFill>
            </a:endParaRPr>
          </a:p>
          <a:p>
            <a:pPr indent="0" lvl="0" marL="0" rtl="0">
              <a:spcBef>
                <a:spcPts val="1600"/>
              </a:spcBef>
              <a:spcAft>
                <a:spcPts val="0"/>
              </a:spcAft>
              <a:buNone/>
            </a:pPr>
            <a:r>
              <a:rPr lang="en"/>
              <a:t>Bullish</a:t>
            </a:r>
            <a:endParaRPr/>
          </a:p>
          <a:p>
            <a:pPr indent="-311150" lvl="0" marL="457200" rtl="0">
              <a:spcBef>
                <a:spcPts val="1600"/>
              </a:spcBef>
              <a:spcAft>
                <a:spcPts val="0"/>
              </a:spcAft>
              <a:buClr>
                <a:srgbClr val="FF9900"/>
              </a:buClr>
              <a:buSzPts val="1300"/>
              <a:buChar char="●"/>
            </a:pPr>
            <a:r>
              <a:rPr lang="en">
                <a:solidFill>
                  <a:srgbClr val="FF9900"/>
                </a:solidFill>
              </a:rPr>
              <a:t>Price: lower low</a:t>
            </a:r>
            <a:endParaRPr>
              <a:solidFill>
                <a:srgbClr val="FF9900"/>
              </a:solidFill>
            </a:endParaRPr>
          </a:p>
          <a:p>
            <a:pPr indent="-311150" lvl="0" marL="457200" rtl="0">
              <a:spcBef>
                <a:spcPts val="0"/>
              </a:spcBef>
              <a:spcAft>
                <a:spcPts val="0"/>
              </a:spcAft>
              <a:buClr>
                <a:srgbClr val="FF9900"/>
              </a:buClr>
              <a:buSzPts val="1300"/>
              <a:buChar char="●"/>
            </a:pPr>
            <a:r>
              <a:rPr lang="en">
                <a:solidFill>
                  <a:srgbClr val="FF9900"/>
                </a:solidFill>
              </a:rPr>
              <a:t>Indicator: higher low</a:t>
            </a:r>
            <a:endParaRPr>
              <a:solidFill>
                <a:srgbClr val="FF9900"/>
              </a:solidFill>
            </a:endParaRPr>
          </a:p>
          <a:p>
            <a:pPr indent="-311150" lvl="0" marL="457200" rtl="0">
              <a:spcBef>
                <a:spcPts val="0"/>
              </a:spcBef>
              <a:spcAft>
                <a:spcPts val="0"/>
              </a:spcAft>
              <a:buClr>
                <a:srgbClr val="FF00FF"/>
              </a:buClr>
              <a:buSzPts val="1300"/>
              <a:buChar char="●"/>
            </a:pPr>
            <a:r>
              <a:rPr lang="en">
                <a:solidFill>
                  <a:srgbClr val="FF00FF"/>
                </a:solidFill>
              </a:rPr>
              <a:t>Price: higher low</a:t>
            </a:r>
            <a:endParaRPr>
              <a:solidFill>
                <a:srgbClr val="FF00FF"/>
              </a:solidFill>
            </a:endParaRPr>
          </a:p>
          <a:p>
            <a:pPr indent="-311150" lvl="0" marL="457200" rtl="0">
              <a:spcBef>
                <a:spcPts val="0"/>
              </a:spcBef>
              <a:spcAft>
                <a:spcPts val="0"/>
              </a:spcAft>
              <a:buClr>
                <a:srgbClr val="FF00FF"/>
              </a:buClr>
              <a:buSzPts val="1300"/>
              <a:buChar char="●"/>
            </a:pPr>
            <a:r>
              <a:rPr lang="en">
                <a:solidFill>
                  <a:srgbClr val="FF00FF"/>
                </a:solidFill>
              </a:rPr>
              <a:t>Indicator: lower low</a:t>
            </a:r>
            <a:endParaRPr>
              <a:solidFill>
                <a:srgbClr val="FF00FF"/>
              </a:solidFill>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202" name="Google Shape;202;p24"/>
          <p:cNvSpPr txBox="1"/>
          <p:nvPr/>
        </p:nvSpPr>
        <p:spPr>
          <a:xfrm>
            <a:off x="5325600" y="2643350"/>
            <a:ext cx="3934500" cy="45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300">
                <a:solidFill>
                  <a:srgbClr val="FFFFFF"/>
                </a:solidFill>
                <a:latin typeface="Lato"/>
                <a:ea typeface="Lato"/>
                <a:cs typeface="Lato"/>
                <a:sym typeface="Lato"/>
              </a:rPr>
              <a:t>Bearish</a:t>
            </a:r>
            <a:endParaRPr sz="1300">
              <a:solidFill>
                <a:srgbClr val="FFFFFF"/>
              </a:solidFill>
              <a:latin typeface="Lato"/>
              <a:ea typeface="Lato"/>
              <a:cs typeface="Lato"/>
              <a:sym typeface="Lato"/>
            </a:endParaRPr>
          </a:p>
          <a:p>
            <a:pPr indent="0" lvl="0" marL="0">
              <a:spcBef>
                <a:spcPts val="0"/>
              </a:spcBef>
              <a:spcAft>
                <a:spcPts val="0"/>
              </a:spcAft>
              <a:buNone/>
            </a:pPr>
            <a:r>
              <a:t/>
            </a:r>
            <a:endParaRPr sz="1300">
              <a:solidFill>
                <a:srgbClr val="FFFFFF"/>
              </a:solidFill>
              <a:latin typeface="Lato"/>
              <a:ea typeface="Lato"/>
              <a:cs typeface="Lato"/>
              <a:sym typeface="Lato"/>
            </a:endParaRPr>
          </a:p>
          <a:p>
            <a:pPr indent="-311150" lvl="0" marL="457200" rtl="0">
              <a:spcBef>
                <a:spcPts val="0"/>
              </a:spcBef>
              <a:spcAft>
                <a:spcPts val="0"/>
              </a:spcAft>
              <a:buClr>
                <a:srgbClr val="FF9900"/>
              </a:buClr>
              <a:buSzPts val="1300"/>
              <a:buFont typeface="Lato"/>
              <a:buChar char="●"/>
            </a:pPr>
            <a:r>
              <a:rPr lang="en" sz="1300">
                <a:solidFill>
                  <a:srgbClr val="FF9900"/>
                </a:solidFill>
                <a:latin typeface="Lato"/>
                <a:ea typeface="Lato"/>
                <a:cs typeface="Lato"/>
                <a:sym typeface="Lato"/>
              </a:rPr>
              <a:t>Price: higher high</a:t>
            </a:r>
            <a:endParaRPr sz="1300">
              <a:solidFill>
                <a:srgbClr val="FF9900"/>
              </a:solidFill>
              <a:latin typeface="Lato"/>
              <a:ea typeface="Lato"/>
              <a:cs typeface="Lato"/>
              <a:sym typeface="Lato"/>
            </a:endParaRPr>
          </a:p>
          <a:p>
            <a:pPr indent="-311150" lvl="0" marL="457200" rtl="0">
              <a:spcBef>
                <a:spcPts val="0"/>
              </a:spcBef>
              <a:spcAft>
                <a:spcPts val="0"/>
              </a:spcAft>
              <a:buClr>
                <a:srgbClr val="FF9900"/>
              </a:buClr>
              <a:buSzPts val="1300"/>
              <a:buFont typeface="Lato"/>
              <a:buChar char="●"/>
            </a:pPr>
            <a:r>
              <a:rPr lang="en" sz="1300">
                <a:solidFill>
                  <a:srgbClr val="FF9900"/>
                </a:solidFill>
                <a:latin typeface="Lato"/>
                <a:ea typeface="Lato"/>
                <a:cs typeface="Lato"/>
                <a:sym typeface="Lato"/>
              </a:rPr>
              <a:t>Indicator: lower high</a:t>
            </a:r>
            <a:endParaRPr sz="1300">
              <a:solidFill>
                <a:srgbClr val="FF9900"/>
              </a:solidFill>
              <a:latin typeface="Lato"/>
              <a:ea typeface="Lato"/>
              <a:cs typeface="Lato"/>
              <a:sym typeface="Lato"/>
            </a:endParaRPr>
          </a:p>
          <a:p>
            <a:pPr indent="-311150" lvl="0" marL="457200" rtl="0">
              <a:spcBef>
                <a:spcPts val="0"/>
              </a:spcBef>
              <a:spcAft>
                <a:spcPts val="0"/>
              </a:spcAft>
              <a:buClr>
                <a:srgbClr val="FF00FF"/>
              </a:buClr>
              <a:buSzPts val="1300"/>
              <a:buFont typeface="Lato"/>
              <a:buChar char="●"/>
            </a:pPr>
            <a:r>
              <a:rPr lang="en" sz="1300">
                <a:solidFill>
                  <a:srgbClr val="FF00FF"/>
                </a:solidFill>
                <a:latin typeface="Lato"/>
                <a:ea typeface="Lato"/>
                <a:cs typeface="Lato"/>
                <a:sym typeface="Lato"/>
              </a:rPr>
              <a:t>Price: lower high</a:t>
            </a:r>
            <a:endParaRPr sz="1300">
              <a:solidFill>
                <a:srgbClr val="FF00FF"/>
              </a:solidFill>
              <a:latin typeface="Lato"/>
              <a:ea typeface="Lato"/>
              <a:cs typeface="Lato"/>
              <a:sym typeface="Lato"/>
            </a:endParaRPr>
          </a:p>
          <a:p>
            <a:pPr indent="-311150" lvl="0" marL="457200">
              <a:spcBef>
                <a:spcPts val="0"/>
              </a:spcBef>
              <a:spcAft>
                <a:spcPts val="0"/>
              </a:spcAft>
              <a:buClr>
                <a:srgbClr val="FF00FF"/>
              </a:buClr>
              <a:buSzPts val="1300"/>
              <a:buFont typeface="Lato"/>
              <a:buChar char="●"/>
            </a:pPr>
            <a:r>
              <a:rPr lang="en" sz="1300">
                <a:solidFill>
                  <a:srgbClr val="FF00FF"/>
                </a:solidFill>
                <a:latin typeface="Lato"/>
                <a:ea typeface="Lato"/>
                <a:cs typeface="Lato"/>
                <a:sym typeface="Lato"/>
              </a:rPr>
              <a:t>Indicator: higher high</a:t>
            </a:r>
            <a:endParaRPr sz="1300">
              <a:solidFill>
                <a:srgbClr val="FF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Divergences III</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use RSI divergences in three main ways:</a:t>
            </a:r>
            <a:endParaRPr/>
          </a:p>
          <a:p>
            <a:pPr indent="-311150" lvl="0" marL="457200" rtl="0">
              <a:spcBef>
                <a:spcPts val="1600"/>
              </a:spcBef>
              <a:spcAft>
                <a:spcPts val="0"/>
              </a:spcAft>
              <a:buSzPts val="1300"/>
              <a:buChar char="●"/>
            </a:pPr>
            <a:r>
              <a:rPr lang="en"/>
              <a:t>In a downtrend, to identify where bearish momentum is fading and pre-empting a trend reversal</a:t>
            </a:r>
            <a:endParaRPr/>
          </a:p>
          <a:p>
            <a:pPr indent="-311150" lvl="0" marL="457200" rtl="0">
              <a:spcBef>
                <a:spcPts val="0"/>
              </a:spcBef>
              <a:spcAft>
                <a:spcPts val="0"/>
              </a:spcAft>
              <a:buSzPts val="1300"/>
              <a:buChar char="●"/>
            </a:pPr>
            <a:r>
              <a:rPr lang="en"/>
              <a:t>In an uptrend, to identify where bullish momentum is fading and pre-empting a trend reversal</a:t>
            </a:r>
            <a:endParaRPr/>
          </a:p>
          <a:p>
            <a:pPr indent="-311150" lvl="0" marL="457200" rtl="0">
              <a:spcBef>
                <a:spcPts val="0"/>
              </a:spcBef>
              <a:spcAft>
                <a:spcPts val="0"/>
              </a:spcAft>
              <a:buSzPts val="1300"/>
              <a:buChar char="●"/>
            </a:pPr>
            <a:r>
              <a:rPr lang="en"/>
              <a:t>Generally, to avoid buying the top or selling the bottom</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Failure Swings</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premise:</a:t>
            </a:r>
            <a:endParaRPr/>
          </a:p>
          <a:p>
            <a:pPr indent="0" lvl="0" marL="0">
              <a:spcBef>
                <a:spcPts val="1600"/>
              </a:spcBef>
              <a:spcAft>
                <a:spcPts val="0"/>
              </a:spcAft>
              <a:buNone/>
            </a:pPr>
            <a:r>
              <a:rPr lang="en"/>
              <a:t>A failure swing is when at the extreme values, RSI fails to make a higher high/lower low and reverses in the opposite direction</a:t>
            </a:r>
            <a:endParaRPr/>
          </a:p>
          <a:p>
            <a:pPr indent="0" lvl="0" marL="0">
              <a:spcBef>
                <a:spcPts val="1600"/>
              </a:spcBef>
              <a:spcAft>
                <a:spcPts val="0"/>
              </a:spcAft>
              <a:buNone/>
            </a:pPr>
            <a:r>
              <a:rPr lang="en"/>
              <a:t>There are two types of failure swings: </a:t>
            </a:r>
            <a:endParaRPr/>
          </a:p>
          <a:p>
            <a:pPr indent="-311150" lvl="0" marL="457200" rtl="0">
              <a:spcBef>
                <a:spcPts val="1600"/>
              </a:spcBef>
              <a:spcAft>
                <a:spcPts val="0"/>
              </a:spcAft>
              <a:buClr>
                <a:srgbClr val="FF9900"/>
              </a:buClr>
              <a:buSzPts val="1300"/>
              <a:buChar char="●"/>
            </a:pPr>
            <a:r>
              <a:rPr lang="en">
                <a:solidFill>
                  <a:srgbClr val="FF9900"/>
                </a:solidFill>
              </a:rPr>
              <a:t>Top failure swing</a:t>
            </a:r>
            <a:endParaRPr>
              <a:solidFill>
                <a:srgbClr val="FF9900"/>
              </a:solidFill>
            </a:endParaRPr>
          </a:p>
          <a:p>
            <a:pPr indent="-311150" lvl="0" marL="457200" rtl="0">
              <a:spcBef>
                <a:spcPts val="0"/>
              </a:spcBef>
              <a:spcAft>
                <a:spcPts val="0"/>
              </a:spcAft>
              <a:buClr>
                <a:srgbClr val="FF00FF"/>
              </a:buClr>
              <a:buSzPts val="1300"/>
              <a:buChar char="●"/>
            </a:pPr>
            <a:r>
              <a:rPr lang="en">
                <a:solidFill>
                  <a:srgbClr val="FF00FF"/>
                </a:solidFill>
              </a:rPr>
              <a:t>Bottom failure swing</a:t>
            </a:r>
            <a:endParaRPr>
              <a:solidFill>
                <a:srgbClr val="FF00FF"/>
              </a:solidFill>
            </a:endParaRPr>
          </a:p>
          <a:p>
            <a:pPr indent="0" lvl="0" marL="0" rtl="0">
              <a:spcBef>
                <a:spcPts val="1600"/>
              </a:spcBef>
              <a:spcAft>
                <a:spcPts val="0"/>
              </a:spcAft>
              <a:buNone/>
            </a:pPr>
            <a:r>
              <a:rPr lang="en">
                <a:solidFill>
                  <a:srgbClr val="FF9900"/>
                </a:solidFill>
              </a:rPr>
              <a:t>Peak in RSI (over 70)</a:t>
            </a:r>
            <a:endParaRPr>
              <a:solidFill>
                <a:srgbClr val="FF9900"/>
              </a:solidFill>
            </a:endParaRPr>
          </a:p>
          <a:p>
            <a:pPr indent="-292100" lvl="0" marL="457200" rtl="0">
              <a:spcBef>
                <a:spcPts val="1600"/>
              </a:spcBef>
              <a:spcAft>
                <a:spcPts val="0"/>
              </a:spcAft>
              <a:buClr>
                <a:srgbClr val="FF9900"/>
              </a:buClr>
              <a:buSzPts val="1000"/>
              <a:buChar char="●"/>
            </a:pPr>
            <a:r>
              <a:rPr lang="en" sz="1000">
                <a:solidFill>
                  <a:srgbClr val="FF9900"/>
                </a:solidFill>
              </a:rPr>
              <a:t>Fails to exceed previous peak in an uptrend</a:t>
            </a:r>
            <a:endParaRPr sz="1000">
              <a:solidFill>
                <a:srgbClr val="FF9900"/>
              </a:solidFill>
            </a:endParaRPr>
          </a:p>
          <a:p>
            <a:pPr indent="-292100" lvl="0" marL="457200" rtl="0">
              <a:spcBef>
                <a:spcPts val="0"/>
              </a:spcBef>
              <a:spcAft>
                <a:spcPts val="0"/>
              </a:spcAft>
              <a:buClr>
                <a:srgbClr val="FF9900"/>
              </a:buClr>
              <a:buSzPts val="1000"/>
              <a:buChar char="●"/>
            </a:pPr>
            <a:r>
              <a:rPr lang="en" sz="1000">
                <a:solidFill>
                  <a:srgbClr val="FF9900"/>
                </a:solidFill>
              </a:rPr>
              <a:t>Breaks a previous bottom</a:t>
            </a:r>
            <a:endParaRPr sz="1000">
              <a:solidFill>
                <a:srgbClr val="FF9900"/>
              </a:solidFill>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215" name="Google Shape;215;p26"/>
          <p:cNvSpPr txBox="1"/>
          <p:nvPr/>
        </p:nvSpPr>
        <p:spPr>
          <a:xfrm>
            <a:off x="5209500" y="3684825"/>
            <a:ext cx="3934500" cy="45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FF"/>
                </a:solidFill>
              </a:rPr>
              <a:t>Bottom in RSI (under 30)</a:t>
            </a:r>
            <a:endParaRPr>
              <a:solidFill>
                <a:srgbClr val="FF00FF"/>
              </a:solidFill>
            </a:endParaRPr>
          </a:p>
          <a:p>
            <a:pPr indent="0" lvl="0" marL="0">
              <a:spcBef>
                <a:spcPts val="0"/>
              </a:spcBef>
              <a:spcAft>
                <a:spcPts val="0"/>
              </a:spcAft>
              <a:buNone/>
            </a:pPr>
            <a:r>
              <a:t/>
            </a:r>
            <a:endParaRPr>
              <a:solidFill>
                <a:srgbClr val="FF00FF"/>
              </a:solidFill>
            </a:endParaRPr>
          </a:p>
          <a:p>
            <a:pPr indent="-292100" lvl="0" marL="457200" rtl="0">
              <a:spcBef>
                <a:spcPts val="0"/>
              </a:spcBef>
              <a:spcAft>
                <a:spcPts val="0"/>
              </a:spcAft>
              <a:buClr>
                <a:srgbClr val="FF00FF"/>
              </a:buClr>
              <a:buSzPts val="1000"/>
              <a:buChar char="●"/>
            </a:pPr>
            <a:r>
              <a:rPr lang="en" sz="1000">
                <a:solidFill>
                  <a:srgbClr val="FF00FF"/>
                </a:solidFill>
              </a:rPr>
              <a:t>Fails to set a new low</a:t>
            </a:r>
            <a:endParaRPr sz="1000">
              <a:solidFill>
                <a:srgbClr val="FF00FF"/>
              </a:solidFill>
            </a:endParaRPr>
          </a:p>
          <a:p>
            <a:pPr indent="-292100" lvl="0" marL="457200">
              <a:spcBef>
                <a:spcPts val="0"/>
              </a:spcBef>
              <a:spcAft>
                <a:spcPts val="0"/>
              </a:spcAft>
              <a:buClr>
                <a:srgbClr val="FF00FF"/>
              </a:buClr>
              <a:buSzPts val="1000"/>
              <a:buChar char="●"/>
            </a:pPr>
            <a:r>
              <a:rPr lang="en" sz="1000">
                <a:solidFill>
                  <a:srgbClr val="FF00FF"/>
                </a:solidFill>
              </a:rPr>
              <a:t>Breaks a previous top</a:t>
            </a:r>
            <a:endParaRPr sz="1000">
              <a:solidFill>
                <a:srgbClr val="FF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Failure Swings II</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use RSI failure swings in three main ways:</a:t>
            </a:r>
            <a:endParaRPr/>
          </a:p>
          <a:p>
            <a:pPr indent="-311150" lvl="0" marL="457200" rtl="0">
              <a:spcBef>
                <a:spcPts val="1600"/>
              </a:spcBef>
              <a:spcAft>
                <a:spcPts val="0"/>
              </a:spcAft>
              <a:buSzPts val="1300"/>
              <a:buChar char="●"/>
            </a:pPr>
            <a:r>
              <a:rPr lang="en"/>
              <a:t>Avoid buying the top</a:t>
            </a:r>
            <a:endParaRPr/>
          </a:p>
          <a:p>
            <a:pPr indent="-311150" lvl="0" marL="457200" rtl="0">
              <a:spcBef>
                <a:spcPts val="0"/>
              </a:spcBef>
              <a:spcAft>
                <a:spcPts val="0"/>
              </a:spcAft>
              <a:buSzPts val="1300"/>
              <a:buChar char="●"/>
            </a:pPr>
            <a:r>
              <a:rPr lang="en"/>
              <a:t>Avoid selling the bottom</a:t>
            </a:r>
            <a:endParaRPr/>
          </a:p>
          <a:p>
            <a:pPr indent="-311150" lvl="0" marL="457200" rtl="0">
              <a:spcBef>
                <a:spcPts val="0"/>
              </a:spcBef>
              <a:spcAft>
                <a:spcPts val="0"/>
              </a:spcAft>
              <a:buSzPts val="1300"/>
              <a:buChar char="●"/>
            </a:pPr>
            <a:r>
              <a:rPr lang="en"/>
              <a:t>Indicate a trend reversal</a:t>
            </a:r>
            <a:endParaRPr/>
          </a:p>
          <a:p>
            <a:pPr indent="0" lvl="0" marL="0">
              <a:spcBef>
                <a:spcPts val="1600"/>
              </a:spcBef>
              <a:spcAft>
                <a:spcPts val="0"/>
              </a:spcAft>
              <a:buNone/>
            </a:pPr>
            <a:r>
              <a:rPr lang="en"/>
              <a:t>As you can see, there’s a lot of overlap between divergences and failure swings</a:t>
            </a:r>
            <a:endParaRPr/>
          </a:p>
          <a:p>
            <a:pPr indent="0" lvl="0" marL="0">
              <a:spcBef>
                <a:spcPts val="1600"/>
              </a:spcBef>
              <a:spcAft>
                <a:spcPts val="0"/>
              </a:spcAft>
              <a:buNone/>
            </a:pPr>
            <a:r>
              <a:rPr lang="en" sz="1000">
                <a:solidFill>
                  <a:srgbClr val="4A86E8"/>
                </a:solidFill>
              </a:rPr>
              <a:t>Edit:</a:t>
            </a:r>
            <a:endParaRPr sz="1000">
              <a:solidFill>
                <a:srgbClr val="4A86E8"/>
              </a:solidFill>
            </a:endParaRPr>
          </a:p>
          <a:p>
            <a:pPr indent="0" lvl="0" marL="0">
              <a:spcBef>
                <a:spcPts val="1600"/>
              </a:spcBef>
              <a:spcAft>
                <a:spcPts val="0"/>
              </a:spcAft>
              <a:buNone/>
            </a:pPr>
            <a:r>
              <a:rPr lang="en" sz="1000">
                <a:solidFill>
                  <a:srgbClr val="4A86E8"/>
                </a:solidFill>
              </a:rPr>
              <a:t>Orthodox interpretations of failure swings suggest that the second high/low must fall out of the extreme range to qualify as a failure swing i.e. RSI fails to reach the overbought/oversold level a second time when it tries to make a new high/low.</a:t>
            </a:r>
            <a:endParaRPr sz="1000">
              <a:solidFill>
                <a:srgbClr val="4A86E8"/>
              </a:solidFill>
            </a:endParaRPr>
          </a:p>
          <a:p>
            <a:pPr indent="0" lvl="0" marL="0">
              <a:spcBef>
                <a:spcPts val="1600"/>
              </a:spcBef>
              <a:spcAft>
                <a:spcPts val="1600"/>
              </a:spcAft>
              <a:buNone/>
            </a:pPr>
            <a:r>
              <a:rPr lang="en" sz="1000">
                <a:solidFill>
                  <a:srgbClr val="4A86E8"/>
                </a:solidFill>
              </a:rPr>
              <a:t>I have had success using this technique even when </a:t>
            </a:r>
            <a:r>
              <a:rPr i="1" lang="en" sz="1000">
                <a:solidFill>
                  <a:srgbClr val="4A86E8"/>
                </a:solidFill>
              </a:rPr>
              <a:t>both </a:t>
            </a:r>
            <a:r>
              <a:rPr lang="en" sz="1000">
                <a:solidFill>
                  <a:srgbClr val="4A86E8"/>
                </a:solidFill>
              </a:rPr>
              <a:t>highs/lows are inside the extreme value, but this orthodox application is still something you should be aware of.</a:t>
            </a:r>
            <a:r>
              <a:rPr lang="en">
                <a:solidFill>
                  <a:srgbClr val="4A86E8"/>
                </a:solidFill>
              </a:rPr>
              <a:t> </a:t>
            </a:r>
            <a:endParaRPr>
              <a:solidFill>
                <a:srgbClr val="4A86E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 frames</a:t>
            </a:r>
            <a:endParaRPr/>
          </a:p>
          <a:p>
            <a:pPr indent="0" lvl="0" marL="0">
              <a:spcBef>
                <a:spcPts val="1600"/>
              </a:spcBef>
              <a:spcAft>
                <a:spcPts val="0"/>
              </a:spcAft>
              <a:buNone/>
            </a:pPr>
            <a:r>
              <a:rPr lang="en"/>
              <a:t>Putting it all together</a:t>
            </a:r>
            <a:endParaRPr/>
          </a:p>
          <a:p>
            <a:pPr indent="0" lvl="0" marL="0">
              <a:spcBef>
                <a:spcPts val="1600"/>
              </a:spcBef>
              <a:spcAft>
                <a:spcPts val="0"/>
              </a:spcAft>
              <a:buNone/>
            </a:pPr>
            <a:r>
              <a:rPr lang="en"/>
              <a:t>Confluence with other indicators &amp; tools in your TA arsenal</a:t>
            </a:r>
            <a:endParaRPr/>
          </a:p>
          <a:p>
            <a:pPr indent="0" lvl="0" marL="0">
              <a:spcBef>
                <a:spcPts val="1600"/>
              </a:spcBef>
              <a:spcAft>
                <a:spcPts val="0"/>
              </a:spcAft>
              <a:buNone/>
            </a:pPr>
            <a:r>
              <a:rPr lang="en"/>
              <a:t>---</a:t>
            </a:r>
            <a:endParaRPr/>
          </a:p>
          <a:p>
            <a:pPr indent="0" lvl="0" marL="0">
              <a:spcBef>
                <a:spcPts val="1600"/>
              </a:spcBef>
              <a:spcAft>
                <a:spcPts val="0"/>
              </a:spcAft>
              <a:buNone/>
            </a:pPr>
            <a:r>
              <a:rPr lang="en"/>
              <a:t>Enjoyed the lesson and/or my 4 other free ones?</a:t>
            </a:r>
            <a:endParaRPr/>
          </a:p>
          <a:p>
            <a:pPr indent="0" lvl="0" marL="0">
              <a:spcBef>
                <a:spcPts val="1600"/>
              </a:spcBef>
              <a:spcAft>
                <a:spcPts val="0"/>
              </a:spcAft>
              <a:buNone/>
            </a:pPr>
            <a:r>
              <a:rPr lang="en"/>
              <a:t>Consider leaving a tip!</a:t>
            </a:r>
            <a:endParaRPr sz="10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Disclaimer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Neither this presentation, nor anything on my Twitter, Telegram, or any other medium/mode of communication, including private correspondence, constitute financial advice.</a:t>
            </a:r>
            <a:br>
              <a:rPr lang="en"/>
            </a:br>
            <a:br>
              <a:rPr lang="en"/>
            </a:br>
            <a:r>
              <a:rPr lang="en"/>
              <a:t>I am not a financial advisor and hold no formal qualifications in this area.</a:t>
            </a:r>
            <a:br>
              <a:rPr lang="en"/>
            </a:br>
            <a:br>
              <a:rPr lang="en"/>
            </a:br>
            <a:r>
              <a:rPr lang="en"/>
              <a:t>Trade entirely at your own risk.</a:t>
            </a:r>
            <a:br>
              <a:rPr lang="en"/>
            </a:br>
            <a:br>
              <a:rPr lang="en"/>
            </a:br>
            <a:r>
              <a:rPr lang="en"/>
              <a:t>This is for entertainment purposes only.</a:t>
            </a:r>
            <a:br>
              <a:rPr lang="en"/>
            </a:br>
            <a:br>
              <a:rPr lang="en"/>
            </a:b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Remarks</a:t>
            </a:r>
            <a:endParaRPr/>
          </a:p>
          <a:p>
            <a:pPr indent="0" lvl="0" marL="0">
              <a:spcBef>
                <a:spcPts val="1600"/>
              </a:spcBef>
              <a:spcAft>
                <a:spcPts val="0"/>
              </a:spcAft>
              <a:buNone/>
            </a:pPr>
            <a:r>
              <a:rPr lang="en"/>
              <a:t>What Is RSI?</a:t>
            </a:r>
            <a:endParaRPr/>
          </a:p>
          <a:p>
            <a:pPr indent="0" lvl="0" marL="0">
              <a:spcBef>
                <a:spcPts val="1600"/>
              </a:spcBef>
              <a:spcAft>
                <a:spcPts val="0"/>
              </a:spcAft>
              <a:buNone/>
            </a:pPr>
            <a:r>
              <a:rPr lang="en"/>
              <a:t>Overbought &amp; Oversold - Using 70 and 30 Values for Signals</a:t>
            </a:r>
            <a:endParaRPr/>
          </a:p>
          <a:p>
            <a:pPr indent="0" lvl="0" marL="0" rtl="0">
              <a:spcBef>
                <a:spcPts val="1600"/>
              </a:spcBef>
              <a:spcAft>
                <a:spcPts val="0"/>
              </a:spcAft>
              <a:buNone/>
            </a:pPr>
            <a:r>
              <a:rPr lang="en"/>
              <a:t>Midpoint Value Crosses</a:t>
            </a:r>
            <a:endParaRPr/>
          </a:p>
          <a:p>
            <a:pPr indent="0" lvl="0" marL="0" rtl="0">
              <a:spcBef>
                <a:spcPts val="1600"/>
              </a:spcBef>
              <a:spcAft>
                <a:spcPts val="0"/>
              </a:spcAft>
              <a:buNone/>
            </a:pPr>
            <a:r>
              <a:rPr lang="en"/>
              <a:t>Trendlines</a:t>
            </a:r>
            <a:endParaRPr/>
          </a:p>
          <a:p>
            <a:pPr indent="0" lvl="0" marL="0" rtl="0">
              <a:spcBef>
                <a:spcPts val="1600"/>
              </a:spcBef>
              <a:spcAft>
                <a:spcPts val="0"/>
              </a:spcAft>
              <a:buNone/>
            </a:pPr>
            <a:r>
              <a:rPr lang="en"/>
              <a:t>Divergences</a:t>
            </a:r>
            <a:endParaRPr/>
          </a:p>
          <a:p>
            <a:pPr indent="0" lvl="0" marL="0" rtl="0">
              <a:spcBef>
                <a:spcPts val="1600"/>
              </a:spcBef>
              <a:spcAft>
                <a:spcPts val="0"/>
              </a:spcAft>
              <a:buNone/>
            </a:pPr>
            <a:r>
              <a:rPr lang="en"/>
              <a:t>Failure Swings</a:t>
            </a:r>
            <a:endParaRPr/>
          </a:p>
          <a:p>
            <a:pPr indent="0" lvl="0" marL="0" rtl="0">
              <a:spcBef>
                <a:spcPts val="1600"/>
              </a:spcBef>
              <a:spcAft>
                <a:spcPts val="0"/>
              </a:spcAft>
              <a:buNone/>
            </a:pPr>
            <a:r>
              <a:rPr lang="en"/>
              <a:t>Conclusion</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Remarks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Scope of this video</a:t>
            </a:r>
            <a:endParaRPr/>
          </a:p>
          <a:p>
            <a:pPr indent="0" lvl="0" marL="0">
              <a:spcBef>
                <a:spcPts val="1600"/>
              </a:spcBef>
              <a:spcAft>
                <a:spcPts val="0"/>
              </a:spcAft>
              <a:buNone/>
            </a:pPr>
            <a:r>
              <a:rPr lang="en"/>
              <a:t>RSI in crypto &amp; the impetus for making this lesson</a:t>
            </a:r>
            <a:endParaRPr/>
          </a:p>
          <a:p>
            <a:pPr indent="0" lvl="0" marL="0">
              <a:spcBef>
                <a:spcPts val="1600"/>
              </a:spcBef>
              <a:spcAft>
                <a:spcPts val="0"/>
              </a:spcAft>
              <a:buNone/>
            </a:pPr>
            <a:r>
              <a:rPr lang="en"/>
              <a:t>Adding other oscillators</a:t>
            </a:r>
            <a:endParaRPr/>
          </a:p>
          <a:p>
            <a:pPr indent="0" lvl="0" marL="0">
              <a:spcBef>
                <a:spcPts val="1600"/>
              </a:spcBef>
              <a:spcAft>
                <a:spcPts val="0"/>
              </a:spcAft>
              <a:buNone/>
            </a:pPr>
            <a:r>
              <a:rPr lang="en"/>
              <a:t>Limitations of this tool</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RSI?</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t>
            </a:r>
            <a:r>
              <a:rPr lang="en"/>
              <a:t>elative Strength Index</a:t>
            </a:r>
            <a:endParaRPr/>
          </a:p>
          <a:p>
            <a:pPr indent="0" lvl="0" marL="0">
              <a:spcBef>
                <a:spcPts val="1600"/>
              </a:spcBef>
              <a:spcAft>
                <a:spcPts val="0"/>
              </a:spcAft>
              <a:buNone/>
            </a:pPr>
            <a:r>
              <a:rPr lang="en"/>
              <a:t>Momentum oscillator which measures the speed and change of price movements</a:t>
            </a:r>
            <a:endParaRPr/>
          </a:p>
          <a:p>
            <a:pPr indent="0" lvl="0" marL="0">
              <a:spcBef>
                <a:spcPts val="1600"/>
              </a:spcBef>
              <a:spcAft>
                <a:spcPts val="0"/>
              </a:spcAft>
              <a:buNone/>
            </a:pPr>
            <a:r>
              <a:rPr lang="en"/>
              <a:t>RSI becomes more valuable and accurate when/if there’s more price action data</a:t>
            </a:r>
            <a:endParaRPr/>
          </a:p>
          <a:p>
            <a:pPr indent="0" lvl="0" marL="0" rtl="0">
              <a:spcBef>
                <a:spcPts val="1600"/>
              </a:spcBef>
              <a:spcAft>
                <a:spcPts val="0"/>
              </a:spcAft>
              <a:buNone/>
            </a:pPr>
            <a:r>
              <a:rPr lang="en"/>
              <a:t>The shorter the period the more sensitive the oscillator becomes and the wider its amplitude</a:t>
            </a:r>
            <a:endParaRPr/>
          </a:p>
          <a:p>
            <a:pPr indent="0" lvl="0" marL="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Overbought &amp; Oversold - Using 70 and 30 Values for Signals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Complete basics of reading the indicator:</a:t>
            </a:r>
            <a:endParaRPr/>
          </a:p>
          <a:p>
            <a:pPr indent="-311150" lvl="0" marL="457200" rtl="0">
              <a:spcBef>
                <a:spcPts val="1600"/>
              </a:spcBef>
              <a:spcAft>
                <a:spcPts val="0"/>
              </a:spcAft>
              <a:buSzPts val="1300"/>
              <a:buChar char="●"/>
            </a:pPr>
            <a:r>
              <a:rPr lang="en"/>
              <a:t>An instrument is overbought when RSI is above 70</a:t>
            </a:r>
            <a:endParaRPr/>
          </a:p>
          <a:p>
            <a:pPr indent="-311150" lvl="0" marL="457200" rtl="0">
              <a:spcBef>
                <a:spcPts val="0"/>
              </a:spcBef>
              <a:spcAft>
                <a:spcPts val="0"/>
              </a:spcAft>
              <a:buSzPts val="1300"/>
              <a:buChar char="●"/>
            </a:pPr>
            <a:r>
              <a:rPr lang="en"/>
              <a:t>An instrument is oversold when RSI is below 30</a:t>
            </a:r>
            <a:endParaRPr/>
          </a:p>
          <a:p>
            <a:pPr indent="0" lvl="0" marL="0" rtl="0">
              <a:spcBef>
                <a:spcPts val="1600"/>
              </a:spcBef>
              <a:spcAft>
                <a:spcPts val="1600"/>
              </a:spcAft>
              <a:buNone/>
            </a:pPr>
            <a:r>
              <a:rPr lang="en"/>
              <a:t>Murphy’s suggestion: the 80 level usually becomes overbought in bull markets, and the 20 level the oversold level in bear markets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Overbought &amp; Oversold - Using 70 and 30 Values for Signals II</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Applying those principles:</a:t>
            </a:r>
            <a:endParaRPr/>
          </a:p>
          <a:p>
            <a:pPr indent="0" lvl="0" marL="0">
              <a:spcBef>
                <a:spcPts val="1600"/>
              </a:spcBef>
              <a:spcAft>
                <a:spcPts val="0"/>
              </a:spcAft>
              <a:buNone/>
            </a:pPr>
            <a:r>
              <a:rPr lang="en"/>
              <a:t>For long positions:</a:t>
            </a:r>
            <a:endParaRPr/>
          </a:p>
          <a:p>
            <a:pPr indent="-311150" lvl="0" marL="457200" rtl="0">
              <a:spcBef>
                <a:spcPts val="1600"/>
              </a:spcBef>
              <a:spcAft>
                <a:spcPts val="0"/>
              </a:spcAft>
              <a:buSzPts val="1300"/>
              <a:buChar char="●"/>
            </a:pPr>
            <a:r>
              <a:rPr lang="en"/>
              <a:t>Opening long positions when RSI crosses from below 30 to above 30</a:t>
            </a:r>
            <a:endParaRPr/>
          </a:p>
          <a:p>
            <a:pPr indent="-311150" lvl="0" marL="457200" rtl="0">
              <a:spcBef>
                <a:spcPts val="0"/>
              </a:spcBef>
              <a:spcAft>
                <a:spcPts val="0"/>
              </a:spcAft>
              <a:buSzPts val="1300"/>
              <a:buChar char="●"/>
            </a:pPr>
            <a:r>
              <a:rPr lang="en"/>
              <a:t>This can also be used to indicate that short positions should be closed</a:t>
            </a:r>
            <a:endParaRPr/>
          </a:p>
          <a:p>
            <a:pPr indent="0" lvl="0" marL="0">
              <a:spcBef>
                <a:spcPts val="1600"/>
              </a:spcBef>
              <a:spcAft>
                <a:spcPts val="0"/>
              </a:spcAft>
              <a:buNone/>
            </a:pPr>
            <a:r>
              <a:rPr lang="en"/>
              <a:t>For short positions:</a:t>
            </a:r>
            <a:endParaRPr/>
          </a:p>
          <a:p>
            <a:pPr indent="-311150" lvl="0" marL="457200" rtl="0">
              <a:spcBef>
                <a:spcPts val="1600"/>
              </a:spcBef>
              <a:spcAft>
                <a:spcPts val="0"/>
              </a:spcAft>
              <a:buSzPts val="1300"/>
              <a:buChar char="●"/>
            </a:pPr>
            <a:r>
              <a:rPr lang="en"/>
              <a:t>Opening short positions when RSI crosses from above 70 to below 70</a:t>
            </a:r>
            <a:endParaRPr/>
          </a:p>
          <a:p>
            <a:pPr indent="-311150" lvl="0" marL="457200" rtl="0">
              <a:spcBef>
                <a:spcPts val="0"/>
              </a:spcBef>
              <a:spcAft>
                <a:spcPts val="0"/>
              </a:spcAft>
              <a:buSzPts val="1300"/>
              <a:buChar char="●"/>
            </a:pPr>
            <a:r>
              <a:rPr lang="en"/>
              <a:t>This can also be used to indicate that long positions should be closed</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Midpoint Value Crosses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midpoint value - 50 - is the middle point between the default overbought and oversold values</a:t>
            </a:r>
            <a:endParaRPr/>
          </a:p>
          <a:p>
            <a:pPr indent="0" lvl="0" marL="0">
              <a:spcBef>
                <a:spcPts val="1600"/>
              </a:spcBef>
              <a:spcAft>
                <a:spcPts val="0"/>
              </a:spcAft>
              <a:buNone/>
            </a:pPr>
            <a:r>
              <a:rPr lang="en"/>
              <a:t>Most traders use the extreme values to generate RSI signals</a:t>
            </a:r>
            <a:endParaRPr/>
          </a:p>
          <a:p>
            <a:pPr indent="0" lvl="0" marL="0">
              <a:spcBef>
                <a:spcPts val="1600"/>
              </a:spcBef>
              <a:spcAft>
                <a:spcPts val="0"/>
              </a:spcAft>
              <a:buNone/>
            </a:pPr>
            <a:r>
              <a:rPr lang="en"/>
              <a:t>I use midpoint value crosses in three main ways:</a:t>
            </a:r>
            <a:endParaRPr/>
          </a:p>
          <a:p>
            <a:pPr indent="-311150" lvl="0" marL="457200" rtl="0">
              <a:spcBef>
                <a:spcPts val="1600"/>
              </a:spcBef>
              <a:spcAft>
                <a:spcPts val="0"/>
              </a:spcAft>
              <a:buSzPts val="1300"/>
              <a:buChar char="●"/>
            </a:pPr>
            <a:r>
              <a:rPr lang="en"/>
              <a:t>Indicate whether there’s a bullish or bearish bias in the trend</a:t>
            </a:r>
            <a:endParaRPr/>
          </a:p>
          <a:p>
            <a:pPr indent="-311150" lvl="0" marL="457200" rtl="0">
              <a:spcBef>
                <a:spcPts val="0"/>
              </a:spcBef>
              <a:spcAft>
                <a:spcPts val="0"/>
              </a:spcAft>
              <a:buSzPts val="1300"/>
              <a:buChar char="●"/>
            </a:pPr>
            <a:r>
              <a:rPr lang="en"/>
              <a:t>Indicate whether a trend reversal will happen</a:t>
            </a:r>
            <a:endParaRPr/>
          </a:p>
          <a:p>
            <a:pPr indent="-311150" lvl="0" marL="457200">
              <a:spcBef>
                <a:spcPts val="0"/>
              </a:spcBef>
              <a:spcAft>
                <a:spcPts val="0"/>
              </a:spcAft>
              <a:buSzPts val="1300"/>
              <a:buChar char="●"/>
            </a:pPr>
            <a:r>
              <a:rPr lang="en"/>
              <a:t>Indicate periods of consolidation</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Midpoint Value Crosses II</a:t>
            </a:r>
            <a:endParaRPr/>
          </a:p>
          <a:p>
            <a:pPr indent="0" lvl="0" marL="0">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Applying those principles:</a:t>
            </a:r>
            <a:endParaRPr/>
          </a:p>
          <a:p>
            <a:pPr indent="0" lvl="0" marL="0">
              <a:spcBef>
                <a:spcPts val="1600"/>
              </a:spcBef>
              <a:spcAft>
                <a:spcPts val="0"/>
              </a:spcAft>
              <a:buNone/>
            </a:pPr>
            <a:r>
              <a:rPr lang="en"/>
              <a:t>For long positions:</a:t>
            </a:r>
            <a:endParaRPr/>
          </a:p>
          <a:p>
            <a:pPr indent="-311150" lvl="0" marL="457200" rtl="0">
              <a:spcBef>
                <a:spcPts val="1600"/>
              </a:spcBef>
              <a:spcAft>
                <a:spcPts val="0"/>
              </a:spcAft>
              <a:buSzPts val="1300"/>
              <a:buChar char="●"/>
            </a:pPr>
            <a:r>
              <a:rPr lang="en"/>
              <a:t>Opening long positions when RSI crosses and is able to stay above the midpoint value</a:t>
            </a:r>
            <a:endParaRPr/>
          </a:p>
          <a:p>
            <a:pPr indent="-311150" lvl="0" marL="457200" rtl="0">
              <a:spcBef>
                <a:spcPts val="0"/>
              </a:spcBef>
              <a:spcAft>
                <a:spcPts val="0"/>
              </a:spcAft>
              <a:buSzPts val="1300"/>
              <a:buChar char="●"/>
            </a:pPr>
            <a:r>
              <a:rPr lang="en"/>
              <a:t>This can also be used to indicate that short positions should be closed</a:t>
            </a:r>
            <a:endParaRPr/>
          </a:p>
          <a:p>
            <a:pPr indent="0" lvl="0" marL="0" rtl="0">
              <a:spcBef>
                <a:spcPts val="1600"/>
              </a:spcBef>
              <a:spcAft>
                <a:spcPts val="0"/>
              </a:spcAft>
              <a:buNone/>
            </a:pPr>
            <a:r>
              <a:rPr lang="en"/>
              <a:t>For short positions:</a:t>
            </a:r>
            <a:endParaRPr/>
          </a:p>
          <a:p>
            <a:pPr indent="-311150" lvl="0" marL="457200" rtl="0">
              <a:spcBef>
                <a:spcPts val="1600"/>
              </a:spcBef>
              <a:spcAft>
                <a:spcPts val="0"/>
              </a:spcAft>
              <a:buSzPts val="1300"/>
              <a:buChar char="●"/>
            </a:pPr>
            <a:r>
              <a:rPr lang="en"/>
              <a:t>Opening short positions when RSI crosses and is able to stay below the midpoint value</a:t>
            </a:r>
            <a:endParaRPr/>
          </a:p>
          <a:p>
            <a:pPr indent="-311150" lvl="0" marL="457200" rtl="0">
              <a:spcBef>
                <a:spcPts val="0"/>
              </a:spcBef>
              <a:spcAft>
                <a:spcPts val="0"/>
              </a:spcAft>
              <a:buSzPts val="1300"/>
              <a:buChar char="●"/>
            </a:pPr>
            <a:r>
              <a:rPr lang="en"/>
              <a:t>This can also be used to indicate that long positions should be closed</a:t>
            </a:r>
            <a:endParaRPr/>
          </a:p>
          <a:p>
            <a:pPr indent="0" lvl="0" marL="0" rtl="0">
              <a:spcBef>
                <a:spcPts val="1600"/>
              </a:spcBef>
              <a:spcAft>
                <a:spcPts val="0"/>
              </a:spcAft>
              <a:buNone/>
            </a:pPr>
            <a:r>
              <a:rPr lang="en" sz="1000"/>
              <a:t>Note: this is less reliable than signals generated by extreme values because RSI can and will chop above and below 50. Midpoint value crosses should be used to find confluence in setups, not as the lead signal generator. I like using this on higher time frames like 4H and 1D.</a:t>
            </a:r>
            <a:endParaRPr sz="10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