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9" r:id="rId42"/>
    <p:sldId id="300" r:id="rId43"/>
    <p:sldId id="301" r:id="rId4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  <p:embeddedFont>
      <p:font typeface="Roboto Slab" panose="020B0604020202020204" charset="0"/>
      <p:regular r:id="rId58"/>
      <p:bold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Source Sans Pro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bir Seth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03T22:49:20.026" idx="2">
    <p:pos x="495" y="135"/>
    <p:text>and then talk about an escrow smart contract</p:text>
  </p:cm>
  <p:cm authorId="0" dt="2018-11-03T22:50:23.926" idx="1">
    <p:pos x="495" y="135"/>
    <p:text>maybe add slide on what an escrow is</p:text>
  </p:cm>
  <p:cm authorId="0" dt="2018-11-03T22:50:23.926" idx="3">
    <p:pos x="495" y="135"/>
    <p:text>and also make this an assignment for the workshop, as a sort of last little thing to test their solidity knowledge, can take ~30 mins, would be useful to provide pseudocode and allow them to make an escrow in groups/solo whatever and then we can go around answer questions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f21e03b7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f21e03b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53833a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53833a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db074d3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db074d3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f21e03b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f21e03b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5c1e328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5c1e328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db074d3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db074d3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2373d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2373d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53833a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53833a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5c1e32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5c1e32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32373d4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32373d4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33c9240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33c9240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f53f0eac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f53f0eac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ebe4b58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ebe4b58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33c924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33c9240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ce0842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7ce0842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5f21e03b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5f21e03b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54a5d4f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54a5d4f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b9fbf5a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b9fbf5a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53833a9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453833a9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9fce5e1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9fce5e1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33c924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33c924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9fce5e1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9fce5e1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32373d4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32373d4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432373d4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432373d4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54a5d4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54a5d4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c835de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c835de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c835de6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c835de60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c835de60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c835de60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c835de60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c835de60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c835de60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c835de60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5ebe4b58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5ebe4b58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db074d3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db074d3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54a5d4f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454a5d4f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432373d4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432373d4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454a5d4f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454a5d4f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905cbd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905cbd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905cbd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905cbd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ebe4b58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ebe4b58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3a8c29e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3a8c29e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960356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960356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61625" cy="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wiki/wiki/White-Paper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lidity.readthedocs.io/en/develop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 rotWithShape="1">
          <a:blip r:embed="rId3">
            <a:alphaModFix/>
          </a:blip>
          <a:srcRect t="27276" b="19698"/>
          <a:stretch/>
        </p:blipFill>
        <p:spPr>
          <a:xfrm>
            <a:off x="1035750" y="4669775"/>
            <a:ext cx="3824384" cy="202795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1035750" y="3688275"/>
            <a:ext cx="6290400" cy="22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presented by:</a:t>
            </a:r>
            <a:endParaRPr sz="4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778825" y="2021675"/>
            <a:ext cx="58965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884975" y="922875"/>
            <a:ext cx="7859400" cy="24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aleway"/>
                <a:ea typeface="Raleway"/>
                <a:cs typeface="Raleway"/>
                <a:sym typeface="Raleway"/>
              </a:rPr>
              <a:t>Solidity 101 Workshop</a:t>
            </a:r>
            <a:endParaRPr sz="45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100" y="1797750"/>
            <a:ext cx="2027950" cy="20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To start off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34875" y="1317025"/>
            <a:ext cx="8003700" cy="4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Compiler Version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“^” limits compiler version up to 0.5.0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Declare Contract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start of every contract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50" y="2663613"/>
            <a:ext cx="3973925" cy="6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63" y="5218225"/>
            <a:ext cx="31337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Variable Types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734875" y="1317025"/>
            <a:ext cx="8003700" cy="4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true, false		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int/uint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signed and unsigned integers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dynamically-sized string, e.g.: “Welcome to Solidity 101”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enum: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user-defined type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an Ethereum address. 20 bytes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(more on this later)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Operators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734875" y="1317025"/>
            <a:ext cx="8003700" cy="4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 b="1">
                <a:latin typeface="Roboto"/>
                <a:ea typeface="Roboto"/>
                <a:cs typeface="Roboto"/>
                <a:sym typeface="Roboto"/>
              </a:rPr>
              <a:t>Comparison </a:t>
            </a:r>
            <a:r>
              <a:rPr lang="en" sz="2600">
                <a:latin typeface="Roboto"/>
                <a:ea typeface="Roboto"/>
                <a:cs typeface="Roboto"/>
                <a:sym typeface="Roboto"/>
              </a:rPr>
              <a:t>(boolean)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○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&gt;= , &gt; , &lt;= , &lt; , != , ==, &amp;&amp;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 b="1">
                <a:latin typeface="Roboto"/>
                <a:ea typeface="Roboto"/>
                <a:cs typeface="Roboto"/>
                <a:sym typeface="Roboto"/>
              </a:rPr>
              <a:t>Arithmetic</a:t>
            </a:r>
            <a:r>
              <a:rPr lang="en" sz="2600">
                <a:latin typeface="Roboto"/>
                <a:ea typeface="Roboto"/>
                <a:cs typeface="Roboto"/>
                <a:sym typeface="Roboto"/>
              </a:rPr>
              <a:t> (uint)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○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+, -, *, **, /, %</a:t>
            </a:r>
            <a:endParaRPr sz="2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683400" y="16075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Reference Types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800112" y="1365425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when you want a collection of a specific type.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of 2 types: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a fixed length of elements.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Dynamic: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fixed size; can keep growing</a:t>
            </a:r>
            <a:endParaRPr sz="250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2"/>
          </p:nvPr>
        </p:nvSpPr>
        <p:spPr>
          <a:xfrm>
            <a:off x="4682659" y="1365425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custom type with multiple fields/variables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4530950"/>
            <a:ext cx="3541945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r="59985"/>
          <a:stretch/>
        </p:blipFill>
        <p:spPr>
          <a:xfrm>
            <a:off x="4923100" y="4168450"/>
            <a:ext cx="3541951" cy="16619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/>
          <p:nvPr/>
        </p:nvCxnSpPr>
        <p:spPr>
          <a:xfrm flipH="1">
            <a:off x="4463100" y="1620600"/>
            <a:ext cx="12300" cy="425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Addresses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34875" y="103130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The Ethereum network is made of </a:t>
            </a: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addresses 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that are owned by </a:t>
            </a: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users 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smart contracts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which can store Ether, similarly to personal bank accounts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An address is 160 bits (base 2) long, or 40 hex digits (base 16) They look like this : </a:t>
            </a:r>
            <a:r>
              <a:rPr lang="en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0x0cE446255506E92DF41614C46F1d6df9Cc969183</a:t>
            </a:r>
            <a:endParaRPr sz="18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665700" y="364915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91EA"/>
                </a:solidFill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2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Storage of key-value pairs </a:t>
            </a:r>
            <a:r>
              <a:rPr lang="en" sz="18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(think of Hash Tables)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34875" y="94400"/>
            <a:ext cx="79851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latin typeface="Raleway"/>
                <a:ea typeface="Raleway"/>
                <a:cs typeface="Raleway"/>
                <a:sym typeface="Raleway"/>
              </a:rPr>
              <a:t>Example use of Addresses and Mapping</a:t>
            </a:r>
            <a:endParaRPr sz="31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1115875" y="1777625"/>
            <a:ext cx="8637900" cy="5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mapping (address =&gt; uint) favoriteNumber;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Set value of favorite number at sender address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function setMyNumber(uint _myNumber) public {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favoriteNumber[msg.sender] = _myNumber;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Return value of sender address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function whatIsMyNumber() public view returns (uint) {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return favoriteNumber[msg.sender];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/>
          </a:p>
        </p:txBody>
      </p:sp>
      <p:sp>
        <p:nvSpPr>
          <p:cNvPr id="181" name="Google Shape;181;p26"/>
          <p:cNvSpPr/>
          <p:nvPr/>
        </p:nvSpPr>
        <p:spPr>
          <a:xfrm>
            <a:off x="1045000" y="1683150"/>
            <a:ext cx="7058100" cy="361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734875" y="1317025"/>
            <a:ext cx="80037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A specific piece of code that will execute tasks inside the contract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Similar to other object-oriented programming languages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General syntax of a function: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Syntax of a function for calculating average value: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25" y="1317025"/>
            <a:ext cx="7372201" cy="11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734125" y="3771175"/>
            <a:ext cx="80037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1800" b="1" i="1">
                <a:solidFill>
                  <a:srgbClr val="0091E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 b="1" i="1">
                <a:solidFill>
                  <a:srgbClr val="0091E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VISIBILITY MODIFIER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returns (</a:t>
            </a:r>
            <a:r>
              <a:rPr lang="en" sz="1800" b="1" i="1">
                <a:solidFill>
                  <a:srgbClr val="0091E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TYPE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663675" y="3766375"/>
            <a:ext cx="8046300" cy="52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663675" y="5236075"/>
            <a:ext cx="7642800" cy="1111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34125" y="5250925"/>
            <a:ext cx="80037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average (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uint a, uint b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public returns (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returns (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a+b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)/2</a:t>
            </a:r>
            <a:endParaRPr sz="1800" b="1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b="1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Functions cont.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734875" y="1321550"/>
            <a:ext cx="80037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Function Visibility 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Remember functions produce actions BUT you don’t always want everyone to be able to access them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accessible from the outside only, part of contract interface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accessible from everywhere, part of contract interface (functions are public by default)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internal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only accessible internally, and in derived contracts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only accessible inside the contract it is defined in (but not derived contracts)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Functions cont.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734875" y="1305850"/>
            <a:ext cx="8003700" cy="46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Function Modifiers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view: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does not modify data, only views it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myFunction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 returns(uint)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pure: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does not access contract data, only parameters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multiply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(uint a, uint b)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 pure returns(uint)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return a * b; }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798375" y="2851050"/>
            <a:ext cx="7508100" cy="564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817950" y="4411450"/>
            <a:ext cx="7508100" cy="810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Error Handling/ Conditions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714300" y="1212300"/>
            <a:ext cx="77154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Require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require function is meant to be used for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input validation.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Requires certain condition to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continue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with the code; otherwise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reverts and refunds gas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if the condition is false.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setUserAge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(uint age)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require(age &gt; 0);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Myage = age;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Can be a great way to make sure only a certain user can call a function (if you would like to limit the function’s use)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608475" y="3399550"/>
            <a:ext cx="5824500" cy="1445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Agenda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734875" y="1269325"/>
            <a:ext cx="7442400" cy="3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Ethereum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Smart Contract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Solidity Basics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Additional Smart Contract Theory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Escrow Contracts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86150" y="7355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Error Handling/Conditions cont.</a:t>
            </a:r>
            <a:endParaRPr sz="3600" b="1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853113" y="1187938"/>
            <a:ext cx="77247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Assert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reverts when the condition is false, but uses all gas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Often used for internal errors or to check for invalid state to detect bugs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50" y="3461780"/>
            <a:ext cx="6819458" cy="28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Hello World contract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86150" y="1243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Setting up Remix</a:t>
            </a:r>
            <a:endParaRPr sz="3600" b="1"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786161" y="1407825"/>
            <a:ext cx="7848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Open remix.ethereum.org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Select Auto compile </a:t>
            </a:r>
            <a:endParaRPr sz="2400"/>
          </a:p>
        </p:txBody>
      </p:sp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909325"/>
            <a:ext cx="61150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786150" y="2662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Remember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762912" y="1471725"/>
            <a:ext cx="7618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Compiler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Declare Contract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output!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786150" y="1705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Hello World Pseudocode</a:t>
            </a:r>
            <a:endParaRPr sz="4000" b="1"/>
          </a:p>
        </p:txBody>
      </p:sp>
      <p:sp>
        <p:nvSpPr>
          <p:cNvPr id="252" name="Google Shape;252;p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75" y="1387499"/>
            <a:ext cx="8668800" cy="40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444175" y="5750525"/>
            <a:ext cx="22743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Try it!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786150" y="1243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Deploying the Contract</a:t>
            </a:r>
            <a:endParaRPr sz="3600" b="1"/>
          </a:p>
        </p:txBody>
      </p:sp>
      <p:sp>
        <p:nvSpPr>
          <p:cNvPr id="268" name="Google Shape;268;p3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1288750" y="3005775"/>
            <a:ext cx="1952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Click “Deploy”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400" y="1213675"/>
            <a:ext cx="3657600" cy="57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413600" y="5115925"/>
            <a:ext cx="2865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Click the dropdown. 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 your greeting with quotation marks and click “set”, then click “greet”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37"/>
          <p:cNvCxnSpPr/>
          <p:nvPr/>
        </p:nvCxnSpPr>
        <p:spPr>
          <a:xfrm>
            <a:off x="3241450" y="3308775"/>
            <a:ext cx="1296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37"/>
          <p:cNvCxnSpPr/>
          <p:nvPr/>
        </p:nvCxnSpPr>
        <p:spPr>
          <a:xfrm>
            <a:off x="3241450" y="5342725"/>
            <a:ext cx="1296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37"/>
          <p:cNvCxnSpPr/>
          <p:nvPr/>
        </p:nvCxnSpPr>
        <p:spPr>
          <a:xfrm>
            <a:off x="3294775" y="5429100"/>
            <a:ext cx="1296900" cy="303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37"/>
          <p:cNvCxnSpPr/>
          <p:nvPr/>
        </p:nvCxnSpPr>
        <p:spPr>
          <a:xfrm>
            <a:off x="3279175" y="5506225"/>
            <a:ext cx="1328100" cy="543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786150" y="296055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aleway"/>
                <a:ea typeface="Raleway"/>
                <a:cs typeface="Raleway"/>
                <a:sym typeface="Raleway"/>
              </a:rPr>
              <a:t>Questions so far?</a:t>
            </a:r>
            <a:endParaRPr sz="5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711625" y="1381675"/>
            <a:ext cx="7618200" cy="54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msg.value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value (wei) of message sent during function call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i.e.: require(msg.value == 25);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msg.sender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address of contract initializer or function caller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Block and Transaction Properties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>
            <a:spLocks noGrp="1"/>
          </p:cNvSpPr>
          <p:nvPr>
            <p:ph type="body" idx="1"/>
          </p:nvPr>
        </p:nvSpPr>
        <p:spPr>
          <a:xfrm>
            <a:off x="786125" y="1188375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Payable functions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Allows contracts to receive and hold funds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deposit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payable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deposits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[msg.sender] += msg.value 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Functions can take in a certain amount of Ether in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wei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(1 wei = 1e-18 ether)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marR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Note: Without the “payable” function keyword, any transactions involving payments will be reversed!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1557450" y="2628025"/>
            <a:ext cx="5523000" cy="1200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More Solidity Theory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734875" y="103130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Gas concept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operation that can be performed by a transaction or contract costs a certain amount of gas which is paid in ether</a:t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 is proportional to </a:t>
            </a:r>
            <a:r>
              <a:rPr lang="en" sz="1800" b="1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computation cost</a:t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rgbClr val="2427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market decides the most viable ether/gas cost proportion</a:t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Distinction: gas </a:t>
            </a:r>
            <a:r>
              <a:rPr lang="en" sz="1800" b="1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the amount of work required to perform an action in the EVM, gas </a:t>
            </a:r>
            <a:r>
              <a:rPr lang="en" sz="1800" b="1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the amount of ether you pay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34875" y="94400"/>
            <a:ext cx="82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Gas on Ethereum Network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34875" y="1205400"/>
            <a:ext cx="7463100" cy="5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platform software based on blockchain technology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Creation and deployment of 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decentralized applications</a:t>
            </a:r>
            <a:endParaRPr sz="2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Broader range of use cases as compared to Bitcoin (which is solely a cryptocurrency)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Runs on 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crypto token that fuels the network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programming language: Solidity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What is Ethereum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734875" y="103130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Gas economics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If your gas 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too low, no one will process your transaction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If your gas 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high, your transaction will be run but you will pay more than you might have needed to.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If your gas 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fine but the gas 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of your transaction runs "over budget" the transaction fails but still goes into the blockchain, and </a:t>
            </a: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you don't get the money back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for the work that the miners did.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This makes sure that nothing runs forever, and that people will be careful about the code that they run. It keeps both miners and users safe from bad code!</a:t>
            </a:r>
            <a:endParaRPr sz="1800" b="1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title"/>
          </p:nvPr>
        </p:nvSpPr>
        <p:spPr>
          <a:xfrm>
            <a:off x="734875" y="94400"/>
            <a:ext cx="82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Gas on Ethereum Network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734875" y="103130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“Storage”</a:t>
            </a:r>
            <a:r>
              <a:rPr lang="en" sz="1800">
                <a:solidFill>
                  <a:srgbClr val="000000"/>
                </a:solidFill>
              </a:rPr>
              <a:t> is where all the contract’s state variable reside.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Every contract has its own storage and will </a:t>
            </a:r>
            <a:r>
              <a:rPr lang="en" sz="1800" b="1">
                <a:solidFill>
                  <a:srgbClr val="000000"/>
                </a:solidFill>
              </a:rPr>
              <a:t>remain</a:t>
            </a:r>
            <a:r>
              <a:rPr lang="en" sz="1800">
                <a:solidFill>
                  <a:srgbClr val="000000"/>
                </a:solidFill>
              </a:rPr>
              <a:t> there between function calls.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It is quite </a:t>
            </a:r>
            <a:r>
              <a:rPr lang="en" sz="1800" b="1">
                <a:solidFill>
                  <a:srgbClr val="000000"/>
                </a:solidFill>
              </a:rPr>
              <a:t>expensive</a:t>
            </a:r>
            <a:r>
              <a:rPr lang="en" sz="1800">
                <a:solidFill>
                  <a:srgbClr val="000000"/>
                </a:solidFill>
              </a:rPr>
              <a:t> to use since it will be using storage space in the EVM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Is the default setting.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“Memory” </a:t>
            </a:r>
            <a:r>
              <a:rPr lang="en" sz="1800">
                <a:solidFill>
                  <a:srgbClr val="000000"/>
                </a:solidFill>
              </a:rPr>
              <a:t>is used to hold </a:t>
            </a:r>
            <a:r>
              <a:rPr lang="en" sz="1800" b="1">
                <a:solidFill>
                  <a:srgbClr val="000000"/>
                </a:solidFill>
              </a:rPr>
              <a:t>temporary </a:t>
            </a:r>
            <a:r>
              <a:rPr lang="en" sz="1800">
                <a:solidFill>
                  <a:srgbClr val="000000"/>
                </a:solidFill>
              </a:rPr>
              <a:t>values.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It is erased between external functions calls.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Much </a:t>
            </a:r>
            <a:r>
              <a:rPr lang="en" sz="1800" b="1">
                <a:solidFill>
                  <a:srgbClr val="000000"/>
                </a:solidFill>
              </a:rPr>
              <a:t>cheaper</a:t>
            </a:r>
            <a:r>
              <a:rPr lang="en" sz="1800">
                <a:solidFill>
                  <a:srgbClr val="000000"/>
                </a:solidFill>
              </a:rPr>
              <a:t> to use since it will not use storage space in the EVM.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Ideal to use for intermediate variables inside functions.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734875" y="94400"/>
            <a:ext cx="82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Storage vs Memory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Cryptographic Hash Functions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734875" y="1542200"/>
            <a:ext cx="83334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Used to map data of arbitrary size to data of a fixed size.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Returns hash values or hash codes.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Meant to encrypt data securely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Ethereum uses “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keccak256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They are 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irreversible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Unique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; 2 different data cannot have same hash.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Avalanche effect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”; any small change results in big change of hash.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Deterministic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; same input always has same hash.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786150" y="2157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Escrow Contract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586050" y="1287675"/>
            <a:ext cx="8038500" cy="54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contract that serves as the third person (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escrow agent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in a contract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code imitates the legal document that outlines the 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terms and conditions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agreed between parties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Ensures both parties 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fulfill its obligations</a:t>
            </a:r>
            <a:endParaRPr sz="2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buyer deposits assets while the seller delivers the goods who will then receive the assets once the buyer receive the goods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>
            <a:spLocks noGrp="1"/>
          </p:cNvSpPr>
          <p:nvPr>
            <p:ph type="title"/>
          </p:nvPr>
        </p:nvSpPr>
        <p:spPr>
          <a:xfrm>
            <a:off x="786150" y="3753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Writing an Escrow Contract!</a:t>
            </a:r>
            <a:endParaRPr sz="3000"/>
          </a:p>
        </p:txBody>
      </p:sp>
      <p:sp>
        <p:nvSpPr>
          <p:cNvPr id="337" name="Google Shape;337;p4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" y="2424025"/>
            <a:ext cx="8900200" cy="2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6"/>
          <p:cNvSpPr txBox="1"/>
          <p:nvPr/>
        </p:nvSpPr>
        <p:spPr>
          <a:xfrm>
            <a:off x="568550" y="1379900"/>
            <a:ext cx="2096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</a:rPr>
              <a:t>Step one:</a:t>
            </a:r>
            <a:endParaRPr sz="24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786150" y="3397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Writing an Escrow Contract!</a:t>
            </a:r>
            <a:endParaRPr sz="3000"/>
          </a:p>
        </p:txBody>
      </p:sp>
      <p:sp>
        <p:nvSpPr>
          <p:cNvPr id="346" name="Google Shape;346;p47"/>
          <p:cNvSpPr txBox="1"/>
          <p:nvPr/>
        </p:nvSpPr>
        <p:spPr>
          <a:xfrm>
            <a:off x="568550" y="1379900"/>
            <a:ext cx="2096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</a:rPr>
              <a:t>Step two:</a:t>
            </a:r>
            <a:endParaRPr sz="2400">
              <a:solidFill>
                <a:srgbClr val="0091EA"/>
              </a:solidFill>
            </a:endParaRPr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76125"/>
            <a:ext cx="8991601" cy="239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786150" y="3397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Writing an Escrow Contract!</a:t>
            </a:r>
            <a:endParaRPr sz="3000"/>
          </a:p>
        </p:txBody>
      </p:sp>
      <p:sp>
        <p:nvSpPr>
          <p:cNvPr id="354" name="Google Shape;354;p48"/>
          <p:cNvSpPr txBox="1"/>
          <p:nvPr/>
        </p:nvSpPr>
        <p:spPr>
          <a:xfrm>
            <a:off x="568550" y="1379900"/>
            <a:ext cx="2096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</a:rPr>
              <a:t>Step three:</a:t>
            </a:r>
            <a:endParaRPr sz="2400">
              <a:solidFill>
                <a:srgbClr val="0091EA"/>
              </a:solidFill>
            </a:endParaRPr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2114200"/>
            <a:ext cx="8824925" cy="350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786150" y="3397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Writing an Escrow Contract!</a:t>
            </a:r>
            <a:endParaRPr sz="3000"/>
          </a:p>
        </p:txBody>
      </p:sp>
      <p:sp>
        <p:nvSpPr>
          <p:cNvPr id="362" name="Google Shape;362;p49"/>
          <p:cNvSpPr txBox="1"/>
          <p:nvPr/>
        </p:nvSpPr>
        <p:spPr>
          <a:xfrm>
            <a:off x="568550" y="1379900"/>
            <a:ext cx="2096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</a:rPr>
              <a:t>Step four:</a:t>
            </a:r>
            <a:endParaRPr sz="2400">
              <a:solidFill>
                <a:srgbClr val="0091EA"/>
              </a:solidFill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38" y="2349725"/>
            <a:ext cx="8882125" cy="3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786150" y="3397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Writing an Escrow Contract!</a:t>
            </a:r>
            <a:endParaRPr sz="3000"/>
          </a:p>
        </p:txBody>
      </p:sp>
      <p:sp>
        <p:nvSpPr>
          <p:cNvPr id="370" name="Google Shape;370;p50"/>
          <p:cNvSpPr txBox="1"/>
          <p:nvPr/>
        </p:nvSpPr>
        <p:spPr>
          <a:xfrm>
            <a:off x="568550" y="1379900"/>
            <a:ext cx="2096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</a:rPr>
              <a:t>Step five:</a:t>
            </a:r>
            <a:endParaRPr sz="2400">
              <a:solidFill>
                <a:srgbClr val="0091EA"/>
              </a:solidFill>
            </a:endParaRPr>
          </a:p>
        </p:txBody>
      </p:sp>
      <p:pic>
        <p:nvPicPr>
          <p:cNvPr id="371" name="Google Shape;37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25" y="2456300"/>
            <a:ext cx="8872949" cy="2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786150" y="26672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Let’s go over it!</a:t>
            </a:r>
            <a:endParaRPr sz="4800" b="1"/>
          </a:p>
        </p:txBody>
      </p:sp>
      <p:sp>
        <p:nvSpPr>
          <p:cNvPr id="377" name="Google Shape;377;p5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34875" y="1205400"/>
            <a:ext cx="7463100" cy="5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runtime environment for smart contracts</a:t>
            </a:r>
            <a:endParaRPr sz="2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Transaction based machine</a:t>
            </a:r>
            <a:endParaRPr sz="2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Takes advantage of a </a:t>
            </a:r>
            <a:r>
              <a:rPr lang="en" sz="29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consensus protocol</a:t>
            </a: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make decisions (currently Proof of Work)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Ethereum Virtual Machine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397" name="Google Shape;397;p54"/>
          <p:cNvGrpSpPr/>
          <p:nvPr/>
        </p:nvGrpSpPr>
        <p:grpSpPr>
          <a:xfrm>
            <a:off x="3064975" y="1608036"/>
            <a:ext cx="3014049" cy="4636009"/>
            <a:chOff x="6718575" y="2318625"/>
            <a:chExt cx="256950" cy="407375"/>
          </a:xfrm>
        </p:grpSpPr>
        <p:sp>
          <p:nvSpPr>
            <p:cNvPr id="398" name="Google Shape;398;p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0" name="Google Shape;400;p5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5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5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832675" y="217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Final Questions?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Other basics to explore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658500" y="1317025"/>
            <a:ext cx="80802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Fallback functions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Abstract contracts and interfaces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Other block and transaction properties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Events and javascript implementations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Truffle and Web3.js implementations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56"/>
          <p:cNvGrpSpPr/>
          <p:nvPr/>
        </p:nvGrpSpPr>
        <p:grpSpPr>
          <a:xfrm>
            <a:off x="6213796" y="1594366"/>
            <a:ext cx="2467458" cy="4572382"/>
            <a:chOff x="-6729413" y="-17360900"/>
            <a:chExt cx="26138326" cy="48436250"/>
          </a:xfrm>
        </p:grpSpPr>
        <p:sp>
          <p:nvSpPr>
            <p:cNvPr id="420" name="Google Shape;420;p56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6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56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56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56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56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56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56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56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56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56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56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56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56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56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56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56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56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56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56"/>
          <p:cNvSpPr/>
          <p:nvPr/>
        </p:nvSpPr>
        <p:spPr>
          <a:xfrm>
            <a:off x="264050" y="1166950"/>
            <a:ext cx="2982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What we taught you today</a:t>
            </a:r>
            <a:endParaRPr sz="21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6"/>
          <p:cNvSpPr/>
          <p:nvPr/>
        </p:nvSpPr>
        <p:spPr>
          <a:xfrm>
            <a:off x="151350" y="2715600"/>
            <a:ext cx="6062400" cy="3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There’s still a lot left to learn, but don’t be intimidated!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Here are resources you can use: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Ethereum White Paper: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https://github.com/ethereum/wiki/wiki/White-Paper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Solidity Development Documentation: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https://solidity.readthedocs.io/en/develop/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5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title"/>
          </p:nvPr>
        </p:nvSpPr>
        <p:spPr>
          <a:xfrm>
            <a:off x="249600" y="482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Conclusion &amp; More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52" name="Google Shape;452;p56"/>
          <p:cNvCxnSpPr/>
          <p:nvPr/>
        </p:nvCxnSpPr>
        <p:spPr>
          <a:xfrm>
            <a:off x="3398450" y="1448275"/>
            <a:ext cx="2752800" cy="795000"/>
          </a:xfrm>
          <a:prstGeom prst="straightConnector1">
            <a:avLst/>
          </a:prstGeom>
          <a:noFill/>
          <a:ln w="38100" cap="flat" cmpd="sng">
            <a:solidFill>
              <a:srgbClr val="A1E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58" name="Google Shape;458;p57"/>
          <p:cNvSpPr txBox="1">
            <a:spLocks noGrp="1"/>
          </p:cNvSpPr>
          <p:nvPr>
            <p:ph type="title"/>
          </p:nvPr>
        </p:nvSpPr>
        <p:spPr>
          <a:xfrm>
            <a:off x="0" y="1323600"/>
            <a:ext cx="9144000" cy="42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Thank you for coming!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Look forward to future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Blockchain at McGill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events!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685975" y="1230100"/>
            <a:ext cx="7669500" cy="5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self-executing</a:t>
            </a:r>
            <a:r>
              <a:rPr lang="en" sz="2900">
                <a:latin typeface="Roboto"/>
                <a:ea typeface="Roboto"/>
                <a:cs typeface="Roboto"/>
                <a:sym typeface="Roboto"/>
              </a:rPr>
              <a:t> program that automates the </a:t>
            </a: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verification of conditions</a:t>
            </a:r>
            <a:endParaRPr sz="2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9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Allows credible transactions </a:t>
            </a: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without 3rd parties</a:t>
            </a:r>
            <a:endParaRPr sz="2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Trackable, immutable</a:t>
            </a:r>
            <a:r>
              <a:rPr lang="en" sz="2900">
                <a:latin typeface="Roboto"/>
                <a:ea typeface="Roboto"/>
                <a:cs typeface="Roboto"/>
                <a:sym typeface="Roboto"/>
              </a:rPr>
              <a:t> (stored on blockchain)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What is a Smart Contract?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34875" y="1408000"/>
            <a:ext cx="7529400" cy="50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container for information (</a:t>
            </a: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variables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and functionality (</a:t>
            </a: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is stored 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the contract, and execution happens when conditions are met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Contracts </a:t>
            </a: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GAS to run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which is paid for with ether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Smart Contract In Practice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97300" y="1699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Polymorphism</a:t>
            </a:r>
            <a:endParaRPr sz="4000" b="1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18811" y="1546875"/>
            <a:ext cx="770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Smart Contracts don’t have to be independent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 statements and class extension for inheritance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Syntax: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663" y="4758782"/>
            <a:ext cx="3912675" cy="12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34875" y="1107500"/>
            <a:ext cx="7529400" cy="54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EtherDelta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Implements an exchange to exchange of Ether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Checks for sufficient funds (tokens) for both sides of the deal and runs the exchange.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Replaces middleman such as a bank!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Marriage Contract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party proposes to second party.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both parties agree, funds are withdrawn from both parties’ accounts and put into joint account.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Status changed to “married”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one party requires “divorce”, funds are split into two halves!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Etheroll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Gambling on the EVM!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Place bets and profit is transferred to your account when won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Comparable to casino!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Smart Contract: Use Cases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 idx="4294967295"/>
          </p:nvPr>
        </p:nvSpPr>
        <p:spPr>
          <a:xfrm>
            <a:off x="1546950" y="3107900"/>
            <a:ext cx="6050100" cy="8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latin typeface="Raleway"/>
                <a:ea typeface="Raleway"/>
                <a:cs typeface="Raleway"/>
                <a:sym typeface="Raleway"/>
              </a:rPr>
              <a:t>Solidity Basics</a:t>
            </a:r>
            <a:endParaRPr sz="41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Microsoft Office PowerPoint</Application>
  <PresentationFormat>On-screen Show (4:3)</PresentationFormat>
  <Paragraphs>308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Consolas</vt:lpstr>
      <vt:lpstr>Roboto</vt:lpstr>
      <vt:lpstr>Raleway</vt:lpstr>
      <vt:lpstr>Roboto Slab</vt:lpstr>
      <vt:lpstr>Calibri</vt:lpstr>
      <vt:lpstr>Source Sans Pro</vt:lpstr>
      <vt:lpstr>Cordelia template</vt:lpstr>
      <vt:lpstr>presented by: </vt:lpstr>
      <vt:lpstr>Agenda</vt:lpstr>
      <vt:lpstr>What is Ethereum</vt:lpstr>
      <vt:lpstr>Ethereum Virtual Machine</vt:lpstr>
      <vt:lpstr>What is a Smart Contract?</vt:lpstr>
      <vt:lpstr>Smart Contract In Practice</vt:lpstr>
      <vt:lpstr>Polymorphism</vt:lpstr>
      <vt:lpstr>Smart Contract: Use Cases</vt:lpstr>
      <vt:lpstr>Solidity Basics</vt:lpstr>
      <vt:lpstr>To start off</vt:lpstr>
      <vt:lpstr>Variable Types</vt:lpstr>
      <vt:lpstr>Operators</vt:lpstr>
      <vt:lpstr>Reference Types</vt:lpstr>
      <vt:lpstr>Addresses</vt:lpstr>
      <vt:lpstr>Example use of Addresses and Mapping</vt:lpstr>
      <vt:lpstr>Functions</vt:lpstr>
      <vt:lpstr>Functions cont.</vt:lpstr>
      <vt:lpstr>Functions cont.</vt:lpstr>
      <vt:lpstr>Error Handling/ Conditions</vt:lpstr>
      <vt:lpstr>Error Handling/Conditions cont.</vt:lpstr>
      <vt:lpstr>Your Turn!</vt:lpstr>
      <vt:lpstr>Setting up Remix</vt:lpstr>
      <vt:lpstr>Remember</vt:lpstr>
      <vt:lpstr>Hello World Pseudocode</vt:lpstr>
      <vt:lpstr>Deploying the Contract</vt:lpstr>
      <vt:lpstr>Questions so far?</vt:lpstr>
      <vt:lpstr>Block and Transaction Properties</vt:lpstr>
      <vt:lpstr>More Solidity Theory</vt:lpstr>
      <vt:lpstr>Gas on Ethereum Network</vt:lpstr>
      <vt:lpstr>Gas on Ethereum Network</vt:lpstr>
      <vt:lpstr>Storage vs Memory</vt:lpstr>
      <vt:lpstr>Cryptographic Hash Functions</vt:lpstr>
      <vt:lpstr>Escrow Contract</vt:lpstr>
      <vt:lpstr>Writing an Escrow Contract!</vt:lpstr>
      <vt:lpstr>Writing an Escrow Contract!</vt:lpstr>
      <vt:lpstr>Writing an Escrow Contract!</vt:lpstr>
      <vt:lpstr>Writing an Escrow Contract!</vt:lpstr>
      <vt:lpstr>Writing an Escrow Contract!</vt:lpstr>
      <vt:lpstr>Let’s go over it!</vt:lpstr>
      <vt:lpstr>Final Questions?</vt:lpstr>
      <vt:lpstr>Other basics to explore</vt:lpstr>
      <vt:lpstr>Conclusion &amp; More</vt:lpstr>
      <vt:lpstr>Thank you for coming!  Look forward to future  Blockchain at McGill events!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</dc:title>
  <cp:lastModifiedBy>Luca Muller de Albuquerque</cp:lastModifiedBy>
  <cp:revision>1</cp:revision>
  <dcterms:modified xsi:type="dcterms:W3CDTF">2019-01-18T20:33:56Z</dcterms:modified>
</cp:coreProperties>
</file>