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9"/>
    <p:restoredTop sz="66802"/>
  </p:normalViewPr>
  <p:slideViewPr>
    <p:cSldViewPr snapToGrid="0" snapToObjects="1">
      <p:cViewPr varScale="1">
        <p:scale>
          <a:sx n="83" d="100"/>
          <a:sy n="83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0656A-9E14-6F42-815B-AE076CCBA8A6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B11E8-9C9C-6241-AE8C-FCBE3AA2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4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overview of what features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11E8-9C9C-6241-AE8C-FCBE3AA21B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77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11E8-9C9C-6241-AE8C-FCBE3AA21B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2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11E8-9C9C-6241-AE8C-FCBE3AA21B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9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3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0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7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7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0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3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7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1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7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6C8632-239A-6F44-8E8B-B1494C78101C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BFC430-7460-4D40-A1C9-2D38DEF75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A7A3-F749-FE40-A154-156A3927C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410" y="2338618"/>
            <a:ext cx="9745577" cy="1645920"/>
          </a:xfrm>
        </p:spPr>
        <p:txBody>
          <a:bodyPr/>
          <a:lstStyle/>
          <a:p>
            <a:r>
              <a:rPr lang="en-US" dirty="0"/>
              <a:t>ClusterING ETHEREUM ADDRESSES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AC3F9-D967-1E46-B4A2-8F2A4E9A7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980" y="4340512"/>
            <a:ext cx="7832438" cy="1239894"/>
          </a:xfrm>
        </p:spPr>
        <p:txBody>
          <a:bodyPr/>
          <a:lstStyle/>
          <a:p>
            <a:r>
              <a:rPr lang="en-US" dirty="0"/>
              <a:t>identifying patterns in transaction size, type, volume, and frequency</a:t>
            </a:r>
          </a:p>
        </p:txBody>
      </p:sp>
      <p:pic>
        <p:nvPicPr>
          <p:cNvPr id="1025" name="Picture 1" descr="/var/folders/z6/568td_954fs4ypj0spwj9lpc0000gp/T/com.microsoft.Powerpoint/WebArchiveCopyPasteTempFiles/p1228">
            <a:extLst>
              <a:ext uri="{FF2B5EF4-FFF2-40B4-BE49-F238E27FC236}">
                <a16:creationId xmlns:a16="http://schemas.microsoft.com/office/drawing/2014/main" id="{9E628F2C-E6E1-D94A-9902-03F00431B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338" y="9010"/>
            <a:ext cx="3829720" cy="215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81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/var/folders/z6/568td_954fs4ypj0spwj9lpc0000gp/T/com.microsoft.Powerpoint/WebArchiveCopyPasteTempFiles/p1223">
            <a:extLst>
              <a:ext uri="{FF2B5EF4-FFF2-40B4-BE49-F238E27FC236}">
                <a16:creationId xmlns:a16="http://schemas.microsoft.com/office/drawing/2014/main" id="{2B981615-9D79-D54A-B785-088D0A646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0"/>
            <a:ext cx="8508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78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F6FC26C-1571-B04B-AEC8-B92B3FC1344B}"/>
              </a:ext>
            </a:extLst>
          </p:cNvPr>
          <p:cNvGrpSpPr/>
          <p:nvPr/>
        </p:nvGrpSpPr>
        <p:grpSpPr>
          <a:xfrm>
            <a:off x="0" y="277125"/>
            <a:ext cx="12192000" cy="5075024"/>
            <a:chOff x="0" y="277125"/>
            <a:chExt cx="12192000" cy="50750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51D51A-F76D-CB47-A66D-A5D806C0E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77125"/>
              <a:ext cx="12192000" cy="507502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9448D33-95C8-5B4B-BAC2-DE4C25C424CB}"/>
                </a:ext>
              </a:extLst>
            </p:cNvPr>
            <p:cNvSpPr/>
            <p:nvPr/>
          </p:nvSpPr>
          <p:spPr>
            <a:xfrm>
              <a:off x="8343901" y="4856797"/>
              <a:ext cx="274320" cy="27432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BDC4E8-EC6D-AB41-A88D-FF0854A23FAF}"/>
                </a:ext>
              </a:extLst>
            </p:cNvPr>
            <p:cNvSpPr/>
            <p:nvPr/>
          </p:nvSpPr>
          <p:spPr>
            <a:xfrm>
              <a:off x="3052763" y="4856797"/>
              <a:ext cx="274320" cy="2743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BA2E80-AA51-8A4E-8EA6-964096DB107A}"/>
                </a:ext>
              </a:extLst>
            </p:cNvPr>
            <p:cNvSpPr/>
            <p:nvPr/>
          </p:nvSpPr>
          <p:spPr>
            <a:xfrm>
              <a:off x="2042160" y="4848225"/>
              <a:ext cx="274320" cy="27432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078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9190-8242-E642-BC18-DA18638E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755" y="150305"/>
            <a:ext cx="7729728" cy="1188720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CBC66-936B-5945-A1CA-235193483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8755" y="1980819"/>
            <a:ext cx="7729728" cy="3101983"/>
          </a:xfrm>
        </p:spPr>
        <p:txBody>
          <a:bodyPr>
            <a:normAutofit/>
          </a:bodyPr>
          <a:lstStyle/>
          <a:p>
            <a:r>
              <a:rPr lang="en-US" sz="2800" dirty="0"/>
              <a:t>Create more smart contract features</a:t>
            </a:r>
          </a:p>
          <a:p>
            <a:r>
              <a:rPr lang="en-US" sz="2800" dirty="0"/>
              <a:t>Create graph analysis features</a:t>
            </a:r>
          </a:p>
          <a:p>
            <a:r>
              <a:rPr lang="en-US" sz="2800" dirty="0"/>
              <a:t>Track movement of funds over time</a:t>
            </a:r>
          </a:p>
          <a:p>
            <a:r>
              <a:rPr lang="en-US" sz="2800" dirty="0"/>
              <a:t>Distinguish bots from humans</a:t>
            </a:r>
          </a:p>
          <a:p>
            <a:r>
              <a:rPr lang="en-US" sz="2800" dirty="0"/>
              <a:t>Enhance supervised learning approaches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138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4DCB-9F80-EF4A-A770-79A5691A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ETHEREUM?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B89BD-4830-664C-8C44-AB7C280B4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827" y="2666619"/>
            <a:ext cx="10376345" cy="3101983"/>
          </a:xfrm>
        </p:spPr>
        <p:txBody>
          <a:bodyPr>
            <a:normAutofit/>
          </a:bodyPr>
          <a:lstStyle/>
          <a:p>
            <a:r>
              <a:rPr lang="en-US" sz="2800" dirty="0"/>
              <a:t>open-source blockchain platform</a:t>
            </a:r>
          </a:p>
          <a:p>
            <a:r>
              <a:rPr lang="en-US" sz="2800" dirty="0"/>
              <a:t>decentralized payment network</a:t>
            </a:r>
          </a:p>
          <a:p>
            <a:r>
              <a:rPr lang="en-US" sz="2800" dirty="0"/>
              <a:t>platform for decentralized applications called </a:t>
            </a:r>
            <a:r>
              <a:rPr lang="en-US" sz="2800" b="1" dirty="0"/>
              <a:t>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82553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9190-8242-E642-BC18-DA18638E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755" y="150305"/>
            <a:ext cx="7729728" cy="1188720"/>
          </a:xfrm>
        </p:spPr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CBC66-936B-5945-A1CA-235193483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8755" y="1980819"/>
            <a:ext cx="7729728" cy="3101983"/>
          </a:xfrm>
        </p:spPr>
        <p:txBody>
          <a:bodyPr>
            <a:normAutofit/>
          </a:bodyPr>
          <a:lstStyle/>
          <a:p>
            <a:r>
              <a:rPr lang="en-US" sz="2800" dirty="0"/>
              <a:t>250k economically important addresses chosen</a:t>
            </a:r>
          </a:p>
          <a:p>
            <a:r>
              <a:rPr lang="en-US" sz="2800" dirty="0"/>
              <a:t>25 characteristic features engineered</a:t>
            </a:r>
          </a:p>
          <a:p>
            <a:r>
              <a:rPr lang="en-US" sz="2800" dirty="0"/>
              <a:t>Dataset scaled and transformed</a:t>
            </a:r>
          </a:p>
          <a:p>
            <a:r>
              <a:rPr lang="en-US" sz="2800" dirty="0"/>
              <a:t>K-Means</a:t>
            </a:r>
            <a:r>
              <a:rPr lang="en-US" sz="2800" baseline="30000" dirty="0"/>
              <a:t>++</a:t>
            </a:r>
            <a:r>
              <a:rPr lang="en-US" sz="2800" dirty="0"/>
              <a:t> clustering algorithm selected</a:t>
            </a:r>
          </a:p>
          <a:p>
            <a:r>
              <a:rPr lang="en-US" sz="2800" dirty="0"/>
              <a:t>Labels scraped from Etherscan.io block explorer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273519-4269-1D46-9FDA-536854514BBC}"/>
              </a:ext>
            </a:extLst>
          </p:cNvPr>
          <p:cNvGrpSpPr/>
          <p:nvPr/>
        </p:nvGrpSpPr>
        <p:grpSpPr>
          <a:xfrm>
            <a:off x="741363" y="5216596"/>
            <a:ext cx="10328559" cy="1016000"/>
            <a:chOff x="741363" y="5216596"/>
            <a:chExt cx="10328559" cy="1016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BD0938-3775-D740-B761-D126A726A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363" y="5216596"/>
              <a:ext cx="7480300" cy="1016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094BDB-3EC9-F741-9ED8-BA4A1C3BA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8788" y="5216596"/>
              <a:ext cx="2991134" cy="10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790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9190-8242-E642-BC18-DA18638E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755" y="150305"/>
            <a:ext cx="7729728" cy="1188720"/>
          </a:xfrm>
        </p:spPr>
        <p:txBody>
          <a:bodyPr/>
          <a:lstStyle/>
          <a:p>
            <a:r>
              <a:rPr lang="en-US" dirty="0"/>
              <a:t>THE FEATURES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A4A1BA5-50FD-7041-B860-1D1A121FBC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294931"/>
              </p:ext>
            </p:extLst>
          </p:nvPr>
        </p:nvGraphicFramePr>
        <p:xfrm>
          <a:off x="0" y="1565329"/>
          <a:ext cx="12192000" cy="493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658">
                  <a:extLst>
                    <a:ext uri="{9D8B030D-6E8A-4147-A177-3AD203B41FA5}">
                      <a16:colId xmlns:a16="http://schemas.microsoft.com/office/drawing/2014/main" val="848859979"/>
                    </a:ext>
                  </a:extLst>
                </a:gridCol>
                <a:gridCol w="3684788">
                  <a:extLst>
                    <a:ext uri="{9D8B030D-6E8A-4147-A177-3AD203B41FA5}">
                      <a16:colId xmlns:a16="http://schemas.microsoft.com/office/drawing/2014/main" val="3515526408"/>
                    </a:ext>
                  </a:extLst>
                </a:gridCol>
                <a:gridCol w="4282554">
                  <a:extLst>
                    <a:ext uri="{9D8B030D-6E8A-4147-A177-3AD203B41FA5}">
                      <a16:colId xmlns:a16="http://schemas.microsoft.com/office/drawing/2014/main" val="3934125795"/>
                    </a:ext>
                  </a:extLst>
                </a:gridCol>
              </a:tblGrid>
              <a:tr h="438006">
                <a:tc>
                  <a:txBody>
                    <a:bodyPr/>
                    <a:lstStyle/>
                    <a:p>
                      <a:r>
                        <a:rPr lang="en-US" dirty="0"/>
                        <a:t>Incoming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Outgoing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Miscellaneous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71149"/>
                  </a:ext>
                </a:extLst>
              </a:tr>
              <a:tr h="438006">
                <a:tc>
                  <a:txBody>
                    <a:bodyPr/>
                    <a:lstStyle/>
                    <a:p>
                      <a:r>
                        <a:rPr lang="en-US" dirty="0"/>
                        <a:t>Transactions 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Transactions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45533"/>
                  </a:ext>
                </a:extLst>
              </a:tr>
              <a:tr h="438006">
                <a:tc>
                  <a:txBody>
                    <a:bodyPr/>
                    <a:lstStyle/>
                    <a:p>
                      <a:r>
                        <a:rPr lang="en-US" dirty="0"/>
                        <a:t>Ether 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01897"/>
                  </a:ext>
                </a:extLst>
              </a:tr>
              <a:tr h="438006">
                <a:tc>
                  <a:txBody>
                    <a:bodyPr/>
                    <a:lstStyle/>
                    <a:p>
                      <a:r>
                        <a:rPr lang="en-US" dirty="0"/>
                        <a:t>USD 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USD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tokens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46746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Monthly transactions 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transactions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contracts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48448"/>
                  </a:ext>
                </a:extLst>
              </a:tr>
              <a:tr h="438006">
                <a:tc>
                  <a:txBody>
                    <a:bodyPr/>
                    <a:lstStyle/>
                    <a:p>
                      <a:r>
                        <a:rPr lang="en-US" dirty="0"/>
                        <a:t>Monthly ether 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ether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contract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4276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Monthly USD sent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Monthly USD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7226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r>
                        <a:rPr lang="en-US" dirty="0"/>
                        <a:t>Time between sent transactions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Average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between received transactions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Average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Standard Deviation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39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68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E662-D6DF-0B46-AE4D-886301C6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566" y="260890"/>
            <a:ext cx="7729728" cy="1188720"/>
          </a:xfrm>
        </p:spPr>
        <p:txBody>
          <a:bodyPr/>
          <a:lstStyle/>
          <a:p>
            <a:r>
              <a:rPr lang="en-US" dirty="0"/>
              <a:t>Dimensionality reduction</a:t>
            </a:r>
          </a:p>
        </p:txBody>
      </p:sp>
      <p:pic>
        <p:nvPicPr>
          <p:cNvPr id="2050" name="Picture 2" descr="/var/folders/z6/568td_954fs4ypj0spwj9lpc0000gp/T/com.microsoft.Powerpoint/WebArchiveCopyPasteTempFiles/p1211">
            <a:extLst>
              <a:ext uri="{FF2B5EF4-FFF2-40B4-BE49-F238E27FC236}">
                <a16:creationId xmlns:a16="http://schemas.microsoft.com/office/drawing/2014/main" id="{3B3D7E9F-54BA-144A-8829-632D05B38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63" y="1710500"/>
            <a:ext cx="7476134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88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E662-D6DF-0B46-AE4D-886301C6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872" y="260890"/>
            <a:ext cx="8854822" cy="1188720"/>
          </a:xfrm>
        </p:spPr>
        <p:txBody>
          <a:bodyPr/>
          <a:lstStyle/>
          <a:p>
            <a:r>
              <a:rPr lang="en-US" dirty="0"/>
              <a:t>Optimal number of clusters is about 40</a:t>
            </a:r>
          </a:p>
        </p:txBody>
      </p:sp>
      <p:pic>
        <p:nvPicPr>
          <p:cNvPr id="3073" name="Picture 1" descr="/var/folders/z6/568td_954fs4ypj0spwj9lpc0000gp/T/com.microsoft.Powerpoint/WebArchiveCopyPasteTempFiles/p1216">
            <a:extLst>
              <a:ext uri="{FF2B5EF4-FFF2-40B4-BE49-F238E27FC236}">
                <a16:creationId xmlns:a16="http://schemas.microsoft.com/office/drawing/2014/main" id="{0FAA02C3-FBDE-3D46-AB3D-093813311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0500"/>
            <a:ext cx="5910788" cy="397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/var/folders/z6/568td_954fs4ypj0spwj9lpc0000gp/T/com.microsoft.Powerpoint/WebArchiveCopyPasteTempFiles/p1217">
            <a:extLst>
              <a:ext uri="{FF2B5EF4-FFF2-40B4-BE49-F238E27FC236}">
                <a16:creationId xmlns:a16="http://schemas.microsoft.com/office/drawing/2014/main" id="{5D1FBA98-16F8-9E49-9123-14F92DA02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789" y="1710501"/>
            <a:ext cx="6190698" cy="397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57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/var/folders/z6/568td_954fs4ypj0spwj9lpc0000gp/T/com.microsoft.Powerpoint/WebArchiveCopyPasteTempFiles/p1212">
            <a:extLst>
              <a:ext uri="{FF2B5EF4-FFF2-40B4-BE49-F238E27FC236}">
                <a16:creationId xmlns:a16="http://schemas.microsoft.com/office/drawing/2014/main" id="{9E5507C9-6DE2-3848-8AD4-7A0810BAB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3247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04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/var/folders/z6/568td_954fs4ypj0spwj9lpc0000gp/T/com.microsoft.Powerpoint/WebArchiveCopyPasteTempFiles/p1214">
            <a:extLst>
              <a:ext uri="{FF2B5EF4-FFF2-40B4-BE49-F238E27FC236}">
                <a16:creationId xmlns:a16="http://schemas.microsoft.com/office/drawing/2014/main" id="{2E711750-F244-4B46-A8DC-B2ADDAD8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86013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8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/var/folders/z6/568td_954fs4ypj0spwj9lpc0000gp/T/com.microsoft.Powerpoint/WebArchiveCopyPasteTempFiles/p1215">
            <a:extLst>
              <a:ext uri="{FF2B5EF4-FFF2-40B4-BE49-F238E27FC236}">
                <a16:creationId xmlns:a16="http://schemas.microsoft.com/office/drawing/2014/main" id="{826E4758-F165-8B4B-B23C-A9C073D0D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748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/var/folders/z6/568td_954fs4ypj0spwj9lpc0000gp/T/com.microsoft.Powerpoint/WebArchiveCopyPasteTempFiles/p1218">
            <a:extLst>
              <a:ext uri="{FF2B5EF4-FFF2-40B4-BE49-F238E27FC236}">
                <a16:creationId xmlns:a16="http://schemas.microsoft.com/office/drawing/2014/main" id="{6E8F92F4-C347-9F41-A670-CF6203522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897" y="0"/>
            <a:ext cx="28067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/var/folders/z6/568td_954fs4ypj0spwj9lpc0000gp/T/com.microsoft.Powerpoint/WebArchiveCopyPasteTempFiles/p1220">
            <a:extLst>
              <a:ext uri="{FF2B5EF4-FFF2-40B4-BE49-F238E27FC236}">
                <a16:creationId xmlns:a16="http://schemas.microsoft.com/office/drawing/2014/main" id="{CDCC2AF0-D26F-CF49-9B29-42C8A9FF3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897" y="1930400"/>
            <a:ext cx="34417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/var/folders/z6/568td_954fs4ypj0spwj9lpc0000gp/T/com.microsoft.Powerpoint/WebArchiveCopyPasteTempFiles/p1221">
            <a:extLst>
              <a:ext uri="{FF2B5EF4-FFF2-40B4-BE49-F238E27FC236}">
                <a16:creationId xmlns:a16="http://schemas.microsoft.com/office/drawing/2014/main" id="{613063FC-4C42-8E49-932B-10B13DA9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897" y="4075542"/>
            <a:ext cx="3302000" cy="872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9922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{14EAC643-A741-EF48-982E-529EB6E3C84E}tf10001120</Template>
  <TotalTime>88</TotalTime>
  <Words>167</Words>
  <Application>Microsoft Macintosh PowerPoint</Application>
  <PresentationFormat>Widescreen</PresentationFormat>
  <Paragraphs>54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ClusterING ETHEREUM ADDRESSES</vt:lpstr>
      <vt:lpstr>What is ETHEREUM?</vt:lpstr>
      <vt:lpstr>THE PROCESS</vt:lpstr>
      <vt:lpstr>THE FEATURES</vt:lpstr>
      <vt:lpstr>Dimensionality reduction</vt:lpstr>
      <vt:lpstr>Optimal number of clusters is about 40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ETHEREUM ADDRESSES</dc:title>
  <dc:creator>Microsoft Office User</dc:creator>
  <cp:lastModifiedBy>Microsoft Office User</cp:lastModifiedBy>
  <cp:revision>9</cp:revision>
  <dcterms:created xsi:type="dcterms:W3CDTF">2018-11-27T21:35:25Z</dcterms:created>
  <dcterms:modified xsi:type="dcterms:W3CDTF">2018-11-27T23:04:23Z</dcterms:modified>
</cp:coreProperties>
</file>