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84000"/>
  <p:notesSz cx="6858000" cy="9144000"/>
  <p:embeddedFontLst>
    <p:embeddedFont>
      <p:font typeface="Inter SemiBold"/>
      <p:regular r:id="rId13"/>
      <p:bold r:id="rId14"/>
    </p:embeddedFont>
    <p:embeddedFont>
      <p:font typeface="Inter Light"/>
      <p:regular r:id="rId15"/>
      <p:bold r:id="rId16"/>
    </p:embeddedFont>
    <p:embeddedFont>
      <p:font typeface="Inter"/>
      <p:regular r:id="rId17"/>
      <p:bold r:id="rId18"/>
    </p:embeddedFont>
    <p:embeddedFont>
      <p:font typeface="Inter Thin"/>
      <p:regular r:id="rId19"/>
      <p:bold r:id="rId20"/>
    </p:embeddedFont>
    <p:embeddedFont>
      <p:font typeface="Inter ExtraBold"/>
      <p:bold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Inter Medium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Xx6tkRBFivO12yJSuUdRNftWP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Thin-bold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InterExtraBold-bold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Medium-regular.fntdata"/><Relationship Id="rId25" Type="http://schemas.openxmlformats.org/officeDocument/2006/relationships/font" Target="fonts/HelveticaNeue-boldItalic.fntdata"/><Relationship Id="rId28" Type="http://customschemas.google.com/relationships/presentationmetadata" Target="metadata"/><Relationship Id="rId27" Type="http://schemas.openxmlformats.org/officeDocument/2006/relationships/font" Target="fonts/Inter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terSemiBold-regular.fntdata"/><Relationship Id="rId12" Type="http://schemas.openxmlformats.org/officeDocument/2006/relationships/slide" Target="slides/slide8.xml"/><Relationship Id="rId15" Type="http://schemas.openxmlformats.org/officeDocument/2006/relationships/font" Target="fonts/InterLight-regular.fntdata"/><Relationship Id="rId14" Type="http://schemas.openxmlformats.org/officeDocument/2006/relationships/font" Target="fonts/InterSemiBold-bold.fntdata"/><Relationship Id="rId17" Type="http://schemas.openxmlformats.org/officeDocument/2006/relationships/font" Target="fonts/Inter-regular.fntdata"/><Relationship Id="rId16" Type="http://schemas.openxmlformats.org/officeDocument/2006/relationships/font" Target="fonts/InterLight-bold.fntdata"/><Relationship Id="rId19" Type="http://schemas.openxmlformats.org/officeDocument/2006/relationships/font" Target="fonts/InterThin-regular.fntdata"/><Relationship Id="rId18" Type="http://schemas.openxmlformats.org/officeDocument/2006/relationships/font" Target="fonts/Int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e4571f97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e4571f97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e4571f97d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13e4571f97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dre du jour">
  <p:cSld name="Ordre du jou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type="title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éclaration">
  <p:cSld name="Déclara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it important">
  <p:cSld name="Fait importa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/>
          <p:nvPr>
            <p:ph idx="1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2" type="body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/>
          <p:nvPr>
            <p:ph idx="1" type="body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/>
          <p:nvPr>
            <p:ph idx="2" type="pic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7"/>
          <p:cNvSpPr/>
          <p:nvPr>
            <p:ph idx="3" type="pic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7"/>
          <p:cNvSpPr/>
          <p:nvPr>
            <p:ph idx="4" type="pic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/>
          <p:nvPr>
            <p:ph idx="2" type="pic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2" type="body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hoto">
  <p:cSld name="Titre et phot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/>
          <p:nvPr>
            <p:ph idx="2" type="pic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6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3" type="body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re titre et photo">
  <p:cSld name="Autre titre et phot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5" name="Google Shape;25;p27"/>
          <p:cNvSpPr/>
          <p:nvPr>
            <p:ph idx="2" type="pic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2" type="body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9" name="Google Shape;39;p30"/>
          <p:cNvSpPr/>
          <p:nvPr>
            <p:ph idx="3" type="pic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ement">
  <p:cSld name="Titre seulem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type="title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hyperlink" Target="https://twitter.com/DebondProtocol" TargetMode="External"/><Relationship Id="rId13" Type="http://schemas.openxmlformats.org/officeDocument/2006/relationships/image" Target="../media/image6.png"/><Relationship Id="rId12" Type="http://schemas.openxmlformats.org/officeDocument/2006/relationships/hyperlink" Target="https://t.me/debond_protoco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bond.org" TargetMode="External"/><Relationship Id="rId4" Type="http://schemas.openxmlformats.org/officeDocument/2006/relationships/hyperlink" Target="https://github.com/Debond-Protocol/Debond-App" TargetMode="External"/><Relationship Id="rId9" Type="http://schemas.openxmlformats.org/officeDocument/2006/relationships/image" Target="../media/image7.png"/><Relationship Id="rId15" Type="http://schemas.openxmlformats.org/officeDocument/2006/relationships/image" Target="../media/image4.png"/><Relationship Id="rId14" Type="http://schemas.openxmlformats.org/officeDocument/2006/relationships/hyperlink" Target="https://www.linkedin.com/company/80704122/" TargetMode="External"/><Relationship Id="rId17" Type="http://schemas.openxmlformats.org/officeDocument/2006/relationships/image" Target="../media/image3.png"/><Relationship Id="rId16" Type="http://schemas.openxmlformats.org/officeDocument/2006/relationships/hyperlink" Target="https://discord.com/invite/Bhq2YEqY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debond-protocol.medium.com/" TargetMode="External"/><Relationship Id="rId18" Type="http://schemas.openxmlformats.org/officeDocument/2006/relationships/hyperlink" Target="https://debond.org/" TargetMode="External"/><Relationship Id="rId7" Type="http://schemas.openxmlformats.org/officeDocument/2006/relationships/image" Target="../media/image5.png"/><Relationship Id="rId8" Type="http://schemas.openxmlformats.org/officeDocument/2006/relationships/hyperlink" Target="https://www.reddit.com/user/DebondProtoc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"/>
          <p:cNvGrpSpPr/>
          <p:nvPr/>
        </p:nvGrpSpPr>
        <p:grpSpPr>
          <a:xfrm>
            <a:off x="6603788" y="4892251"/>
            <a:ext cx="11033400" cy="2894999"/>
            <a:chOff x="6527589" y="4892251"/>
            <a:chExt cx="11033400" cy="2894999"/>
          </a:xfrm>
        </p:grpSpPr>
        <p:sp>
          <p:nvSpPr>
            <p:cNvPr id="77" name="Google Shape;77;p1"/>
            <p:cNvSpPr txBox="1"/>
            <p:nvPr/>
          </p:nvSpPr>
          <p:spPr>
            <a:xfrm>
              <a:off x="6527589" y="7330650"/>
              <a:ext cx="110334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Inter Medium"/>
                <a:buNone/>
              </a:pPr>
              <a:r>
                <a:rPr b="1" lang="en-US" sz="29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INVEST IN THE </a:t>
              </a:r>
              <a:r>
                <a:rPr b="1" i="0" lang="en-US" sz="2900" u="none" cap="none" strike="noStrik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NEW STANDARD </a:t>
              </a:r>
              <a:r>
                <a:rPr b="1" lang="en-US" sz="29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OF WEB 3.0</a:t>
              </a:r>
              <a:endPara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Google Shape;7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48600" y="4892251"/>
              <a:ext cx="7934403" cy="2053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/>
        </p:nvSpPr>
        <p:spPr>
          <a:xfrm>
            <a:off x="2113316" y="1559688"/>
            <a:ext cx="5976452" cy="165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Inter SemiBold"/>
              <a:buNone/>
            </a:pPr>
            <a:r>
              <a:rPr b="0" i="0" lang="en-US" sz="51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OUR BUSINESS</a:t>
            </a:r>
            <a:br>
              <a:rPr b="0" i="0" lang="en-US" sz="51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b="0" i="0" lang="en-US" sz="51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MODEL</a:t>
            </a:r>
            <a:r>
              <a:rPr b="0" i="0" lang="en-US" sz="5100" u="none" cap="none" strike="noStrike">
                <a:solidFill>
                  <a:srgbClr val="403AF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10"/>
          <p:cNvGrpSpPr/>
          <p:nvPr/>
        </p:nvGrpSpPr>
        <p:grpSpPr>
          <a:xfrm>
            <a:off x="7318317" y="3099828"/>
            <a:ext cx="13100288" cy="9271054"/>
            <a:chOff x="19754" y="0"/>
            <a:chExt cx="13100286" cy="9271053"/>
          </a:xfrm>
        </p:grpSpPr>
        <p:sp>
          <p:nvSpPr>
            <p:cNvPr id="85" name="Google Shape;85;p10"/>
            <p:cNvSpPr txBox="1"/>
            <p:nvPr/>
          </p:nvSpPr>
          <p:spPr>
            <a:xfrm>
              <a:off x="19754" y="4450749"/>
              <a:ext cx="5025300" cy="218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Inter"/>
                <a:buNone/>
              </a:pPr>
              <a:r>
                <a:rPr b="1" i="0" lang="en-US" sz="4200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Stamp duty when D/Bonds are redeemed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 txBox="1"/>
            <p:nvPr/>
          </p:nvSpPr>
          <p:spPr>
            <a:xfrm>
              <a:off x="44450" y="0"/>
              <a:ext cx="4975800" cy="25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Inter"/>
                <a:buNone/>
              </a:pPr>
              <a:r>
                <a:rPr b="1" i="0" lang="en-US" sz="4200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Market</a:t>
              </a:r>
              <a:r>
                <a:rPr b="1" lang="en-US" sz="4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-</a:t>
              </a:r>
              <a:r>
                <a:rPr b="1" i="0" lang="en-US" sz="4200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making</a:t>
              </a:r>
              <a:r>
                <a:rPr b="1" lang="en-US" sz="4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:</a:t>
              </a:r>
              <a:br>
                <a:rPr b="1" i="0" lang="en-US" sz="4200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</a:br>
              <a:r>
                <a:rPr b="1" i="0" lang="en-US" sz="4200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secondary bond market and token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 txBox="1"/>
            <p:nvPr/>
          </p:nvSpPr>
          <p:spPr>
            <a:xfrm>
              <a:off x="6665958" y="0"/>
              <a:ext cx="4623045" cy="2896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Inter"/>
                <a:buNone/>
              </a:pPr>
              <a:r>
                <a:rPr b="1" lang="en-US" sz="4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Charging s</a:t>
              </a:r>
              <a:r>
                <a:rPr b="1" i="0" lang="en-US" sz="4200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ervice fee to create personalisable financial products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 txBox="1"/>
            <p:nvPr/>
          </p:nvSpPr>
          <p:spPr>
            <a:xfrm>
              <a:off x="6707477" y="4450743"/>
              <a:ext cx="6412563" cy="4820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Inter"/>
                <a:buNone/>
              </a:pPr>
              <a:r>
                <a:rPr b="1" i="0" lang="en-US" sz="4200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50% of the income will be sent to the governance token pool, 50% will be owned by the company*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9" name="Google Shape;89;p10"/>
          <p:cNvCxnSpPr/>
          <p:nvPr/>
        </p:nvCxnSpPr>
        <p:spPr>
          <a:xfrm flipH="1" rot="10800000">
            <a:off x="13024296" y="1376702"/>
            <a:ext cx="1" cy="10962596"/>
          </a:xfrm>
          <a:prstGeom prst="straightConnector1">
            <a:avLst/>
          </a:prstGeom>
          <a:noFill/>
          <a:ln cap="flat" cmpd="sng" w="10150">
            <a:solidFill>
              <a:srgbClr val="403AF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0" name="Google Shape;90;p10"/>
          <p:cNvCxnSpPr/>
          <p:nvPr/>
        </p:nvCxnSpPr>
        <p:spPr>
          <a:xfrm>
            <a:off x="6404246" y="6830740"/>
            <a:ext cx="14323113" cy="1"/>
          </a:xfrm>
          <a:prstGeom prst="straightConnector1">
            <a:avLst/>
          </a:prstGeom>
          <a:noFill/>
          <a:ln cap="flat" cmpd="sng" w="10150">
            <a:solidFill>
              <a:srgbClr val="403AF4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1" name="Google Shape;91;p10"/>
          <p:cNvCxnSpPr/>
          <p:nvPr/>
        </p:nvCxnSpPr>
        <p:spPr>
          <a:xfrm flipH="1" rot="10800000">
            <a:off x="12389296" y="6195740"/>
            <a:ext cx="1270001" cy="1270001"/>
          </a:xfrm>
          <a:prstGeom prst="straightConnector1">
            <a:avLst/>
          </a:prstGeom>
          <a:noFill/>
          <a:ln cap="flat" cmpd="sng" w="12700">
            <a:solidFill>
              <a:srgbClr val="403AF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2" name="Google Shape;92;p10"/>
          <p:cNvSpPr txBox="1"/>
          <p:nvPr/>
        </p:nvSpPr>
        <p:spPr>
          <a:xfrm>
            <a:off x="14121008" y="11125746"/>
            <a:ext cx="42051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Inter Medium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*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This can be revised by </a:t>
            </a:r>
            <a:b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a governance proposal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21763425" y="12490000"/>
            <a:ext cx="140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2</a:t>
            </a:r>
            <a:r>
              <a:rPr b="0" i="0" lang="en-US" sz="2400" u="none" cap="none" strike="noStrike">
                <a:solidFill>
                  <a:srgbClr val="403AF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— </a:t>
            </a:r>
            <a:r>
              <a:rPr lang="en-US" sz="2400">
                <a:solidFill>
                  <a:srgbClr val="403AF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8</a:t>
            </a:r>
            <a:endParaRPr b="0" i="0" sz="2400" u="none" cap="none" strike="noStrike">
              <a:solidFill>
                <a:srgbClr val="403AF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e4571f97d_0_0"/>
          <p:cNvSpPr txBox="1"/>
          <p:nvPr/>
        </p:nvSpPr>
        <p:spPr>
          <a:xfrm>
            <a:off x="2113325" y="1559700"/>
            <a:ext cx="89955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Inter SemiBold"/>
              <a:buNone/>
            </a:pPr>
            <a:r>
              <a:rPr lang="en-US" sz="51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MILESTONES</a:t>
            </a:r>
            <a:r>
              <a:rPr lang="en-US" sz="5100">
                <a:solidFill>
                  <a:srgbClr val="403AF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</a:t>
            </a:r>
            <a:endParaRPr/>
          </a:p>
        </p:txBody>
      </p:sp>
      <p:cxnSp>
        <p:nvCxnSpPr>
          <p:cNvPr id="99" name="Google Shape;99;g13e4571f97d_0_0"/>
          <p:cNvCxnSpPr/>
          <p:nvPr/>
        </p:nvCxnSpPr>
        <p:spPr>
          <a:xfrm>
            <a:off x="3651105" y="6939541"/>
            <a:ext cx="16460700" cy="0"/>
          </a:xfrm>
          <a:prstGeom prst="straightConnector1">
            <a:avLst/>
          </a:prstGeom>
          <a:noFill/>
          <a:ln cap="flat" cmpd="sng" w="12700">
            <a:solidFill>
              <a:srgbClr val="403AF4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0" name="Google Shape;100;g13e4571f97d_0_0"/>
          <p:cNvSpPr/>
          <p:nvPr/>
        </p:nvSpPr>
        <p:spPr>
          <a:xfrm>
            <a:off x="17324238" y="4187271"/>
            <a:ext cx="5557516" cy="5557516"/>
          </a:xfrm>
          <a:custGeom>
            <a:rect b="b" l="l" r="r" t="t"/>
            <a:pathLst>
              <a:path extrusionOk="0" h="21305" w="21305">
                <a:moveTo>
                  <a:pt x="21302" y="10380"/>
                </a:moveTo>
                <a:cubicBezTo>
                  <a:pt x="21453" y="16261"/>
                  <a:pt x="16808" y="21151"/>
                  <a:pt x="10926" y="21302"/>
                </a:cubicBezTo>
                <a:cubicBezTo>
                  <a:pt x="5045" y="21453"/>
                  <a:pt x="155" y="16808"/>
                  <a:pt x="4" y="10926"/>
                </a:cubicBezTo>
                <a:cubicBezTo>
                  <a:pt x="-147" y="5045"/>
                  <a:pt x="4498" y="155"/>
                  <a:pt x="10380" y="4"/>
                </a:cubicBezTo>
                <a:cubicBezTo>
                  <a:pt x="16261" y="-147"/>
                  <a:pt x="21151" y="4498"/>
                  <a:pt x="21302" y="10380"/>
                </a:cubicBezTo>
                <a:lnTo>
                  <a:pt x="21302" y="10380"/>
                </a:lnTo>
              </a:path>
            </a:pathLst>
          </a:custGeom>
          <a:solidFill>
            <a:srgbClr val="403A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g13e4571f97d_0_0"/>
          <p:cNvSpPr/>
          <p:nvPr/>
        </p:nvSpPr>
        <p:spPr>
          <a:xfrm>
            <a:off x="11955898" y="5210551"/>
            <a:ext cx="3493274" cy="3493274"/>
          </a:xfrm>
          <a:custGeom>
            <a:rect b="b" l="l" r="r" t="t"/>
            <a:pathLst>
              <a:path extrusionOk="0" h="21305" w="21305">
                <a:moveTo>
                  <a:pt x="21302" y="10380"/>
                </a:moveTo>
                <a:cubicBezTo>
                  <a:pt x="21453" y="16261"/>
                  <a:pt x="16808" y="21151"/>
                  <a:pt x="10926" y="21302"/>
                </a:cubicBezTo>
                <a:cubicBezTo>
                  <a:pt x="5045" y="21453"/>
                  <a:pt x="155" y="16808"/>
                  <a:pt x="4" y="10926"/>
                </a:cubicBezTo>
                <a:cubicBezTo>
                  <a:pt x="-147" y="5045"/>
                  <a:pt x="4498" y="155"/>
                  <a:pt x="10380" y="4"/>
                </a:cubicBezTo>
                <a:cubicBezTo>
                  <a:pt x="16261" y="-147"/>
                  <a:pt x="21151" y="4498"/>
                  <a:pt x="21302" y="10380"/>
                </a:cubicBezTo>
                <a:lnTo>
                  <a:pt x="21302" y="10380"/>
                </a:lnTo>
              </a:path>
            </a:pathLst>
          </a:custGeom>
          <a:solidFill>
            <a:srgbClr val="403A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g13e4571f97d_0_0"/>
          <p:cNvSpPr/>
          <p:nvPr/>
        </p:nvSpPr>
        <p:spPr>
          <a:xfrm>
            <a:off x="7165652" y="5863333"/>
            <a:ext cx="2187704" cy="2187704"/>
          </a:xfrm>
          <a:custGeom>
            <a:rect b="b" l="l" r="r" t="t"/>
            <a:pathLst>
              <a:path extrusionOk="0" h="21305" w="21305">
                <a:moveTo>
                  <a:pt x="21302" y="10380"/>
                </a:moveTo>
                <a:cubicBezTo>
                  <a:pt x="21453" y="16261"/>
                  <a:pt x="16808" y="21151"/>
                  <a:pt x="10926" y="21302"/>
                </a:cubicBezTo>
                <a:cubicBezTo>
                  <a:pt x="5045" y="21453"/>
                  <a:pt x="155" y="16808"/>
                  <a:pt x="4" y="10926"/>
                </a:cubicBezTo>
                <a:cubicBezTo>
                  <a:pt x="-147" y="5045"/>
                  <a:pt x="4498" y="155"/>
                  <a:pt x="10380" y="4"/>
                </a:cubicBezTo>
                <a:cubicBezTo>
                  <a:pt x="16261" y="-147"/>
                  <a:pt x="21151" y="4498"/>
                  <a:pt x="21302" y="10380"/>
                </a:cubicBezTo>
                <a:lnTo>
                  <a:pt x="21302" y="10380"/>
                </a:lnTo>
              </a:path>
            </a:pathLst>
          </a:custGeom>
          <a:solidFill>
            <a:srgbClr val="403A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g13e4571f97d_0_0"/>
          <p:cNvSpPr/>
          <p:nvPr/>
        </p:nvSpPr>
        <p:spPr>
          <a:xfrm>
            <a:off x="3104179" y="6427901"/>
            <a:ext cx="1093852" cy="1093852"/>
          </a:xfrm>
          <a:custGeom>
            <a:rect b="b" l="l" r="r" t="t"/>
            <a:pathLst>
              <a:path extrusionOk="0" h="21305" w="21305">
                <a:moveTo>
                  <a:pt x="21302" y="10380"/>
                </a:moveTo>
                <a:cubicBezTo>
                  <a:pt x="21453" y="16261"/>
                  <a:pt x="16808" y="21151"/>
                  <a:pt x="10926" y="21302"/>
                </a:cubicBezTo>
                <a:cubicBezTo>
                  <a:pt x="5045" y="21453"/>
                  <a:pt x="155" y="16808"/>
                  <a:pt x="4" y="10926"/>
                </a:cubicBezTo>
                <a:cubicBezTo>
                  <a:pt x="-147" y="5045"/>
                  <a:pt x="4498" y="155"/>
                  <a:pt x="10380" y="4"/>
                </a:cubicBezTo>
                <a:cubicBezTo>
                  <a:pt x="16261" y="-147"/>
                  <a:pt x="21151" y="4498"/>
                  <a:pt x="21302" y="10380"/>
                </a:cubicBezTo>
                <a:lnTo>
                  <a:pt x="21302" y="10380"/>
                </a:lnTo>
              </a:path>
            </a:pathLst>
          </a:custGeom>
          <a:solidFill>
            <a:srgbClr val="403AF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g13e4571f97d_0_0"/>
          <p:cNvSpPr txBox="1"/>
          <p:nvPr/>
        </p:nvSpPr>
        <p:spPr>
          <a:xfrm>
            <a:off x="17727018" y="2200562"/>
            <a:ext cx="3765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Inter SemiBold"/>
              <a:buNone/>
            </a:pPr>
            <a: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Series B  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3e4571f97d_0_0"/>
          <p:cNvSpPr txBox="1"/>
          <p:nvPr/>
        </p:nvSpPr>
        <p:spPr>
          <a:xfrm>
            <a:off x="17727020" y="2564105"/>
            <a:ext cx="47652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Inter ExtraBold"/>
              <a:buNone/>
            </a:pPr>
            <a:r>
              <a:rPr b="0" i="0" lang="en-US" sz="85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$</a:t>
            </a:r>
            <a:r>
              <a:rPr lang="en-US" sz="85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1.5B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3e4571f97d_0_0"/>
          <p:cNvSpPr txBox="1"/>
          <p:nvPr/>
        </p:nvSpPr>
        <p:spPr>
          <a:xfrm>
            <a:off x="12408000" y="3246962"/>
            <a:ext cx="34932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 SemiBold"/>
              <a:buNone/>
            </a:pPr>
            <a:r>
              <a:rPr lang="en-US" sz="1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Series A monthly users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Inter SemiBold"/>
              <a:buNone/>
            </a:pPr>
            <a:r>
              <a:t/>
            </a:r>
            <a:endParaRPr sz="19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7" name="Google Shape;107;g13e4571f97d_0_0"/>
          <p:cNvSpPr txBox="1"/>
          <p:nvPr/>
        </p:nvSpPr>
        <p:spPr>
          <a:xfrm>
            <a:off x="12408005" y="3610485"/>
            <a:ext cx="23352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Inter ExtraBold"/>
              <a:buNone/>
            </a:pPr>
            <a:r>
              <a:rPr lang="en-US" sz="85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3K+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3e4571f97d_0_0"/>
          <p:cNvSpPr txBox="1"/>
          <p:nvPr/>
        </p:nvSpPr>
        <p:spPr>
          <a:xfrm>
            <a:off x="7015775" y="3805737"/>
            <a:ext cx="32331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 SemiBold"/>
              <a:buNone/>
            </a:pPr>
            <a:r>
              <a:rPr lang="en-US" sz="1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</a:t>
            </a:r>
            <a:r>
              <a:rPr lang="en-US" sz="1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re-A monthly users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 SemiBold"/>
              <a:buNone/>
            </a:pPr>
            <a:r>
              <a:t/>
            </a:r>
            <a:endParaRPr sz="19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Inter SemiBold"/>
              <a:buNone/>
            </a:pPr>
            <a:r>
              <a:t/>
            </a:r>
            <a:endParaRPr sz="19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9" name="Google Shape;109;g13e4571f97d_0_0"/>
          <p:cNvSpPr txBox="1"/>
          <p:nvPr/>
        </p:nvSpPr>
        <p:spPr>
          <a:xfrm>
            <a:off x="7015776" y="4169275"/>
            <a:ext cx="41046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Inter ExtraBold"/>
              <a:buNone/>
            </a:pPr>
            <a:r>
              <a:rPr lang="en-US" sz="85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1K+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3e4571f97d_0_0"/>
          <p:cNvSpPr txBox="1"/>
          <p:nvPr/>
        </p:nvSpPr>
        <p:spPr>
          <a:xfrm>
            <a:off x="2101053" y="3881962"/>
            <a:ext cx="3112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Inter SemiBold"/>
              <a:buNone/>
            </a:pPr>
            <a: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Private round 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3e4571f97d_0_0"/>
          <p:cNvSpPr txBox="1"/>
          <p:nvPr/>
        </p:nvSpPr>
        <p:spPr>
          <a:xfrm>
            <a:off x="2101041" y="4245485"/>
            <a:ext cx="37653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Inter ExtraBold"/>
              <a:buNone/>
            </a:pPr>
            <a:r>
              <a:rPr b="0" i="0" lang="en-US" sz="85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$</a:t>
            </a:r>
            <a:r>
              <a:rPr lang="en-US" sz="85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35M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3e4571f97d_0_0"/>
          <p:cNvSpPr txBox="1"/>
          <p:nvPr/>
        </p:nvSpPr>
        <p:spPr>
          <a:xfrm>
            <a:off x="12460395" y="9134050"/>
            <a:ext cx="26937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Inter SemiBold"/>
              <a:buNone/>
            </a:pPr>
            <a: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Bond issuers</a:t>
            </a:r>
            <a:b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-US" sz="42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40+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3e4571f97d_0_0"/>
          <p:cNvSpPr txBox="1"/>
          <p:nvPr/>
        </p:nvSpPr>
        <p:spPr>
          <a:xfrm>
            <a:off x="2310301" y="10427306"/>
            <a:ext cx="26937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Inter SemiBold"/>
              <a:buNone/>
            </a:pPr>
            <a: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Bank </a:t>
            </a:r>
            <a: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customers</a:t>
            </a:r>
            <a:b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-US" sz="42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2+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3e4571f97d_0_0"/>
          <p:cNvSpPr txBox="1"/>
          <p:nvPr/>
        </p:nvSpPr>
        <p:spPr>
          <a:xfrm>
            <a:off x="12460395" y="10375100"/>
            <a:ext cx="26937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Inter SemiBold"/>
              <a:buNone/>
            </a:pPr>
            <a: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TVL</a:t>
            </a:r>
            <a:b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-US" sz="42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$300M+</a:t>
            </a:r>
            <a:endParaRPr sz="19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5" name="Google Shape;115;g13e4571f97d_0_0"/>
          <p:cNvSpPr txBox="1"/>
          <p:nvPr/>
        </p:nvSpPr>
        <p:spPr>
          <a:xfrm>
            <a:off x="12460395" y="11616125"/>
            <a:ext cx="26937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Inter SemiBold"/>
              <a:buNone/>
            </a:pPr>
            <a: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Accumulated income</a:t>
            </a:r>
            <a:b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-US" sz="42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$20M+</a:t>
            </a:r>
            <a:endParaRPr sz="19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6" name="Google Shape;116;g13e4571f97d_0_0"/>
          <p:cNvSpPr txBox="1"/>
          <p:nvPr/>
        </p:nvSpPr>
        <p:spPr>
          <a:xfrm>
            <a:off x="2310301" y="11616131"/>
            <a:ext cx="26937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Inter SemiBold"/>
              <a:buNone/>
            </a:pPr>
            <a: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EIP-3475 </a:t>
            </a:r>
            <a:b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-US" sz="42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Finalised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3e4571f97d_0_0"/>
          <p:cNvSpPr txBox="1"/>
          <p:nvPr/>
        </p:nvSpPr>
        <p:spPr>
          <a:xfrm>
            <a:off x="7165662" y="10427300"/>
            <a:ext cx="41046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Inter SemiBold"/>
              <a:buNone/>
            </a:pPr>
            <a: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EIP-3475 </a:t>
            </a:r>
            <a: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into OpenZeppelin</a:t>
            </a:r>
            <a:b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-US" sz="42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True</a:t>
            </a:r>
            <a:endParaRPr sz="19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8" name="Google Shape;118;g13e4571f97d_0_0"/>
          <p:cNvSpPr txBox="1"/>
          <p:nvPr/>
        </p:nvSpPr>
        <p:spPr>
          <a:xfrm>
            <a:off x="2310301" y="9135381"/>
            <a:ext cx="26937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Inter SemiBold"/>
              <a:buNone/>
            </a:pPr>
            <a: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Fund raised</a:t>
            </a:r>
            <a:endParaRPr sz="19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Inter ExtraBold"/>
              <a:buNone/>
            </a:pPr>
            <a:r>
              <a:rPr lang="en-US" sz="42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$8.3M</a:t>
            </a:r>
            <a:endParaRPr sz="19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9" name="Google Shape;119;g13e4571f97d_0_0"/>
          <p:cNvSpPr txBox="1"/>
          <p:nvPr/>
        </p:nvSpPr>
        <p:spPr>
          <a:xfrm>
            <a:off x="17974064" y="10427300"/>
            <a:ext cx="26937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Inter SemiBold"/>
              <a:buNone/>
            </a:pPr>
            <a: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TVL</a:t>
            </a:r>
            <a:b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-US" sz="42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$5B+</a:t>
            </a:r>
            <a:endParaRPr sz="19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20" name="Google Shape;120;g13e4571f97d_0_0"/>
          <p:cNvSpPr txBox="1"/>
          <p:nvPr/>
        </p:nvSpPr>
        <p:spPr>
          <a:xfrm>
            <a:off x="17974064" y="11616125"/>
            <a:ext cx="26937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Inter SemiBold"/>
              <a:buNone/>
            </a:pPr>
            <a: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Accumulated income</a:t>
            </a:r>
            <a:b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-US" sz="42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$20M+</a:t>
            </a:r>
            <a:endParaRPr sz="19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21" name="Google Shape;121;g13e4571f97d_0_0"/>
          <p:cNvSpPr txBox="1"/>
          <p:nvPr/>
        </p:nvSpPr>
        <p:spPr>
          <a:xfrm>
            <a:off x="7165645" y="9128537"/>
            <a:ext cx="26937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Inter SemiBold"/>
              <a:buNone/>
            </a:pPr>
            <a: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Bond issuers</a:t>
            </a:r>
            <a:br>
              <a:rPr lang="en-US" sz="19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-US" sz="42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12+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3e4571f97d_0_0"/>
          <p:cNvSpPr txBox="1"/>
          <p:nvPr/>
        </p:nvSpPr>
        <p:spPr>
          <a:xfrm>
            <a:off x="7176101" y="11616125"/>
            <a:ext cx="31122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 SemiBold"/>
              <a:buNone/>
            </a:pPr>
            <a:r>
              <a:rPr lang="en-US" sz="1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Accumulated income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Inter ExtraBold"/>
              <a:buNone/>
            </a:pPr>
            <a:r>
              <a:rPr lang="en-US" sz="42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$3M+</a:t>
            </a:r>
            <a:endParaRPr sz="19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/>
          <p:nvPr/>
        </p:nvSpPr>
        <p:spPr>
          <a:xfrm>
            <a:off x="7284573" y="11192241"/>
            <a:ext cx="12488767" cy="1195389"/>
          </a:xfrm>
          <a:prstGeom prst="rect">
            <a:avLst/>
          </a:prstGeom>
          <a:solidFill>
            <a:srgbClr val="3F3AE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AEB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3F3A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7284573" y="9996487"/>
            <a:ext cx="6202245" cy="1195389"/>
          </a:xfrm>
          <a:prstGeom prst="rect">
            <a:avLst/>
          </a:prstGeom>
          <a:solidFill>
            <a:srgbClr val="1E1E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2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1E1E2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7284573" y="7664450"/>
            <a:ext cx="6202245" cy="1195388"/>
          </a:xfrm>
          <a:prstGeom prst="rect">
            <a:avLst/>
          </a:prstGeom>
          <a:solidFill>
            <a:srgbClr val="1E1E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2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1E1E2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7259173" y="5341570"/>
            <a:ext cx="6202245" cy="1195389"/>
          </a:xfrm>
          <a:prstGeom prst="rect">
            <a:avLst/>
          </a:prstGeom>
          <a:solidFill>
            <a:srgbClr val="1E1E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2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1E1E2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7259173" y="2984499"/>
            <a:ext cx="6202245" cy="1195389"/>
          </a:xfrm>
          <a:prstGeom prst="rect">
            <a:avLst/>
          </a:prstGeom>
          <a:solidFill>
            <a:srgbClr val="1E1E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2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1E1E2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13473041" y="2984499"/>
            <a:ext cx="6202245" cy="4672786"/>
          </a:xfrm>
          <a:prstGeom prst="rect">
            <a:avLst/>
          </a:prstGeom>
          <a:solidFill>
            <a:srgbClr val="1E1E2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2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1E1E2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Google Shape;133;p11"/>
          <p:cNvCxnSpPr/>
          <p:nvPr/>
        </p:nvCxnSpPr>
        <p:spPr>
          <a:xfrm>
            <a:off x="7272923" y="2978943"/>
            <a:ext cx="12398906" cy="1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4" name="Google Shape;134;p11"/>
          <p:cNvSpPr txBox="1"/>
          <p:nvPr/>
        </p:nvSpPr>
        <p:spPr>
          <a:xfrm>
            <a:off x="7834384" y="3321049"/>
            <a:ext cx="1755632" cy="46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Ligh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Seed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7826537" y="4540249"/>
            <a:ext cx="2380926" cy="46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Ligh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Private A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 txBox="1"/>
          <p:nvPr/>
        </p:nvSpPr>
        <p:spPr>
          <a:xfrm>
            <a:off x="7827890" y="5708649"/>
            <a:ext cx="2378220" cy="46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Ligh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Private B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7852280" y="6877049"/>
            <a:ext cx="1973840" cy="46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Ligh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Public 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 txBox="1"/>
          <p:nvPr/>
        </p:nvSpPr>
        <p:spPr>
          <a:xfrm>
            <a:off x="7849610" y="8045449"/>
            <a:ext cx="1318780" cy="46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Ligh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Liquidity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7849610" y="9213849"/>
            <a:ext cx="890913" cy="46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Ligh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7849610" y="10382249"/>
            <a:ext cx="1988344" cy="46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Ligh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Yield Interest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7849610" y="11550649"/>
            <a:ext cx="811899" cy="46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Ligh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Total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11878285" y="3384549"/>
            <a:ext cx="574424" cy="46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4%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"/>
          <p:cNvSpPr txBox="1"/>
          <p:nvPr/>
        </p:nvSpPr>
        <p:spPr>
          <a:xfrm>
            <a:off x="11880991" y="4565649"/>
            <a:ext cx="569012" cy="46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6%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11870672" y="5714266"/>
            <a:ext cx="716649" cy="46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13%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11910450" y="6889749"/>
            <a:ext cx="560894" cy="46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2%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11873595" y="8065234"/>
            <a:ext cx="710804" cy="46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11881045" y="9239249"/>
            <a:ext cx="721304" cy="46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11857936" y="10414734"/>
            <a:ext cx="767522" cy="469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50%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15325270" y="5132968"/>
            <a:ext cx="2624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Light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Private ICO round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14189050" y="7889975"/>
            <a:ext cx="48210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nter Light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Provide liquidity for the</a:t>
            </a:r>
            <a:br>
              <a:rPr lang="en-US" sz="2100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b="0" i="0" lang="en-US" sz="21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secondary market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14233649" y="9294370"/>
            <a:ext cx="4731829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nter Light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Managed by smart contract and DAO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 txBox="1"/>
          <p:nvPr/>
        </p:nvSpPr>
        <p:spPr>
          <a:xfrm>
            <a:off x="14189063" y="10399625"/>
            <a:ext cx="4821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nter Light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Minted for D/Bond interest yield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1"/>
          <p:cNvCxnSpPr/>
          <p:nvPr/>
        </p:nvCxnSpPr>
        <p:spPr>
          <a:xfrm>
            <a:off x="7260223" y="4185443"/>
            <a:ext cx="6202245" cy="1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4" name="Google Shape;154;p11"/>
          <p:cNvCxnSpPr/>
          <p:nvPr/>
        </p:nvCxnSpPr>
        <p:spPr>
          <a:xfrm>
            <a:off x="7260223" y="5367918"/>
            <a:ext cx="6202245" cy="1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5" name="Google Shape;155;p11"/>
          <p:cNvCxnSpPr/>
          <p:nvPr/>
        </p:nvCxnSpPr>
        <p:spPr>
          <a:xfrm>
            <a:off x="7260223" y="6521449"/>
            <a:ext cx="6202245" cy="1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6" name="Google Shape;156;p11"/>
          <p:cNvCxnSpPr/>
          <p:nvPr/>
        </p:nvCxnSpPr>
        <p:spPr>
          <a:xfrm>
            <a:off x="7323723" y="7664449"/>
            <a:ext cx="12410468" cy="1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7" name="Google Shape;157;p11"/>
          <p:cNvCxnSpPr/>
          <p:nvPr/>
        </p:nvCxnSpPr>
        <p:spPr>
          <a:xfrm>
            <a:off x="7323723" y="8864599"/>
            <a:ext cx="12410468" cy="1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8" name="Google Shape;158;p11"/>
          <p:cNvCxnSpPr/>
          <p:nvPr/>
        </p:nvCxnSpPr>
        <p:spPr>
          <a:xfrm>
            <a:off x="7323723" y="10032999"/>
            <a:ext cx="12410468" cy="1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59" name="Google Shape;159;p11"/>
          <p:cNvCxnSpPr/>
          <p:nvPr/>
        </p:nvCxnSpPr>
        <p:spPr>
          <a:xfrm>
            <a:off x="7323723" y="11207749"/>
            <a:ext cx="12410468" cy="1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60" name="Google Shape;160;p11"/>
          <p:cNvCxnSpPr/>
          <p:nvPr/>
        </p:nvCxnSpPr>
        <p:spPr>
          <a:xfrm flipH="1">
            <a:off x="13472376" y="2980344"/>
            <a:ext cx="1" cy="9368212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1" name="Google Shape;161;p11"/>
          <p:cNvSpPr txBox="1"/>
          <p:nvPr/>
        </p:nvSpPr>
        <p:spPr>
          <a:xfrm>
            <a:off x="7866964" y="2317749"/>
            <a:ext cx="852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46A"/>
              </a:buClr>
              <a:buSzPts val="2400"/>
              <a:buFont typeface="Inter Medium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  <a:t>ITEM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11411497" y="2317749"/>
            <a:ext cx="2112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46A"/>
              </a:buClr>
              <a:buSzPts val="2400"/>
              <a:buFont typeface="Inter Medium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  <a:t>PERCENTAGE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15603050" y="2317749"/>
            <a:ext cx="1380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46A"/>
              </a:buClr>
              <a:buSzPts val="2400"/>
              <a:buFont typeface="Inter Medium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  <a:t>REMARK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 txBox="1"/>
          <p:nvPr/>
        </p:nvSpPr>
        <p:spPr>
          <a:xfrm>
            <a:off x="11612883" y="11530875"/>
            <a:ext cx="1105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100%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14575600" y="11426924"/>
            <a:ext cx="41241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nter Light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Total Supply:</a:t>
            </a:r>
            <a:br>
              <a:rPr lang="en-US" sz="2100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b="0" i="0" lang="en-US" sz="21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1,000,000 </a:t>
            </a:r>
            <a:r>
              <a:rPr b="0" i="0" lang="en-US" sz="21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D/Govs*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1"/>
          <p:cNvCxnSpPr/>
          <p:nvPr/>
        </p:nvCxnSpPr>
        <p:spPr>
          <a:xfrm flipH="1" rot="10800000">
            <a:off x="13476095" y="11201221"/>
            <a:ext cx="1" cy="1177428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7" name="Google Shape;167;p11"/>
          <p:cNvSpPr txBox="1"/>
          <p:nvPr/>
        </p:nvSpPr>
        <p:spPr>
          <a:xfrm>
            <a:off x="20490166" y="2901960"/>
            <a:ext cx="2918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 Light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*When the total supply is close to the limit, there will be an option to </a:t>
            </a:r>
            <a:r>
              <a:rPr lang="en-US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increase</a:t>
            </a:r>
            <a:r>
              <a:rPr b="0" i="0" lang="en-US" sz="14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the limit through DAO.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68" name="Google Shape;168;p11"/>
          <p:cNvCxnSpPr/>
          <p:nvPr/>
        </p:nvCxnSpPr>
        <p:spPr>
          <a:xfrm rot="10800000">
            <a:off x="20360931" y="2863961"/>
            <a:ext cx="0" cy="1269900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9" name="Google Shape;169;p11"/>
          <p:cNvSpPr txBox="1"/>
          <p:nvPr/>
        </p:nvSpPr>
        <p:spPr>
          <a:xfrm>
            <a:off x="2062516" y="1585088"/>
            <a:ext cx="5976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Inter SemiBold"/>
              <a:buNone/>
            </a:pPr>
            <a:r>
              <a:rPr b="0" i="0" lang="en-US" sz="49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DISTRIBUTION</a:t>
            </a:r>
            <a:br>
              <a:rPr b="0" i="0" lang="en-US" sz="49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b="0" i="0" lang="en-US" sz="49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OF TOKENS</a:t>
            </a:r>
            <a:r>
              <a:rPr b="0" i="0" lang="en-US" sz="4900" u="none" cap="none" strike="noStrike">
                <a:solidFill>
                  <a:srgbClr val="403AF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21763425" y="12490000"/>
            <a:ext cx="140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4</a:t>
            </a:r>
            <a:r>
              <a:rPr b="0" i="0" lang="en-US" sz="2400" u="none" cap="none" strike="noStrike">
                <a:solidFill>
                  <a:srgbClr val="403AF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— </a:t>
            </a:r>
            <a:r>
              <a:rPr lang="en-US" sz="2400">
                <a:solidFill>
                  <a:srgbClr val="403AF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8</a:t>
            </a:r>
            <a:endParaRPr b="0" i="0" sz="2400" u="none" cap="none" strike="noStrike">
              <a:solidFill>
                <a:srgbClr val="403AF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/>
        </p:nvSpPr>
        <p:spPr>
          <a:xfrm>
            <a:off x="12045307" y="5347970"/>
            <a:ext cx="549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Ligh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4%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12073250" y="7379970"/>
            <a:ext cx="5439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Ligh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6%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12053208" y="9462770"/>
            <a:ext cx="685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Ligh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13%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1931561" y="3915236"/>
            <a:ext cx="1033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46A"/>
              </a:buClr>
              <a:buSzPts val="2000"/>
              <a:buFont typeface="Inter Medium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  <a:t>ROUND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4731282" y="3915236"/>
            <a:ext cx="2133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46A"/>
              </a:buClr>
              <a:buSzPts val="2000"/>
              <a:buFont typeface="Inter Medium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  <a:t>TOKEN NUMBER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 txBox="1"/>
          <p:nvPr/>
        </p:nvSpPr>
        <p:spPr>
          <a:xfrm>
            <a:off x="8724622" y="3915236"/>
            <a:ext cx="849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46A"/>
              </a:buClr>
              <a:buSzPts val="2000"/>
              <a:buFont typeface="Inter Medium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  <a:t>PRICE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1424248" y="3858086"/>
            <a:ext cx="2073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46A"/>
              </a:buClr>
              <a:buSzPts val="2000"/>
              <a:buFont typeface="Inter Medium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  <a:t>INITIAL SHARES</a:t>
            </a:r>
            <a:br>
              <a:rPr b="0" i="0" lang="en-US" sz="2000" u="none" cap="none" strike="noStrik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  <a:t>PROPORTIONS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14768305" y="3832686"/>
            <a:ext cx="15240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46A"/>
              </a:buClr>
              <a:buSzPts val="2000"/>
              <a:buFont typeface="Inter Medium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  <a:t>FINANCING</a:t>
            </a:r>
            <a:br>
              <a:rPr b="0" i="0" lang="en-US" sz="2000" u="none" cap="none" strike="noStrik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  <a:t>TARGET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17522524" y="3845344"/>
            <a:ext cx="25581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46A"/>
              </a:buClr>
              <a:buSzPts val="2000"/>
              <a:buFont typeface="Inter Medium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  <a:t>TOKEN UNLOCKING</a:t>
            </a:r>
            <a:br>
              <a:rPr b="0" i="0" lang="en-US" sz="2000" u="none" cap="none" strike="noStrik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r>
              <a:rPr b="0" i="0" lang="en-US" sz="2000" u="none" cap="none" strike="noStrike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  <a:t>RULE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1940215" y="5328920"/>
            <a:ext cx="29181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Seed round</a:t>
            </a:r>
            <a:b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(ICO)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1940215" y="7415703"/>
            <a:ext cx="29181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Private A</a:t>
            </a:r>
            <a:b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(ICO)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>
            <a:off x="1940215" y="9375487"/>
            <a:ext cx="29181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Private B</a:t>
            </a:r>
            <a:b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(ICO)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1940215" y="11335270"/>
            <a:ext cx="29181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Public</a:t>
            </a:r>
            <a:b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Offering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4668207" y="5367020"/>
            <a:ext cx="2918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40,000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4668207" y="7411720"/>
            <a:ext cx="2918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60,000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4668207" y="9464387"/>
            <a:ext cx="2918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130,000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4668207" y="11542454"/>
            <a:ext cx="2918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20,000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8655734" y="11490594"/>
            <a:ext cx="2918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$100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8655734" y="9413587"/>
            <a:ext cx="2918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$35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8655734" y="7411720"/>
            <a:ext cx="2918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lang="en-US" sz="2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$25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8655734" y="5341620"/>
            <a:ext cx="2918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lang="en-US" sz="2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$15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12123942" y="11474604"/>
            <a:ext cx="5439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Ligh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2%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14875811" y="5309870"/>
            <a:ext cx="1106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Ligh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Closed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14901211" y="7379970"/>
            <a:ext cx="1106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Ligh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Closed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2"/>
          <p:cNvSpPr txBox="1"/>
          <p:nvPr/>
        </p:nvSpPr>
        <p:spPr>
          <a:xfrm>
            <a:off x="14633844" y="9462770"/>
            <a:ext cx="1742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Ligh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$4,550,000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14628702" y="11436504"/>
            <a:ext cx="1752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 Ligh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$2,000,000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17520802" y="5309870"/>
            <a:ext cx="46260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Inter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Tokens are unlocked during the</a:t>
            </a:r>
            <a:b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first 9 month after listing through </a:t>
            </a:r>
            <a:b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TVL; the locked portion will be linearly</a:t>
            </a:r>
            <a:b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released in the next 9 months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17482702" y="7404603"/>
            <a:ext cx="46260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Inter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Tokens are unlocked during the</a:t>
            </a:r>
            <a:b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first 9 month after listing through </a:t>
            </a:r>
            <a:b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TVL; the locked portion will be linearly</a:t>
            </a:r>
            <a:b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released in the next 6 months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17482702" y="9420554"/>
            <a:ext cx="46260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Inter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Tokens are unlocked during the</a:t>
            </a:r>
            <a:b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first 6 month after listing through </a:t>
            </a:r>
            <a:b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TVL; the locked portion will be linearly</a:t>
            </a:r>
            <a:b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released in the next 6 months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17482698" y="11436500"/>
            <a:ext cx="462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Inter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rPr>
              <a:t>Released upon listing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12"/>
          <p:cNvCxnSpPr/>
          <p:nvPr/>
        </p:nvCxnSpPr>
        <p:spPr>
          <a:xfrm>
            <a:off x="1554467" y="4933207"/>
            <a:ext cx="21427365" cy="0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6" name="Google Shape;206;p12"/>
          <p:cNvCxnSpPr/>
          <p:nvPr/>
        </p:nvCxnSpPr>
        <p:spPr>
          <a:xfrm>
            <a:off x="1682946" y="6990607"/>
            <a:ext cx="21427365" cy="0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7" name="Google Shape;207;p12"/>
          <p:cNvCxnSpPr/>
          <p:nvPr/>
        </p:nvCxnSpPr>
        <p:spPr>
          <a:xfrm>
            <a:off x="1811425" y="9022607"/>
            <a:ext cx="21427365" cy="0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8" name="Google Shape;208;p12"/>
          <p:cNvCxnSpPr/>
          <p:nvPr/>
        </p:nvCxnSpPr>
        <p:spPr>
          <a:xfrm>
            <a:off x="1939904" y="11054607"/>
            <a:ext cx="21427366" cy="0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9" name="Google Shape;209;p12"/>
          <p:cNvSpPr txBox="1"/>
          <p:nvPr/>
        </p:nvSpPr>
        <p:spPr>
          <a:xfrm>
            <a:off x="2113316" y="1559688"/>
            <a:ext cx="59766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Inter SemiBold"/>
              <a:buNone/>
            </a:pPr>
            <a:r>
              <a:rPr b="0" i="0" lang="en-US" sz="51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FUNDRAISING</a:t>
            </a:r>
            <a:r>
              <a:rPr b="0" i="0" lang="en-US" sz="5100" u="none" cap="none" strike="noStrike">
                <a:solidFill>
                  <a:srgbClr val="403AF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21763425" y="12490000"/>
            <a:ext cx="140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5</a:t>
            </a:r>
            <a:r>
              <a:rPr b="0" i="0" lang="en-US" sz="2400" u="none" cap="none" strike="noStrike">
                <a:solidFill>
                  <a:srgbClr val="403AF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— </a:t>
            </a:r>
            <a:r>
              <a:rPr lang="en-US" sz="2400">
                <a:solidFill>
                  <a:srgbClr val="403AF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8</a:t>
            </a:r>
            <a:endParaRPr b="0" i="0" sz="2400" u="none" cap="none" strike="noStrike">
              <a:solidFill>
                <a:srgbClr val="403AF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/>
        </p:nvSpPr>
        <p:spPr>
          <a:xfrm>
            <a:off x="2113316" y="1559688"/>
            <a:ext cx="59766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Inter SemiBold"/>
              <a:buNone/>
            </a:pPr>
            <a:r>
              <a:rPr b="0" i="0" lang="en-US" sz="51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ROADMAP</a:t>
            </a:r>
            <a:br>
              <a:rPr b="0" i="0" lang="en-US" sz="51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b="0" i="0" lang="en-US" sz="51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&amp; PROGRESS</a:t>
            </a:r>
            <a:r>
              <a:rPr b="0" i="0" lang="en-US" sz="5100" u="none" cap="none" strike="noStrike">
                <a:solidFill>
                  <a:srgbClr val="403AF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3618875" y="4430375"/>
            <a:ext cx="16530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Project</a:t>
            </a:r>
            <a:b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</a:br>
            <a: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initiation</a:t>
            </a:r>
            <a:endParaRPr b="0" i="0" sz="2400" u="none" cap="none" strike="noStrike">
              <a:solidFill>
                <a:srgbClr val="000000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4220215" y="7433869"/>
            <a:ext cx="450300" cy="450300"/>
          </a:xfrm>
          <a:prstGeom prst="ellipse">
            <a:avLst/>
          </a:prstGeom>
          <a:solidFill>
            <a:srgbClr val="3F3AE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AEB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3F3A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21763425" y="12490000"/>
            <a:ext cx="140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6</a:t>
            </a:r>
            <a:r>
              <a:rPr b="0" i="0" lang="en-US" sz="2400" u="none" cap="none" strike="noStrike">
                <a:solidFill>
                  <a:srgbClr val="403AF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— </a:t>
            </a:r>
            <a:r>
              <a:rPr lang="en-US" sz="2400">
                <a:solidFill>
                  <a:srgbClr val="403AF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8</a:t>
            </a:r>
            <a:endParaRPr b="0" i="0" sz="2400" u="none" cap="none" strike="noStrike">
              <a:solidFill>
                <a:srgbClr val="403AF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219" name="Google Shape;219;p14"/>
          <p:cNvCxnSpPr>
            <a:stCxn id="217" idx="4"/>
          </p:cNvCxnSpPr>
          <p:nvPr/>
        </p:nvCxnSpPr>
        <p:spPr>
          <a:xfrm rot="10800000">
            <a:off x="4445365" y="5831869"/>
            <a:ext cx="0" cy="2052300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0" name="Google Shape;220;p14"/>
          <p:cNvSpPr/>
          <p:nvPr/>
        </p:nvSpPr>
        <p:spPr>
          <a:xfrm>
            <a:off x="6376776" y="7433869"/>
            <a:ext cx="450300" cy="450300"/>
          </a:xfrm>
          <a:prstGeom prst="ellipse">
            <a:avLst/>
          </a:prstGeom>
          <a:solidFill>
            <a:srgbClr val="3F3AE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AEB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3F3A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1" name="Google Shape;221;p14"/>
          <p:cNvCxnSpPr>
            <a:endCxn id="220" idx="4"/>
          </p:cNvCxnSpPr>
          <p:nvPr/>
        </p:nvCxnSpPr>
        <p:spPr>
          <a:xfrm rot="10800000">
            <a:off x="6601926" y="7884169"/>
            <a:ext cx="0" cy="1670400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2" name="Google Shape;222;p14"/>
          <p:cNvSpPr txBox="1"/>
          <p:nvPr/>
        </p:nvSpPr>
        <p:spPr>
          <a:xfrm>
            <a:off x="3319025" y="5300625"/>
            <a:ext cx="22527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 SemiBold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February 2022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4971725" y="9640175"/>
            <a:ext cx="32604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Contract</a:t>
            </a:r>
            <a:b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</a:br>
            <a: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development </a:t>
            </a:r>
            <a:r>
              <a:rPr lang="en-US" sz="24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v</a:t>
            </a:r>
            <a: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1.0</a:t>
            </a:r>
            <a:endParaRPr b="0" i="0" sz="2400" u="none" cap="none" strike="noStrike">
              <a:solidFill>
                <a:srgbClr val="000000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5775425" y="10479175"/>
            <a:ext cx="16530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 SemiBold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March 2022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8510825" y="7433869"/>
            <a:ext cx="450300" cy="450300"/>
          </a:xfrm>
          <a:prstGeom prst="ellipse">
            <a:avLst/>
          </a:prstGeom>
          <a:solidFill>
            <a:srgbClr val="3F3AE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AEB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3F3A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6" name="Google Shape;226;p14"/>
          <p:cNvCxnSpPr>
            <a:stCxn id="225" idx="4"/>
          </p:cNvCxnSpPr>
          <p:nvPr/>
        </p:nvCxnSpPr>
        <p:spPr>
          <a:xfrm rot="10800000">
            <a:off x="8735975" y="5831869"/>
            <a:ext cx="0" cy="2052300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7" name="Google Shape;227;p14"/>
          <p:cNvSpPr txBox="1"/>
          <p:nvPr/>
        </p:nvSpPr>
        <p:spPr>
          <a:xfrm>
            <a:off x="7609635" y="4393525"/>
            <a:ext cx="22527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UI</a:t>
            </a:r>
            <a:b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</a:br>
            <a: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development</a:t>
            </a:r>
            <a:endParaRPr b="0" i="0" sz="2400" u="none" cap="none" strike="noStrike">
              <a:solidFill>
                <a:srgbClr val="000000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909485" y="5282200"/>
            <a:ext cx="16530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 SemiBold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May 2022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10740126" y="7433869"/>
            <a:ext cx="450300" cy="450300"/>
          </a:xfrm>
          <a:prstGeom prst="ellipse">
            <a:avLst/>
          </a:prstGeom>
          <a:solidFill>
            <a:srgbClr val="3F3AE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AEB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3F3A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0" name="Google Shape;230;p14"/>
          <p:cNvCxnSpPr>
            <a:endCxn id="229" idx="4"/>
          </p:cNvCxnSpPr>
          <p:nvPr/>
        </p:nvCxnSpPr>
        <p:spPr>
          <a:xfrm rot="10800000">
            <a:off x="10965276" y="7884169"/>
            <a:ext cx="0" cy="1670400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31" name="Google Shape;231;p14"/>
          <p:cNvSpPr txBox="1"/>
          <p:nvPr/>
        </p:nvSpPr>
        <p:spPr>
          <a:xfrm>
            <a:off x="9838925" y="9987625"/>
            <a:ext cx="22527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Fundraising</a:t>
            </a:r>
            <a:endParaRPr b="0" i="0" sz="2400" u="none" cap="none" strike="noStrike">
              <a:solidFill>
                <a:srgbClr val="000000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9950672" y="10479175"/>
            <a:ext cx="2029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 SemiBold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May 2022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12854225" y="7433869"/>
            <a:ext cx="450300" cy="450300"/>
          </a:xfrm>
          <a:prstGeom prst="ellipse">
            <a:avLst/>
          </a:prstGeom>
          <a:solidFill>
            <a:srgbClr val="3F3AE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AEB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3F3A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4" name="Google Shape;234;p14"/>
          <p:cNvCxnSpPr>
            <a:stCxn id="233" idx="4"/>
          </p:cNvCxnSpPr>
          <p:nvPr/>
        </p:nvCxnSpPr>
        <p:spPr>
          <a:xfrm rot="10800000">
            <a:off x="13079375" y="5831869"/>
            <a:ext cx="0" cy="2052300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35" name="Google Shape;235;p14"/>
          <p:cNvSpPr txBox="1"/>
          <p:nvPr/>
        </p:nvSpPr>
        <p:spPr>
          <a:xfrm>
            <a:off x="11607272" y="4354175"/>
            <a:ext cx="29442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Contract</a:t>
            </a:r>
            <a:b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</a:br>
            <a: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development </a:t>
            </a:r>
            <a:r>
              <a:rPr lang="en-US" sz="24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v</a:t>
            </a:r>
            <a: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2.0</a:t>
            </a:r>
            <a:endParaRPr b="0" i="0" sz="2400" u="none" cap="none" strike="noStrike">
              <a:solidFill>
                <a:srgbClr val="000000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12252885" y="5262525"/>
            <a:ext cx="16530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 SemiBold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May 2022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15231876" y="7433869"/>
            <a:ext cx="450300" cy="450300"/>
          </a:xfrm>
          <a:prstGeom prst="ellipse">
            <a:avLst/>
          </a:prstGeom>
          <a:solidFill>
            <a:srgbClr val="3F3AE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AEB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3F3A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8" name="Google Shape;238;p14"/>
          <p:cNvCxnSpPr>
            <a:endCxn id="237" idx="4"/>
          </p:cNvCxnSpPr>
          <p:nvPr/>
        </p:nvCxnSpPr>
        <p:spPr>
          <a:xfrm rot="10800000">
            <a:off x="15457026" y="7884169"/>
            <a:ext cx="0" cy="1670400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39" name="Google Shape;239;p14"/>
          <p:cNvSpPr txBox="1"/>
          <p:nvPr/>
        </p:nvSpPr>
        <p:spPr>
          <a:xfrm>
            <a:off x="13887875" y="9622225"/>
            <a:ext cx="31383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UI optimisation,</a:t>
            </a:r>
            <a:b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</a:br>
            <a: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Audit</a:t>
            </a:r>
            <a:endParaRPr b="0" i="0" sz="2400" u="none" cap="none" strike="noStrike">
              <a:solidFill>
                <a:srgbClr val="000000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14330675" y="10479175"/>
            <a:ext cx="22527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 SemiBold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Ju</a:t>
            </a:r>
            <a:r>
              <a:rPr lang="en-US" sz="2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ly</a:t>
            </a:r>
            <a:r>
              <a:rPr b="0" i="0" lang="en-US" sz="20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2022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17843225" y="7433869"/>
            <a:ext cx="450300" cy="450300"/>
          </a:xfrm>
          <a:prstGeom prst="ellipse">
            <a:avLst/>
          </a:prstGeom>
          <a:solidFill>
            <a:srgbClr val="3F3AE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AEB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3F3A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2" name="Google Shape;242;p14"/>
          <p:cNvCxnSpPr>
            <a:stCxn id="241" idx="4"/>
          </p:cNvCxnSpPr>
          <p:nvPr/>
        </p:nvCxnSpPr>
        <p:spPr>
          <a:xfrm rot="10800000">
            <a:off x="18068375" y="5831869"/>
            <a:ext cx="0" cy="2052300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43" name="Google Shape;243;p14"/>
          <p:cNvSpPr txBox="1"/>
          <p:nvPr/>
        </p:nvSpPr>
        <p:spPr>
          <a:xfrm>
            <a:off x="16296425" y="3736125"/>
            <a:ext cx="35967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Private B round &amp; IDO,</a:t>
            </a:r>
            <a:b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</a:br>
            <a: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CEX and DEX listing,</a:t>
            </a:r>
            <a:b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</a:br>
            <a: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New shares available for purchase</a:t>
            </a:r>
            <a:endParaRPr b="0" i="0" sz="2400" u="none" cap="none" strike="noStrike">
              <a:solidFill>
                <a:srgbClr val="000000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17013275" y="5300625"/>
            <a:ext cx="23559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 SemiBold"/>
              <a:buNone/>
            </a:pPr>
            <a:r>
              <a:rPr lang="en-US" sz="2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September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2022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"/>
          <p:cNvSpPr/>
          <p:nvPr/>
        </p:nvSpPr>
        <p:spPr>
          <a:xfrm>
            <a:off x="20375376" y="7433869"/>
            <a:ext cx="450300" cy="450300"/>
          </a:xfrm>
          <a:prstGeom prst="ellipse">
            <a:avLst/>
          </a:prstGeom>
          <a:solidFill>
            <a:srgbClr val="3F3AE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AEB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3F3A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6" name="Google Shape;246;p14"/>
          <p:cNvCxnSpPr>
            <a:endCxn id="245" idx="4"/>
          </p:cNvCxnSpPr>
          <p:nvPr/>
        </p:nvCxnSpPr>
        <p:spPr>
          <a:xfrm rot="10800000">
            <a:off x="20600526" y="7884169"/>
            <a:ext cx="0" cy="1670400"/>
          </a:xfrm>
          <a:prstGeom prst="straightConnector1">
            <a:avLst/>
          </a:prstGeom>
          <a:noFill/>
          <a:ln cap="flat" cmpd="sng" w="12700">
            <a:solidFill>
              <a:srgbClr val="3F3AEB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47" name="Google Shape;247;p14"/>
          <p:cNvSpPr txBox="1"/>
          <p:nvPr/>
        </p:nvSpPr>
        <p:spPr>
          <a:xfrm>
            <a:off x="19031375" y="9583825"/>
            <a:ext cx="31383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Fully-launched Series A</a:t>
            </a:r>
            <a:endParaRPr b="0" i="0" sz="2400" u="none" cap="none" strike="noStrike">
              <a:solidFill>
                <a:srgbClr val="000000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19474171" y="10479175"/>
            <a:ext cx="22527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 SemiBold"/>
              <a:buNone/>
            </a:pPr>
            <a:r>
              <a:rPr lang="en-US" sz="2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December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2022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14"/>
          <p:cNvCxnSpPr>
            <a:endCxn id="245" idx="6"/>
          </p:cNvCxnSpPr>
          <p:nvPr/>
        </p:nvCxnSpPr>
        <p:spPr>
          <a:xfrm flipH="1" rot="10800000">
            <a:off x="4445376" y="7659019"/>
            <a:ext cx="16380300" cy="1500"/>
          </a:xfrm>
          <a:prstGeom prst="straightConnector1">
            <a:avLst/>
          </a:prstGeom>
          <a:noFill/>
          <a:ln cap="flat" cmpd="sng" w="12700">
            <a:solidFill>
              <a:srgbClr val="403AF4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e4571f97d_0_7"/>
          <p:cNvSpPr txBox="1"/>
          <p:nvPr/>
        </p:nvSpPr>
        <p:spPr>
          <a:xfrm>
            <a:off x="2113316" y="1559688"/>
            <a:ext cx="59766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Inter SemiBold"/>
              <a:buNone/>
            </a:pPr>
            <a:r>
              <a:rPr b="0" i="0" lang="en-US" sz="5100" u="none" cap="none" strike="noStrik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LEGISLATIVE CLARITY</a:t>
            </a:r>
            <a:r>
              <a:rPr b="0" i="0" lang="en-US" sz="5100" u="none" cap="none" strike="noStrike">
                <a:solidFill>
                  <a:srgbClr val="403AF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g13e4571f97d_0_7"/>
          <p:cNvGrpSpPr/>
          <p:nvPr/>
        </p:nvGrpSpPr>
        <p:grpSpPr>
          <a:xfrm>
            <a:off x="9920133" y="3997996"/>
            <a:ext cx="4975800" cy="3834866"/>
            <a:chOff x="0" y="0"/>
            <a:chExt cx="4975800" cy="3834866"/>
          </a:xfrm>
        </p:grpSpPr>
        <p:sp>
          <p:nvSpPr>
            <p:cNvPr id="256" name="Google Shape;256;g13e4571f97d_0_7"/>
            <p:cNvSpPr txBox="1"/>
            <p:nvPr/>
          </p:nvSpPr>
          <p:spPr>
            <a:xfrm>
              <a:off x="0" y="1278266"/>
              <a:ext cx="4975800" cy="25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Inter"/>
                <a:buNone/>
              </a:pPr>
              <a:r>
                <a:rPr b="1" lang="en-US" sz="4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D</a:t>
              </a:r>
              <a:r>
                <a:rPr b="1" i="0" lang="en-US" sz="4200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igital assets </a:t>
              </a:r>
              <a:r>
                <a:rPr b="0" i="0" lang="en-US" sz="4200" u="none" cap="none" strike="noStrike">
                  <a:solidFill>
                    <a:srgbClr val="FFFFFF"/>
                  </a:solidFill>
                  <a:latin typeface="Inter Thin"/>
                  <a:ea typeface="Inter Thin"/>
                  <a:cs typeface="Inter Thin"/>
                  <a:sym typeface="Inter Thin"/>
                </a:rPr>
                <a:t>are used</a:t>
              </a:r>
              <a:r>
                <a:rPr lang="en-US" sz="4200">
                  <a:solidFill>
                    <a:srgbClr val="FFFFFF"/>
                  </a:solidFill>
                  <a:latin typeface="Inter Thin"/>
                  <a:ea typeface="Inter Thin"/>
                  <a:cs typeface="Inter Thin"/>
                  <a:sym typeface="Inter Thin"/>
                </a:rPr>
                <a:t> </a:t>
              </a:r>
              <a:r>
                <a:rPr b="0" i="0" lang="en-US" sz="4200" u="none" cap="none" strike="noStrike">
                  <a:solidFill>
                    <a:srgbClr val="FFFFFF"/>
                  </a:solidFill>
                  <a:latin typeface="Inter Thin"/>
                  <a:ea typeface="Inter Thin"/>
                  <a:cs typeface="Inter Thin"/>
                  <a:sym typeface="Inter Thin"/>
                </a:rPr>
                <a:t>as collaterals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13e4571f97d_0_7"/>
            <p:cNvSpPr txBox="1"/>
            <p:nvPr/>
          </p:nvSpPr>
          <p:spPr>
            <a:xfrm>
              <a:off x="0" y="0"/>
              <a:ext cx="4975800" cy="9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Inter"/>
                <a:buNone/>
              </a:pPr>
              <a:r>
                <a:rPr b="1" i="0" lang="en-US" sz="6000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r>
                <a:rPr b="1" i="0" lang="en-US" sz="6000" u="none" cap="none" strike="noStrike">
                  <a:solidFill>
                    <a:srgbClr val="3F3AEB"/>
                  </a:solidFill>
                  <a:latin typeface="Inter"/>
                  <a:ea typeface="Inter"/>
                  <a:cs typeface="Inter"/>
                  <a:sym typeface="Inter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g13e4571f97d_0_7"/>
          <p:cNvGrpSpPr/>
          <p:nvPr/>
        </p:nvGrpSpPr>
        <p:grpSpPr>
          <a:xfrm>
            <a:off x="2777675" y="3998000"/>
            <a:ext cx="4975800" cy="3718938"/>
            <a:chOff x="0" y="0"/>
            <a:chExt cx="4975800" cy="3915084"/>
          </a:xfrm>
        </p:grpSpPr>
        <p:sp>
          <p:nvSpPr>
            <p:cNvPr id="259" name="Google Shape;259;g13e4571f97d_0_7"/>
            <p:cNvSpPr txBox="1"/>
            <p:nvPr/>
          </p:nvSpPr>
          <p:spPr>
            <a:xfrm>
              <a:off x="0" y="1358484"/>
              <a:ext cx="4975800" cy="25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Inter"/>
                <a:buNone/>
              </a:pPr>
              <a:r>
                <a:rPr lang="en-US" sz="4200">
                  <a:solidFill>
                    <a:schemeClr val="lt1"/>
                  </a:solidFill>
                  <a:latin typeface="Inter Thin"/>
                  <a:ea typeface="Inter Thin"/>
                  <a:cs typeface="Inter Thin"/>
                  <a:sym typeface="Inter Thin"/>
                </a:rPr>
                <a:t>Existing</a:t>
              </a:r>
              <a:r>
                <a:rPr lang="en-US" sz="4200">
                  <a:solidFill>
                    <a:schemeClr val="lt1"/>
                  </a:solidFill>
                  <a:latin typeface="Inter Thin"/>
                  <a:ea typeface="Inter Thin"/>
                  <a:cs typeface="Inter Thin"/>
                  <a:sym typeface="Inter Thin"/>
                </a:rPr>
                <a:t> </a:t>
              </a:r>
              <a:r>
                <a:rPr b="1" lang="en-US" sz="42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KYC solutions </a:t>
              </a:r>
              <a:r>
                <a:rPr lang="en-US" sz="4200">
                  <a:solidFill>
                    <a:schemeClr val="lt1"/>
                  </a:solidFill>
                  <a:latin typeface="Inter Thin"/>
                  <a:ea typeface="Inter Thin"/>
                  <a:cs typeface="Inter Thin"/>
                  <a:sym typeface="Inter Thin"/>
                </a:rPr>
                <a:t>for tax declarations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Inter Thi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13e4571f97d_0_7"/>
            <p:cNvSpPr txBox="1"/>
            <p:nvPr/>
          </p:nvSpPr>
          <p:spPr>
            <a:xfrm>
              <a:off x="0" y="0"/>
              <a:ext cx="4975800" cy="9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Inter"/>
                <a:buNone/>
              </a:pPr>
              <a:r>
                <a:rPr b="1" i="0" lang="en-US" sz="6000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r>
                <a:rPr b="1" i="0" lang="en-US" sz="6000" u="none" cap="none" strike="noStrike">
                  <a:solidFill>
                    <a:srgbClr val="3F3AEB"/>
                  </a:solidFill>
                  <a:latin typeface="Inter"/>
                  <a:ea typeface="Inter"/>
                  <a:cs typeface="Inter"/>
                  <a:sym typeface="Inter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g13e4571f97d_0_7"/>
          <p:cNvGrpSpPr/>
          <p:nvPr/>
        </p:nvGrpSpPr>
        <p:grpSpPr>
          <a:xfrm>
            <a:off x="5964345" y="8320162"/>
            <a:ext cx="12455341" cy="3791896"/>
            <a:chOff x="0" y="0"/>
            <a:chExt cx="12455341" cy="3791896"/>
          </a:xfrm>
        </p:grpSpPr>
        <p:grpSp>
          <p:nvGrpSpPr>
            <p:cNvPr id="262" name="Google Shape;262;g13e4571f97d_0_7"/>
            <p:cNvGrpSpPr/>
            <p:nvPr/>
          </p:nvGrpSpPr>
          <p:grpSpPr>
            <a:xfrm>
              <a:off x="7479541" y="0"/>
              <a:ext cx="4975800" cy="3791896"/>
              <a:chOff x="0" y="0"/>
              <a:chExt cx="4975800" cy="3791896"/>
            </a:xfrm>
          </p:grpSpPr>
          <p:sp>
            <p:nvSpPr>
              <p:cNvPr id="263" name="Google Shape;263;g13e4571f97d_0_7"/>
              <p:cNvSpPr txBox="1"/>
              <p:nvPr/>
            </p:nvSpPr>
            <p:spPr>
              <a:xfrm>
                <a:off x="0" y="1235296"/>
                <a:ext cx="4975800" cy="25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800" lIns="50800" spcFirstLastPara="1" rIns="50800" wrap="square" tIns="508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200"/>
                  <a:buFont typeface="Inter Thin"/>
                  <a:buNone/>
                </a:pPr>
                <a:r>
                  <a:rPr lang="en-US" sz="4200">
                    <a:solidFill>
                      <a:schemeClr val="lt1"/>
                    </a:solidFill>
                    <a:latin typeface="Inter Thin"/>
                    <a:ea typeface="Inter Thin"/>
                    <a:cs typeface="Inter Thin"/>
                    <a:sym typeface="Inter Thin"/>
                  </a:rPr>
                  <a:t>We have the permit to trade</a:t>
                </a:r>
                <a:br>
                  <a:rPr lang="en-US" sz="4200">
                    <a:solidFill>
                      <a:schemeClr val="lt1"/>
                    </a:solidFill>
                    <a:latin typeface="Inter Thin"/>
                    <a:ea typeface="Inter Thin"/>
                    <a:cs typeface="Inter Thin"/>
                    <a:sym typeface="Inter Thin"/>
                  </a:rPr>
                </a:br>
                <a:r>
                  <a:rPr b="1" lang="en-US" sz="4200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rPr>
                  <a:t>digital assets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4200"/>
                  <a:buFont typeface="Inter"/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264" name="Google Shape;264;g13e4571f97d_0_7"/>
              <p:cNvSpPr txBox="1"/>
              <p:nvPr/>
            </p:nvSpPr>
            <p:spPr>
              <a:xfrm>
                <a:off x="0" y="0"/>
                <a:ext cx="4975800" cy="92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000"/>
                  <a:buFont typeface="Inter"/>
                  <a:buNone/>
                </a:pPr>
                <a:r>
                  <a:rPr b="1" i="0" lang="en-US" sz="6000" u="none" cap="none" strike="noStrike">
                    <a:solidFill>
                      <a:srgbClr val="FFFFFF"/>
                    </a:solidFill>
                    <a:latin typeface="Inter"/>
                    <a:ea typeface="Inter"/>
                    <a:cs typeface="Inter"/>
                    <a:sym typeface="Inter"/>
                  </a:rPr>
                  <a:t>5</a:t>
                </a:r>
                <a:r>
                  <a:rPr b="1" i="0" lang="en-US" sz="6000" u="none" cap="none" strike="noStrike">
                    <a:solidFill>
                      <a:srgbClr val="3F3AEB"/>
                    </a:solidFill>
                    <a:latin typeface="Inter"/>
                    <a:ea typeface="Inter"/>
                    <a:cs typeface="Inter"/>
                    <a:sym typeface="Inter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g13e4571f97d_0_7"/>
            <p:cNvGrpSpPr/>
            <p:nvPr/>
          </p:nvGrpSpPr>
          <p:grpSpPr>
            <a:xfrm>
              <a:off x="0" y="0"/>
              <a:ext cx="4975800" cy="3791896"/>
              <a:chOff x="0" y="0"/>
              <a:chExt cx="4975800" cy="3791896"/>
            </a:xfrm>
          </p:grpSpPr>
          <p:sp>
            <p:nvSpPr>
              <p:cNvPr id="266" name="Google Shape;266;g13e4571f97d_0_7"/>
              <p:cNvSpPr txBox="1"/>
              <p:nvPr/>
            </p:nvSpPr>
            <p:spPr>
              <a:xfrm>
                <a:off x="0" y="1235296"/>
                <a:ext cx="4975800" cy="25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4200"/>
                  <a:buFont typeface="Inter Thin"/>
                  <a:buNone/>
                </a:pPr>
                <a:r>
                  <a:rPr b="1" lang="en-US" sz="4200">
                    <a:solidFill>
                      <a:srgbClr val="FFFFFF"/>
                    </a:solidFill>
                    <a:latin typeface="Inter"/>
                    <a:ea typeface="Inter"/>
                    <a:cs typeface="Inter"/>
                    <a:sym typeface="Inter"/>
                  </a:rPr>
                  <a:t>Fiat-related collaterals </a:t>
                </a:r>
                <a:r>
                  <a:rPr lang="en-US" sz="4200">
                    <a:solidFill>
                      <a:srgbClr val="FFFFFF"/>
                    </a:solidFill>
                    <a:latin typeface="Inter Thin"/>
                    <a:ea typeface="Inter Thin"/>
                    <a:cs typeface="Inter Thin"/>
                    <a:sym typeface="Inter Thin"/>
                  </a:rPr>
                  <a:t>will be custodied by third-party partners</a:t>
                </a:r>
                <a:endParaRPr i="0" sz="1400" u="none" cap="none" strike="noStrike">
                  <a:solidFill>
                    <a:srgbClr val="000000"/>
                  </a:solidFill>
                  <a:latin typeface="Inter Thin"/>
                  <a:ea typeface="Inter Thin"/>
                  <a:cs typeface="Inter Thin"/>
                  <a:sym typeface="Inter Thin"/>
                </a:endParaRPr>
              </a:p>
            </p:txBody>
          </p:sp>
          <p:sp>
            <p:nvSpPr>
              <p:cNvPr id="267" name="Google Shape;267;g13e4571f97d_0_7"/>
              <p:cNvSpPr txBox="1"/>
              <p:nvPr/>
            </p:nvSpPr>
            <p:spPr>
              <a:xfrm>
                <a:off x="0" y="0"/>
                <a:ext cx="4975800" cy="92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000"/>
                  <a:buFont typeface="Inter"/>
                  <a:buNone/>
                </a:pPr>
                <a:r>
                  <a:rPr b="1" i="0" lang="en-US" sz="6000" u="none" cap="none" strike="noStrike">
                    <a:solidFill>
                      <a:srgbClr val="FFFFFF"/>
                    </a:solidFill>
                    <a:latin typeface="Inter"/>
                    <a:ea typeface="Inter"/>
                    <a:cs typeface="Inter"/>
                    <a:sym typeface="Inter"/>
                  </a:rPr>
                  <a:t>4</a:t>
                </a:r>
                <a:r>
                  <a:rPr b="1" i="0" lang="en-US" sz="6000" u="none" cap="none" strike="noStrike">
                    <a:solidFill>
                      <a:srgbClr val="3F3AEB"/>
                    </a:solidFill>
                    <a:latin typeface="Inter"/>
                    <a:ea typeface="Inter"/>
                    <a:cs typeface="Inter"/>
                    <a:sym typeface="Inter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g13e4571f97d_0_7"/>
          <p:cNvSpPr txBox="1"/>
          <p:nvPr/>
        </p:nvSpPr>
        <p:spPr>
          <a:xfrm>
            <a:off x="21763425" y="12490000"/>
            <a:ext cx="140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7</a:t>
            </a:r>
            <a:r>
              <a:rPr b="0" i="0" lang="en-US" sz="2400" u="none" cap="none" strike="noStrike">
                <a:solidFill>
                  <a:srgbClr val="403AF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— </a:t>
            </a:r>
            <a:r>
              <a:rPr lang="en-US" sz="2400">
                <a:solidFill>
                  <a:srgbClr val="403AF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8</a:t>
            </a:r>
            <a:endParaRPr b="0" i="0" sz="2400" u="none" cap="none" strike="noStrike">
              <a:solidFill>
                <a:srgbClr val="403AF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grpSp>
        <p:nvGrpSpPr>
          <p:cNvPr id="269" name="Google Shape;269;g13e4571f97d_0_7"/>
          <p:cNvGrpSpPr/>
          <p:nvPr/>
        </p:nvGrpSpPr>
        <p:grpSpPr>
          <a:xfrm>
            <a:off x="17062600" y="3997996"/>
            <a:ext cx="4975801" cy="3566304"/>
            <a:chOff x="-1" y="0"/>
            <a:chExt cx="4975801" cy="3566304"/>
          </a:xfrm>
        </p:grpSpPr>
        <p:sp>
          <p:nvSpPr>
            <p:cNvPr id="270" name="Google Shape;270;g13e4571f97d_0_7"/>
            <p:cNvSpPr txBox="1"/>
            <p:nvPr/>
          </p:nvSpPr>
          <p:spPr>
            <a:xfrm>
              <a:off x="-1" y="1252404"/>
              <a:ext cx="4975800" cy="23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200"/>
                <a:buFont typeface="Inter Thin"/>
                <a:buNone/>
              </a:pPr>
              <a:r>
                <a:rPr b="0" i="0" lang="en-US" sz="4200" u="none" cap="none" strike="noStrike">
                  <a:solidFill>
                    <a:srgbClr val="FFFFFF"/>
                  </a:solidFill>
                  <a:latin typeface="Inter Thin"/>
                  <a:ea typeface="Inter Thin"/>
                  <a:cs typeface="Inter Thin"/>
                  <a:sym typeface="Inter Thin"/>
                </a:rPr>
                <a:t>The company </a:t>
              </a:r>
              <a:r>
                <a:rPr i="0" lang="en-US" sz="4200" u="none" cap="none" strike="noStrike">
                  <a:solidFill>
                    <a:srgbClr val="FFFFFF"/>
                  </a:solidFill>
                  <a:latin typeface="Inter Thin"/>
                  <a:ea typeface="Inter Thin"/>
                  <a:cs typeface="Inter Thin"/>
                  <a:sym typeface="Inter Thin"/>
                </a:rPr>
                <a:t>is</a:t>
              </a:r>
              <a:r>
                <a:rPr b="1" i="0" lang="en-US" sz="4200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subject to EU laws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3e4571f97d_0_7"/>
            <p:cNvSpPr txBox="1"/>
            <p:nvPr/>
          </p:nvSpPr>
          <p:spPr>
            <a:xfrm>
              <a:off x="0" y="0"/>
              <a:ext cx="4975800" cy="9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Inter"/>
                <a:buNone/>
              </a:pPr>
              <a:r>
                <a:rPr b="1" i="0" lang="en-US" sz="6000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r>
                <a:rPr b="1" i="0" lang="en-US" sz="6000" u="none" cap="none" strike="noStrike">
                  <a:solidFill>
                    <a:srgbClr val="3F3AEB"/>
                  </a:solidFill>
                  <a:latin typeface="Inter"/>
                  <a:ea typeface="Inter"/>
                  <a:cs typeface="Inter"/>
                  <a:sym typeface="Inter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/>
        </p:nvSpPr>
        <p:spPr>
          <a:xfrm>
            <a:off x="6470100" y="3270021"/>
            <a:ext cx="10552200" cy="4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sng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debond.org</a:t>
            </a:r>
            <a:br>
              <a:rPr b="0" i="0" lang="en-US" sz="400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info@debond.org</a:t>
            </a:r>
            <a:br>
              <a:rPr b="0" i="0" lang="en-US" sz="400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+33 626 570 514</a:t>
            </a:r>
            <a:br>
              <a:rPr b="0" i="0" lang="en-US" sz="400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4 Rue du Caire, 75002 Paris, France</a:t>
            </a:r>
            <a:endParaRPr b="0" i="0" sz="4000" u="none" cap="none" strike="noStrike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7908590" y="1299421"/>
            <a:ext cx="767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KEEP IN TOUCH</a:t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2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69833" y="11290740"/>
            <a:ext cx="849188" cy="84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2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80749" y="11481059"/>
            <a:ext cx="819905" cy="46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2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92157" y="11232181"/>
            <a:ext cx="966317" cy="966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2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297589" y="11334660"/>
            <a:ext cx="761341" cy="76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2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231252" y="11444459"/>
            <a:ext cx="644211" cy="54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2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5456023" y="11380543"/>
            <a:ext cx="644223" cy="6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2909779" y="11254179"/>
            <a:ext cx="966334" cy="9662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22"/>
          <p:cNvGrpSpPr/>
          <p:nvPr/>
        </p:nvGrpSpPr>
        <p:grpSpPr>
          <a:xfrm>
            <a:off x="8537392" y="9098934"/>
            <a:ext cx="6417600" cy="1354500"/>
            <a:chOff x="8719042" y="9098934"/>
            <a:chExt cx="6417600" cy="1354500"/>
          </a:xfrm>
        </p:grpSpPr>
        <p:sp>
          <p:nvSpPr>
            <p:cNvPr id="286" name="Google Shape;286;p22"/>
            <p:cNvSpPr/>
            <p:nvPr/>
          </p:nvSpPr>
          <p:spPr>
            <a:xfrm>
              <a:off x="8719042" y="9098934"/>
              <a:ext cx="6417600" cy="1354500"/>
            </a:xfrm>
            <a:prstGeom prst="rect">
              <a:avLst/>
            </a:prstGeom>
            <a:solidFill>
              <a:srgbClr val="403A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9824242" y="9464334"/>
              <a:ext cx="40947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sng" cap="none" strike="noStrik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  <a:hlinkClick r:id="rId1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LAUNCH OUR APP</a:t>
              </a:r>
              <a:endPara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121212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