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34"/>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160EA64-D806-43AC-9DF2-F8C432F32B4C}" type="datetimeFigureOut">
              <a:rPr lang="en-US" smtClean="0"/>
              <a:t>8/13/24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088260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8/13/24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37840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709745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961202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647769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56409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63434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2775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5227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381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6616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709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8/13/24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324109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6370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8/13/24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8015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8/13/24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573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8/13/24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635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0EA64-D806-43AC-9DF2-F8C432F32B4C}" type="datetimeFigureOut">
              <a:rPr lang="en-US" smtClean="0"/>
              <a:t>8/13/24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24573313"/>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E4F9-0BCC-16BF-F123-CE140B5A4873}"/>
              </a:ext>
            </a:extLst>
          </p:cNvPr>
          <p:cNvSpPr>
            <a:spLocks noGrp="1"/>
          </p:cNvSpPr>
          <p:nvPr>
            <p:ph type="ctrTitle"/>
          </p:nvPr>
        </p:nvSpPr>
        <p:spPr>
          <a:xfrm>
            <a:off x="1354015" y="-375139"/>
            <a:ext cx="8997462" cy="1315916"/>
          </a:xfrm>
        </p:spPr>
        <p:txBody>
          <a:bodyPr>
            <a:normAutofit/>
          </a:bodyPr>
          <a:lstStyle/>
          <a:p>
            <a:pPr algn="ctr"/>
            <a:r>
              <a:rPr lang="en-US" b="1" u="sng" dirty="0">
                <a:latin typeface="Calibri" panose="020F0502020204030204" pitchFamily="34" charset="0"/>
                <a:cs typeface="Calibri" panose="020F0502020204030204" pitchFamily="34" charset="0"/>
              </a:rPr>
              <a:t>INTRODUCTIOn</a:t>
            </a:r>
          </a:p>
        </p:txBody>
      </p:sp>
      <p:sp>
        <p:nvSpPr>
          <p:cNvPr id="3" name="Subtitle 2">
            <a:extLst>
              <a:ext uri="{FF2B5EF4-FFF2-40B4-BE49-F238E27FC236}">
                <a16:creationId xmlns:a16="http://schemas.microsoft.com/office/drawing/2014/main" id="{B59E26E1-8BD0-DD39-B889-1D1270F39FBF}"/>
              </a:ext>
            </a:extLst>
          </p:cNvPr>
          <p:cNvSpPr>
            <a:spLocks noGrp="1"/>
          </p:cNvSpPr>
          <p:nvPr>
            <p:ph type="subTitle" idx="1"/>
          </p:nvPr>
        </p:nvSpPr>
        <p:spPr>
          <a:xfrm>
            <a:off x="597878" y="940777"/>
            <a:ext cx="11207260" cy="4507523"/>
          </a:xfrm>
        </p:spPr>
        <p:txBody>
          <a:bodyPr>
            <a:noAutofit/>
          </a:bodyPr>
          <a:lstStyle/>
          <a:p>
            <a:pPr algn="l">
              <a:lnSpc>
                <a:spcPct val="170000"/>
              </a:lnSpc>
              <a:spcBef>
                <a:spcPts val="600"/>
              </a:spcBef>
              <a:spcAft>
                <a:spcPts val="800"/>
              </a:spcAft>
            </a:pPr>
            <a:r>
              <a:rPr lang="en-IN" sz="1600" dirty="0">
                <a:latin typeface="Calibri" panose="020F0502020204030204" pitchFamily="34" charset="0"/>
                <a:cs typeface="Calibri" panose="020F0502020204030204" pitchFamily="34" charset="0"/>
              </a:rPr>
              <a:t>A supply chain is a network of all the entities, processes and activities involved in producing and delivering a product or service to the end customer. It encompasses everything from sourcing raw materials, manufacturing, transportation, warehousing, and distribution, to the final delivery of the product or service.</a:t>
            </a:r>
          </a:p>
          <a:p>
            <a:pPr algn="l">
              <a:lnSpc>
                <a:spcPct val="170000"/>
              </a:lnSpc>
              <a:spcBef>
                <a:spcPts val="600"/>
              </a:spcBef>
              <a:spcAft>
                <a:spcPts val="800"/>
              </a:spcAft>
            </a:pPr>
            <a:r>
              <a:rPr lang="en-IN" sz="1600" b="1" dirty="0">
                <a:latin typeface="Chalkboard" panose="03050602040202020205" pitchFamily="66" charset="77"/>
                <a:cs typeface="Calibri" panose="020F0502020204030204" pitchFamily="34" charset="0"/>
              </a:rPr>
              <a:t>Here are the key components of a supply chain:</a:t>
            </a:r>
          </a:p>
          <a:p>
            <a:pPr algn="l">
              <a:lnSpc>
                <a:spcPct val="170000"/>
              </a:lnSpc>
              <a:spcBef>
                <a:spcPts val="600"/>
              </a:spcBef>
              <a:spcAft>
                <a:spcPts val="800"/>
              </a:spcAft>
            </a:pPr>
            <a:r>
              <a:rPr lang="en-IN" sz="1600" u="sng" dirty="0">
                <a:latin typeface="Calibri" panose="020F0502020204030204" pitchFamily="34" charset="0"/>
                <a:cs typeface="Calibri" panose="020F0502020204030204" pitchFamily="34" charset="0"/>
              </a:rPr>
              <a:t>Suppliers:</a:t>
            </a:r>
            <a:r>
              <a:rPr lang="en-IN" sz="1600" dirty="0">
                <a:latin typeface="Calibri" panose="020F0502020204030204" pitchFamily="34" charset="0"/>
                <a:cs typeface="Calibri" panose="020F0502020204030204" pitchFamily="34" charset="0"/>
              </a:rPr>
              <a:t> These are the entities that provide raw materials, components, or services needed to create a product. They are the starting point of the supply chain.</a:t>
            </a:r>
          </a:p>
          <a:p>
            <a:pPr algn="l">
              <a:lnSpc>
                <a:spcPct val="170000"/>
              </a:lnSpc>
              <a:spcBef>
                <a:spcPts val="600"/>
              </a:spcBef>
              <a:spcAft>
                <a:spcPts val="800"/>
              </a:spcAft>
            </a:pPr>
            <a:r>
              <a:rPr lang="en-IN" sz="1600" u="sng" dirty="0">
                <a:latin typeface="Calibri" panose="020F0502020204030204" pitchFamily="34" charset="0"/>
                <a:cs typeface="Calibri" panose="020F0502020204030204" pitchFamily="34" charset="0"/>
              </a:rPr>
              <a:t>Retailers/Distributors: </a:t>
            </a:r>
            <a:r>
              <a:rPr lang="en-IN" sz="1600" dirty="0">
                <a:latin typeface="Calibri" panose="020F0502020204030204" pitchFamily="34" charset="0"/>
                <a:cs typeface="Calibri" panose="020F0502020204030204" pitchFamily="34" charset="0"/>
              </a:rPr>
              <a:t>Retailers or distributors purchase products from manufacturers and sell them to end customers. They can be physical stores, online platforms, or wholesalers.</a:t>
            </a:r>
          </a:p>
          <a:p>
            <a:pPr algn="l">
              <a:lnSpc>
                <a:spcPct val="170000"/>
              </a:lnSpc>
              <a:spcBef>
                <a:spcPts val="600"/>
              </a:spcBef>
              <a:spcAft>
                <a:spcPts val="800"/>
              </a:spcAft>
            </a:pPr>
            <a:r>
              <a:rPr lang="en-IN" sz="1600" u="sng" dirty="0">
                <a:latin typeface="Calibri" panose="020F0502020204030204" pitchFamily="34" charset="0"/>
                <a:cs typeface="Calibri" panose="020F0502020204030204" pitchFamily="34" charset="0"/>
              </a:rPr>
              <a:t>Customers</a:t>
            </a:r>
            <a:r>
              <a:rPr lang="en-IN" sz="1600" dirty="0">
                <a:latin typeface="Calibri" panose="020F0502020204030204" pitchFamily="34" charset="0"/>
                <a:cs typeface="Calibri" panose="020F0502020204030204" pitchFamily="34" charset="0"/>
              </a:rPr>
              <a:t>: The final recipients of the products. Their demand drives the entire supply chain.</a:t>
            </a:r>
          </a:p>
          <a:p>
            <a:pPr algn="l">
              <a:lnSpc>
                <a:spcPct val="170000"/>
              </a:lnSpc>
              <a:spcBef>
                <a:spcPts val="600"/>
              </a:spcBef>
              <a:spcAft>
                <a:spcPts val="800"/>
              </a:spcAft>
            </a:pPr>
            <a:r>
              <a:rPr lang="en-IN" sz="1600" u="sng" dirty="0">
                <a:latin typeface="Calibri" panose="020F0502020204030204" pitchFamily="34" charset="0"/>
                <a:cs typeface="Calibri" panose="020F0502020204030204" pitchFamily="34" charset="0"/>
              </a:rPr>
              <a:t>Supply Chain Management (SCM): </a:t>
            </a:r>
            <a:r>
              <a:rPr lang="en-IN" sz="1600" dirty="0">
                <a:latin typeface="Calibri" panose="020F0502020204030204" pitchFamily="34" charset="0"/>
                <a:cs typeface="Calibri" panose="020F0502020204030204" pitchFamily="34" charset="0"/>
              </a:rPr>
              <a:t>This is the process of planning, implementing, and controlling the operations of the supply chain to maximize efficiency and reduce costs while meeting customer demands.</a:t>
            </a:r>
          </a:p>
          <a:p>
            <a:pPr>
              <a:spcAft>
                <a:spcPts val="800"/>
              </a:spcAft>
            </a:pPr>
            <a:endParaRPr lang="en-US" sz="1600" dirty="0"/>
          </a:p>
        </p:txBody>
      </p:sp>
    </p:spTree>
    <p:extLst>
      <p:ext uri="{BB962C8B-B14F-4D97-AF65-F5344CB8AC3E}">
        <p14:creationId xmlns:p14="http://schemas.microsoft.com/office/powerpoint/2010/main" val="179598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4D45-4AE7-DA44-0AA8-B25655B9FAA0}"/>
              </a:ext>
            </a:extLst>
          </p:cNvPr>
          <p:cNvSpPr>
            <a:spLocks noGrp="1"/>
          </p:cNvSpPr>
          <p:nvPr>
            <p:ph type="title"/>
          </p:nvPr>
        </p:nvSpPr>
        <p:spPr>
          <a:xfrm>
            <a:off x="685801" y="338666"/>
            <a:ext cx="10131425" cy="1456267"/>
          </a:xfrm>
        </p:spPr>
        <p:txBody>
          <a:bodyPr>
            <a:normAutofit/>
          </a:bodyPr>
          <a:lstStyle/>
          <a:p>
            <a:r>
              <a:rPr lang="en-US" sz="4000" b="1" u="sng" dirty="0"/>
              <a:t>PROBLEM STATEMENT:</a:t>
            </a:r>
          </a:p>
        </p:txBody>
      </p:sp>
      <p:sp>
        <p:nvSpPr>
          <p:cNvPr id="3" name="Content Placeholder 2">
            <a:extLst>
              <a:ext uri="{FF2B5EF4-FFF2-40B4-BE49-F238E27FC236}">
                <a16:creationId xmlns:a16="http://schemas.microsoft.com/office/drawing/2014/main" id="{342F8D3E-1858-B1E9-6E86-78A0DA259FC9}"/>
              </a:ext>
            </a:extLst>
          </p:cNvPr>
          <p:cNvSpPr>
            <a:spLocks noGrp="1"/>
          </p:cNvSpPr>
          <p:nvPr>
            <p:ph idx="1"/>
          </p:nvPr>
        </p:nvSpPr>
        <p:spPr/>
        <p:txBody>
          <a:bodyPr>
            <a:noAutofit/>
          </a:bodyPr>
          <a:lstStyle/>
          <a:p>
            <a:r>
              <a:rPr lang="en-IN" sz="2000" dirty="0"/>
              <a:t>To explore the potential of blockchain technology in addressing the challenges of traditional supply chain by providing a decentralized, immutable and transparent ledger that can enhance the efficiency, security and traceability of supply chains. The solution should aim to:</a:t>
            </a:r>
          </a:p>
          <a:p>
            <a:pPr>
              <a:buFont typeface="Arial" panose="020B0604020202020204" pitchFamily="34" charset="0"/>
              <a:buChar char="•"/>
            </a:pPr>
            <a:r>
              <a:rPr lang="en-IN" sz="2000" dirty="0"/>
              <a:t>Improve transparency and trust by enabling real-time visibility and traceability of goods from origin to destination.</a:t>
            </a:r>
          </a:p>
          <a:p>
            <a:pPr>
              <a:buFont typeface="Arial" panose="020B0604020202020204" pitchFamily="34" charset="0"/>
              <a:buChar char="•"/>
            </a:pPr>
            <a:r>
              <a:rPr lang="en-IN" sz="2000" dirty="0"/>
              <a:t>Reduce the risk of fraud and counterfeiting by providing a tamper-proof record of all transactions and product movements.</a:t>
            </a:r>
          </a:p>
          <a:p>
            <a:pPr>
              <a:buFont typeface="Arial" panose="020B0604020202020204" pitchFamily="34" charset="0"/>
              <a:buChar char="•"/>
            </a:pPr>
            <a:r>
              <a:rPr lang="en-IN" sz="2000" dirty="0"/>
              <a:t>Increase efficiency by automating processes and enabling seamless data sharing among all stakeholders.</a:t>
            </a:r>
          </a:p>
          <a:p>
            <a:pPr>
              <a:buFont typeface="Arial" panose="020B0604020202020204" pitchFamily="34" charset="0"/>
              <a:buChar char="•"/>
            </a:pPr>
            <a:r>
              <a:rPr lang="en-IN" sz="2000" dirty="0"/>
              <a:t>Ensure data integrity and security, minimizing the risk of data breaches and unauthorized access.</a:t>
            </a:r>
          </a:p>
          <a:p>
            <a:endParaRPr lang="en-US" sz="2000" dirty="0"/>
          </a:p>
        </p:txBody>
      </p:sp>
    </p:spTree>
    <p:extLst>
      <p:ext uri="{BB962C8B-B14F-4D97-AF65-F5344CB8AC3E}">
        <p14:creationId xmlns:p14="http://schemas.microsoft.com/office/powerpoint/2010/main" val="30856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6E3E-52C9-7D3C-FF4A-188B3CDC490C}"/>
              </a:ext>
            </a:extLst>
          </p:cNvPr>
          <p:cNvSpPr>
            <a:spLocks noGrp="1"/>
          </p:cNvSpPr>
          <p:nvPr>
            <p:ph type="title"/>
          </p:nvPr>
        </p:nvSpPr>
        <p:spPr>
          <a:xfrm>
            <a:off x="817928" y="-35169"/>
            <a:ext cx="10131425" cy="1456267"/>
          </a:xfrm>
        </p:spPr>
        <p:txBody>
          <a:bodyPr/>
          <a:lstStyle/>
          <a:p>
            <a:pPr algn="ctr"/>
            <a:r>
              <a:rPr lang="en-US" b="1" u="sng" dirty="0">
                <a:latin typeface="+mn-lt"/>
              </a:rPr>
              <a:t>WHY USE BLOCKCHAIN IN SUPPLY CHAIN:</a:t>
            </a:r>
          </a:p>
        </p:txBody>
      </p:sp>
      <p:sp>
        <p:nvSpPr>
          <p:cNvPr id="5" name="TextBox 4">
            <a:extLst>
              <a:ext uri="{FF2B5EF4-FFF2-40B4-BE49-F238E27FC236}">
                <a16:creationId xmlns:a16="http://schemas.microsoft.com/office/drawing/2014/main" id="{E89A4E9A-98C7-ADEC-1F07-23333B2A2B5E}"/>
              </a:ext>
            </a:extLst>
          </p:cNvPr>
          <p:cNvSpPr txBox="1"/>
          <p:nvPr/>
        </p:nvSpPr>
        <p:spPr>
          <a:xfrm>
            <a:off x="1242647" y="1339035"/>
            <a:ext cx="9706707" cy="5324535"/>
          </a:xfrm>
          <a:prstGeom prst="rect">
            <a:avLst/>
          </a:prstGeom>
          <a:noFill/>
        </p:spPr>
        <p:txBody>
          <a:bodyPr wrap="square" rtlCol="0">
            <a:spAutoFit/>
          </a:bodyPr>
          <a:lstStyle/>
          <a:p>
            <a:r>
              <a:rPr lang="en-IN" sz="2000" b="1" u="sng" dirty="0"/>
              <a:t>1.Transparency and Accountability</a:t>
            </a:r>
          </a:p>
          <a:p>
            <a:pPr>
              <a:buFont typeface="Arial" panose="020B0604020202020204" pitchFamily="34" charset="0"/>
              <a:buChar char="•"/>
            </a:pPr>
            <a:r>
              <a:rPr lang="en-IN" sz="2000" b="1" dirty="0"/>
              <a:t>Immutable Records</a:t>
            </a:r>
            <a:r>
              <a:rPr lang="en-IN" sz="2000" dirty="0"/>
              <a:t>: Once an order's status is updated or a new order is created, the changes are recorded on the blockchain. This ensures that the order history is transparent and cannot be altered, providing a clear audit trail of all transactions and status updates.</a:t>
            </a:r>
          </a:p>
          <a:p>
            <a:pPr>
              <a:buFont typeface="Arial" panose="020B0604020202020204" pitchFamily="34" charset="0"/>
              <a:buChar char="•"/>
            </a:pPr>
            <a:endParaRPr lang="en-IN" sz="2000" dirty="0"/>
          </a:p>
          <a:p>
            <a:pPr>
              <a:buFont typeface="Arial" panose="020B0604020202020204" pitchFamily="34" charset="0"/>
              <a:buChar char="•"/>
            </a:pPr>
            <a:r>
              <a:rPr lang="en-IN" sz="2000" b="1" dirty="0"/>
              <a:t>Event Logging</a:t>
            </a:r>
            <a:r>
              <a:rPr lang="en-IN" sz="2000" dirty="0"/>
              <a:t>: Events emitted by the contract (e.g. OrderCreated, OrderDelivering) are recorded on the blockchain. This helps all stakeholders track the status of orders in real-time and verify changes.</a:t>
            </a:r>
          </a:p>
          <a:p>
            <a:pPr>
              <a:buFont typeface="Arial" panose="020B0604020202020204" pitchFamily="34" charset="0"/>
              <a:buChar char="•"/>
            </a:pPr>
            <a:endParaRPr lang="en-IN" sz="2000" dirty="0"/>
          </a:p>
          <a:p>
            <a:r>
              <a:rPr lang="en-IN" sz="2000" b="1" u="sng" dirty="0"/>
              <a:t>2. Automation of Processes</a:t>
            </a:r>
          </a:p>
          <a:p>
            <a:pPr>
              <a:buFont typeface="Arial" panose="020B0604020202020204" pitchFamily="34" charset="0"/>
              <a:buChar char="•"/>
            </a:pPr>
            <a:r>
              <a:rPr lang="en-IN" sz="2000" b="1" dirty="0"/>
              <a:t>Status Transitions</a:t>
            </a:r>
            <a:r>
              <a:rPr lang="en-IN" sz="2000" dirty="0"/>
              <a:t>: The contract automates status transitions (e.g., from Created to Delivering) based on specific function calls. This reduces manual intervention and minimizes errors in updating the order status.</a:t>
            </a:r>
          </a:p>
          <a:p>
            <a:pPr>
              <a:buFont typeface="Arial" panose="020B0604020202020204" pitchFamily="34" charset="0"/>
              <a:buChar char="•"/>
            </a:pPr>
            <a:endParaRPr lang="en-IN" sz="2000" dirty="0"/>
          </a:p>
          <a:p>
            <a:pPr>
              <a:buFont typeface="Arial" panose="020B0604020202020204" pitchFamily="34" charset="0"/>
              <a:buChar char="•"/>
            </a:pPr>
            <a:r>
              <a:rPr lang="en-IN" sz="2000" b="1" dirty="0"/>
              <a:t>Role-Based Access Control</a:t>
            </a:r>
            <a:r>
              <a:rPr lang="en-IN" sz="2000" dirty="0"/>
              <a:t>: Modifiers like onlyOrderDeliveryCompany and onlyCustomer ensure that only authorized parties can perform certain actions, streamlining the process and enforcing proper protocol without manual oversight.</a:t>
            </a:r>
          </a:p>
        </p:txBody>
      </p:sp>
    </p:spTree>
    <p:extLst>
      <p:ext uri="{BB962C8B-B14F-4D97-AF65-F5344CB8AC3E}">
        <p14:creationId xmlns:p14="http://schemas.microsoft.com/office/powerpoint/2010/main" val="169327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CA4B71-E165-3DE5-C294-69EF9228CBB2}"/>
              </a:ext>
            </a:extLst>
          </p:cNvPr>
          <p:cNvSpPr txBox="1"/>
          <p:nvPr/>
        </p:nvSpPr>
        <p:spPr>
          <a:xfrm>
            <a:off x="791308" y="527536"/>
            <a:ext cx="10609384" cy="6247864"/>
          </a:xfrm>
          <a:prstGeom prst="rect">
            <a:avLst/>
          </a:prstGeom>
          <a:noFill/>
        </p:spPr>
        <p:txBody>
          <a:bodyPr wrap="square" rtlCol="0">
            <a:spAutoFit/>
          </a:bodyPr>
          <a:lstStyle/>
          <a:p>
            <a:r>
              <a:rPr lang="en-IN" sz="2000" b="1" u="sng" dirty="0"/>
              <a:t>3. Efficient and Secure Operations</a:t>
            </a:r>
          </a:p>
          <a:p>
            <a:pPr>
              <a:buFont typeface="Arial" panose="020B0604020202020204" pitchFamily="34" charset="0"/>
              <a:buChar char="•"/>
            </a:pPr>
            <a:r>
              <a:rPr lang="en-IN" sz="2000" b="1" dirty="0"/>
              <a:t>Decentralized Management</a:t>
            </a:r>
            <a:r>
              <a:rPr lang="en-IN" sz="2000" dirty="0"/>
              <a:t>: The contract operates on a decentralized network, reducing reliance on a central authority or intermediary. This can lower costs and increase efficiency by automating order management and verification processes.</a:t>
            </a:r>
          </a:p>
          <a:p>
            <a:pPr>
              <a:buFont typeface="Arial" panose="020B0604020202020204" pitchFamily="34" charset="0"/>
              <a:buChar char="•"/>
            </a:pPr>
            <a:r>
              <a:rPr lang="en-IN" sz="2000" b="1" dirty="0"/>
              <a:t>Reduced Fraud</a:t>
            </a:r>
            <a:r>
              <a:rPr lang="en-IN" sz="2000" dirty="0"/>
              <a:t>: Since the contract enforces rules and records all actions on the blockchain, it helps prevent fraudulent activities, such as unauthorized changes to order status or creation of fake orders.</a:t>
            </a:r>
          </a:p>
          <a:p>
            <a:pPr>
              <a:buFont typeface="Arial" panose="020B0604020202020204" pitchFamily="34" charset="0"/>
              <a:buChar char="•"/>
            </a:pPr>
            <a:endParaRPr lang="en-IN" sz="2000" dirty="0"/>
          </a:p>
          <a:p>
            <a:r>
              <a:rPr lang="en-IN" sz="2000" b="1" u="sng" dirty="0"/>
              <a:t>4. Improved Communication and Coordination</a:t>
            </a:r>
          </a:p>
          <a:p>
            <a:pPr>
              <a:buFont typeface="Arial" panose="020B0604020202020204" pitchFamily="34" charset="0"/>
              <a:buChar char="•"/>
            </a:pPr>
            <a:r>
              <a:rPr lang="en-IN" sz="2000" b="1" dirty="0"/>
              <a:t>Real-Time Updates</a:t>
            </a:r>
            <a:r>
              <a:rPr lang="en-IN" sz="2000" dirty="0"/>
              <a:t>: Stakeholders (suppliers, delivery companies, and customers) can see real-time updates about order statuses. This improves coordination and reduces misunderstandings or disputes about the current status of an order.</a:t>
            </a:r>
          </a:p>
          <a:p>
            <a:pPr>
              <a:buFont typeface="Arial" panose="020B0604020202020204" pitchFamily="34" charset="0"/>
              <a:buChar char="•"/>
            </a:pPr>
            <a:r>
              <a:rPr lang="en-IN" sz="2000" b="1" dirty="0"/>
              <a:t>Clear Documentation</a:t>
            </a:r>
            <a:r>
              <a:rPr lang="en-IN" sz="2000" dirty="0"/>
              <a:t>: The contract provides a clear and easily accessible record of all orders and their statuses, which can be useful for audits, compliance, and resolving any issues that arise.</a:t>
            </a:r>
          </a:p>
          <a:p>
            <a:pPr>
              <a:buFont typeface="Arial" panose="020B0604020202020204" pitchFamily="34" charset="0"/>
              <a:buChar char="•"/>
            </a:pPr>
            <a:endParaRPr lang="en-IN" sz="2000" dirty="0"/>
          </a:p>
          <a:p>
            <a:r>
              <a:rPr lang="en-IN" sz="2000" b="1" u="sng" dirty="0"/>
              <a:t>5. Enhanced Trust</a:t>
            </a:r>
          </a:p>
          <a:p>
            <a:pPr>
              <a:buFont typeface="Arial" panose="020B0604020202020204" pitchFamily="34" charset="0"/>
              <a:buChar char="•"/>
            </a:pPr>
            <a:r>
              <a:rPr lang="en-IN" sz="2000" b="1" dirty="0"/>
              <a:t>Trustless Environment</a:t>
            </a:r>
            <a:r>
              <a:rPr lang="en-IN" sz="2000" dirty="0"/>
              <a:t>: The blockchain's inherent characteristics create a </a:t>
            </a:r>
            <a:r>
              <a:rPr lang="en-IN" sz="2000" dirty="0" err="1"/>
              <a:t>trustless</a:t>
            </a:r>
            <a:r>
              <a:rPr lang="en-IN" sz="2000" dirty="0"/>
              <a:t> environment where parties do not need to trust each other directly. They can trust the contract to enforce rules and manage orders fairly and transparently.</a:t>
            </a: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42110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929D-D967-193D-1195-7D2F2116DB70}"/>
              </a:ext>
            </a:extLst>
          </p:cNvPr>
          <p:cNvSpPr>
            <a:spLocks noGrp="1"/>
          </p:cNvSpPr>
          <p:nvPr>
            <p:ph type="title"/>
          </p:nvPr>
        </p:nvSpPr>
        <p:spPr>
          <a:xfrm>
            <a:off x="709247" y="227989"/>
            <a:ext cx="10131425" cy="1456267"/>
          </a:xfrm>
        </p:spPr>
        <p:txBody>
          <a:bodyPr/>
          <a:lstStyle/>
          <a:p>
            <a:pPr algn="ctr"/>
            <a:r>
              <a:rPr lang="en-US" b="1" u="sng" dirty="0">
                <a:latin typeface="+mn-lt"/>
              </a:rPr>
              <a:t>OVERVIEW OF OUR PROJECT</a:t>
            </a:r>
          </a:p>
        </p:txBody>
      </p:sp>
      <p:pic>
        <p:nvPicPr>
          <p:cNvPr id="1026" name="Picture 2" descr="Reasons to Explore Blockchain for Supply Chain Management">
            <a:extLst>
              <a:ext uri="{FF2B5EF4-FFF2-40B4-BE49-F238E27FC236}">
                <a16:creationId xmlns:a16="http://schemas.microsoft.com/office/drawing/2014/main" id="{15B93469-AC55-2925-10A5-C32881D4C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67" y="1570892"/>
            <a:ext cx="8233865" cy="430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91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8D6E-4770-DAD9-369D-B0AAD88F487B}"/>
              </a:ext>
            </a:extLst>
          </p:cNvPr>
          <p:cNvSpPr>
            <a:spLocks noGrp="1"/>
          </p:cNvSpPr>
          <p:nvPr>
            <p:ph type="title"/>
          </p:nvPr>
        </p:nvSpPr>
        <p:spPr>
          <a:xfrm>
            <a:off x="685802" y="0"/>
            <a:ext cx="10131425" cy="1456267"/>
          </a:xfrm>
        </p:spPr>
        <p:txBody>
          <a:bodyPr/>
          <a:lstStyle/>
          <a:p>
            <a:pPr algn="ctr"/>
            <a:r>
              <a:rPr lang="en-US" b="1" u="sng" dirty="0">
                <a:latin typeface="+mn-lt"/>
              </a:rPr>
              <a:t>SOME COMPONENTS OF OUR PROJECT:</a:t>
            </a:r>
          </a:p>
        </p:txBody>
      </p:sp>
      <p:sp>
        <p:nvSpPr>
          <p:cNvPr id="4" name="TextBox 3">
            <a:extLst>
              <a:ext uri="{FF2B5EF4-FFF2-40B4-BE49-F238E27FC236}">
                <a16:creationId xmlns:a16="http://schemas.microsoft.com/office/drawing/2014/main" id="{CA01C997-39F5-966A-18DF-C07AF7F8A26B}"/>
              </a:ext>
            </a:extLst>
          </p:cNvPr>
          <p:cNvSpPr txBox="1"/>
          <p:nvPr/>
        </p:nvSpPr>
        <p:spPr>
          <a:xfrm>
            <a:off x="178881" y="1245251"/>
            <a:ext cx="11834238" cy="5786199"/>
          </a:xfrm>
          <a:prstGeom prst="rect">
            <a:avLst/>
          </a:prstGeom>
          <a:noFill/>
        </p:spPr>
        <p:txBody>
          <a:bodyPr wrap="square" rtlCol="0">
            <a:spAutoFit/>
          </a:bodyPr>
          <a:lstStyle/>
          <a:p>
            <a:r>
              <a:rPr lang="en-US" sz="2400" b="1" dirty="0"/>
              <a:t>Functions</a:t>
            </a:r>
            <a:r>
              <a:rPr lang="en-US" sz="2400" dirty="0"/>
              <a:t>: </a:t>
            </a:r>
          </a:p>
          <a:p>
            <a:r>
              <a:rPr lang="en-US" sz="2000" dirty="0"/>
              <a:t>The smart contract contains different functions which carries out different tasks. Some of the functions are listed below:</a:t>
            </a:r>
          </a:p>
          <a:p>
            <a:endParaRPr lang="en-US" dirty="0"/>
          </a:p>
          <a:p>
            <a:r>
              <a:rPr lang="en-IN" b="1" dirty="0" err="1"/>
              <a:t>getOrder</a:t>
            </a:r>
            <a:r>
              <a:rPr lang="en-IN" b="1" dirty="0"/>
              <a:t> Function: </a:t>
            </a:r>
            <a:r>
              <a:rPr lang="en-IN" dirty="0"/>
              <a:t>This function retrieves the details of a specific order based on its index</a:t>
            </a:r>
          </a:p>
          <a:p>
            <a:endParaRPr lang="en-IN" dirty="0"/>
          </a:p>
          <a:p>
            <a:r>
              <a:rPr lang="en-IN" b="1" dirty="0" err="1"/>
              <a:t>createOrder</a:t>
            </a:r>
            <a:r>
              <a:rPr lang="en-IN" b="1" dirty="0"/>
              <a:t> Function: </a:t>
            </a:r>
            <a:r>
              <a:rPr lang="en-IN" dirty="0"/>
              <a:t>This function creates a new order and adds it to the orders array.</a:t>
            </a:r>
          </a:p>
          <a:p>
            <a:endParaRPr lang="en-IN" dirty="0"/>
          </a:p>
          <a:p>
            <a:r>
              <a:rPr lang="en-IN" b="1" dirty="0" err="1"/>
              <a:t>startDeliveringOrder</a:t>
            </a:r>
            <a:r>
              <a:rPr lang="en-IN" b="1" dirty="0"/>
              <a:t> Function: </a:t>
            </a:r>
            <a:r>
              <a:rPr lang="en-IN" dirty="0"/>
              <a:t>This function changes the status of an order to Delivering, indicating that the delivery process has started.</a:t>
            </a:r>
          </a:p>
          <a:p>
            <a:endParaRPr lang="en-IN" b="1" dirty="0"/>
          </a:p>
          <a:p>
            <a:r>
              <a:rPr lang="en-IN" b="1" dirty="0" err="1"/>
              <a:t>stopDeliveringOrder</a:t>
            </a:r>
            <a:r>
              <a:rPr lang="en-IN" b="1" dirty="0"/>
              <a:t> Function: </a:t>
            </a:r>
            <a:r>
              <a:rPr lang="en-IN" dirty="0"/>
              <a:t>This function changes the status of an order to Delivered, indicating that the delivery process has been completed.</a:t>
            </a:r>
          </a:p>
          <a:p>
            <a:endParaRPr lang="en-IN" dirty="0"/>
          </a:p>
          <a:p>
            <a:r>
              <a:rPr lang="en-IN" b="1" dirty="0" err="1"/>
              <a:t>acceptOrder</a:t>
            </a:r>
            <a:r>
              <a:rPr lang="en-IN" b="1" dirty="0"/>
              <a:t> Function: </a:t>
            </a:r>
            <a:r>
              <a:rPr lang="en-IN" dirty="0"/>
              <a:t>This function allows the customer to accept the order after it has been delivered, changing the status to Accepted.</a:t>
            </a:r>
          </a:p>
          <a:p>
            <a:endParaRPr lang="en-IN" dirty="0"/>
          </a:p>
          <a:p>
            <a:r>
              <a:rPr lang="en-IN" b="1" dirty="0" err="1"/>
              <a:t>declineOrder</a:t>
            </a:r>
            <a:r>
              <a:rPr lang="en-IN" b="1" dirty="0"/>
              <a:t> Function: </a:t>
            </a:r>
            <a:r>
              <a:rPr lang="en-IN" dirty="0"/>
              <a:t>This function allows the customer to decline the order after it has been delivered, changing the status to Declined.</a:t>
            </a:r>
            <a:endParaRPr lang="en-US" dirty="0"/>
          </a:p>
          <a:p>
            <a:endParaRPr lang="en-US" dirty="0"/>
          </a:p>
        </p:txBody>
      </p:sp>
    </p:spTree>
    <p:extLst>
      <p:ext uri="{BB962C8B-B14F-4D97-AF65-F5344CB8AC3E}">
        <p14:creationId xmlns:p14="http://schemas.microsoft.com/office/powerpoint/2010/main" val="294613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EF75F1-4FEB-2A35-342B-F1BE8EF66B91}"/>
              </a:ext>
            </a:extLst>
          </p:cNvPr>
          <p:cNvSpPr txBox="1"/>
          <p:nvPr/>
        </p:nvSpPr>
        <p:spPr>
          <a:xfrm>
            <a:off x="307730" y="586153"/>
            <a:ext cx="11576539" cy="6093976"/>
          </a:xfrm>
          <a:prstGeom prst="rect">
            <a:avLst/>
          </a:prstGeom>
          <a:noFill/>
        </p:spPr>
        <p:txBody>
          <a:bodyPr wrap="square" rtlCol="0">
            <a:spAutoFit/>
          </a:bodyPr>
          <a:lstStyle/>
          <a:p>
            <a:r>
              <a:rPr lang="en-US" sz="2400" b="1" u="sng" dirty="0"/>
              <a:t>Modifiers</a:t>
            </a:r>
            <a:r>
              <a:rPr lang="en-US" sz="2400" b="1" dirty="0"/>
              <a:t>:  </a:t>
            </a:r>
          </a:p>
          <a:p>
            <a:r>
              <a:rPr lang="en-IN" sz="2400" dirty="0"/>
              <a:t>Modifiers in the Supply Chain contract are used to enforce specific conditions before certain functions can be executed. Each modifier checks a particular condition related to the state of an order or the role of the user interacting with the contract. Some of the modifiers which are used in the code listed below:</a:t>
            </a:r>
            <a:endParaRPr lang="en-US" sz="2400" b="1" u="sng" dirty="0"/>
          </a:p>
          <a:p>
            <a:endParaRPr lang="en-US" dirty="0"/>
          </a:p>
          <a:p>
            <a:r>
              <a:rPr lang="en-IN" b="1" dirty="0"/>
              <a:t>onlyOrderDeliveryCompany: </a:t>
            </a:r>
            <a:r>
              <a:rPr lang="en-IN" dirty="0"/>
              <a:t>Ensures that only the delivery company associated with a specific order can execute the function it modifies.</a:t>
            </a:r>
          </a:p>
          <a:p>
            <a:endParaRPr lang="en-IN" dirty="0"/>
          </a:p>
          <a:p>
            <a:r>
              <a:rPr lang="en-IN" b="1" dirty="0"/>
              <a:t>onlyCustomer Modifier:</a:t>
            </a:r>
            <a:r>
              <a:rPr lang="en-IN" dirty="0"/>
              <a:t> Ensures that only the customer associated with a specific order can execute the function it modifies.</a:t>
            </a:r>
          </a:p>
          <a:p>
            <a:endParaRPr lang="en-IN" dirty="0"/>
          </a:p>
          <a:p>
            <a:r>
              <a:rPr lang="en-IN" b="1" dirty="0" err="1"/>
              <a:t>orderCreated</a:t>
            </a:r>
            <a:r>
              <a:rPr lang="en-IN" b="1" dirty="0"/>
              <a:t> Modifier: </a:t>
            </a:r>
            <a:r>
              <a:rPr lang="en-IN" dirty="0"/>
              <a:t>Ensures that the order is in the Created status before the function it modifies can be executed.</a:t>
            </a:r>
          </a:p>
          <a:p>
            <a:endParaRPr lang="en-IN" b="1" dirty="0"/>
          </a:p>
          <a:p>
            <a:r>
              <a:rPr lang="en-IN" b="1" dirty="0" err="1"/>
              <a:t>orderDelivering</a:t>
            </a:r>
            <a:r>
              <a:rPr lang="en-IN" b="1" dirty="0"/>
              <a:t> Modifier: </a:t>
            </a:r>
            <a:r>
              <a:rPr lang="en-IN" dirty="0"/>
              <a:t>Ensures that the order is in the Delivering status before the function it modifies can be executed.</a:t>
            </a:r>
            <a:endParaRPr lang="en-IN" b="1" dirty="0"/>
          </a:p>
          <a:p>
            <a:endParaRPr lang="en-IN" b="1" dirty="0"/>
          </a:p>
          <a:p>
            <a:r>
              <a:rPr lang="en-IN" b="1" dirty="0" err="1"/>
              <a:t>orderDelivered</a:t>
            </a:r>
            <a:r>
              <a:rPr lang="en-IN" b="1" dirty="0"/>
              <a:t> Modifier: </a:t>
            </a:r>
            <a:r>
              <a:rPr lang="en-IN" dirty="0"/>
              <a:t>Ensures that the order is in the Delivered status before the function it modifies can be executed.</a:t>
            </a:r>
            <a:endParaRPr lang="en-IN" b="1" dirty="0"/>
          </a:p>
          <a:p>
            <a:endParaRPr lang="en-IN" b="1" dirty="0"/>
          </a:p>
          <a:p>
            <a:endParaRPr lang="en-US" dirty="0"/>
          </a:p>
        </p:txBody>
      </p:sp>
    </p:spTree>
    <p:extLst>
      <p:ext uri="{BB962C8B-B14F-4D97-AF65-F5344CB8AC3E}">
        <p14:creationId xmlns:p14="http://schemas.microsoft.com/office/powerpoint/2010/main" val="370012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E814DC-6CC2-A28B-9AA4-DBE73F03B289}"/>
              </a:ext>
            </a:extLst>
          </p:cNvPr>
          <p:cNvSpPr/>
          <p:nvPr/>
        </p:nvSpPr>
        <p:spPr>
          <a:xfrm>
            <a:off x="3752412" y="2634624"/>
            <a:ext cx="4459554" cy="1200329"/>
          </a:xfrm>
          <a:prstGeom prst="rect">
            <a:avLst/>
          </a:prstGeom>
          <a:noFill/>
        </p:spPr>
        <p:txBody>
          <a:bodyPr wrap="none" lIns="91440" tIns="45720" rIns="91440" bIns="45720">
            <a:spAutoFit/>
          </a:bodyPr>
          <a:lstStyle/>
          <a:p>
            <a:pPr algn="ctr"/>
            <a:r>
              <a:rPr lang="en-GB" sz="7200" b="1" u="sng" dirty="0">
                <a:ln w="9525">
                  <a:solidFill>
                    <a:schemeClr val="bg1"/>
                  </a:solidFill>
                  <a:prstDash val="solid"/>
                </a:ln>
                <a:effectLst>
                  <a:outerShdw blurRad="12700" dist="38100" dir="2700000" algn="tl" rotWithShape="0">
                    <a:schemeClr val="bg1">
                      <a:lumMod val="50000"/>
                    </a:schemeClr>
                  </a:outerShdw>
                </a:effectLst>
              </a:rPr>
              <a:t>Thank you!</a:t>
            </a:r>
            <a:endParaRPr lang="en-GB" sz="72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extBox 5">
            <a:extLst>
              <a:ext uri="{FF2B5EF4-FFF2-40B4-BE49-F238E27FC236}">
                <a16:creationId xmlns:a16="http://schemas.microsoft.com/office/drawing/2014/main" id="{C814369B-D742-15AD-0E3C-9EB80F596216}"/>
              </a:ext>
            </a:extLst>
          </p:cNvPr>
          <p:cNvSpPr txBox="1"/>
          <p:nvPr/>
        </p:nvSpPr>
        <p:spPr>
          <a:xfrm>
            <a:off x="8721969" y="4654062"/>
            <a:ext cx="2813539" cy="1200329"/>
          </a:xfrm>
          <a:prstGeom prst="rect">
            <a:avLst/>
          </a:prstGeom>
          <a:noFill/>
        </p:spPr>
        <p:txBody>
          <a:bodyPr wrap="square" rtlCol="0">
            <a:spAutoFit/>
          </a:bodyPr>
          <a:lstStyle/>
          <a:p>
            <a:r>
              <a:rPr lang="en-US" sz="2400" dirty="0"/>
              <a:t>Team members:</a:t>
            </a:r>
          </a:p>
          <a:p>
            <a:r>
              <a:rPr lang="en-US" sz="2400" dirty="0"/>
              <a:t>Anand Bajaj</a:t>
            </a:r>
          </a:p>
          <a:p>
            <a:r>
              <a:rPr lang="en-US" sz="2400" dirty="0"/>
              <a:t>Ojaswi Prakash</a:t>
            </a:r>
          </a:p>
        </p:txBody>
      </p:sp>
    </p:spTree>
    <p:extLst>
      <p:ext uri="{BB962C8B-B14F-4D97-AF65-F5344CB8AC3E}">
        <p14:creationId xmlns:p14="http://schemas.microsoft.com/office/powerpoint/2010/main" val="2358830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{048B3D75-9386-104F-BF40-4846A95642C6}tf10001058</Template>
  <TotalTime>1372</TotalTime>
  <Words>985</Words>
  <Application>Microsoft Macintosh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Chalkboard</vt:lpstr>
      <vt:lpstr>Celestial</vt:lpstr>
      <vt:lpstr>INTRODUCTIOn</vt:lpstr>
      <vt:lpstr>PROBLEM STATEMENT:</vt:lpstr>
      <vt:lpstr>WHY USE BLOCKCHAIN IN SUPPLY CHAIN:</vt:lpstr>
      <vt:lpstr>PowerPoint Presentation</vt:lpstr>
      <vt:lpstr>OVERVIEW OF OUR PROJECT</vt:lpstr>
      <vt:lpstr>SOME COMPONENTS OF OUR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dc:title>
  <dc:creator>Kirti Gupta</dc:creator>
  <cp:lastModifiedBy>Kirti Gupta</cp:lastModifiedBy>
  <cp:revision>5</cp:revision>
  <dcterms:created xsi:type="dcterms:W3CDTF">2024-08-13T15:35:00Z</dcterms:created>
  <dcterms:modified xsi:type="dcterms:W3CDTF">2024-08-14T14:27:42Z</dcterms:modified>
</cp:coreProperties>
</file>