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4" r:id="rId3"/>
    <p:sldId id="258" r:id="rId4"/>
    <p:sldId id="271" r:id="rId5"/>
    <p:sldId id="259" r:id="rId6"/>
    <p:sldId id="272" r:id="rId7"/>
    <p:sldId id="273" r:id="rId8"/>
    <p:sldId id="274" r:id="rId9"/>
    <p:sldId id="275" r:id="rId10"/>
    <p:sldId id="277" r:id="rId11"/>
    <p:sldId id="278" r:id="rId12"/>
    <p:sldId id="260" r:id="rId13"/>
    <p:sldId id="261" r:id="rId14"/>
    <p:sldId id="263" r:id="rId15"/>
    <p:sldId id="279" r:id="rId16"/>
    <p:sldId id="280" r:id="rId17"/>
    <p:sldId id="281" r:id="rId18"/>
    <p:sldId id="283" r:id="rId19"/>
    <p:sldId id="284" r:id="rId20"/>
    <p:sldId id="282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1" d="100"/>
          <a:sy n="81" d="100"/>
        </p:scale>
        <p:origin x="67" y="18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8/7/2018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F963FBFC-980F-472A-9077-B649E097F6BA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4811" y="6432551"/>
            <a:ext cx="1219201" cy="273049"/>
          </a:xfrm>
        </p:spPr>
        <p:txBody>
          <a:bodyPr/>
          <a:lstStyle>
            <a:lvl1pPr>
              <a:defRPr sz="18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r>
              <a:rPr lang="en-US" dirty="0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CF5-79B0-4663-BFF6-353F5BE1079F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2C7-B2AB-4578-8B3B-4BE584B52C9F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355C-0938-414E-9B93-6096B523A809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99011" y="6290734"/>
            <a:ext cx="1219201" cy="273049"/>
          </a:xfrm>
        </p:spPr>
        <p:txBody>
          <a:bodyPr/>
          <a:lstStyle>
            <a:lvl1pPr>
              <a:defRPr sz="18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r>
              <a:rPr lang="en-US" dirty="0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2EB4-E3D7-4101-8B70-E226C8E9F3DE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99013" y="6291791"/>
            <a:ext cx="1219201" cy="273049"/>
          </a:xfrm>
        </p:spPr>
        <p:txBody>
          <a:bodyPr/>
          <a:lstStyle>
            <a:lvl1pPr>
              <a:defRPr sz="18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r>
              <a:rPr lang="en-US" dirty="0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A97A-D252-4D48-8F38-543631737215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72B8-8FC1-4435-AACC-062BEF6B8EC9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83A2-C33C-49B9-ABA0-69C2657ABACE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58A2-F6CA-417C-842E-3585F5D517FF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F0F-AE53-425A-B49F-44B67D1CAD52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D98791E-1533-4CDF-91E5-D68A4C3E8E15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r>
              <a:rPr lang="en-US" dirty="0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chaindemo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 &amp;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security through decentralization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B7E9E2-1C37-4915-A6F9-BF3D1C89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6302-BD4C-41C3-BA32-ED13EB1A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FEBD-5EFE-47B9-8866-B9EA239F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10134600" cy="4191000"/>
          </a:xfrm>
        </p:spPr>
        <p:txBody>
          <a:bodyPr/>
          <a:lstStyle/>
          <a:p>
            <a:r>
              <a:rPr lang="en-US" dirty="0"/>
              <a:t>Faster and Cheaper than traditional processes (Using Smart Contracts)</a:t>
            </a:r>
          </a:p>
          <a:p>
            <a:r>
              <a:rPr lang="en-US" dirty="0"/>
              <a:t>Smart contracts require Blockchain for Fraud-proof attributes</a:t>
            </a:r>
          </a:p>
          <a:p>
            <a:pPr lvl="1"/>
            <a:r>
              <a:rPr lang="en-US" dirty="0"/>
              <a:t>We don’t want contract to be manipulated after activated</a:t>
            </a:r>
          </a:p>
          <a:p>
            <a:r>
              <a:rPr lang="en-US" dirty="0"/>
              <a:t>Can streamline verification, reconciliation, clearance and other business processes 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BF6A531-707E-40CA-99EB-80650008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10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C486-201A-4856-8234-328CB19E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Impacts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2CCE-B13B-4F7C-9088-679714885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0C5BFD-CCCA-4824-ABAA-B8445BE8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11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integrity for sensitive information</a:t>
            </a:r>
          </a:p>
          <a:p>
            <a:r>
              <a:rPr lang="en-SG" dirty="0"/>
              <a:t> ”Our </a:t>
            </a:r>
            <a:r>
              <a:rPr lang="en-SG" b="1" u="sng" dirty="0">
                <a:solidFill>
                  <a:srgbClr val="4A66AC"/>
                </a:solidFill>
              </a:rPr>
              <a:t>goal</a:t>
            </a:r>
            <a:r>
              <a:rPr lang="en-SG" dirty="0"/>
              <a:t> is to provide every Soldier...Marine the </a:t>
            </a:r>
            <a:r>
              <a:rPr lang="en-SG" b="1" u="sng" dirty="0">
                <a:solidFill>
                  <a:srgbClr val="4A66AC"/>
                </a:solidFill>
              </a:rPr>
              <a:t>confidence</a:t>
            </a:r>
            <a:r>
              <a:rPr lang="en-SG" dirty="0"/>
              <a:t> that they can rely on the </a:t>
            </a:r>
            <a:r>
              <a:rPr lang="en-SG" b="1" u="sng" dirty="0">
                <a:solidFill>
                  <a:srgbClr val="4A66AC"/>
                </a:solidFill>
              </a:rPr>
              <a:t>information </a:t>
            </a:r>
            <a:r>
              <a:rPr lang="en-SG" dirty="0"/>
              <a:t>they see and the equipment they operate </a:t>
            </a:r>
            <a:r>
              <a:rPr lang="en-SG" b="1" u="sng" dirty="0">
                <a:solidFill>
                  <a:srgbClr val="4A66AC"/>
                </a:solidFill>
              </a:rPr>
              <a:t>without fear </a:t>
            </a:r>
            <a:r>
              <a:rPr lang="en-SG" dirty="0"/>
              <a:t>that it has been </a:t>
            </a:r>
            <a:r>
              <a:rPr lang="en-SG" b="1" u="sng" dirty="0">
                <a:solidFill>
                  <a:srgbClr val="4A66AC"/>
                </a:solidFill>
              </a:rPr>
              <a:t>manipulated</a:t>
            </a:r>
            <a:r>
              <a:rPr lang="en-SG" b="1" u="sng" dirty="0"/>
              <a:t> </a:t>
            </a:r>
            <a:r>
              <a:rPr lang="en-SG" dirty="0"/>
              <a:t>by an outside force,”</a:t>
            </a:r>
            <a:endParaRPr lang="en-US" dirty="0"/>
          </a:p>
        </p:txBody>
      </p:sp>
      <p:pic>
        <p:nvPicPr>
          <p:cNvPr id="1026" name="Picture 2" descr="https://prnewswire2-a.akamaihd.net/p/1893751/sp/189375100/thumbnail/entry_id/1_ae2js1rk/def_height/580/def_width/2700/version/100011/type/1">
            <a:extLst>
              <a:ext uri="{FF2B5EF4-FFF2-40B4-BE49-F238E27FC236}">
                <a16:creationId xmlns:a16="http://schemas.microsoft.com/office/drawing/2014/main" id="{76134674-0BE4-4BBE-AC2D-6E66442A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33" y="3810000"/>
            <a:ext cx="3875500" cy="8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ckheed martin">
            <a:extLst>
              <a:ext uri="{FF2B5EF4-FFF2-40B4-BE49-F238E27FC236}">
                <a16:creationId xmlns:a16="http://schemas.microsoft.com/office/drawing/2014/main" id="{69913216-3CB2-4914-9570-04CE4A86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57" y="4756638"/>
            <a:ext cx="4647125" cy="126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stonia flag">
            <a:extLst>
              <a:ext uri="{FF2B5EF4-FFF2-40B4-BE49-F238E27FC236}">
                <a16:creationId xmlns:a16="http://schemas.microsoft.com/office/drawing/2014/main" id="{2550EB48-DACB-4ACF-9E59-88298F38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24" b="99656" l="7000" r="90000">
                        <a14:foregroundMark x1="7000" y1="4124" x2="8667" y2="99656"/>
                        <a14:foregroundMark x1="7667" y1="71821" x2="7667" y2="99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3580637"/>
            <a:ext cx="2514600" cy="243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FD27222-4251-4518-986C-9FDCDA33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12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IoT data requests are aggregated into a single point of trust</a:t>
            </a:r>
          </a:p>
          <a:p>
            <a:pPr lvl="1"/>
            <a:r>
              <a:rPr lang="en-US" dirty="0"/>
              <a:t>The calling device is inherently trusted</a:t>
            </a:r>
          </a:p>
          <a:p>
            <a:pPr lvl="1"/>
            <a:r>
              <a:rPr lang="en-US" dirty="0"/>
              <a:t>Single point of Failure</a:t>
            </a:r>
          </a:p>
          <a:p>
            <a:r>
              <a:rPr lang="en-US" dirty="0"/>
              <a:t>Blockchain allows IoT devices to form group consensus of normality</a:t>
            </a:r>
          </a:p>
          <a:p>
            <a:pPr lvl="1"/>
            <a:r>
              <a:rPr lang="en-US" dirty="0"/>
              <a:t>Each IoT device has a record of each other’s activity</a:t>
            </a:r>
          </a:p>
          <a:p>
            <a:pPr lvl="1"/>
            <a:r>
              <a:rPr lang="en-US" dirty="0"/>
              <a:t>Trust is distributed to all devices</a:t>
            </a:r>
          </a:p>
          <a:p>
            <a:pPr lvl="1"/>
            <a:r>
              <a:rPr lang="en-US" dirty="0"/>
              <a:t>Able to quarantine IoT devices that behave abnormally </a:t>
            </a:r>
          </a:p>
        </p:txBody>
      </p:sp>
      <p:pic>
        <p:nvPicPr>
          <p:cNvPr id="2050" name="Picture 2" descr="Image result for xage security">
            <a:extLst>
              <a:ext uri="{FF2B5EF4-FFF2-40B4-BE49-F238E27FC236}">
                <a16:creationId xmlns:a16="http://schemas.microsoft.com/office/drawing/2014/main" id="{21C4681A-8214-4B2C-AAF5-3A19D06C3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16" y="4885593"/>
            <a:ext cx="26670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tu">
            <a:extLst>
              <a:ext uri="{FF2B5EF4-FFF2-40B4-BE49-F238E27FC236}">
                <a16:creationId xmlns:a16="http://schemas.microsoft.com/office/drawing/2014/main" id="{087B4CBE-738E-4F50-820A-2E78303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293" y="5162793"/>
            <a:ext cx="3419233" cy="122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ronicled">
            <a:extLst>
              <a:ext uri="{FF2B5EF4-FFF2-40B4-BE49-F238E27FC236}">
                <a16:creationId xmlns:a16="http://schemas.microsoft.com/office/drawing/2014/main" id="{AA35C776-2F0F-4905-B5C3-C70F4BCCD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" r="6045"/>
          <a:stretch/>
        </p:blipFill>
        <p:spPr bwMode="auto">
          <a:xfrm>
            <a:off x="2894012" y="5939167"/>
            <a:ext cx="2512281" cy="90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06E64F2-C504-421C-A5A7-6F6DF12D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13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10058400" cy="4191000"/>
          </a:xfrm>
        </p:spPr>
        <p:txBody>
          <a:bodyPr/>
          <a:lstStyle/>
          <a:p>
            <a:r>
              <a:rPr lang="en-US" dirty="0" err="1"/>
              <a:t>Decentralised</a:t>
            </a:r>
            <a:r>
              <a:rPr lang="en-US" dirty="0"/>
              <a:t> Certificate Authorities</a:t>
            </a:r>
          </a:p>
          <a:p>
            <a:pPr lvl="1"/>
            <a:r>
              <a:rPr lang="en-US" dirty="0" err="1"/>
              <a:t>Centralised</a:t>
            </a:r>
            <a:r>
              <a:rPr lang="en-US" dirty="0"/>
              <a:t> CAs run risk of compromise, internal misuse or mistakes</a:t>
            </a:r>
          </a:p>
          <a:p>
            <a:pPr lvl="1"/>
            <a:r>
              <a:rPr lang="en-US" dirty="0" err="1"/>
              <a:t>Decentralising</a:t>
            </a:r>
            <a:r>
              <a:rPr lang="en-US" dirty="0"/>
              <a:t> the certificate signing process with multiple parties reduce risk</a:t>
            </a:r>
          </a:p>
          <a:p>
            <a:r>
              <a:rPr lang="en-US" dirty="0"/>
              <a:t>Storing PKI Certificates on Blockchain</a:t>
            </a:r>
          </a:p>
          <a:p>
            <a:pPr lvl="1"/>
            <a:r>
              <a:rPr lang="en-US" dirty="0"/>
              <a:t>SSL keys on devices directly authenticate with validated certificates</a:t>
            </a:r>
          </a:p>
          <a:p>
            <a:pPr lvl="1"/>
            <a:r>
              <a:rPr lang="en-US" dirty="0"/>
              <a:t>Fake certificates will not be verified due to auditability and immutability of Blockchain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4338B-5F96-4CA7-94F2-916EF5B4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3" y="4419600"/>
            <a:ext cx="3886200" cy="1041107"/>
          </a:xfrm>
          <a:prstGeom prst="rect">
            <a:avLst/>
          </a:prstGeom>
        </p:spPr>
      </p:pic>
      <p:pic>
        <p:nvPicPr>
          <p:cNvPr id="3076" name="Picture 4" descr="Image result for ethereum">
            <a:extLst>
              <a:ext uri="{FF2B5EF4-FFF2-40B4-BE49-F238E27FC236}">
                <a16:creationId xmlns:a16="http://schemas.microsoft.com/office/drawing/2014/main" id="{B45BCAE0-E4AA-4F4F-82C3-14E8D8DD2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610001"/>
            <a:ext cx="2476499" cy="170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rnewswire2-a.akamaihd.net/p/1893751/sp/189375100/thumbnail/entry_id/1_ae2js1rk/def_height/580/def_width/2700/version/100011/type/1">
            <a:extLst>
              <a:ext uri="{FF2B5EF4-FFF2-40B4-BE49-F238E27FC236}">
                <a16:creationId xmlns:a16="http://schemas.microsoft.com/office/drawing/2014/main" id="{B729B4AA-3E2A-4F5B-99ED-62C967FFD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63" y="5603630"/>
            <a:ext cx="3875500" cy="8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F81D53-D092-4D4D-8301-80B724D2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14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9699-4892-4181-A64D-57EB4A4F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/>
          <a:lstStyle/>
          <a:p>
            <a:r>
              <a:rPr lang="en-US" dirty="0" err="1"/>
              <a:t>Pentesting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4FADC-C555-49E7-92E8-907E11F9D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33316BC-D57F-4D33-BB2E-2EEAF8B2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15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49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0520-27D9-42A2-83FB-C74281B4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945A-D825-44DF-BABD-4846F0BE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database secured, viable attack vector </a:t>
            </a:r>
            <a:r>
              <a:rPr lang="en-US" dirty="0">
                <a:sym typeface="Wingdings" panose="05000000000000000000" pitchFamily="2" charset="2"/>
              </a:rPr>
              <a:t> Input of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Injections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Social Engineering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Logic Manipulation</a:t>
            </a:r>
          </a:p>
          <a:p>
            <a:r>
              <a:rPr lang="en-US" dirty="0">
                <a:sym typeface="Wingdings" panose="05000000000000000000" pitchFamily="2" charset="2"/>
              </a:rPr>
              <a:t>Smart Contracts execute automatically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compromised, Attacker will directly receive the reward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Due to Blockchain, once reward is sent, it cannot be reversed</a:t>
            </a:r>
          </a:p>
          <a:p>
            <a:r>
              <a:rPr lang="en-US" dirty="0">
                <a:sym typeface="Wingdings" panose="05000000000000000000" pitchFamily="2" charset="2"/>
              </a:rPr>
              <a:t>Smart Contracts  Future?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Pentesting</a:t>
            </a:r>
            <a:r>
              <a:rPr lang="en-US" dirty="0">
                <a:sym typeface="Wingdings" panose="05000000000000000000" pitchFamily="2" charset="2"/>
              </a:rPr>
              <a:t> and Code Audits become more important than ever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B882CED-3ABC-4469-9BEE-3C65B32E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16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90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BAC-5944-4F1F-9B45-4AA24961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7271-606F-4295-86AD-4E1E663A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9753600" cy="4191000"/>
          </a:xfrm>
        </p:spPr>
        <p:txBody>
          <a:bodyPr/>
          <a:lstStyle/>
          <a:p>
            <a:r>
              <a:rPr lang="en-US" dirty="0"/>
              <a:t>Nodes are reliant on incoming communication from other nodes</a:t>
            </a:r>
          </a:p>
          <a:p>
            <a:pPr lvl="1"/>
            <a:r>
              <a:rPr lang="en-US" dirty="0"/>
              <a:t>Bitcoin has 8 connections, Ethereum has 13</a:t>
            </a:r>
          </a:p>
          <a:p>
            <a:r>
              <a:rPr lang="en-US" dirty="0"/>
              <a:t>If communication from nodes are malicious, can influence data recorded</a:t>
            </a:r>
          </a:p>
          <a:p>
            <a:r>
              <a:rPr lang="en-US" dirty="0"/>
              <a:t>If executed on large enough scale, can partition entire networks</a:t>
            </a:r>
          </a:p>
          <a:p>
            <a:pPr lvl="1"/>
            <a:r>
              <a:rPr lang="en-US" dirty="0"/>
              <a:t>Requires hijacking of Autonomous Systems (AS) or Border Gateway Protocol (BGP)</a:t>
            </a:r>
          </a:p>
          <a:p>
            <a:pPr lvl="2"/>
            <a:r>
              <a:rPr lang="en-US" dirty="0"/>
              <a:t>AS contains the information sent out</a:t>
            </a:r>
          </a:p>
          <a:p>
            <a:pPr lvl="2"/>
            <a:r>
              <a:rPr lang="en-US" dirty="0"/>
              <a:t>BGP determines the routing of information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9EF9DE-C2D9-40BE-B6BF-54777F14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17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3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857A-277E-44F8-96FA-1440867E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FC94-9BBD-429B-BA8A-01FD4CED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artitionAttack">
            <a:hlinkClick r:id="" action="ppaction://media"/>
            <a:extLst>
              <a:ext uri="{FF2B5EF4-FFF2-40B4-BE49-F238E27FC236}">
                <a16:creationId xmlns:a16="http://schemas.microsoft.com/office/drawing/2014/main" id="{71010CA2-7AF8-4C31-8987-86F8E8FC942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317130" cy="685800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D75B1EB-23DF-443F-8139-85A5B5EE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18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851E-1302-430B-9FF6-6D25728E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interested to learn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E326-DD3F-4FFE-AA48-EE41C5F6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HITB GSEC 2018</a:t>
            </a:r>
          </a:p>
          <a:p>
            <a:r>
              <a:rPr lang="en-US" dirty="0"/>
              <a:t>31 August, 4.30pm - 5.00pm</a:t>
            </a:r>
          </a:p>
          <a:p>
            <a:r>
              <a:rPr lang="en-US" dirty="0"/>
              <a:t>Blockchain &amp; Smart Contract Attack Vectors</a:t>
            </a:r>
          </a:p>
          <a:p>
            <a:r>
              <a:rPr lang="en-US" dirty="0"/>
              <a:t>InterContinental</a:t>
            </a:r>
            <a:r>
              <a:rPr lang="en-US" baseline="30000" dirty="0"/>
              <a:t>® </a:t>
            </a:r>
            <a:r>
              <a:rPr lang="en-US" dirty="0"/>
              <a:t>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A9662-AD40-4567-B036-5102350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19</a:t>
            </a:fld>
            <a:r>
              <a:rPr lang="en-US"/>
              <a:t> / 19</a:t>
            </a:r>
            <a:endParaRPr lang="en-US" dirty="0"/>
          </a:p>
        </p:txBody>
      </p:sp>
      <p:pic>
        <p:nvPicPr>
          <p:cNvPr id="1026" name="Picture 2" descr="Image result for hack in the box">
            <a:extLst>
              <a:ext uri="{FF2B5EF4-FFF2-40B4-BE49-F238E27FC236}">
                <a16:creationId xmlns:a16="http://schemas.microsoft.com/office/drawing/2014/main" id="{FF65E1AE-66FF-40A6-A54D-22FDB9F74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1" y="4038600"/>
            <a:ext cx="2667000" cy="2667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itb gsec">
            <a:extLst>
              <a:ext uri="{FF2B5EF4-FFF2-40B4-BE49-F238E27FC236}">
                <a16:creationId xmlns:a16="http://schemas.microsoft.com/office/drawing/2014/main" id="{F2DE4F87-AAEA-4C2D-B7C9-4FCF23623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52" y="42291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0B09-B701-4654-AC2A-460641F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AE6E6-73F2-4E51-A85A-2930E9146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42CB55B-BE0D-45FC-825C-173F01EC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2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2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4E23-3A46-4356-8C43-256897E6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F729-66B3-492C-984A-D2F7AE0B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10591800" cy="4191000"/>
          </a:xfrm>
        </p:spPr>
        <p:txBody>
          <a:bodyPr/>
          <a:lstStyle/>
          <a:p>
            <a:r>
              <a:rPr lang="en-US" dirty="0"/>
              <a:t>Countries and Companies have invested in Blockchain solutions</a:t>
            </a:r>
          </a:p>
          <a:p>
            <a:r>
              <a:rPr lang="en-US" dirty="0"/>
              <a:t>Smart Contracts looks set to streamline various industries</a:t>
            </a:r>
          </a:p>
          <a:p>
            <a:r>
              <a:rPr lang="en-US" dirty="0"/>
              <a:t>Singapore has already started using Blockchain (PSA, IMDA, SQ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Can we afford to ignore this? What would happen to the adopters and industries?</a:t>
            </a:r>
          </a:p>
          <a:p>
            <a:r>
              <a:rPr lang="en-US" dirty="0"/>
              <a:t>Can we secure our future? Or will we be reliant on others?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A730A44-745C-40DA-8BA4-F60F2B3A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20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6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0E6F44-4232-4FC1-B912-F47B3D0C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10744200" cy="1066800"/>
          </a:xfrm>
        </p:spPr>
        <p:txBody>
          <a:bodyPr/>
          <a:lstStyle/>
          <a:p>
            <a:r>
              <a:rPr lang="en-US" dirty="0"/>
              <a:t>Blockchain is a special kind of Database</a:t>
            </a:r>
          </a:p>
        </p:txBody>
      </p:sp>
      <p:pic>
        <p:nvPicPr>
          <p:cNvPr id="9" name="Picture 2" descr="What is Blockchain Technology? A step-by-step guide than anyone can understand">
            <a:extLst>
              <a:ext uri="{FF2B5EF4-FFF2-40B4-BE49-F238E27FC236}">
                <a16:creationId xmlns:a16="http://schemas.microsoft.com/office/drawing/2014/main" id="{98C59A62-AECB-4274-9C57-8B37C0980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32"/>
          <a:stretch/>
        </p:blipFill>
        <p:spPr bwMode="auto">
          <a:xfrm>
            <a:off x="851425" y="1905000"/>
            <a:ext cx="10250085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D1B263-1017-47AD-8881-C6AD77937C1F}"/>
              </a:ext>
            </a:extLst>
          </p:cNvPr>
          <p:cNvSpPr txBox="1"/>
          <p:nvPr/>
        </p:nvSpPr>
        <p:spPr>
          <a:xfrm>
            <a:off x="6094412" y="5029200"/>
            <a:ext cx="1676400" cy="381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Permissioned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07365-AA09-4599-9AF2-56E483621117}"/>
              </a:ext>
            </a:extLst>
          </p:cNvPr>
          <p:cNvSpPr txBox="1"/>
          <p:nvPr/>
        </p:nvSpPr>
        <p:spPr>
          <a:xfrm>
            <a:off x="8685212" y="5029200"/>
            <a:ext cx="1676400" cy="380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Permissionless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7A22152-0357-4649-9282-6772E78D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3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0E6F44-4232-4FC1-B912-F47B3D0C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10744200" cy="1066800"/>
          </a:xfrm>
        </p:spPr>
        <p:txBody>
          <a:bodyPr/>
          <a:lstStyle/>
          <a:p>
            <a:r>
              <a:rPr lang="en-US" dirty="0"/>
              <a:t>Blockchain is a Distributed Ledger</a:t>
            </a:r>
          </a:p>
        </p:txBody>
      </p:sp>
      <p:pic>
        <p:nvPicPr>
          <p:cNvPr id="9" name="Picture 2" descr="What is Blockchain Technology? A step-by-step guide than anyone can understand">
            <a:extLst>
              <a:ext uri="{FF2B5EF4-FFF2-40B4-BE49-F238E27FC236}">
                <a16:creationId xmlns:a16="http://schemas.microsoft.com/office/drawing/2014/main" id="{98C59A62-AECB-4274-9C57-8B37C0980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32"/>
          <a:stretch/>
        </p:blipFill>
        <p:spPr bwMode="auto">
          <a:xfrm>
            <a:off x="851425" y="1905000"/>
            <a:ext cx="10250085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DB3607-55C3-433F-85EC-AA9453CC3664}"/>
              </a:ext>
            </a:extLst>
          </p:cNvPr>
          <p:cNvSpPr txBox="1"/>
          <p:nvPr/>
        </p:nvSpPr>
        <p:spPr>
          <a:xfrm>
            <a:off x="6094412" y="5029200"/>
            <a:ext cx="1676400" cy="381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Permissioned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0142B-2DD6-4752-8FD7-CC7C43CE882B}"/>
              </a:ext>
            </a:extLst>
          </p:cNvPr>
          <p:cNvSpPr txBox="1"/>
          <p:nvPr/>
        </p:nvSpPr>
        <p:spPr>
          <a:xfrm>
            <a:off x="8685212" y="5029200"/>
            <a:ext cx="1676400" cy="380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Permissionless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0F446E5-EB8E-4EC1-BAEC-7AFCE5B5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4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2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to Peer</a:t>
            </a:r>
          </a:p>
          <a:p>
            <a:r>
              <a:rPr lang="en-US" dirty="0"/>
              <a:t>Each node has direct connections to other nodes</a:t>
            </a:r>
          </a:p>
          <a:p>
            <a:r>
              <a:rPr lang="en-US" dirty="0"/>
              <a:t>Trustless – No central authority</a:t>
            </a:r>
          </a:p>
          <a:p>
            <a:pPr lvl="1"/>
            <a:r>
              <a:rPr lang="en-US" dirty="0"/>
              <a:t>No worry about manipulation</a:t>
            </a:r>
          </a:p>
          <a:p>
            <a:pPr lvl="1"/>
            <a:r>
              <a:rPr lang="en-US" dirty="0"/>
              <a:t>No transaction cuts</a:t>
            </a:r>
          </a:p>
          <a:p>
            <a:pPr lvl="1"/>
            <a:r>
              <a:rPr lang="en-US" dirty="0"/>
              <a:t>Privacy</a:t>
            </a:r>
          </a:p>
        </p:txBody>
      </p:sp>
      <p:pic>
        <p:nvPicPr>
          <p:cNvPr id="4" name="Picture 2" descr="What is Blockchain Technology? A step-by-step guide than anyone can understand">
            <a:extLst>
              <a:ext uri="{FF2B5EF4-FFF2-40B4-BE49-F238E27FC236}">
                <a16:creationId xmlns:a16="http://schemas.microsoft.com/office/drawing/2014/main" id="{2197BE91-7A21-4239-8089-56766C775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5" t="10958" r="4245" b="51301"/>
          <a:stretch/>
        </p:blipFill>
        <p:spPr bwMode="auto">
          <a:xfrm>
            <a:off x="8380412" y="76200"/>
            <a:ext cx="243840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B9594D3-BAF4-4736-8F97-84D682A9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5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6302-BD4C-41C3-BA32-ED13EB1A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FEBD-5EFE-47B9-8866-B9EA239F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10134600" cy="4191000"/>
          </a:xfrm>
        </p:spPr>
        <p:txBody>
          <a:bodyPr/>
          <a:lstStyle/>
          <a:p>
            <a:r>
              <a:rPr lang="en-US" dirty="0"/>
              <a:t>Data Integrity</a:t>
            </a:r>
          </a:p>
          <a:p>
            <a:r>
              <a:rPr lang="en-US" dirty="0"/>
              <a:t>Disclaimer: Blockchain ensures data integrity of database, not data input</a:t>
            </a:r>
          </a:p>
          <a:p>
            <a:r>
              <a:rPr lang="en-US" dirty="0"/>
              <a:t>Entire network maintains same data across different nodes</a:t>
            </a:r>
          </a:p>
          <a:p>
            <a:pPr lvl="1"/>
            <a:r>
              <a:rPr lang="en-US" dirty="0"/>
              <a:t>Stores hash of file instead of actual file</a:t>
            </a:r>
          </a:p>
          <a:p>
            <a:pPr lvl="1"/>
            <a:r>
              <a:rPr lang="en-US" dirty="0"/>
              <a:t>Each file results in a different hash </a:t>
            </a:r>
            <a:r>
              <a:rPr lang="en-US" dirty="0">
                <a:sym typeface="Wingdings" panose="05000000000000000000" pitchFamily="2" charset="2"/>
              </a:rPr>
              <a:t> exact representation</a:t>
            </a:r>
          </a:p>
          <a:p>
            <a:r>
              <a:rPr lang="en-US" dirty="0">
                <a:sym typeface="Wingdings" panose="05000000000000000000" pitchFamily="2" charset="2"/>
              </a:rPr>
              <a:t>If I hack into one and change the data  Rest of network reject the anomaly</a:t>
            </a:r>
          </a:p>
          <a:p>
            <a:r>
              <a:rPr lang="en-US" dirty="0">
                <a:sym typeface="Wingdings" panose="05000000000000000000" pitchFamily="2" charset="2"/>
              </a:rPr>
              <a:t>Depending on consensus algorithm, can tolerate &lt;50% compromised systems.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Previously, single point of failure  Just need to hack into 1</a:t>
            </a:r>
            <a:endParaRPr lang="en-US" dirty="0"/>
          </a:p>
        </p:txBody>
      </p:sp>
      <p:pic>
        <p:nvPicPr>
          <p:cNvPr id="4" name="Picture 2" descr="What is Blockchain Technology? A step-by-step guide than anyone can understand">
            <a:extLst>
              <a:ext uri="{FF2B5EF4-FFF2-40B4-BE49-F238E27FC236}">
                <a16:creationId xmlns:a16="http://schemas.microsoft.com/office/drawing/2014/main" id="{EE6BC894-3E75-4C49-B36D-975759E79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5" t="10958" r="4245" b="51301"/>
          <a:stretch/>
        </p:blipFill>
        <p:spPr bwMode="auto">
          <a:xfrm>
            <a:off x="8380412" y="76200"/>
            <a:ext cx="243840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3102AA9-EB15-4A7D-8582-6A20654F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6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9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9402-5594-4880-8863-657ABE4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 Blockchain Fraud-proof?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E478-A3FB-4BF8-880C-2B0DCAE3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Block has a hash called the Block hash</a:t>
            </a:r>
          </a:p>
          <a:p>
            <a:pPr lvl="1"/>
            <a:r>
              <a:rPr lang="en-US" dirty="0"/>
              <a:t>This hash is defined by the data inside that block</a:t>
            </a:r>
          </a:p>
          <a:p>
            <a:r>
              <a:rPr lang="en-US" dirty="0"/>
              <a:t>Each Block hash is determined by the previous Block hash</a:t>
            </a:r>
          </a:p>
          <a:p>
            <a:r>
              <a:rPr lang="en-US" dirty="0"/>
              <a:t>This forms a chain of blocks, all linked together</a:t>
            </a:r>
          </a:p>
          <a:p>
            <a:r>
              <a:rPr lang="en-US" dirty="0"/>
              <a:t>Changed data from existing blocks will be rejected by the rest of the nodes</a:t>
            </a:r>
          </a:p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5B1FBBC-6CF6-484E-B046-88613256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7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3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6302-BD4C-41C3-BA32-ED13EB1A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FEBD-5EFE-47B9-8866-B9EA239F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10134600" cy="4191000"/>
          </a:xfrm>
        </p:spPr>
        <p:txBody>
          <a:bodyPr/>
          <a:lstStyle/>
          <a:p>
            <a:r>
              <a:rPr lang="en-US" dirty="0"/>
              <a:t>Transparency and Auditability</a:t>
            </a:r>
          </a:p>
          <a:p>
            <a:r>
              <a:rPr lang="en-US" dirty="0"/>
              <a:t>Data on the blockchain is available to everyone</a:t>
            </a:r>
          </a:p>
          <a:p>
            <a:pPr lvl="1"/>
            <a:r>
              <a:rPr lang="en-US" dirty="0"/>
              <a:t>Permissioned: Only nodes in the blockchain</a:t>
            </a:r>
          </a:p>
          <a:p>
            <a:pPr lvl="1"/>
            <a:r>
              <a:rPr lang="en-US" dirty="0" err="1"/>
              <a:t>Permissionless</a:t>
            </a:r>
            <a:r>
              <a:rPr lang="en-US" dirty="0"/>
              <a:t>: Anyone, even those not in the blockchain</a:t>
            </a:r>
          </a:p>
          <a:p>
            <a:r>
              <a:rPr lang="en-US" dirty="0"/>
              <a:t>Data is transparent and easily auditable</a:t>
            </a:r>
          </a:p>
          <a:p>
            <a:r>
              <a:rPr lang="en-US" dirty="0"/>
              <a:t>Hard to cheat participants when everything is auditable</a:t>
            </a:r>
          </a:p>
          <a:p>
            <a:r>
              <a:rPr lang="en-US" dirty="0"/>
              <a:t>Data Privacy </a:t>
            </a:r>
            <a:r>
              <a:rPr lang="en-US" dirty="0">
                <a:sym typeface="Wingdings" panose="05000000000000000000" pitchFamily="2" charset="2"/>
              </a:rPr>
              <a:t> Zero Knowledge proofs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D97651B-F2E6-4201-9433-07C9586F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8</a:t>
            </a:fld>
            <a:r>
              <a:rPr lang="en-US"/>
              <a:t> /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6302-BD4C-41C3-BA32-ED13EB1A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FEBD-5EFE-47B9-8866-B9EA239F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10134600" cy="4191000"/>
          </a:xfrm>
        </p:spPr>
        <p:txBody>
          <a:bodyPr/>
          <a:lstStyle/>
          <a:p>
            <a:r>
              <a:rPr lang="en-US" dirty="0"/>
              <a:t>High Availability</a:t>
            </a:r>
          </a:p>
          <a:p>
            <a:r>
              <a:rPr lang="en-US" dirty="0"/>
              <a:t>As long as one node is online, the system continues to work</a:t>
            </a:r>
          </a:p>
          <a:p>
            <a:pPr lvl="1"/>
            <a:r>
              <a:rPr lang="en-US" dirty="0"/>
              <a:t>Nodes will be reconnected to this node when back online</a:t>
            </a:r>
          </a:p>
          <a:p>
            <a:r>
              <a:rPr lang="en-US" dirty="0"/>
              <a:t>Even if all nodes are offline, data is not lost</a:t>
            </a:r>
          </a:p>
          <a:p>
            <a:pPr lvl="1"/>
            <a:r>
              <a:rPr lang="en-US" dirty="0"/>
              <a:t>Each node still retains copy of data</a:t>
            </a:r>
          </a:p>
          <a:p>
            <a:r>
              <a:rPr lang="en-US" dirty="0"/>
              <a:t>Previously, DDoS single point of failure, now Attacker needs to DDoS all nodes</a:t>
            </a:r>
          </a:p>
          <a:p>
            <a:pPr lvl="1"/>
            <a:r>
              <a:rPr lang="en-US" dirty="0"/>
              <a:t>Much more difficult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BA10335-F94F-44B2-88D4-5B68CA7E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9</a:t>
            </a:fld>
            <a:r>
              <a:rPr lang="en-US"/>
              <a:t> / 19</a:t>
            </a:r>
            <a:endParaRPr lang="en-US" dirty="0"/>
          </a:p>
        </p:txBody>
      </p:sp>
      <p:pic>
        <p:nvPicPr>
          <p:cNvPr id="14" name="Picture 2" descr="What is Blockchain Technology? A step-by-step guide than anyone can understand">
            <a:extLst>
              <a:ext uri="{FF2B5EF4-FFF2-40B4-BE49-F238E27FC236}">
                <a16:creationId xmlns:a16="http://schemas.microsoft.com/office/drawing/2014/main" id="{CC1C18F0-2956-42BC-914E-F7F7AADF6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5" t="10958" r="4245" b="51301"/>
          <a:stretch/>
        </p:blipFill>
        <p:spPr bwMode="auto">
          <a:xfrm>
            <a:off x="8380412" y="76200"/>
            <a:ext cx="243840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2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598</TotalTime>
  <Words>751</Words>
  <Application>Microsoft Office PowerPoint</Application>
  <PresentationFormat>Custom</PresentationFormat>
  <Paragraphs>124</Paragraphs>
  <Slides>20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Palatino Linotype</vt:lpstr>
      <vt:lpstr>Wingdings</vt:lpstr>
      <vt:lpstr>Business strategy presentation</vt:lpstr>
      <vt:lpstr>Blockchain &amp; Cybersecurity</vt:lpstr>
      <vt:lpstr>What is Blockchain?</vt:lpstr>
      <vt:lpstr>Blockchain is a special kind of Database</vt:lpstr>
      <vt:lpstr>Blockchain is a Distributed Ledger</vt:lpstr>
      <vt:lpstr>Benefits of Blockchain</vt:lpstr>
      <vt:lpstr>Benefits of Blockchain</vt:lpstr>
      <vt:lpstr>How is a Blockchain Fraud-proof?</vt:lpstr>
      <vt:lpstr>Benefits of Blockchain</vt:lpstr>
      <vt:lpstr>Benefits of Blockchain</vt:lpstr>
      <vt:lpstr>Benefits of Blockchain</vt:lpstr>
      <vt:lpstr>Cybersecurity Impacts</vt:lpstr>
      <vt:lpstr>Data Security</vt:lpstr>
      <vt:lpstr>IoT</vt:lpstr>
      <vt:lpstr>Authentication Protocols</vt:lpstr>
      <vt:lpstr>Pentesting</vt:lpstr>
      <vt:lpstr>Smart Contracts</vt:lpstr>
      <vt:lpstr>Blockchain Network</vt:lpstr>
      <vt:lpstr>PowerPoint Presentation</vt:lpstr>
      <vt:lpstr>If you are interested to learn more…</vt:lpstr>
      <vt:lpstr>Food for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&amp; Cybersecurity</dc:title>
  <dc:creator>Jorden Seet</dc:creator>
  <cp:lastModifiedBy>Jorden Seet</cp:lastModifiedBy>
  <cp:revision>36</cp:revision>
  <dcterms:created xsi:type="dcterms:W3CDTF">2018-08-04T15:57:17Z</dcterms:created>
  <dcterms:modified xsi:type="dcterms:W3CDTF">2018-08-07T03:19:12Z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