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1" r:id="rId2"/>
    <p:sldId id="257" r:id="rId3"/>
    <p:sldId id="256" r:id="rId4"/>
    <p:sldId id="275" r:id="rId5"/>
    <p:sldId id="277" r:id="rId6"/>
    <p:sldId id="280" r:id="rId7"/>
    <p:sldId id="285" r:id="rId8"/>
    <p:sldId id="281" r:id="rId9"/>
    <p:sldId id="282" r:id="rId10"/>
    <p:sldId id="283" r:id="rId11"/>
    <p:sldId id="260" r:id="rId12"/>
    <p:sldId id="263" r:id="rId13"/>
    <p:sldId id="264" r:id="rId14"/>
    <p:sldId id="267" r:id="rId15"/>
    <p:sldId id="268" r:id="rId16"/>
    <p:sldId id="272" r:id="rId17"/>
    <p:sldId id="273"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6" autoAdjust="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914A291-4C65-4D79-AB04-69B724EF5828}" type="datetimeFigureOut">
              <a:rPr lang="en-US" smtClean="0"/>
              <a:t>4/13/2019</a:t>
            </a:fld>
            <a:endParaRPr lang="en-US" dirty="0"/>
          </a:p>
        </p:txBody>
      </p:sp>
      <p:sp>
        <p:nvSpPr>
          <p:cNvPr id="17" name="Slide Number Placeholder 16"/>
          <p:cNvSpPr>
            <a:spLocks noGrp="1"/>
          </p:cNvSpPr>
          <p:nvPr>
            <p:ph type="sldNum" sz="quarter" idx="11"/>
          </p:nvPr>
        </p:nvSpPr>
        <p:spPr/>
        <p:txBody>
          <a:bodyPr/>
          <a:lstStyle/>
          <a:p>
            <a:fld id="{00B954D8-F104-4FD1-B0A3-776738323BB7}" type="slidenum">
              <a:rPr lang="en-US" smtClean="0"/>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4A291-4C65-4D79-AB04-69B724EF5828}"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54D8-F104-4FD1-B0A3-776738323BB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4A291-4C65-4D79-AB04-69B724EF5828}"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54D8-F104-4FD1-B0A3-776738323BB7}" type="slidenum">
              <a:rPr lang="en-US" smtClean="0"/>
              <a:t>‹#›</a:t>
            </a:fld>
            <a:endParaRPr lang="en-US" dirty="0"/>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914A291-4C65-4D79-AB04-69B724EF5828}" type="datetimeFigureOut">
              <a:rPr lang="en-US" smtClean="0"/>
              <a:t>4/13/2019</a:t>
            </a:fld>
            <a:endParaRPr lang="en-US" dirty="0"/>
          </a:p>
        </p:txBody>
      </p:sp>
      <p:sp>
        <p:nvSpPr>
          <p:cNvPr id="12" name="Slide Number Placeholder 11"/>
          <p:cNvSpPr>
            <a:spLocks noGrp="1"/>
          </p:cNvSpPr>
          <p:nvPr>
            <p:ph type="sldNum" sz="quarter" idx="15"/>
          </p:nvPr>
        </p:nvSpPr>
        <p:spPr/>
        <p:txBody>
          <a:bodyPr/>
          <a:lstStyle/>
          <a:p>
            <a:fld id="{00B954D8-F104-4FD1-B0A3-776738323BB7}"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914A291-4C65-4D79-AB04-69B724EF5828}" type="datetimeFigureOut">
              <a:rPr lang="en-US" smtClean="0"/>
              <a:t>4/13/2019</a:t>
            </a:fld>
            <a:endParaRPr lang="en-US" dirty="0"/>
          </a:p>
        </p:txBody>
      </p:sp>
      <p:sp>
        <p:nvSpPr>
          <p:cNvPr id="14" name="Slide Number Placeholder 13"/>
          <p:cNvSpPr>
            <a:spLocks noGrp="1"/>
          </p:cNvSpPr>
          <p:nvPr>
            <p:ph type="sldNum" sz="quarter" idx="11"/>
          </p:nvPr>
        </p:nvSpPr>
        <p:spPr/>
        <p:txBody>
          <a:bodyPr/>
          <a:lstStyle/>
          <a:p>
            <a:fld id="{00B954D8-F104-4FD1-B0A3-776738323BB7}"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914A291-4C65-4D79-AB04-69B724EF5828}" type="datetimeFigureOut">
              <a:rPr lang="en-US" smtClean="0"/>
              <a:t>4/13/2019</a:t>
            </a:fld>
            <a:endParaRPr lang="en-US" dirty="0"/>
          </a:p>
        </p:txBody>
      </p:sp>
      <p:sp>
        <p:nvSpPr>
          <p:cNvPr id="12" name="Slide Number Placeholder 11"/>
          <p:cNvSpPr>
            <a:spLocks noGrp="1"/>
          </p:cNvSpPr>
          <p:nvPr>
            <p:ph type="sldNum" sz="quarter" idx="16"/>
          </p:nvPr>
        </p:nvSpPr>
        <p:spPr/>
        <p:txBody>
          <a:bodyPr/>
          <a:lstStyle/>
          <a:p>
            <a:fld id="{00B954D8-F104-4FD1-B0A3-776738323BB7}" type="slidenum">
              <a:rPr lang="en-US" smtClean="0"/>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914A291-4C65-4D79-AB04-69B724EF5828}" type="datetimeFigureOut">
              <a:rPr lang="en-US" smtClean="0"/>
              <a:t>4/13/2019</a:t>
            </a:fld>
            <a:endParaRPr lang="en-US" dirty="0"/>
          </a:p>
        </p:txBody>
      </p:sp>
      <p:sp>
        <p:nvSpPr>
          <p:cNvPr id="12" name="Slide Number Placeholder 11"/>
          <p:cNvSpPr>
            <a:spLocks noGrp="1"/>
          </p:cNvSpPr>
          <p:nvPr>
            <p:ph type="sldNum" sz="quarter" idx="17"/>
          </p:nvPr>
        </p:nvSpPr>
        <p:spPr/>
        <p:txBody>
          <a:bodyPr/>
          <a:lstStyle/>
          <a:p>
            <a:fld id="{00B954D8-F104-4FD1-B0A3-776738323BB7}" type="slidenum">
              <a:rPr lang="en-US" smtClean="0"/>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914A291-4C65-4D79-AB04-69B724EF5828}" type="datetimeFigureOut">
              <a:rPr lang="en-US" smtClean="0"/>
              <a:t>4/13/2019</a:t>
            </a:fld>
            <a:endParaRPr lang="en-US" dirty="0"/>
          </a:p>
        </p:txBody>
      </p:sp>
      <p:sp>
        <p:nvSpPr>
          <p:cNvPr id="16" name="Slide Number Placeholder 15"/>
          <p:cNvSpPr>
            <a:spLocks noGrp="1"/>
          </p:cNvSpPr>
          <p:nvPr>
            <p:ph type="sldNum" sz="quarter" idx="11"/>
          </p:nvPr>
        </p:nvSpPr>
        <p:spPr/>
        <p:txBody>
          <a:bodyPr/>
          <a:lstStyle/>
          <a:p>
            <a:fld id="{00B954D8-F104-4FD1-B0A3-776738323BB7}"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14A291-4C65-4D79-AB04-69B724EF5828}" type="datetimeFigureOut">
              <a:rPr lang="en-US" smtClean="0"/>
              <a:t>4/13/2019</a:t>
            </a:fld>
            <a:endParaRPr lang="en-US" dirty="0"/>
          </a:p>
        </p:txBody>
      </p:sp>
      <p:sp>
        <p:nvSpPr>
          <p:cNvPr id="8" name="Slide Number Placeholder 7"/>
          <p:cNvSpPr>
            <a:spLocks noGrp="1"/>
          </p:cNvSpPr>
          <p:nvPr>
            <p:ph type="sldNum" sz="quarter" idx="11"/>
          </p:nvPr>
        </p:nvSpPr>
        <p:spPr/>
        <p:txBody>
          <a:bodyPr/>
          <a:lstStyle/>
          <a:p>
            <a:fld id="{00B954D8-F104-4FD1-B0A3-776738323BB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914A291-4C65-4D79-AB04-69B724EF5828}" type="datetimeFigureOut">
              <a:rPr lang="en-US" smtClean="0"/>
              <a:t>4/13/2019</a:t>
            </a:fld>
            <a:endParaRPr lang="en-US" dirty="0"/>
          </a:p>
        </p:txBody>
      </p:sp>
      <p:sp>
        <p:nvSpPr>
          <p:cNvPr id="19" name="Slide Number Placeholder 18"/>
          <p:cNvSpPr>
            <a:spLocks noGrp="1"/>
          </p:cNvSpPr>
          <p:nvPr>
            <p:ph type="sldNum" sz="quarter" idx="16"/>
          </p:nvPr>
        </p:nvSpPr>
        <p:spPr/>
        <p:txBody>
          <a:bodyPr/>
          <a:lstStyle/>
          <a:p>
            <a:fld id="{00B954D8-F104-4FD1-B0A3-776738323BB7}" type="slidenum">
              <a:rPr lang="en-US" smtClean="0"/>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914A291-4C65-4D79-AB04-69B724EF5828}" type="datetimeFigureOut">
              <a:rPr lang="en-US" smtClean="0"/>
              <a:t>4/13/2019</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00B954D8-F104-4FD1-B0A3-776738323BB7}" type="slidenum">
              <a:rPr lang="en-US" smtClean="0"/>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914A291-4C65-4D79-AB04-69B724EF5828}" type="datetimeFigureOut">
              <a:rPr lang="en-US" smtClean="0"/>
              <a:t>4/13/2019</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00B954D8-F104-4FD1-B0A3-776738323BB7}" type="slidenum">
              <a:rPr lang="en-US" smtClean="0"/>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0"/>
            <a:ext cx="6781800" cy="1323439"/>
          </a:xfrm>
          <a:prstGeom prst="rect">
            <a:avLst/>
          </a:prstGeom>
        </p:spPr>
        <p:txBody>
          <a:bodyPr wrap="square">
            <a:spAutoFit/>
          </a:bodyPr>
          <a:lstStyle/>
          <a:p>
            <a:pPr algn="ctr"/>
            <a:r>
              <a:rPr lang="en-US" sz="4000" b="1" dirty="0" smtClean="0">
                <a:solidFill>
                  <a:srgbClr val="00B0F0"/>
                </a:solidFill>
                <a:latin typeface="Times New Roman" pitchFamily="18" charset="0"/>
                <a:cs typeface="Times New Roman" pitchFamily="18" charset="0"/>
              </a:rPr>
              <a:t>GOLD NANOPARTICLES    IN CHEMOTHERAPY</a:t>
            </a:r>
            <a:endParaRPr lang="en-US" sz="4000" b="1" dirty="0">
              <a:solidFill>
                <a:srgbClr val="00B0F0"/>
              </a:solidFill>
              <a:latin typeface="Times New Roman" pitchFamily="18" charset="0"/>
              <a:cs typeface="Times New Roman" pitchFamily="18" charset="0"/>
            </a:endParaRPr>
          </a:p>
        </p:txBody>
      </p:sp>
      <p:sp>
        <p:nvSpPr>
          <p:cNvPr id="5" name="Rectangle 4"/>
          <p:cNvSpPr/>
          <p:nvPr/>
        </p:nvSpPr>
        <p:spPr>
          <a:xfrm>
            <a:off x="0" y="1981200"/>
            <a:ext cx="5207644" cy="584775"/>
          </a:xfrm>
          <a:prstGeom prst="rect">
            <a:avLst/>
          </a:prstGeom>
        </p:spPr>
        <p:txBody>
          <a:bodyPr wrap="none">
            <a:spAutoFit/>
          </a:bodyPr>
          <a:lstStyle/>
          <a:p>
            <a:r>
              <a:rPr lang="en-US" sz="3200" b="1" dirty="0" smtClean="0">
                <a:solidFill>
                  <a:srgbClr val="00B0F0"/>
                </a:solidFill>
                <a:latin typeface="Times New Roman" pitchFamily="18" charset="0"/>
                <a:cs typeface="Times New Roman" pitchFamily="18" charset="0"/>
              </a:rPr>
              <a:t>NAME:-AKASH.P.RAJPUT</a:t>
            </a:r>
            <a:endParaRPr lang="en-US" sz="3200" b="1" dirty="0">
              <a:solidFill>
                <a:srgbClr val="00B0F0"/>
              </a:solidFill>
              <a:latin typeface="Times New Roman" pitchFamily="18" charset="0"/>
              <a:cs typeface="Times New Roman" pitchFamily="18" charset="0"/>
            </a:endParaRPr>
          </a:p>
        </p:txBody>
      </p:sp>
      <p:sp>
        <p:nvSpPr>
          <p:cNvPr id="6" name="Rectangle 5"/>
          <p:cNvSpPr/>
          <p:nvPr/>
        </p:nvSpPr>
        <p:spPr>
          <a:xfrm>
            <a:off x="-37531" y="2690883"/>
            <a:ext cx="2714397" cy="584775"/>
          </a:xfrm>
          <a:prstGeom prst="rect">
            <a:avLst/>
          </a:prstGeom>
        </p:spPr>
        <p:txBody>
          <a:bodyPr wrap="none">
            <a:spAutoFit/>
          </a:bodyPr>
          <a:lstStyle/>
          <a:p>
            <a:r>
              <a:rPr lang="en-US" sz="3200" b="1" dirty="0" smtClean="0">
                <a:solidFill>
                  <a:srgbClr val="00B0F0"/>
                </a:solidFill>
                <a:latin typeface="Times New Roman" pitchFamily="18" charset="0"/>
                <a:cs typeface="Times New Roman" pitchFamily="18" charset="0"/>
              </a:rPr>
              <a:t>ROLL NO:-35</a:t>
            </a:r>
            <a:endParaRPr lang="en-US" sz="3200" b="1" dirty="0">
              <a:solidFill>
                <a:srgbClr val="00B0F0"/>
              </a:solidFill>
              <a:latin typeface="Times New Roman" pitchFamily="18" charset="0"/>
              <a:cs typeface="Times New Roman" pitchFamily="18" charset="0"/>
            </a:endParaRPr>
          </a:p>
        </p:txBody>
      </p:sp>
      <p:sp>
        <p:nvSpPr>
          <p:cNvPr id="7" name="Rectangle 6"/>
          <p:cNvSpPr/>
          <p:nvPr/>
        </p:nvSpPr>
        <p:spPr>
          <a:xfrm>
            <a:off x="0" y="3429000"/>
            <a:ext cx="4252254" cy="584775"/>
          </a:xfrm>
          <a:prstGeom prst="rect">
            <a:avLst/>
          </a:prstGeom>
        </p:spPr>
        <p:txBody>
          <a:bodyPr wrap="none">
            <a:spAutoFit/>
          </a:bodyPr>
          <a:lstStyle/>
          <a:p>
            <a:r>
              <a:rPr lang="en-US" sz="3200" b="1" dirty="0" smtClean="0">
                <a:solidFill>
                  <a:srgbClr val="00B0F0"/>
                </a:solidFill>
                <a:latin typeface="Times New Roman" pitchFamily="18" charset="0"/>
                <a:cs typeface="Times New Roman" pitchFamily="18" charset="0"/>
              </a:rPr>
              <a:t>CLASS-DIV:-TEME-B</a:t>
            </a:r>
            <a:endParaRPr lang="en-US" sz="3200" b="1" dirty="0">
              <a:solidFill>
                <a:srgbClr val="00B0F0"/>
              </a:solidFill>
              <a:latin typeface="Times New Roman" pitchFamily="18" charset="0"/>
              <a:cs typeface="Times New Roman" pitchFamily="18" charset="0"/>
            </a:endParaRPr>
          </a:p>
        </p:txBody>
      </p:sp>
      <p:sp>
        <p:nvSpPr>
          <p:cNvPr id="8" name="Rectangle 7"/>
          <p:cNvSpPr/>
          <p:nvPr/>
        </p:nvSpPr>
        <p:spPr>
          <a:xfrm>
            <a:off x="0" y="4183039"/>
            <a:ext cx="7760586" cy="584775"/>
          </a:xfrm>
          <a:prstGeom prst="rect">
            <a:avLst/>
          </a:prstGeom>
        </p:spPr>
        <p:txBody>
          <a:bodyPr wrap="none">
            <a:spAutoFit/>
          </a:bodyPr>
          <a:lstStyle/>
          <a:p>
            <a:r>
              <a:rPr lang="en-US" sz="3200" b="1" dirty="0" smtClean="0">
                <a:solidFill>
                  <a:srgbClr val="00B0F0"/>
                </a:solidFill>
                <a:latin typeface="Times New Roman" pitchFamily="18" charset="0"/>
                <a:cs typeface="Times New Roman" pitchFamily="18" charset="0"/>
              </a:rPr>
              <a:t>GUIDED BY:-PROF.HARSHAL TAMBAT</a:t>
            </a:r>
            <a:endParaRPr lang="en-US" sz="3200" b="1"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1700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11569"/>
            <a:ext cx="3090911" cy="584775"/>
          </a:xfrm>
          <a:prstGeom prst="rect">
            <a:avLst/>
          </a:prstGeom>
        </p:spPr>
        <p:txBody>
          <a:bodyPr wrap="none">
            <a:spAutoFit/>
          </a:bodyPr>
          <a:lstStyle/>
          <a:p>
            <a:r>
              <a:rPr lang="en-US" sz="3200" b="1" u="sng" dirty="0" smtClean="0">
                <a:solidFill>
                  <a:srgbClr val="FF0000"/>
                </a:solidFill>
                <a:latin typeface="Times New Roman" pitchFamily="18" charset="0"/>
                <a:cs typeface="Times New Roman" pitchFamily="18" charset="0"/>
              </a:rPr>
              <a:t>MECHANISM:-</a:t>
            </a:r>
            <a:endParaRPr lang="en-US" sz="3200" b="1" u="sng" dirty="0">
              <a:solidFill>
                <a:srgbClr val="FF0000"/>
              </a:solidFill>
              <a:latin typeface="Times New Roman" pitchFamily="18" charset="0"/>
              <a:cs typeface="Times New Roman" pitchFamily="18" charset="0"/>
            </a:endParaRPr>
          </a:p>
        </p:txBody>
      </p:sp>
      <p:sp>
        <p:nvSpPr>
          <p:cNvPr id="3" name="Rectangle 2"/>
          <p:cNvSpPr/>
          <p:nvPr/>
        </p:nvSpPr>
        <p:spPr>
          <a:xfrm>
            <a:off x="4549" y="596344"/>
            <a:ext cx="9144000" cy="6555641"/>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1.This </a:t>
            </a:r>
            <a:r>
              <a:rPr lang="en-US" sz="2000" dirty="0">
                <a:latin typeface="Times New Roman" pitchFamily="18" charset="0"/>
                <a:cs typeface="Times New Roman" pitchFamily="18" charset="0"/>
              </a:rPr>
              <a:t>can be done in several ways. Photodynamic therapy (PDT) involves a photosensitizer which becomes excited and generates singlet oxygen and other free </a:t>
            </a:r>
            <a:r>
              <a:rPr lang="en-US" sz="2000" dirty="0" smtClean="0">
                <a:latin typeface="Times New Roman" pitchFamily="18" charset="0"/>
                <a:cs typeface="Times New Roman" pitchFamily="18" charset="0"/>
              </a:rPr>
              <a:t>radicals.</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2.This </a:t>
            </a:r>
            <a:r>
              <a:rPr lang="en-US" sz="2000" dirty="0">
                <a:latin typeface="Times New Roman" pitchFamily="18" charset="0"/>
                <a:cs typeface="Times New Roman" pitchFamily="18" charset="0"/>
              </a:rPr>
              <a:t>method requires short wavelengths of light, reducing the depth to which the light can penetrate and making deep </a:t>
            </a:r>
            <a:r>
              <a:rPr lang="en-US" sz="2000" dirty="0" err="1">
                <a:latin typeface="Times New Roman" pitchFamily="18" charset="0"/>
                <a:cs typeface="Times New Roman" pitchFamily="18" charset="0"/>
              </a:rPr>
              <a:t>tumour</a:t>
            </a:r>
            <a:r>
              <a:rPr lang="en-US" sz="2000" dirty="0">
                <a:latin typeface="Times New Roman" pitchFamily="18" charset="0"/>
                <a:cs typeface="Times New Roman" pitchFamily="18" charset="0"/>
              </a:rPr>
              <a:t> treatment un- achievable.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3.Another </a:t>
            </a:r>
            <a:r>
              <a:rPr lang="en-US" sz="2000" dirty="0">
                <a:latin typeface="Times New Roman" pitchFamily="18" charset="0"/>
                <a:cs typeface="Times New Roman" pitchFamily="18" charset="0"/>
              </a:rPr>
              <a:t>method of cancer treatment using electromagnetic radiation is </a:t>
            </a:r>
            <a:r>
              <a:rPr lang="en-US" sz="2000" dirty="0" err="1">
                <a:latin typeface="Times New Roman" pitchFamily="18" charset="0"/>
                <a:cs typeface="Times New Roman" pitchFamily="18" charset="0"/>
              </a:rPr>
              <a:t>photothermal</a:t>
            </a:r>
            <a:r>
              <a:rPr lang="en-US" sz="2000" dirty="0">
                <a:latin typeface="Times New Roman" pitchFamily="18" charset="0"/>
                <a:cs typeface="Times New Roman" pitchFamily="18" charset="0"/>
              </a:rPr>
              <a:t> therapy (PTT). Using this method, near infrared (NIR) radiation from a laser may be used to penetrate through the skin to a deeper extent because the light will undergo less absorption from tissue </a:t>
            </a:r>
            <a:r>
              <a:rPr lang="en-US" sz="2000" dirty="0" err="1">
                <a:latin typeface="Times New Roman" pitchFamily="18" charset="0"/>
                <a:cs typeface="Times New Roman" pitchFamily="18" charset="0"/>
              </a:rPr>
              <a:t>chromophore</a:t>
            </a:r>
            <a:r>
              <a:rPr lang="en-US" sz="2000" dirty="0">
                <a:latin typeface="Times New Roman" pitchFamily="18" charset="0"/>
                <a:cs typeface="Times New Roman" pitchFamily="18" charset="0"/>
              </a:rPr>
              <a:t> and water.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4.Heat </a:t>
            </a:r>
            <a:r>
              <a:rPr lang="en-US" sz="2000" dirty="0">
                <a:latin typeface="Times New Roman" pitchFamily="18" charset="0"/>
                <a:cs typeface="Times New Roman" pitchFamily="18" charset="0"/>
              </a:rPr>
              <a:t>absorbed from the radiation will cause thermal denaturation and coagulation of affected cells. In addition, heating will cause vaporization of surrounding </a:t>
            </a:r>
            <a:r>
              <a:rPr lang="en-US" sz="2000" dirty="0" err="1">
                <a:latin typeface="Times New Roman" pitchFamily="18" charset="0"/>
                <a:cs typeface="Times New Roman" pitchFamily="18" charset="0"/>
              </a:rPr>
              <a:t>uids</a:t>
            </a:r>
            <a:r>
              <a:rPr lang="en-US" sz="2000" dirty="0">
                <a:latin typeface="Times New Roman" pitchFamily="18" charset="0"/>
                <a:cs typeface="Times New Roman" pitchFamily="18" charset="0"/>
              </a:rPr>
              <a:t>, producing cavitation bubble </a:t>
            </a:r>
            <a:r>
              <a:rPr lang="en-US" sz="2000" dirty="0" smtClean="0">
                <a:latin typeface="Times New Roman" pitchFamily="18" charset="0"/>
                <a:cs typeface="Times New Roman" pitchFamily="18" charset="0"/>
              </a:rPr>
              <a:t>formation. </a:t>
            </a:r>
            <a:r>
              <a:rPr lang="en-US" sz="2000" dirty="0">
                <a:latin typeface="Times New Roman" pitchFamily="18" charset="0"/>
                <a:cs typeface="Times New Roman" pitchFamily="18" charset="0"/>
              </a:rPr>
              <a:t>This sudden formation of bubbles cause mechanical stress on the cells which lead to cell destruction</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65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21" y="990600"/>
            <a:ext cx="9144000" cy="3730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1.Gold nanoparticles are chemically inert.</a:t>
            </a:r>
          </a:p>
          <a:p>
            <a:pPr algn="just">
              <a:lnSpc>
                <a:spcPct val="150000"/>
              </a:lnSpc>
            </a:pPr>
            <a:r>
              <a:rPr lang="en-US" sz="2000" dirty="0" smtClean="0">
                <a:latin typeface="Times New Roman" pitchFamily="18" charset="0"/>
                <a:cs typeface="Times New Roman" pitchFamily="18" charset="0"/>
              </a:rPr>
              <a:t>2.These have greater biological compatibility.</a:t>
            </a:r>
          </a:p>
          <a:p>
            <a:pPr algn="just">
              <a:lnSpc>
                <a:spcPct val="150000"/>
              </a:lnSpc>
            </a:pPr>
            <a:r>
              <a:rPr lang="en-US" sz="2000" dirty="0" smtClean="0">
                <a:latin typeface="Times New Roman" pitchFamily="18" charset="0"/>
                <a:cs typeface="Times New Roman" pitchFamily="18" charset="0"/>
              </a:rPr>
              <a:t>3.Optical properties like plasmon resonance are fluroscene and chemiluminscene having better exhibited by gold nanoparticles.</a:t>
            </a:r>
          </a:p>
          <a:p>
            <a:pPr algn="just">
              <a:lnSpc>
                <a:spcPct val="150000"/>
              </a:lnSpc>
            </a:pPr>
            <a:r>
              <a:rPr lang="en-US" sz="2000" dirty="0" smtClean="0">
                <a:latin typeface="Times New Roman" pitchFamily="18" charset="0"/>
                <a:cs typeface="Times New Roman" pitchFamily="18" charset="0"/>
              </a:rPr>
              <a:t>4.Gold Nanoparticles provide microscopic probes for the study of the cancer cell.</a:t>
            </a:r>
          </a:p>
          <a:p>
            <a:pPr algn="just">
              <a:lnSpc>
                <a:spcPct val="150000"/>
              </a:lnSpc>
            </a:pPr>
            <a:r>
              <a:rPr lang="en-US" sz="2000" dirty="0" smtClean="0">
                <a:latin typeface="Times New Roman" pitchFamily="18" charset="0"/>
                <a:cs typeface="Times New Roman" pitchFamily="18" charset="0"/>
              </a:rPr>
              <a:t>5.Gold nanoparticles accumlate in the cancerous cell and show cytotoxic effect i.e. necrosis of the specific cell and cell specific receptor.</a:t>
            </a:r>
          </a:p>
          <a:p>
            <a:pPr algn="just">
              <a:lnSpc>
                <a:spcPct val="150000"/>
              </a:lnSpc>
            </a:pPr>
            <a:r>
              <a:rPr lang="en-US" sz="2000" dirty="0" smtClean="0">
                <a:latin typeface="Times New Roman" pitchFamily="18" charset="0"/>
                <a:cs typeface="Times New Roman" pitchFamily="18" charset="0"/>
              </a:rPr>
              <a:t>6.These have high stability due to the gold-sulphur bonds.</a:t>
            </a:r>
          </a:p>
        </p:txBody>
      </p:sp>
      <p:sp>
        <p:nvSpPr>
          <p:cNvPr id="4" name="Rectangle 3"/>
          <p:cNvSpPr/>
          <p:nvPr/>
        </p:nvSpPr>
        <p:spPr>
          <a:xfrm>
            <a:off x="2133600" y="0"/>
            <a:ext cx="6490079" cy="584775"/>
          </a:xfrm>
          <a:prstGeom prst="rect">
            <a:avLst/>
          </a:prstGeom>
        </p:spPr>
        <p:txBody>
          <a:bodyPr wrap="square">
            <a:spAutoFit/>
          </a:bodyPr>
          <a:lstStyle/>
          <a:p>
            <a:r>
              <a:rPr lang="en-US" sz="3200" b="1" u="sng" dirty="0" smtClean="0">
                <a:solidFill>
                  <a:srgbClr val="FF0000"/>
                </a:solidFill>
                <a:latin typeface="Times New Roman" pitchFamily="18" charset="0"/>
                <a:cs typeface="Times New Roman" pitchFamily="18" charset="0"/>
              </a:rPr>
              <a:t>CHARACTERISTICS:-</a:t>
            </a:r>
            <a:endParaRPr lang="en-US" sz="32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94546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5214"/>
            <a:ext cx="5181599" cy="584775"/>
          </a:xfrm>
          <a:prstGeom prst="rect">
            <a:avLst/>
          </a:prstGeom>
        </p:spPr>
        <p:txBody>
          <a:bodyPr wrap="square">
            <a:spAutoFit/>
          </a:bodyPr>
          <a:lstStyle/>
          <a:p>
            <a:r>
              <a:rPr lang="en-US" sz="3200" b="1" u="sng" dirty="0" smtClean="0">
                <a:solidFill>
                  <a:srgbClr val="FF0000"/>
                </a:solidFill>
                <a:latin typeface="Times New Roman" pitchFamily="18" charset="0"/>
                <a:cs typeface="Times New Roman" pitchFamily="18" charset="0"/>
              </a:rPr>
              <a:t>TREATMENTS:-</a:t>
            </a:r>
            <a:endParaRPr lang="en-US" sz="3200" b="1" u="sng" dirty="0">
              <a:solidFill>
                <a:srgbClr val="FF0000"/>
              </a:solidFill>
              <a:latin typeface="Times New Roman" pitchFamily="18" charset="0"/>
              <a:cs typeface="Times New Roman" pitchFamily="18" charset="0"/>
            </a:endParaRPr>
          </a:p>
        </p:txBody>
      </p:sp>
      <p:sp>
        <p:nvSpPr>
          <p:cNvPr id="3" name="Rectangle 2"/>
          <p:cNvSpPr/>
          <p:nvPr/>
        </p:nvSpPr>
        <p:spPr>
          <a:xfrm>
            <a:off x="-34121" y="656926"/>
            <a:ext cx="6152197" cy="584775"/>
          </a:xfrm>
          <a:prstGeom prst="rect">
            <a:avLst/>
          </a:prstGeom>
        </p:spPr>
        <p:txBody>
          <a:bodyPr wrap="none">
            <a:spAutoFit/>
          </a:bodyPr>
          <a:lstStyle/>
          <a:p>
            <a:r>
              <a:rPr lang="en-US" sz="3200" b="1" i="1" dirty="0" smtClean="0">
                <a:solidFill>
                  <a:srgbClr val="00B050"/>
                </a:solidFill>
                <a:latin typeface="Times New Roman" pitchFamily="18" charset="0"/>
                <a:cs typeface="Times New Roman" pitchFamily="18" charset="0"/>
              </a:rPr>
              <a:t>1.Photothermal Cancer Therapy:-</a:t>
            </a:r>
            <a:endParaRPr lang="en-US" sz="3200" b="1" i="1" dirty="0">
              <a:solidFill>
                <a:srgbClr val="00B050"/>
              </a:solidFill>
              <a:latin typeface="Times New Roman" pitchFamily="18" charset="0"/>
              <a:cs typeface="Times New Roman" pitchFamily="18" charset="0"/>
            </a:endParaRPr>
          </a:p>
        </p:txBody>
      </p:sp>
      <p:sp>
        <p:nvSpPr>
          <p:cNvPr id="4" name="Rectangle 3"/>
          <p:cNvSpPr/>
          <p:nvPr/>
        </p:nvSpPr>
        <p:spPr>
          <a:xfrm>
            <a:off x="0" y="1259898"/>
            <a:ext cx="9144000" cy="286232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1.It is direct method of accessing and destroying tumour cells.</a:t>
            </a:r>
          </a:p>
          <a:p>
            <a:pPr algn="just">
              <a:lnSpc>
                <a:spcPct val="150000"/>
              </a:lnSpc>
            </a:pPr>
            <a:r>
              <a:rPr lang="en-US" sz="2000" dirty="0" smtClean="0">
                <a:latin typeface="Times New Roman" pitchFamily="18" charset="0"/>
                <a:cs typeface="Times New Roman" pitchFamily="18" charset="0"/>
              </a:rPr>
              <a:t>2.This procedure is known to treat small tumours that are difficult to access and avoids the drawbacks (adverse effects) of conventional methods, including the unnecessary destruction of healthy tissues. </a:t>
            </a:r>
          </a:p>
          <a:p>
            <a:pPr algn="just">
              <a:lnSpc>
                <a:spcPct val="150000"/>
              </a:lnSpc>
            </a:pPr>
            <a:r>
              <a:rPr lang="en-US" sz="2000" dirty="0" smtClean="0">
                <a:latin typeface="Times New Roman" pitchFamily="18" charset="0"/>
                <a:cs typeface="Times New Roman" pitchFamily="18" charset="0"/>
              </a:rPr>
              <a:t>3.The cells are destroyed by exposure to light, rupturing membranes causing the release of digestive enzymes.</a:t>
            </a:r>
            <a:endParaRPr lang="en-US" sz="2000" dirty="0">
              <a:latin typeface="Times New Roman" pitchFamily="18" charset="0"/>
              <a:cs typeface="Times New Roman" pitchFamily="18" charset="0"/>
            </a:endParaRPr>
          </a:p>
        </p:txBody>
      </p:sp>
      <p:sp>
        <p:nvSpPr>
          <p:cNvPr id="5" name="Rectangle 4"/>
          <p:cNvSpPr/>
          <p:nvPr/>
        </p:nvSpPr>
        <p:spPr>
          <a:xfrm>
            <a:off x="3409" y="4122220"/>
            <a:ext cx="9144000" cy="2400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4.Hirsch </a:t>
            </a:r>
            <a:r>
              <a:rPr lang="en-US" sz="2000" dirty="0">
                <a:latin typeface="Times New Roman" pitchFamily="18" charset="0"/>
                <a:cs typeface="Times New Roman" pitchFamily="18" charset="0"/>
              </a:rPr>
              <a:t>et al observed that extreme heating in </a:t>
            </a:r>
            <a:r>
              <a:rPr lang="en-US" sz="2000" dirty="0" err="1">
                <a:latin typeface="Times New Roman" pitchFamily="18" charset="0"/>
                <a:cs typeface="Times New Roman" pitchFamily="18" charset="0"/>
              </a:rPr>
              <a:t>tumours</a:t>
            </a:r>
            <a:r>
              <a:rPr lang="en-US" sz="2000" dirty="0">
                <a:latin typeface="Times New Roman" pitchFamily="18" charset="0"/>
                <a:cs typeface="Times New Roman" pitchFamily="18" charset="0"/>
              </a:rPr>
              <a:t> would cause irreversible tissue damage including coagulation, cell shrinkage and loss of nuclear straining.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5.Results </a:t>
            </a:r>
            <a:r>
              <a:rPr lang="en-US" sz="2000" dirty="0">
                <a:latin typeface="Times New Roman" pitchFamily="18" charset="0"/>
                <a:cs typeface="Times New Roman" pitchFamily="18" charset="0"/>
              </a:rPr>
              <a:t>of their in vivo </a:t>
            </a:r>
            <a:r>
              <a:rPr lang="en-US" sz="2000" dirty="0" err="1">
                <a:latin typeface="Times New Roman" pitchFamily="18" charset="0"/>
                <a:cs typeface="Times New Roman" pitchFamily="18" charset="0"/>
              </a:rPr>
              <a:t>nanoshell</a:t>
            </a:r>
            <a:r>
              <a:rPr lang="en-US" sz="2000" dirty="0">
                <a:latin typeface="Times New Roman" pitchFamily="18" charset="0"/>
                <a:cs typeface="Times New Roman" pitchFamily="18" charset="0"/>
              </a:rPr>
              <a:t> therapy of mice revealed penetration of the tumor ~5mm. The metal particles were tuned to high absorption and scattering, resulting in effective conversion of light into heat covering a large surface area.</a:t>
            </a:r>
            <a:endParaRPr lang="en-US" sz="2000" dirty="0"/>
          </a:p>
        </p:txBody>
      </p:sp>
    </p:spTree>
    <p:extLst>
      <p:ext uri="{BB962C8B-B14F-4D97-AF65-F5344CB8AC3E}">
        <p14:creationId xmlns:p14="http://schemas.microsoft.com/office/powerpoint/2010/main" val="1173337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54131"/>
            <a:ext cx="9153099" cy="142199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They determined that the NIR wavelengths were converted into heat on the picosecond timescale, allowing for short exposure of CW to minimize possible exposure to healthy cells.</a:t>
            </a:r>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0140" y="2743200"/>
            <a:ext cx="8001000" cy="3333750"/>
          </a:xfrm>
          <a:prstGeom prst="rect">
            <a:avLst/>
          </a:prstGeom>
        </p:spPr>
      </p:pic>
    </p:spTree>
    <p:extLst>
      <p:ext uri="{BB962C8B-B14F-4D97-AF65-F5344CB8AC3E}">
        <p14:creationId xmlns:p14="http://schemas.microsoft.com/office/powerpoint/2010/main" val="345045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43688" cy="584775"/>
          </a:xfrm>
          <a:prstGeom prst="rect">
            <a:avLst/>
          </a:prstGeom>
        </p:spPr>
        <p:txBody>
          <a:bodyPr wrap="none">
            <a:spAutoFit/>
          </a:bodyPr>
          <a:lstStyle/>
          <a:p>
            <a:r>
              <a:rPr lang="en-US" sz="3200" b="1" i="1" dirty="0" smtClean="0">
                <a:solidFill>
                  <a:srgbClr val="00B050"/>
                </a:solidFill>
                <a:latin typeface="Times New Roman" pitchFamily="18" charset="0"/>
                <a:cs typeface="Times New Roman" pitchFamily="18" charset="0"/>
              </a:rPr>
              <a:t>3.Radiofrequency Therapy:-</a:t>
            </a:r>
            <a:endParaRPr lang="en-US" sz="3200" b="1" i="1" dirty="0">
              <a:solidFill>
                <a:srgbClr val="00B050"/>
              </a:solidFill>
              <a:latin typeface="Times New Roman" pitchFamily="18" charset="0"/>
              <a:cs typeface="Times New Roman" pitchFamily="18" charset="0"/>
            </a:endParaRPr>
          </a:p>
        </p:txBody>
      </p:sp>
      <p:sp>
        <p:nvSpPr>
          <p:cNvPr id="3" name="Rectangle 2"/>
          <p:cNvSpPr/>
          <p:nvPr/>
        </p:nvSpPr>
        <p:spPr>
          <a:xfrm>
            <a:off x="-7961" y="623444"/>
            <a:ext cx="9144000" cy="2400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1.X-ray radiography procedures involves the diagnosis of cancer cells through the process of image acquisition. These techniques rely on the absorption of x-rays on the exposed tissue in order to improve image quality. In certain radiological procedures such as Radiofrequency therapy, a contrast agent is injected into the targeted cancer tissue and result in increased x-ray attenuation.</a:t>
            </a: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24100"/>
            <a:ext cx="9136039" cy="3833899"/>
          </a:xfrm>
          <a:prstGeom prst="rect">
            <a:avLst/>
          </a:prstGeom>
        </p:spPr>
      </p:pic>
    </p:spTree>
    <p:extLst>
      <p:ext uri="{BB962C8B-B14F-4D97-AF65-F5344CB8AC3E}">
        <p14:creationId xmlns:p14="http://schemas.microsoft.com/office/powerpoint/2010/main" val="1000766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1"/>
            <a:ext cx="9144000" cy="193899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2.Radiofrequency therapy treatment involves the destruction of tumor cancer tissue cells through the differential heating of cancer tissue by radiofrequency diathermy. This differential heating is a result of the blood supply in the body carrying away the heat and cooling the heated tissue.</a:t>
            </a:r>
            <a:endParaRPr lang="en-US" sz="2000" dirty="0">
              <a:latin typeface="Times New Roman" pitchFamily="18" charset="0"/>
              <a:cs typeface="Times New Roman" pitchFamily="18" charset="0"/>
            </a:endParaRPr>
          </a:p>
        </p:txBody>
      </p:sp>
      <p:sp>
        <p:nvSpPr>
          <p:cNvPr id="3" name="Rectangle 2"/>
          <p:cNvSpPr/>
          <p:nvPr/>
        </p:nvSpPr>
        <p:spPr>
          <a:xfrm>
            <a:off x="17060" y="2209800"/>
            <a:ext cx="9144000" cy="2400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3.Gold nanoparticles are excellent absorbers of x-rays, due to its high atomic number of 197Au. This allows for a higher mass of the element, providing for a greater area of x-ray absorption. By acting as a contrast agent and injected into cancerous tumor cells, it would result in a higher dose of the cancerous tissue being exposed during radiotherapy treatment.</a:t>
            </a:r>
            <a:endParaRPr lang="en-US" sz="3200" dirty="0"/>
          </a:p>
        </p:txBody>
      </p:sp>
    </p:spTree>
    <p:extLst>
      <p:ext uri="{BB962C8B-B14F-4D97-AF65-F5344CB8AC3E}">
        <p14:creationId xmlns:p14="http://schemas.microsoft.com/office/powerpoint/2010/main" val="192905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275"/>
            <a:ext cx="2667718" cy="584775"/>
          </a:xfrm>
          <a:prstGeom prst="rect">
            <a:avLst/>
          </a:prstGeom>
        </p:spPr>
        <p:txBody>
          <a:bodyPr wrap="none">
            <a:spAutoFit/>
          </a:bodyPr>
          <a:lstStyle/>
          <a:p>
            <a:r>
              <a:rPr lang="en-US" sz="3200" b="1" u="sng" dirty="0" smtClean="0">
                <a:solidFill>
                  <a:srgbClr val="FF0000"/>
                </a:solidFill>
                <a:latin typeface="Times New Roman" pitchFamily="18" charset="0"/>
                <a:cs typeface="Times New Roman" pitchFamily="18" charset="0"/>
              </a:rPr>
              <a:t>PROGRESS:-</a:t>
            </a:r>
            <a:endParaRPr lang="en-US" sz="3200" b="1" u="sng" dirty="0">
              <a:solidFill>
                <a:srgbClr val="FF0000"/>
              </a:solidFill>
              <a:latin typeface="Times New Roman" pitchFamily="18" charset="0"/>
              <a:cs typeface="Times New Roman" pitchFamily="18" charset="0"/>
            </a:endParaRPr>
          </a:p>
        </p:txBody>
      </p:sp>
      <p:sp>
        <p:nvSpPr>
          <p:cNvPr id="3" name="Rectangle 2"/>
          <p:cNvSpPr/>
          <p:nvPr/>
        </p:nvSpPr>
        <p:spPr>
          <a:xfrm>
            <a:off x="0" y="1600200"/>
            <a:ext cx="9144000" cy="4191981"/>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1.Organo gold compounds has been prepared that are sufficiently stable under physiological conditions and are promising candidates for pharmacological testing as cytotoxic agent.</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2.Gold is highly resistant to bacteria and can be used to prevent the growth in infections.</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3.Gold nanoparticles are used in treatment of rheumatoid arthritis and other auto immune diseases.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0241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0"/>
            <a:ext cx="3239990" cy="584775"/>
          </a:xfrm>
          <a:prstGeom prst="rect">
            <a:avLst/>
          </a:prstGeom>
        </p:spPr>
        <p:txBody>
          <a:bodyPr wrap="none">
            <a:spAutoFit/>
          </a:bodyPr>
          <a:lstStyle/>
          <a:p>
            <a:r>
              <a:rPr lang="en-US" sz="3200" b="1" u="sng" dirty="0" smtClean="0">
                <a:solidFill>
                  <a:srgbClr val="FF0000"/>
                </a:solidFill>
                <a:latin typeface="Times New Roman" pitchFamily="18" charset="0"/>
                <a:cs typeface="Times New Roman" pitchFamily="18" charset="0"/>
              </a:rPr>
              <a:t>CONCLUSION:-</a:t>
            </a:r>
            <a:endParaRPr lang="en-US" sz="3200" b="1" u="sng" dirty="0">
              <a:solidFill>
                <a:srgbClr val="FF0000"/>
              </a:solidFill>
              <a:latin typeface="Times New Roman" pitchFamily="18" charset="0"/>
              <a:cs typeface="Times New Roman" pitchFamily="18" charset="0"/>
            </a:endParaRPr>
          </a:p>
        </p:txBody>
      </p:sp>
      <p:sp>
        <p:nvSpPr>
          <p:cNvPr id="3" name="Rectangle 2"/>
          <p:cNvSpPr/>
          <p:nvPr/>
        </p:nvSpPr>
        <p:spPr>
          <a:xfrm>
            <a:off x="0" y="584775"/>
            <a:ext cx="9144000" cy="326865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Gold Nanoparticles have many properties that demonstrate their potential use in cancer diagnosis and therapy. They can be easily synthesized by chemical and biological methods without much need of sophistication. Their size and enhanced permeability and retention effect enables easy penetration and accumulation at tumor sites. GNPs have a high atomic number, which leads to greater resonant absorption of energy and provides greater contrast than standard agents. Further, GNPs are able to bind proteins and drugs targeted to cancer specific cell surface receptors. </a:t>
            </a:r>
            <a:endParaRPr lang="en-US" sz="2000" dirty="0">
              <a:latin typeface="Times New Roman" pitchFamily="18" charset="0"/>
              <a:cs typeface="Times New Roman" pitchFamily="18" charset="0"/>
            </a:endParaRPr>
          </a:p>
        </p:txBody>
      </p:sp>
      <p:sp>
        <p:nvSpPr>
          <p:cNvPr id="4" name="Rectangle 3"/>
          <p:cNvSpPr/>
          <p:nvPr/>
        </p:nvSpPr>
        <p:spPr>
          <a:xfrm>
            <a:off x="0" y="3873689"/>
            <a:ext cx="9144000" cy="2810706"/>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They can be effectively employed in </a:t>
            </a:r>
            <a:r>
              <a:rPr lang="en-US" sz="2000" dirty="0" err="1">
                <a:latin typeface="Times New Roman" pitchFamily="18" charset="0"/>
                <a:cs typeface="Times New Roman" pitchFamily="18" charset="0"/>
              </a:rPr>
              <a:t>photothermal</a:t>
            </a:r>
            <a:r>
              <a:rPr lang="en-US" sz="2000" dirty="0">
                <a:latin typeface="Times New Roman" pitchFamily="18" charset="0"/>
                <a:cs typeface="Times New Roman" pitchFamily="18" charset="0"/>
              </a:rPr>
              <a:t> therapy due to surface </a:t>
            </a:r>
            <a:r>
              <a:rPr lang="en-US" sz="2000" dirty="0" err="1">
                <a:latin typeface="Times New Roman" pitchFamily="18" charset="0"/>
                <a:cs typeface="Times New Roman" pitchFamily="18" charset="0"/>
              </a:rPr>
              <a:t>plasmon</a:t>
            </a:r>
            <a:r>
              <a:rPr lang="en-US" sz="2000" dirty="0">
                <a:latin typeface="Times New Roman" pitchFamily="18" charset="0"/>
                <a:cs typeface="Times New Roman" pitchFamily="18" charset="0"/>
              </a:rPr>
              <a:t> resonant light absorption when exposed to the light of specific energy producing heat. Owing to these properties, there is great deal of excitement and interest among research community worldwide. However, issues related to evaluation of toxicity and mutagenic potential, large scale production for clinical use and implementation of standards for characterization and pre-clinical testing have to be addressed</a:t>
            </a:r>
            <a:r>
              <a:rPr lang="en-US" dirty="0"/>
              <a:t>.</a:t>
            </a:r>
          </a:p>
        </p:txBody>
      </p:sp>
    </p:spTree>
    <p:extLst>
      <p:ext uri="{BB962C8B-B14F-4D97-AF65-F5344CB8AC3E}">
        <p14:creationId xmlns:p14="http://schemas.microsoft.com/office/powerpoint/2010/main" val="69037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708575"/>
            <a:ext cx="9144000" cy="1015663"/>
          </a:xfrm>
          <a:prstGeom prst="rect">
            <a:avLst/>
          </a:prstGeom>
        </p:spPr>
        <p:txBody>
          <a:bodyPr wrap="square">
            <a:spAutoFit/>
          </a:bodyPr>
          <a:lstStyle/>
          <a:p>
            <a:r>
              <a:rPr lang="en-US" sz="6000" b="1" dirty="0" smtClean="0">
                <a:solidFill>
                  <a:srgbClr val="00B0F0"/>
                </a:solidFill>
                <a:effectLst>
                  <a:outerShdw blurRad="38100" dist="38100" dir="2700000" algn="tl">
                    <a:srgbClr val="000000">
                      <a:alpha val="43137"/>
                    </a:srgbClr>
                  </a:outerShdw>
                </a:effectLst>
                <a:latin typeface="Arial Black" pitchFamily="34" charset="0"/>
                <a:cs typeface="Times New Roman" pitchFamily="18" charset="0"/>
              </a:rPr>
              <a:t>Thank you</a:t>
            </a:r>
          </a:p>
        </p:txBody>
      </p:sp>
    </p:spTree>
    <p:extLst>
      <p:ext uri="{BB962C8B-B14F-4D97-AF65-F5344CB8AC3E}">
        <p14:creationId xmlns:p14="http://schemas.microsoft.com/office/powerpoint/2010/main" val="3566464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8" y="-381000"/>
            <a:ext cx="9174708" cy="7171194"/>
          </a:xfrm>
          <a:prstGeom prst="rect">
            <a:avLst/>
          </a:prstGeom>
        </p:spPr>
        <p:txBody>
          <a:bodyPr wrap="square">
            <a:spAutoFit/>
          </a:bodyPr>
          <a:lstStyle/>
          <a:p>
            <a:pPr>
              <a:lnSpc>
                <a:spcPct val="150000"/>
              </a:lnSpc>
            </a:pPr>
            <a:endParaRPr lang="en-US" sz="3200" dirty="0" smtClean="0"/>
          </a:p>
          <a:p>
            <a:pPr>
              <a:lnSpc>
                <a:spcPct val="150000"/>
              </a:lnSpc>
            </a:pPr>
            <a:endParaRPr lang="en-US" sz="3200" dirty="0"/>
          </a:p>
          <a:p>
            <a:pPr algn="just">
              <a:lnSpc>
                <a:spcPct val="150000"/>
              </a:lnSpc>
            </a:pPr>
            <a:r>
              <a:rPr lang="en-US" sz="2000" dirty="0" smtClean="0">
                <a:latin typeface="Times New Roman" pitchFamily="18" charset="0"/>
                <a:ea typeface="Tahoma" pitchFamily="34" charset="0"/>
                <a:cs typeface="Times New Roman" pitchFamily="18" charset="0"/>
              </a:rPr>
              <a:t>1.Cancer </a:t>
            </a:r>
            <a:r>
              <a:rPr lang="en-US" sz="2000" dirty="0" smtClean="0">
                <a:latin typeface="Times New Roman" pitchFamily="18" charset="0"/>
                <a:ea typeface="Tahoma" pitchFamily="34" charset="0"/>
                <a:cs typeface="Times New Roman" pitchFamily="18" charset="0"/>
              </a:rPr>
              <a:t>is a group of diseases involving abnormal cell growth with the potential to invade or spread to other parts of the body. </a:t>
            </a:r>
            <a:endParaRPr lang="en-US" sz="2000" dirty="0" smtClean="0">
              <a:latin typeface="Times New Roman" pitchFamily="18" charset="0"/>
              <a:ea typeface="Tahoma" pitchFamily="34" charset="0"/>
              <a:cs typeface="Times New Roman" pitchFamily="18" charset="0"/>
            </a:endParaRPr>
          </a:p>
          <a:p>
            <a:pPr algn="just">
              <a:lnSpc>
                <a:spcPct val="150000"/>
              </a:lnSpc>
            </a:pPr>
            <a:endParaRPr lang="en-US" sz="2000" dirty="0" smtClean="0">
              <a:latin typeface="Times New Roman" pitchFamily="18" charset="0"/>
              <a:ea typeface="Tahoma" pitchFamily="34" charset="0"/>
              <a:cs typeface="Times New Roman" pitchFamily="18" charset="0"/>
            </a:endParaRPr>
          </a:p>
          <a:p>
            <a:pPr algn="just">
              <a:lnSpc>
                <a:spcPct val="150000"/>
              </a:lnSpc>
            </a:pPr>
            <a:r>
              <a:rPr lang="en-US" sz="2000" dirty="0" smtClean="0">
                <a:latin typeface="Times New Roman" pitchFamily="18" charset="0"/>
                <a:ea typeface="Tahoma" pitchFamily="34" charset="0"/>
                <a:cs typeface="Times New Roman" pitchFamily="18" charset="0"/>
              </a:rPr>
              <a:t>2</a:t>
            </a:r>
            <a:r>
              <a:rPr lang="en-US" sz="2000" dirty="0" smtClean="0">
                <a:latin typeface="Times New Roman" pitchFamily="18" charset="0"/>
                <a:ea typeface="Tahoma" pitchFamily="34" charset="0"/>
                <a:cs typeface="Times New Roman" pitchFamily="18" charset="0"/>
              </a:rPr>
              <a:t>These </a:t>
            </a:r>
            <a:r>
              <a:rPr lang="en-US" sz="2000" dirty="0" smtClean="0">
                <a:latin typeface="Times New Roman" pitchFamily="18" charset="0"/>
                <a:ea typeface="Tahoma" pitchFamily="34" charset="0"/>
                <a:cs typeface="Times New Roman" pitchFamily="18" charset="0"/>
              </a:rPr>
              <a:t>contrast with benign tumors, which do not spread to other parts of the body. </a:t>
            </a:r>
            <a:endParaRPr lang="en-US" sz="2000" dirty="0" smtClean="0">
              <a:latin typeface="Times New Roman" pitchFamily="18" charset="0"/>
              <a:ea typeface="Tahoma" pitchFamily="34" charset="0"/>
              <a:cs typeface="Times New Roman" pitchFamily="18" charset="0"/>
            </a:endParaRPr>
          </a:p>
          <a:p>
            <a:pPr algn="just">
              <a:lnSpc>
                <a:spcPct val="150000"/>
              </a:lnSpc>
            </a:pPr>
            <a:endParaRPr lang="en-US" sz="2000" dirty="0">
              <a:latin typeface="Times New Roman" pitchFamily="18" charset="0"/>
              <a:ea typeface="Tahoma" pitchFamily="34" charset="0"/>
              <a:cs typeface="Times New Roman" pitchFamily="18" charset="0"/>
            </a:endParaRPr>
          </a:p>
          <a:p>
            <a:pPr algn="just">
              <a:lnSpc>
                <a:spcPct val="150000"/>
              </a:lnSpc>
            </a:pPr>
            <a:r>
              <a:rPr lang="en-US" sz="2000" dirty="0" smtClean="0">
                <a:latin typeface="Times New Roman" pitchFamily="18" charset="0"/>
                <a:ea typeface="Tahoma" pitchFamily="34" charset="0"/>
                <a:cs typeface="Times New Roman" pitchFamily="18" charset="0"/>
              </a:rPr>
              <a:t>3.Possible </a:t>
            </a:r>
            <a:r>
              <a:rPr lang="en-US" sz="2000" dirty="0" smtClean="0">
                <a:latin typeface="Times New Roman" pitchFamily="18" charset="0"/>
                <a:ea typeface="Tahoma" pitchFamily="34" charset="0"/>
                <a:cs typeface="Times New Roman" pitchFamily="18" charset="0"/>
              </a:rPr>
              <a:t>signs and symptoms include a lump, abnormal bleeding, prolonged cough, unexplained weight loss and a change in bowel movements. </a:t>
            </a:r>
            <a:endParaRPr lang="en-US" sz="2000" dirty="0" smtClean="0">
              <a:latin typeface="Times New Roman" pitchFamily="18" charset="0"/>
              <a:ea typeface="Tahoma" pitchFamily="34" charset="0"/>
              <a:cs typeface="Times New Roman" pitchFamily="18" charset="0"/>
            </a:endParaRPr>
          </a:p>
          <a:p>
            <a:pPr algn="just">
              <a:lnSpc>
                <a:spcPct val="150000"/>
              </a:lnSpc>
            </a:pPr>
            <a:endParaRPr lang="en-US" sz="2000" dirty="0" smtClean="0">
              <a:latin typeface="Times New Roman" pitchFamily="18" charset="0"/>
              <a:ea typeface="Tahoma" pitchFamily="34" charset="0"/>
              <a:cs typeface="Times New Roman" pitchFamily="18" charset="0"/>
            </a:endParaRPr>
          </a:p>
          <a:p>
            <a:pPr algn="just">
              <a:lnSpc>
                <a:spcPct val="150000"/>
              </a:lnSpc>
            </a:pPr>
            <a:r>
              <a:rPr lang="en-US" sz="2000" dirty="0" smtClean="0">
                <a:latin typeface="Times New Roman" pitchFamily="18" charset="0"/>
                <a:ea typeface="Tahoma" pitchFamily="34" charset="0"/>
                <a:cs typeface="Times New Roman" pitchFamily="18" charset="0"/>
              </a:rPr>
              <a:t>4.</a:t>
            </a:r>
            <a:r>
              <a:rPr lang="en-US" sz="2000" dirty="0" smtClean="0">
                <a:latin typeface="Times New Roman" pitchFamily="18" charset="0"/>
                <a:ea typeface="Tahoma" pitchFamily="34" charset="0"/>
                <a:cs typeface="Times New Roman" pitchFamily="18" charset="0"/>
              </a:rPr>
              <a:t>While </a:t>
            </a:r>
            <a:r>
              <a:rPr lang="en-US" sz="2000" dirty="0" smtClean="0">
                <a:latin typeface="Times New Roman" pitchFamily="18" charset="0"/>
                <a:ea typeface="Tahoma" pitchFamily="34" charset="0"/>
                <a:cs typeface="Times New Roman" pitchFamily="18" charset="0"/>
              </a:rPr>
              <a:t>these symptoms may indicate cancer, they may have other causes. Over 100 types of cancers affect humans.</a:t>
            </a:r>
          </a:p>
          <a:p>
            <a:endParaRPr lang="en-US" sz="3200" dirty="0" smtClean="0"/>
          </a:p>
          <a:p>
            <a:endParaRPr lang="en-US" sz="3200" dirty="0"/>
          </a:p>
        </p:txBody>
      </p:sp>
      <p:sp>
        <p:nvSpPr>
          <p:cNvPr id="3" name="Rectangle 2"/>
          <p:cNvSpPr/>
          <p:nvPr/>
        </p:nvSpPr>
        <p:spPr>
          <a:xfrm>
            <a:off x="1911146" y="-955"/>
            <a:ext cx="5291000" cy="1077218"/>
          </a:xfrm>
          <a:prstGeom prst="rect">
            <a:avLst/>
          </a:prstGeom>
        </p:spPr>
        <p:txBody>
          <a:bodyPr wrap="none">
            <a:spAutoFit/>
          </a:bodyPr>
          <a:lstStyle/>
          <a:p>
            <a:pPr algn="ctr"/>
            <a:r>
              <a:rPr lang="en-US" sz="3200" b="1" u="sng" dirty="0" smtClean="0">
                <a:solidFill>
                  <a:srgbClr val="FF0000"/>
                </a:solidFill>
                <a:latin typeface="Times New Roman" pitchFamily="18" charset="0"/>
                <a:cs typeface="Times New Roman" pitchFamily="18" charset="0"/>
              </a:rPr>
              <a:t>DEFINITION OF CANCER </a:t>
            </a:r>
          </a:p>
          <a:p>
            <a:pPr algn="ctr"/>
            <a:r>
              <a:rPr lang="en-US" sz="3200" b="1" u="sng" dirty="0" smtClean="0">
                <a:solidFill>
                  <a:srgbClr val="FF0000"/>
                </a:solidFill>
                <a:latin typeface="Times New Roman" pitchFamily="18" charset="0"/>
                <a:cs typeface="Times New Roman" pitchFamily="18" charset="0"/>
              </a:rPr>
              <a:t>AND IT’S CAUSES:-</a:t>
            </a:r>
            <a:endParaRPr lang="en-US" sz="32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06673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6357"/>
            <a:ext cx="9144000" cy="286232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1.Gold nanoparticles in chemotherapy and radiotherapy is the use of colloidal gold in therapeutic treatments, often for cancer or arthritis. </a:t>
            </a:r>
          </a:p>
          <a:p>
            <a:pPr algn="just">
              <a:lnSpc>
                <a:spcPct val="150000"/>
              </a:lnSpc>
            </a:pPr>
            <a:r>
              <a:rPr lang="en-US" sz="2000" dirty="0" smtClean="0">
                <a:latin typeface="Times New Roman" pitchFamily="18" charset="0"/>
                <a:cs typeface="Times New Roman" pitchFamily="18" charset="0"/>
              </a:rPr>
              <a:t>2.Gold nanoparticle technology shows promise in the advancement of cancer treatments. Some of the properties that gold nanoparticles possess, such as small size, non-toxicity and </a:t>
            </a:r>
            <a:r>
              <a:rPr lang="en-US" sz="2000" dirty="0" err="1" smtClean="0">
                <a:latin typeface="Times New Roman" pitchFamily="18" charset="0"/>
                <a:cs typeface="Times New Roman" pitchFamily="18" charset="0"/>
              </a:rPr>
              <a:t>nonimmunogenicity</a:t>
            </a:r>
            <a:r>
              <a:rPr lang="en-US" sz="2000" dirty="0" smtClean="0">
                <a:latin typeface="Times New Roman" pitchFamily="18" charset="0"/>
                <a:cs typeface="Times New Roman" pitchFamily="18" charset="0"/>
              </a:rPr>
              <a:t> make these molecules useful candidates for targeted drug delivery systems.</a:t>
            </a:r>
          </a:p>
        </p:txBody>
      </p:sp>
      <p:sp>
        <p:nvSpPr>
          <p:cNvPr id="5" name="Rectangle 4"/>
          <p:cNvSpPr/>
          <p:nvPr/>
        </p:nvSpPr>
        <p:spPr>
          <a:xfrm>
            <a:off x="1797599" y="0"/>
            <a:ext cx="5282215" cy="584775"/>
          </a:xfrm>
          <a:prstGeom prst="rect">
            <a:avLst/>
          </a:prstGeom>
        </p:spPr>
        <p:txBody>
          <a:bodyPr wrap="none">
            <a:spAutoFit/>
          </a:bodyPr>
          <a:lstStyle/>
          <a:p>
            <a:pPr algn="ctr"/>
            <a:r>
              <a:rPr lang="en-US" sz="3200" b="1" u="sng" dirty="0" smtClean="0">
                <a:solidFill>
                  <a:srgbClr val="FF0000"/>
                </a:solidFill>
                <a:latin typeface="Times New Roman" pitchFamily="18" charset="0"/>
                <a:cs typeface="Times New Roman" pitchFamily="18" charset="0"/>
              </a:rPr>
              <a:t>GOLD NANOPARTICLES:-</a:t>
            </a:r>
            <a:endParaRPr lang="en-US" sz="3200" b="1" u="sng" dirty="0">
              <a:solidFill>
                <a:srgbClr val="FF0000"/>
              </a:solidFill>
              <a:latin typeface="Times New Roman" pitchFamily="18" charset="0"/>
              <a:cs typeface="Times New Roman" pitchFamily="18" charset="0"/>
            </a:endParaRPr>
          </a:p>
        </p:txBody>
      </p:sp>
      <p:sp>
        <p:nvSpPr>
          <p:cNvPr id="2" name="Rectangle 1"/>
          <p:cNvSpPr/>
          <p:nvPr/>
        </p:nvSpPr>
        <p:spPr>
          <a:xfrm>
            <a:off x="34119" y="3712037"/>
            <a:ext cx="9144000" cy="286232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3.With tumor-targeting delivery </a:t>
            </a:r>
            <a:r>
              <a:rPr lang="en-US" sz="2000" dirty="0">
                <a:latin typeface="Times New Roman" pitchFamily="18" charset="0"/>
                <a:cs typeface="Times New Roman" pitchFamily="18" charset="0"/>
              </a:rPr>
              <a:t>vectors becoming smaller, </a:t>
            </a:r>
            <a:r>
              <a:rPr lang="en-US" sz="2000" dirty="0" smtClean="0">
                <a:latin typeface="Times New Roman" pitchFamily="18" charset="0"/>
                <a:cs typeface="Times New Roman" pitchFamily="18" charset="0"/>
              </a:rPr>
              <a:t>the ability </a:t>
            </a:r>
            <a:r>
              <a:rPr lang="en-US" sz="2000" dirty="0">
                <a:latin typeface="Times New Roman" pitchFamily="18" charset="0"/>
                <a:cs typeface="Times New Roman" pitchFamily="18" charset="0"/>
              </a:rPr>
              <a:t>to by-pass the natural barriers </a:t>
            </a:r>
            <a:r>
              <a:rPr lang="en-US" sz="2000" dirty="0" smtClean="0">
                <a:latin typeface="Times New Roman" pitchFamily="18" charset="0"/>
                <a:cs typeface="Times New Roman" pitchFamily="18" charset="0"/>
              </a:rPr>
              <a:t>and obstacles </a:t>
            </a:r>
            <a:r>
              <a:rPr lang="en-US" sz="2000" dirty="0">
                <a:latin typeface="Times New Roman" pitchFamily="18" charset="0"/>
                <a:cs typeface="Times New Roman" pitchFamily="18" charset="0"/>
              </a:rPr>
              <a:t>of the body becomes </a:t>
            </a:r>
            <a:r>
              <a:rPr lang="en-US" sz="2000" dirty="0" smtClean="0">
                <a:latin typeface="Times New Roman" pitchFamily="18" charset="0"/>
                <a:cs typeface="Times New Roman" pitchFamily="18" charset="0"/>
              </a:rPr>
              <a:t>more probable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4.To </a:t>
            </a:r>
            <a:r>
              <a:rPr lang="en-US" sz="2000" dirty="0">
                <a:latin typeface="Times New Roman" pitchFamily="18" charset="0"/>
                <a:cs typeface="Times New Roman" pitchFamily="18" charset="0"/>
              </a:rPr>
              <a:t>increase specificity </a:t>
            </a:r>
            <a:r>
              <a:rPr lang="en-US" sz="2000" dirty="0" smtClean="0">
                <a:latin typeface="Times New Roman" pitchFamily="18" charset="0"/>
                <a:cs typeface="Times New Roman" pitchFamily="18" charset="0"/>
              </a:rPr>
              <a:t>and likelihood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drug delivery</a:t>
            </a:r>
            <a:r>
              <a:rPr lang="en-US" sz="2000" dirty="0">
                <a:latin typeface="Times New Roman" pitchFamily="18" charset="0"/>
                <a:cs typeface="Times New Roman" pitchFamily="18" charset="0"/>
              </a:rPr>
              <a:t>, tumor </a:t>
            </a:r>
            <a:r>
              <a:rPr lang="en-US" sz="2000" dirty="0" smtClean="0">
                <a:latin typeface="Times New Roman" pitchFamily="18" charset="0"/>
                <a:cs typeface="Times New Roman" pitchFamily="18" charset="0"/>
              </a:rPr>
              <a:t>specific ligands </a:t>
            </a:r>
            <a:r>
              <a:rPr lang="en-US" sz="2000" dirty="0">
                <a:latin typeface="Times New Roman" pitchFamily="18" charset="0"/>
                <a:cs typeface="Times New Roman" pitchFamily="18" charset="0"/>
              </a:rPr>
              <a:t>may be grafted onto the </a:t>
            </a:r>
            <a:r>
              <a:rPr lang="en-US" sz="2000" dirty="0" smtClean="0">
                <a:latin typeface="Times New Roman" pitchFamily="18" charset="0"/>
                <a:cs typeface="Times New Roman" pitchFamily="18" charset="0"/>
              </a:rPr>
              <a:t>particles along </a:t>
            </a:r>
            <a:r>
              <a:rPr lang="en-US" sz="2000" dirty="0">
                <a:latin typeface="Times New Roman" pitchFamily="18" charset="0"/>
                <a:cs typeface="Times New Roman" pitchFamily="18" charset="0"/>
              </a:rPr>
              <a:t>with the chemotherapeutic </a:t>
            </a:r>
            <a:r>
              <a:rPr lang="en-US" sz="2000" dirty="0" smtClean="0">
                <a:latin typeface="Times New Roman" pitchFamily="18" charset="0"/>
                <a:cs typeface="Times New Roman" pitchFamily="18" charset="0"/>
              </a:rPr>
              <a:t>drug molecules</a:t>
            </a:r>
            <a:r>
              <a:rPr lang="en-US" sz="2000" dirty="0">
                <a:latin typeface="Times New Roman" pitchFamily="18" charset="0"/>
                <a:cs typeface="Times New Roman" pitchFamily="18" charset="0"/>
              </a:rPr>
              <a:t>, to allow these molecules </a:t>
            </a:r>
            <a:r>
              <a:rPr lang="en-US" sz="2000" dirty="0" smtClean="0">
                <a:latin typeface="Times New Roman" pitchFamily="18" charset="0"/>
                <a:cs typeface="Times New Roman" pitchFamily="18" charset="0"/>
              </a:rPr>
              <a:t>to circulate </a:t>
            </a:r>
            <a:r>
              <a:rPr lang="en-US" sz="2000" dirty="0">
                <a:latin typeface="Times New Roman" pitchFamily="18" charset="0"/>
                <a:cs typeface="Times New Roman" pitchFamily="18" charset="0"/>
              </a:rPr>
              <a:t>throughout the tumor </a:t>
            </a:r>
            <a:r>
              <a:rPr lang="en-US" sz="2000" dirty="0" smtClean="0">
                <a:latin typeface="Times New Roman" pitchFamily="18" charset="0"/>
                <a:cs typeface="Times New Roman" pitchFamily="18" charset="0"/>
              </a:rPr>
              <a:t>without being </a:t>
            </a:r>
            <a:r>
              <a:rPr lang="en-US" sz="2000" dirty="0">
                <a:latin typeface="Times New Roman" pitchFamily="18" charset="0"/>
                <a:cs typeface="Times New Roman" pitchFamily="18" charset="0"/>
              </a:rPr>
              <a:t>redistributed into the body.</a:t>
            </a:r>
          </a:p>
        </p:txBody>
      </p:sp>
    </p:spTree>
    <p:extLst>
      <p:ext uri="{BB962C8B-B14F-4D97-AF65-F5344CB8AC3E}">
        <p14:creationId xmlns:p14="http://schemas.microsoft.com/office/powerpoint/2010/main" val="2607264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8104"/>
            <a:ext cx="4172803" cy="30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3352800"/>
            <a:ext cx="9125802" cy="960328"/>
          </a:xfrm>
          <a:prstGeom prst="rect">
            <a:avLst/>
          </a:prstGeom>
        </p:spPr>
        <p:txBody>
          <a:bodyPr wrap="square">
            <a:spAutoFit/>
          </a:bodyPr>
          <a:lstStyle/>
          <a:p>
            <a:pPr>
              <a:lnSpc>
                <a:spcPct val="150000"/>
              </a:lnSpc>
            </a:pPr>
            <a:r>
              <a:rPr lang="en-US" sz="2000" dirty="0" smtClean="0">
                <a:solidFill>
                  <a:srgbClr val="00B050"/>
                </a:solidFill>
                <a:latin typeface="Times New Roman" pitchFamily="18" charset="0"/>
                <a:cs typeface="Times New Roman" pitchFamily="18" charset="0"/>
              </a:rPr>
              <a:t>Nanotechnology cancer treatments  uses gold particles to carry anticancer drugs straight to the cancer. </a:t>
            </a:r>
            <a:endParaRPr lang="en-US" sz="20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63232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
            <a:ext cx="2762295" cy="584775"/>
          </a:xfrm>
          <a:prstGeom prst="rect">
            <a:avLst/>
          </a:prstGeom>
        </p:spPr>
        <p:txBody>
          <a:bodyPr wrap="none">
            <a:spAutoFit/>
          </a:bodyPr>
          <a:lstStyle/>
          <a:p>
            <a:r>
              <a:rPr lang="en-US" sz="3200" b="1" u="sng" dirty="0" smtClean="0">
                <a:solidFill>
                  <a:srgbClr val="FF0000"/>
                </a:solidFill>
                <a:latin typeface="Times New Roman" pitchFamily="18" charset="0"/>
                <a:cs typeface="Times New Roman" pitchFamily="18" charset="0"/>
              </a:rPr>
              <a:t>SYNTHESIS:-</a:t>
            </a:r>
            <a:endParaRPr lang="en-US" sz="3200" b="1" u="sng" dirty="0">
              <a:solidFill>
                <a:srgbClr val="FF0000"/>
              </a:solidFill>
              <a:latin typeface="Times New Roman" pitchFamily="18" charset="0"/>
              <a:cs typeface="Times New Roman" pitchFamily="18" charset="0"/>
            </a:endParaRPr>
          </a:p>
        </p:txBody>
      </p:sp>
      <p:sp>
        <p:nvSpPr>
          <p:cNvPr id="3" name="Rectangle 2"/>
          <p:cNvSpPr/>
          <p:nvPr/>
        </p:nvSpPr>
        <p:spPr>
          <a:xfrm>
            <a:off x="0" y="460683"/>
            <a:ext cx="9144000" cy="4247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1.A </a:t>
            </a:r>
            <a:r>
              <a:rPr lang="en-US" sz="2000" dirty="0">
                <a:latin typeface="Times New Roman" pitchFamily="18" charset="0"/>
                <a:cs typeface="Times New Roman" pitchFamily="18" charset="0"/>
              </a:rPr>
              <a:t>wide array of solution based approaches has been developed in the past few decades to control as the size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shape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surface </a:t>
            </a:r>
            <a:r>
              <a:rPr lang="en-US" sz="2000" dirty="0" smtClean="0">
                <a:latin typeface="Times New Roman" pitchFamily="18" charset="0"/>
                <a:cs typeface="Times New Roman" pitchFamily="18" charset="0"/>
              </a:rPr>
              <a:t>functionality. </a:t>
            </a:r>
          </a:p>
          <a:p>
            <a:pPr algn="just">
              <a:lnSpc>
                <a:spcPct val="150000"/>
              </a:lnSpc>
            </a:pPr>
            <a:r>
              <a:rPr lang="en-US" sz="2000" dirty="0" smtClean="0">
                <a:latin typeface="Times New Roman" pitchFamily="18" charset="0"/>
                <a:cs typeface="Times New Roman" pitchFamily="18" charset="0"/>
              </a:rPr>
              <a:t>2.Turkevich </a:t>
            </a:r>
            <a:r>
              <a:rPr lang="en-US" sz="2000" dirty="0">
                <a:latin typeface="Times New Roman" pitchFamily="18" charset="0"/>
                <a:cs typeface="Times New Roman" pitchFamily="18" charset="0"/>
              </a:rPr>
              <a:t>et al. developed a synthetic method for creating AuNPs in 1951 by treating hydrogen tetrachloroaurate (HAuCl4) with citric acid in boiling water, where the citrate acts as both reducing and stabilizing agent (Scheme 2B</a:t>
            </a:r>
            <a:r>
              <a:rPr lang="en-US" sz="2000" dirty="0" smtClean="0">
                <a:latin typeface="Times New Roman" pitchFamily="18" charset="0"/>
                <a:cs typeface="Times New Roman" pitchFamily="18" charset="0"/>
              </a:rPr>
              <a:t>). </a:t>
            </a:r>
          </a:p>
          <a:p>
            <a:pPr algn="just">
              <a:lnSpc>
                <a:spcPct val="150000"/>
              </a:lnSpc>
            </a:pPr>
            <a:r>
              <a:rPr lang="en-US" sz="2000" dirty="0" smtClean="0">
                <a:latin typeface="Times New Roman" pitchFamily="18" charset="0"/>
                <a:cs typeface="Times New Roman" pitchFamily="18" charset="0"/>
              </a:rPr>
              <a:t>3.Frens </a:t>
            </a:r>
            <a:r>
              <a:rPr lang="en-US" sz="2000" dirty="0">
                <a:latin typeface="Times New Roman" pitchFamily="18" charset="0"/>
                <a:cs typeface="Times New Roman" pitchFamily="18" charset="0"/>
              </a:rPr>
              <a:t>further refined this method by changing the gold-to-citrate ratio to control particle </a:t>
            </a:r>
            <a:r>
              <a:rPr lang="en-US" sz="2000" dirty="0" smtClean="0">
                <a:latin typeface="Times New Roman" pitchFamily="18" charset="0"/>
                <a:cs typeface="Times New Roman" pitchFamily="18" charset="0"/>
              </a:rPr>
              <a:t>size. </a:t>
            </a:r>
            <a:r>
              <a:rPr lang="en-US" sz="2000" dirty="0">
                <a:latin typeface="Times New Roman" pitchFamily="18" charset="0"/>
                <a:cs typeface="Times New Roman" pitchFamily="18" charset="0"/>
              </a:rPr>
              <a:t>This protocol has been widely employed to prepare dilute solutions of moderately stable spherical AuNPs with diameters of 10 to 20 nm, though larger AuNPs (e.g., 100 nm) can also be </a:t>
            </a:r>
            <a:r>
              <a:rPr lang="en-US" sz="2000" dirty="0" smtClean="0">
                <a:latin typeface="Times New Roman" pitchFamily="18" charset="0"/>
                <a:cs typeface="Times New Roman" pitchFamily="18" charset="0"/>
              </a:rPr>
              <a:t>prepared.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883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4247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1.He </a:t>
            </a:r>
            <a:r>
              <a:rPr lang="en-US" sz="2000" dirty="0">
                <a:latin typeface="Times New Roman" pitchFamily="18" charset="0"/>
                <a:cs typeface="Times New Roman" pitchFamily="18" charset="0"/>
              </a:rPr>
              <a:t>achieved a breakthrough in AuNP synthesis in 1994 by creating organic soluble alkanethiol-stabilized AuNPs through a biphasic reduction protocol using tetraoctylammonium bromide (TOAB) as </a:t>
            </a:r>
            <a:r>
              <a:rPr lang="en-US" sz="2000" dirty="0" smtClean="0">
                <a:latin typeface="Times New Roman" pitchFamily="18" charset="0"/>
                <a:cs typeface="Times New Roman" pitchFamily="18" charset="0"/>
              </a:rPr>
              <a:t>the phase </a:t>
            </a:r>
            <a:r>
              <a:rPr lang="en-US" sz="2000" dirty="0">
                <a:latin typeface="Times New Roman" pitchFamily="18" charset="0"/>
                <a:cs typeface="Times New Roman" pitchFamily="18" charset="0"/>
              </a:rPr>
              <a:t>transfer reagent and sodium </a:t>
            </a:r>
            <a:r>
              <a:rPr lang="en-US" sz="2000" dirty="0" smtClean="0">
                <a:latin typeface="Times New Roman" pitchFamily="18" charset="0"/>
                <a:cs typeface="Times New Roman" pitchFamily="18" charset="0"/>
              </a:rPr>
              <a:t>borohydride(NaBH4</a:t>
            </a:r>
            <a:r>
              <a:rPr lang="en-US" sz="2000" dirty="0">
                <a:latin typeface="Times New Roman" pitchFamily="18" charset="0"/>
                <a:cs typeface="Times New Roman" pitchFamily="18" charset="0"/>
              </a:rPr>
              <a:t>) as the reducing agent (Scheme 2A</a:t>
            </a:r>
            <a:r>
              <a:rPr lang="en-US" sz="2000" dirty="0" smtClean="0">
                <a:latin typeface="Times New Roman" pitchFamily="18" charset="0"/>
                <a:cs typeface="Times New Roman" pitchFamily="18" charset="0"/>
              </a:rPr>
              <a:t>). </a:t>
            </a:r>
          </a:p>
          <a:p>
            <a:pPr algn="just">
              <a:lnSpc>
                <a:spcPct val="150000"/>
              </a:lnSpc>
            </a:pPr>
            <a:r>
              <a:rPr lang="en-US" sz="2000" dirty="0" smtClean="0">
                <a:latin typeface="Times New Roman" pitchFamily="18" charset="0"/>
                <a:cs typeface="Times New Roman" pitchFamily="18" charset="0"/>
              </a:rPr>
              <a:t>2.This </a:t>
            </a:r>
            <a:r>
              <a:rPr lang="en-US" sz="2000" dirty="0">
                <a:latin typeface="Times New Roman" pitchFamily="18" charset="0"/>
                <a:cs typeface="Times New Roman" pitchFamily="18" charset="0"/>
              </a:rPr>
              <a:t>methodology produces low dispersity AuNPs from 1.5 to 5 nm by varying the reaction conditions such as gold-to-thiol ratio, reduction rate, and reaction </a:t>
            </a:r>
            <a:r>
              <a:rPr lang="en-US" sz="2000" dirty="0" smtClean="0">
                <a:latin typeface="Times New Roman" pitchFamily="18" charset="0"/>
                <a:cs typeface="Times New Roman" pitchFamily="18" charset="0"/>
              </a:rPr>
              <a:t>temperature. </a:t>
            </a:r>
            <a:r>
              <a:rPr lang="en-US" sz="2000" dirty="0">
                <a:latin typeface="Times New Roman" pitchFamily="18" charset="0"/>
                <a:cs typeface="Times New Roman" pitchFamily="18" charset="0"/>
              </a:rPr>
              <a:t>These alkanethiol-protected AuNPs possess higher </a:t>
            </a:r>
            <a:r>
              <a:rPr lang="en-US" sz="2000" dirty="0" smtClean="0">
                <a:latin typeface="Times New Roman" pitchFamily="18" charset="0"/>
                <a:cs typeface="Times New Roman" pitchFamily="18" charset="0"/>
              </a:rPr>
              <a:t>stability when </a:t>
            </a:r>
            <a:r>
              <a:rPr lang="en-US" sz="2000" dirty="0">
                <a:latin typeface="Times New Roman" pitchFamily="18" charset="0"/>
                <a:cs typeface="Times New Roman" pitchFamily="18" charset="0"/>
              </a:rPr>
              <a:t>compared to most other AuNPs due to the synergic effect of the strong thiol-gold interactions and van der Waals attractions between the </a:t>
            </a:r>
            <a:r>
              <a:rPr lang="en-US" sz="2000" dirty="0" smtClean="0">
                <a:latin typeface="Times New Roman" pitchFamily="18" charset="0"/>
                <a:cs typeface="Times New Roman" pitchFamily="18" charset="0"/>
              </a:rPr>
              <a:t>ligands.</a:t>
            </a:r>
            <a:endParaRPr lang="en-US" sz="2000" dirty="0">
              <a:latin typeface="Times New Roman" pitchFamily="18" charset="0"/>
              <a:cs typeface="Times New Roman" pitchFamily="18" charset="0"/>
            </a:endParaRPr>
          </a:p>
        </p:txBody>
      </p:sp>
      <p:sp>
        <p:nvSpPr>
          <p:cNvPr id="3" name="Rectangle 2"/>
          <p:cNvSpPr/>
          <p:nvPr/>
        </p:nvSpPr>
        <p:spPr>
          <a:xfrm>
            <a:off x="1981200" y="0"/>
            <a:ext cx="9144000" cy="584775"/>
          </a:xfrm>
          <a:prstGeom prst="rect">
            <a:avLst/>
          </a:prstGeom>
        </p:spPr>
        <p:txBody>
          <a:bodyPr wrap="square">
            <a:spAutoFit/>
          </a:bodyPr>
          <a:lstStyle/>
          <a:p>
            <a:r>
              <a:rPr lang="en-US" sz="3200" b="1" i="1" dirty="0" smtClean="0">
                <a:solidFill>
                  <a:srgbClr val="00B050"/>
                </a:solidFill>
                <a:latin typeface="Times New Roman" pitchFamily="18" charset="0"/>
                <a:cs typeface="Times New Roman" pitchFamily="18" charset="0"/>
              </a:rPr>
              <a:t>1.BRUST  METHOD:-</a:t>
            </a:r>
            <a:endParaRPr lang="en-US" sz="3200" b="1" i="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412556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0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47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1569"/>
            <a:ext cx="9144000" cy="584775"/>
          </a:xfrm>
          <a:prstGeom prst="rect">
            <a:avLst/>
          </a:prstGeom>
        </p:spPr>
        <p:txBody>
          <a:bodyPr wrap="square">
            <a:spAutoFit/>
          </a:bodyPr>
          <a:lstStyle/>
          <a:p>
            <a:r>
              <a:rPr lang="en-US" sz="3200" b="1" i="1" dirty="0" smtClean="0">
                <a:solidFill>
                  <a:srgbClr val="00B050"/>
                </a:solidFill>
                <a:latin typeface="Times New Roman" pitchFamily="18" charset="0"/>
                <a:cs typeface="Times New Roman" pitchFamily="18" charset="0"/>
              </a:rPr>
              <a:t>2.TURKEVICH METHOD:-</a:t>
            </a:r>
            <a:endParaRPr lang="en-US" sz="3200" b="1" i="1" dirty="0">
              <a:solidFill>
                <a:srgbClr val="00B050"/>
              </a:solidFill>
              <a:latin typeface="Times New Roman" pitchFamily="18" charset="0"/>
              <a:cs typeface="Times New Roman" pitchFamily="18" charset="0"/>
            </a:endParaRPr>
          </a:p>
        </p:txBody>
      </p:sp>
      <p:sp>
        <p:nvSpPr>
          <p:cNvPr id="4" name="Rectangle 3"/>
          <p:cNvSpPr/>
          <p:nvPr/>
        </p:nvSpPr>
        <p:spPr>
          <a:xfrm>
            <a:off x="0" y="1219200"/>
            <a:ext cx="9144000" cy="326865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1.Small amounts of hot </a:t>
            </a:r>
            <a:r>
              <a:rPr lang="en-US" sz="2000" dirty="0" err="1" smtClean="0">
                <a:latin typeface="Times New Roman" pitchFamily="18" charset="0"/>
                <a:cs typeface="Times New Roman" pitchFamily="18" charset="0"/>
              </a:rPr>
              <a:t>chlorauric</a:t>
            </a:r>
            <a:r>
              <a:rPr lang="en-US" sz="2000" dirty="0" smtClean="0">
                <a:latin typeface="Times New Roman" pitchFamily="18" charset="0"/>
                <a:cs typeface="Times New Roman" pitchFamily="18" charset="0"/>
              </a:rPr>
              <a:t> acid is reacted with small amounts of sodium citrate </a:t>
            </a:r>
            <a:r>
              <a:rPr lang="en-US" sz="2000" dirty="0" err="1" smtClean="0">
                <a:latin typeface="Times New Roman" pitchFamily="18" charset="0"/>
                <a:cs typeface="Times New Roman" pitchFamily="18" charset="0"/>
              </a:rPr>
              <a:t>solution.The</a:t>
            </a:r>
            <a:r>
              <a:rPr lang="en-US" sz="2000" dirty="0" smtClean="0">
                <a:latin typeface="Times New Roman" pitchFamily="18" charset="0"/>
                <a:cs typeface="Times New Roman" pitchFamily="18" charset="0"/>
              </a:rPr>
              <a:t> colloidal gold will form because the citrate ions act as both reducing agents and capping agent.</a:t>
            </a:r>
          </a:p>
          <a:p>
            <a:pPr algn="just">
              <a:lnSpc>
                <a:spcPct val="150000"/>
              </a:lnSpc>
            </a:pPr>
            <a:r>
              <a:rPr lang="en-US" sz="2000" dirty="0" smtClean="0">
                <a:latin typeface="Times New Roman" pitchFamily="18" charset="0"/>
                <a:cs typeface="Times New Roman" pitchFamily="18" charset="0"/>
              </a:rPr>
              <a:t>2.Due to this </a:t>
            </a:r>
            <a:r>
              <a:rPr lang="en-US" sz="2000" dirty="0" err="1" smtClean="0">
                <a:latin typeface="Times New Roman" pitchFamily="18" charset="0"/>
                <a:cs typeface="Times New Roman" pitchFamily="18" charset="0"/>
              </a:rPr>
              <a:t>monodisperse</a:t>
            </a:r>
            <a:r>
              <a:rPr lang="en-US" sz="2000" dirty="0" smtClean="0">
                <a:latin typeface="Times New Roman" pitchFamily="18" charset="0"/>
                <a:cs typeface="Times New Roman" pitchFamily="18" charset="0"/>
              </a:rPr>
              <a:t> gold </a:t>
            </a:r>
            <a:r>
              <a:rPr lang="en-US" sz="2000" dirty="0" err="1" smtClean="0">
                <a:latin typeface="Times New Roman" pitchFamily="18" charset="0"/>
                <a:cs typeface="Times New Roman" pitchFamily="18" charset="0"/>
              </a:rPr>
              <a:t>nanospheres</a:t>
            </a:r>
            <a:r>
              <a:rPr lang="en-US" sz="2000" dirty="0" smtClean="0">
                <a:latin typeface="Times New Roman" pitchFamily="18" charset="0"/>
                <a:cs typeface="Times New Roman" pitchFamily="18" charset="0"/>
              </a:rPr>
              <a:t> are produced.</a:t>
            </a:r>
          </a:p>
          <a:p>
            <a:pPr algn="just">
              <a:lnSpc>
                <a:spcPct val="150000"/>
              </a:lnSpc>
            </a:pPr>
            <a:r>
              <a:rPr lang="en-US" sz="2000" dirty="0" smtClean="0">
                <a:latin typeface="Times New Roman" pitchFamily="18" charset="0"/>
                <a:cs typeface="Times New Roman" pitchFamily="18" charset="0"/>
              </a:rPr>
              <a:t>3.The size of </a:t>
            </a:r>
            <a:r>
              <a:rPr lang="en-US" sz="2000" dirty="0" err="1" smtClean="0">
                <a:latin typeface="Times New Roman" pitchFamily="18" charset="0"/>
                <a:cs typeface="Times New Roman" pitchFamily="18" charset="0"/>
              </a:rPr>
              <a:t>nanospheres</a:t>
            </a:r>
            <a:r>
              <a:rPr lang="en-US" sz="2000" dirty="0" smtClean="0">
                <a:latin typeface="Times New Roman" pitchFamily="18" charset="0"/>
                <a:cs typeface="Times New Roman" pitchFamily="18" charset="0"/>
              </a:rPr>
              <a:t> can be controlled by varying the </a:t>
            </a:r>
            <a:r>
              <a:rPr lang="en-US" sz="2000" dirty="0" err="1" smtClean="0">
                <a:latin typeface="Times New Roman" pitchFamily="18" charset="0"/>
                <a:cs typeface="Times New Roman" pitchFamily="18" charset="0"/>
              </a:rPr>
              <a:t>citarte</a:t>
            </a:r>
            <a:r>
              <a:rPr lang="en-US" sz="2000" dirty="0" smtClean="0">
                <a:latin typeface="Times New Roman" pitchFamily="18" charset="0"/>
                <a:cs typeface="Times New Roman" pitchFamily="18" charset="0"/>
              </a:rPr>
              <a:t>/gold ratio.</a:t>
            </a:r>
          </a:p>
          <a:p>
            <a:pPr algn="just">
              <a:lnSpc>
                <a:spcPct val="150000"/>
              </a:lnSpc>
            </a:pPr>
            <a:r>
              <a:rPr lang="en-US" sz="2000" dirty="0" smtClean="0">
                <a:latin typeface="Times New Roman" pitchFamily="18" charset="0"/>
                <a:cs typeface="Times New Roman" pitchFamily="18" charset="0"/>
              </a:rPr>
              <a:t>4.The major limitations of this method are low yield and the restriction of using water as solvent.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0968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0"/>
            <a:ext cx="4289957" cy="584775"/>
          </a:xfrm>
          <a:prstGeom prst="rect">
            <a:avLst/>
          </a:prstGeom>
        </p:spPr>
        <p:txBody>
          <a:bodyPr wrap="none">
            <a:spAutoFit/>
          </a:bodyPr>
          <a:lstStyle/>
          <a:p>
            <a:r>
              <a:rPr lang="en-US" sz="3200" b="1" i="1" dirty="0" smtClean="0">
                <a:solidFill>
                  <a:srgbClr val="00B050"/>
                </a:solidFill>
                <a:latin typeface="Times New Roman" pitchFamily="18" charset="0"/>
                <a:cs typeface="Times New Roman" pitchFamily="18" charset="0"/>
              </a:rPr>
              <a:t>3.MARTIN </a:t>
            </a:r>
            <a:r>
              <a:rPr lang="en-US" sz="3200" b="1" i="1" dirty="0">
                <a:solidFill>
                  <a:srgbClr val="00B050"/>
                </a:solidFill>
                <a:latin typeface="Times New Roman" pitchFamily="18" charset="0"/>
                <a:cs typeface="Times New Roman" pitchFamily="18" charset="0"/>
              </a:rPr>
              <a:t>METHOD:-</a:t>
            </a:r>
          </a:p>
        </p:txBody>
      </p:sp>
      <p:sp>
        <p:nvSpPr>
          <p:cNvPr id="3" name="Rectangle 2"/>
          <p:cNvSpPr/>
          <p:nvPr/>
        </p:nvSpPr>
        <p:spPr>
          <a:xfrm>
            <a:off x="0" y="584775"/>
            <a:ext cx="9144000" cy="1883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1.Gold nanoparticles are produced in water by reducing HAuCl4 with NaBH4. Even without any other stabilizer like citrate, gold nanoparticles are stably dispersed.</a:t>
            </a:r>
          </a:p>
          <a:p>
            <a:pPr algn="just">
              <a:lnSpc>
                <a:spcPct val="150000"/>
              </a:lnSpc>
            </a:pPr>
            <a:r>
              <a:rPr lang="en-US" sz="2000" dirty="0" smtClean="0">
                <a:latin typeface="Times New Roman" pitchFamily="18" charset="0"/>
                <a:cs typeface="Times New Roman" pitchFamily="18" charset="0"/>
              </a:rPr>
              <a:t>2.The key is to stabilize HauCl4 and NaBH4 in the aqueous stock solutions with </a:t>
            </a:r>
            <a:r>
              <a:rPr lang="en-US" sz="2000" dirty="0" err="1" smtClean="0">
                <a:latin typeface="Times New Roman" pitchFamily="18" charset="0"/>
                <a:cs typeface="Times New Roman" pitchFamily="18" charset="0"/>
              </a:rPr>
              <a:t>HCl</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NaOH</a:t>
            </a:r>
            <a:r>
              <a:rPr lang="en-US" sz="2000" dirty="0" smtClean="0">
                <a:latin typeface="Times New Roman" pitchFamily="18" charset="0"/>
                <a:cs typeface="Times New Roman" pitchFamily="18" charset="0"/>
              </a:rPr>
              <a:t> for &gt;3 months and &gt;3 hours respectively. </a:t>
            </a:r>
            <a:endParaRPr lang="en-US" sz="2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144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180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435</TotalTime>
  <Words>1411</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37</cp:revision>
  <dcterms:created xsi:type="dcterms:W3CDTF">2019-02-07T13:20:58Z</dcterms:created>
  <dcterms:modified xsi:type="dcterms:W3CDTF">2019-04-12T19:28:18Z</dcterms:modified>
</cp:coreProperties>
</file>