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42" r:id="rId5"/>
    <p:sldId id="359" r:id="rId6"/>
    <p:sldId id="382" r:id="rId7"/>
    <p:sldId id="373" r:id="rId8"/>
    <p:sldId id="375" r:id="rId9"/>
    <p:sldId id="365" r:id="rId10"/>
    <p:sldId id="383" r:id="rId11"/>
    <p:sldId id="376" r:id="rId12"/>
    <p:sldId id="384" r:id="rId13"/>
    <p:sldId id="377" r:id="rId14"/>
    <p:sldId id="385" r:id="rId15"/>
    <p:sldId id="378" r:id="rId16"/>
    <p:sldId id="380" r:id="rId17"/>
    <p:sldId id="372" r:id="rId18"/>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7844" autoAdjust="0"/>
  </p:normalViewPr>
  <p:slideViewPr>
    <p:cSldViewPr snapToGrid="0" snapToObjects="1" showGuides="1">
      <p:cViewPr varScale="1">
        <p:scale>
          <a:sx n="72" d="100"/>
          <a:sy n="72" d="100"/>
        </p:scale>
        <p:origin x="936" y="28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A009652-F7A5-451D-8F77-D0672A063C32}" type="datetime1">
              <a:rPr lang="de-DE" smtClean="0"/>
              <a:t>13.02.2025</a:t>
            </a:fld>
            <a:endParaRPr lang="de-DE" dirty="0"/>
          </a:p>
        </p:txBody>
      </p:sp>
      <p:sp>
        <p:nvSpPr>
          <p:cNvPr id="4" name="Fußzeilenplatzhalt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5" name="Foliennummernplatzhalt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9E9D61A1-75D9-49F7-83EB-F5872642613A}" type="slidenum">
              <a:rPr lang="de-DE" smtClean="0"/>
              <a:t>‹Nr.›</a:t>
            </a:fld>
            <a:endParaRPr lang="de-DE"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01569A20-D4F2-4F4E-917F-8C528307FB87}" type="datetime1">
              <a:rPr lang="de-DE" smtClean="0"/>
              <a:t>13.02.2025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DEF75CB5-5666-5049-9AE0-38EFD385C21E}" type="slidenum">
              <a:rPr lang="de-DE" smtClean="0"/>
              <a:t>‹Nr.›</a:t>
            </a:fld>
            <a:endParaRPr lang="de-DE"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Hallo zusammen!</a:t>
            </a:r>
          </a:p>
          <a:p>
            <a:pPr rtl="0"/>
            <a:r>
              <a:rPr lang="de-DE" dirty="0"/>
              <a:t>Heute sprechen wir über </a:t>
            </a:r>
            <a:r>
              <a:rPr lang="de-DE" dirty="0" err="1"/>
              <a:t>Git</a:t>
            </a:r>
            <a:r>
              <a:rPr lang="de-DE" dirty="0"/>
              <a:t> im SDLC. </a:t>
            </a:r>
          </a:p>
          <a:p>
            <a:pPr rtl="0"/>
            <a:r>
              <a:rPr lang="de-DE" dirty="0" err="1"/>
              <a:t>Git</a:t>
            </a:r>
            <a:r>
              <a:rPr lang="de-DE" dirty="0"/>
              <a:t> ist ein Tool, das man bei der Software-Entwicklung benutzt und welches uns hilft, den Code zu organisieren, Änderungen nachzuvollziehen und gemeinsam an Projekten zu arbeiten. </a:t>
            </a:r>
          </a:p>
          <a:p>
            <a:pPr rtl="0"/>
            <a:r>
              <a:rPr lang="de-DE" dirty="0"/>
              <a:t>Egal ob man gerade erst anfängt oder schon ein Profi ist – </a:t>
            </a:r>
            <a:r>
              <a:rPr lang="de-DE" dirty="0" err="1"/>
              <a:t>Git</a:t>
            </a:r>
            <a:r>
              <a:rPr lang="de-DE" dirty="0"/>
              <a:t> sollte jeder kennen und benutzen können, der ernsthaft Software entwickeln möchte.</a:t>
            </a:r>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1</a:t>
            </a:fld>
            <a:endParaRPr lang="de-DE"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r>
              <a:rPr lang="de-DE" dirty="0" err="1"/>
              <a:t>Git</a:t>
            </a:r>
            <a:r>
              <a:rPr lang="de-DE" dirty="0"/>
              <a:t> ist wie ein Schweizer Taschenmesser für die Entwicklung von Computerprogrammen. </a:t>
            </a:r>
          </a:p>
          <a:p>
            <a:endParaRPr lang="de-DE" dirty="0"/>
          </a:p>
          <a:p>
            <a:r>
              <a:rPr lang="de-DE" dirty="0"/>
              <a:t>Es bietet viele Vorteile, die das Leben von Programmierern einfacher machen:</a:t>
            </a:r>
          </a:p>
          <a:p>
            <a:endParaRPr lang="de-DE" dirty="0"/>
          </a:p>
          <a:p>
            <a:pPr marL="228600" indent="-228600">
              <a:buFont typeface="Arial" panose="020B0604020202020204" pitchFamily="34" charset="0"/>
              <a:buAutoNum type="arabicPeriod"/>
            </a:pPr>
            <a:r>
              <a:rPr lang="de-DE" b="0" dirty="0"/>
              <a:t>Bessere Zusammenarbeit: </a:t>
            </a:r>
            <a:r>
              <a:rPr lang="de-DE" b="0" dirty="0" err="1"/>
              <a:t>Git</a:t>
            </a:r>
            <a:r>
              <a:rPr lang="de-DE" b="0" dirty="0"/>
              <a:t> hilft Teams, effizient zusammenzuarbeiten. Mehrere Personen können gleichzeitig an verschiedenen Teilen des Programms arbeiten, ohne dass es zu Problemen kommt. </a:t>
            </a:r>
            <a:r>
              <a:rPr lang="de-DE" b="0" dirty="0" err="1"/>
              <a:t>Git</a:t>
            </a:r>
            <a:r>
              <a:rPr lang="de-DE" b="0" dirty="0"/>
              <a:t> sorgt dafür, dass alle Änderungen gut zusammenpassen.</a:t>
            </a:r>
          </a:p>
          <a:p>
            <a:pPr marL="0" indent="0">
              <a:buFont typeface="Arial" panose="020B0604020202020204" pitchFamily="34" charset="0"/>
              <a:buNone/>
            </a:pPr>
            <a:endParaRPr lang="de-DE" b="0" dirty="0"/>
          </a:p>
          <a:p>
            <a:pPr>
              <a:buFont typeface="Arial" panose="020B0604020202020204" pitchFamily="34" charset="0"/>
              <a:buNone/>
            </a:pPr>
            <a:r>
              <a:rPr lang="de-DE" b="0" dirty="0"/>
              <a:t>2. Änderungen verfolgen: </a:t>
            </a:r>
            <a:r>
              <a:rPr lang="de-DE" b="0" dirty="0" err="1"/>
              <a:t>Git</a:t>
            </a:r>
            <a:r>
              <a:rPr lang="de-DE" b="0" dirty="0"/>
              <a:t> speichert jede einzelne Änderung, die am Code vorgenommen wird. Das ist wie ein lückenloses Tagebuch der Entwicklung. Wenn etwas schiefgeht, kann man zu einer älteren Version zurückkehren, die funktioniert hat.</a:t>
            </a:r>
          </a:p>
          <a:p>
            <a:pPr>
              <a:buFont typeface="Arial" panose="020B0604020202020204" pitchFamily="34" charset="0"/>
              <a:buNone/>
            </a:pPr>
            <a:endParaRPr lang="de-DE" b="0" dirty="0"/>
          </a:p>
          <a:p>
            <a:pPr>
              <a:buFont typeface="Arial" panose="020B0604020202020204" pitchFamily="34" charset="0"/>
              <a:buNone/>
            </a:pPr>
            <a:r>
              <a:rPr lang="de-DE" b="0" dirty="0"/>
              <a:t>3. Automatisierung: </a:t>
            </a:r>
            <a:r>
              <a:rPr lang="de-DE" b="0" dirty="0" err="1"/>
              <a:t>Git</a:t>
            </a:r>
            <a:r>
              <a:rPr lang="de-DE" b="0" dirty="0"/>
              <a:t> kann mit anderen Tools kombiniert werden, um den gesamten Entwicklungsprozess zu automatisieren. Das bedeutet, dass Aufgaben wie das Testen und Veröffentlichen von Programmen automatisch ablaufen können. Dadurch wird die Entwicklung schneller und effizienter.</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10</a:t>
            </a:fld>
            <a:endParaRPr lang="de-DE" dirty="0"/>
          </a:p>
        </p:txBody>
      </p:sp>
    </p:spTree>
    <p:extLst>
      <p:ext uri="{BB962C8B-B14F-4D97-AF65-F5344CB8AC3E}">
        <p14:creationId xmlns:p14="http://schemas.microsoft.com/office/powerpoint/2010/main" val="712487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58210-588B-8B8D-0569-C3F7B19CB64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A3B9C0-7BD0-98A8-C0AF-A182F29C567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7619ED7-7C8C-E436-B933-7AAD26195C80}"/>
              </a:ext>
            </a:extLst>
          </p:cNvPr>
          <p:cNvSpPr>
            <a:spLocks noGrp="1"/>
          </p:cNvSpPr>
          <p:nvPr>
            <p:ph type="body" idx="1"/>
          </p:nvPr>
        </p:nvSpPr>
        <p:spPr/>
        <p:txBody>
          <a:bodyPr rtlCol="0"/>
          <a:lstStyle>
            <a:defPPr>
              <a:defRPr lang="de-DE"/>
            </a:defPPr>
          </a:lstStyle>
          <a:p>
            <a:r>
              <a:rPr lang="de-DE" b="0" dirty="0" err="1"/>
              <a:t>Git</a:t>
            </a:r>
            <a:r>
              <a:rPr lang="de-DE" b="0" dirty="0"/>
              <a:t> ist nicht nur ein Werkzeug für Programmierer, sondern es gibt auch viele Hilfsmittel, die die Arbeit mit </a:t>
            </a:r>
            <a:r>
              <a:rPr lang="de-DE" b="0" dirty="0" err="1"/>
              <a:t>Git</a:t>
            </a:r>
            <a:r>
              <a:rPr lang="de-DE" b="0" dirty="0"/>
              <a:t> erleichtern:</a:t>
            </a:r>
          </a:p>
          <a:p>
            <a:endParaRPr lang="de-DE" b="0" dirty="0"/>
          </a:p>
          <a:p>
            <a:pPr marL="0" indent="0">
              <a:buFont typeface="Arial" panose="020B0604020202020204" pitchFamily="34" charset="0"/>
              <a:buNone/>
            </a:pPr>
            <a:r>
              <a:rPr lang="de-DE" b="0" dirty="0"/>
              <a:t>1. Online-Plattformen: Es gibt Webseiten wie GitHub, </a:t>
            </a:r>
            <a:r>
              <a:rPr lang="de-DE" b="0" dirty="0" err="1"/>
              <a:t>GitLab</a:t>
            </a:r>
            <a:r>
              <a:rPr lang="de-DE" b="0" dirty="0"/>
              <a:t> und </a:t>
            </a:r>
            <a:r>
              <a:rPr lang="de-DE" b="0" dirty="0" err="1"/>
              <a:t>Bitbucket</a:t>
            </a:r>
            <a:r>
              <a:rPr lang="de-DE" b="0" dirty="0"/>
              <a:t>, auf denen du deinen Code hochladen und speichern kannst. Diese Plattformen bieten auch zusätzliche Funktionen wie das Verfolgen von Fehlern und die Automatisierung von Aufgaben.</a:t>
            </a:r>
          </a:p>
          <a:p>
            <a:pPr marL="228600" indent="-228600">
              <a:buFont typeface="Arial" panose="020B0604020202020204" pitchFamily="34" charset="0"/>
              <a:buAutoNum type="arabicPeriod"/>
            </a:pPr>
            <a:endParaRPr lang="de-DE" b="0" dirty="0"/>
          </a:p>
          <a:p>
            <a:pPr>
              <a:buFont typeface="Arial" panose="020B0604020202020204" pitchFamily="34" charset="0"/>
              <a:buNone/>
            </a:pPr>
            <a:r>
              <a:rPr lang="de-DE" b="0" dirty="0"/>
              <a:t>2. Programme für einfache Bedienung: Wenn du </a:t>
            </a:r>
            <a:r>
              <a:rPr lang="de-DE" b="0" dirty="0" err="1"/>
              <a:t>Git</a:t>
            </a:r>
            <a:r>
              <a:rPr lang="de-DE" b="0" dirty="0"/>
              <a:t> nicht über die Kommandozeile bedienen möchtest, gibt es Programme wie </a:t>
            </a:r>
            <a:r>
              <a:rPr lang="de-DE" b="0" dirty="0" err="1"/>
              <a:t>Github</a:t>
            </a:r>
            <a:r>
              <a:rPr lang="de-DE" b="0" dirty="0"/>
              <a:t> Desktop und </a:t>
            </a:r>
            <a:r>
              <a:rPr lang="de-DE" b="0" dirty="0" err="1"/>
              <a:t>GitKraken</a:t>
            </a:r>
            <a:r>
              <a:rPr lang="de-DE" b="0" dirty="0"/>
              <a:t>. Diese Programme haben eine grafische Oberfläche, mit der du </a:t>
            </a:r>
            <a:r>
              <a:rPr lang="de-DE" b="0" dirty="0" err="1"/>
              <a:t>Git</a:t>
            </a:r>
            <a:r>
              <a:rPr lang="de-DE" b="0" dirty="0"/>
              <a:t>-Befehle einfach per Mausklick ausführen kannst.</a:t>
            </a:r>
          </a:p>
          <a:p>
            <a:pPr>
              <a:buFont typeface="Arial" panose="020B0604020202020204" pitchFamily="34" charset="0"/>
              <a:buNone/>
            </a:pPr>
            <a:endParaRPr lang="de-DE" b="0" dirty="0"/>
          </a:p>
          <a:p>
            <a:pPr>
              <a:buFont typeface="Arial" panose="020B0604020202020204" pitchFamily="34" charset="0"/>
              <a:buNone/>
            </a:pPr>
            <a:r>
              <a:rPr lang="de-DE" b="0" dirty="0"/>
              <a:t>3. Integration in Entwicklungsumgebungen: Moderne Entwicklungsumgebungen wie VS-Code und </a:t>
            </a:r>
            <a:r>
              <a:rPr lang="de-DE" b="0" dirty="0" err="1"/>
              <a:t>IntelliJ</a:t>
            </a:r>
            <a:r>
              <a:rPr lang="de-DE" b="0" dirty="0"/>
              <a:t> haben </a:t>
            </a:r>
            <a:r>
              <a:rPr lang="de-DE" b="0" dirty="0" err="1"/>
              <a:t>Git</a:t>
            </a:r>
            <a:r>
              <a:rPr lang="de-DE" b="0" dirty="0"/>
              <a:t> bereits eingebaut. Das bedeutet, dass du </a:t>
            </a:r>
            <a:r>
              <a:rPr lang="de-DE" b="0" dirty="0" err="1"/>
              <a:t>Git</a:t>
            </a:r>
            <a:r>
              <a:rPr lang="de-DE" b="0" dirty="0"/>
              <a:t>-Befehle direkt in deiner Entwicklungsumgebung ausführen kannst, ohne zusätzliche Programme zu benötigen.</a:t>
            </a:r>
          </a:p>
          <a:p>
            <a:pPr rtl="0"/>
            <a:endParaRPr lang="de-DE" dirty="0"/>
          </a:p>
        </p:txBody>
      </p:sp>
      <p:sp>
        <p:nvSpPr>
          <p:cNvPr id="4" name="Foliennummernplatzhalter 3">
            <a:extLst>
              <a:ext uri="{FF2B5EF4-FFF2-40B4-BE49-F238E27FC236}">
                <a16:creationId xmlns:a16="http://schemas.microsoft.com/office/drawing/2014/main" id="{61466983-0F6A-540B-F083-064750180752}"/>
              </a:ext>
            </a:extLst>
          </p:cNvPr>
          <p:cNvSpPr>
            <a:spLocks noGrp="1"/>
          </p:cNvSpPr>
          <p:nvPr>
            <p:ph type="sldNum" sz="quarter" idx="5"/>
          </p:nvPr>
        </p:nvSpPr>
        <p:spPr/>
        <p:txBody>
          <a:bodyPr rtlCol="0"/>
          <a:lstStyle>
            <a:defPPr>
              <a:defRPr lang="de-DE"/>
            </a:defPPr>
          </a:lstStyle>
          <a:p>
            <a:pPr rtl="0"/>
            <a:fld id="{DEF75CB5-5666-5049-9AE0-38EFD385C21E}" type="slidenum">
              <a:rPr lang="de-DE" smtClean="0"/>
              <a:t>11</a:t>
            </a:fld>
            <a:endParaRPr lang="de-DE" dirty="0"/>
          </a:p>
        </p:txBody>
      </p:sp>
    </p:spTree>
    <p:extLst>
      <p:ext uri="{BB962C8B-B14F-4D97-AF65-F5344CB8AC3E}">
        <p14:creationId xmlns:p14="http://schemas.microsoft.com/office/powerpoint/2010/main" val="222973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r>
              <a:rPr lang="de-DE" b="0" dirty="0"/>
              <a:t>Zum Schluss kann ich zusammenfassen:</a:t>
            </a:r>
          </a:p>
          <a:p>
            <a:br>
              <a:rPr lang="de-DE" b="0" dirty="0"/>
            </a:br>
            <a:r>
              <a:rPr lang="de-DE" b="0" dirty="0" err="1"/>
              <a:t>Git</a:t>
            </a:r>
            <a:r>
              <a:rPr lang="de-DE" b="0" dirty="0"/>
              <a:t> ist wie ein Superheld für Programmierer! </a:t>
            </a:r>
          </a:p>
          <a:p>
            <a:r>
              <a:rPr lang="de-DE" b="0" dirty="0"/>
              <a:t>Es hilft ihnen, ihren Code sicher aufzubewahren, alle Änderungen zu verfolgen und problemlos zusammenzuarbeiten.</a:t>
            </a:r>
          </a:p>
          <a:p>
            <a:pPr>
              <a:buFont typeface="Arial" panose="020B0604020202020204" pitchFamily="34" charset="0"/>
              <a:buNone/>
            </a:pPr>
            <a:endParaRPr lang="de-DE" b="0" dirty="0"/>
          </a:p>
          <a:p>
            <a:pPr>
              <a:buFont typeface="Arial" panose="020B0604020202020204" pitchFamily="34" charset="0"/>
              <a:buNone/>
            </a:pPr>
            <a:r>
              <a:rPr lang="de-DE" b="0" dirty="0"/>
              <a:t>Zusammenarbeit: </a:t>
            </a:r>
            <a:r>
              <a:rPr lang="de-DE" b="0" dirty="0" err="1"/>
              <a:t>Git</a:t>
            </a:r>
            <a:r>
              <a:rPr lang="de-DE" b="0" dirty="0"/>
              <a:t> ist wie ein Teamplayer, der es mehreren Leuten ermöglicht, gleichzeitig an verschiedenen Teilen eines Programms zu arbeiten, ohne dass es zu Chaos kommt.</a:t>
            </a:r>
          </a:p>
          <a:p>
            <a:pPr>
              <a:buFont typeface="Arial" panose="020B0604020202020204" pitchFamily="34" charset="0"/>
              <a:buChar char="•"/>
            </a:pPr>
            <a:endParaRPr lang="de-DE" b="0" dirty="0"/>
          </a:p>
          <a:p>
            <a:pPr>
              <a:buFont typeface="Arial" panose="020B0604020202020204" pitchFamily="34" charset="0"/>
              <a:buNone/>
            </a:pPr>
            <a:r>
              <a:rPr lang="de-DE" b="0" dirty="0"/>
              <a:t>Änderungen verfolgen: </a:t>
            </a:r>
            <a:r>
              <a:rPr lang="de-DE" b="0" dirty="0" err="1"/>
              <a:t>Git</a:t>
            </a:r>
            <a:r>
              <a:rPr lang="de-DE" b="0" dirty="0"/>
              <a:t> ist wie ein Detektiv, der jede einzelne Änderung am Code verfolgt. Wenn etwas schiefgeht, kann man zu einer älteren Version zurückkehren, die funktioniert hat.</a:t>
            </a:r>
          </a:p>
          <a:p>
            <a:pPr>
              <a:buFont typeface="Arial" panose="020B0604020202020204" pitchFamily="34" charset="0"/>
              <a:buNone/>
            </a:pPr>
            <a:endParaRPr lang="de-DE" b="0" dirty="0"/>
          </a:p>
          <a:p>
            <a:pPr>
              <a:buFont typeface="Arial" panose="020B0604020202020204" pitchFamily="34" charset="0"/>
              <a:buNone/>
            </a:pPr>
            <a:r>
              <a:rPr lang="de-DE" b="0" dirty="0"/>
              <a:t>Automatisierung: </a:t>
            </a:r>
            <a:r>
              <a:rPr lang="de-DE" b="0" dirty="0" err="1"/>
              <a:t>Git</a:t>
            </a:r>
            <a:r>
              <a:rPr lang="de-DE" b="0" dirty="0"/>
              <a:t> ist wie ein fleißiger Helfer, der viele Aufgaben automatisch erledigt, wie das Testen und Veröffentlichen von Programmen. Dadurch wird die Entwicklung schneller und effizienter.</a:t>
            </a:r>
          </a:p>
          <a:p>
            <a:pPr>
              <a:buFont typeface="Arial" panose="020B0604020202020204" pitchFamily="34" charset="0"/>
              <a:buNone/>
            </a:pPr>
            <a:endParaRPr lang="de-DE" b="0" dirty="0"/>
          </a:p>
          <a:p>
            <a:pPr>
              <a:buFont typeface="Arial" panose="020B0604020202020204" pitchFamily="34" charset="0"/>
              <a:buNone/>
            </a:pPr>
            <a:r>
              <a:rPr lang="de-DE" b="0" dirty="0"/>
              <a:t>Fazit:</a:t>
            </a:r>
          </a:p>
          <a:p>
            <a:r>
              <a:rPr lang="de-DE" b="0" dirty="0" err="1"/>
              <a:t>Git</a:t>
            </a:r>
            <a:r>
              <a:rPr lang="de-DE" b="0" dirty="0"/>
              <a:t> ist nicht nur der Anfang eines Projekts, sondern begleitet das Programm während seiner gesamten Lebensdauer – von der Entwicklung bis zur Veröffentlichung und darüber hinaus.</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12</a:t>
            </a:fld>
            <a:endParaRPr lang="de-DE" dirty="0"/>
          </a:p>
        </p:txBody>
      </p:sp>
    </p:spTree>
    <p:extLst>
      <p:ext uri="{BB962C8B-B14F-4D97-AF65-F5344CB8AC3E}">
        <p14:creationId xmlns:p14="http://schemas.microsoft.com/office/powerpoint/2010/main" val="3765125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13</a:t>
            </a:fld>
            <a:endParaRPr lang="de-DE" dirty="0"/>
          </a:p>
        </p:txBody>
      </p:sp>
    </p:spTree>
    <p:extLst>
      <p:ext uri="{BB962C8B-B14F-4D97-AF65-F5344CB8AC3E}">
        <p14:creationId xmlns:p14="http://schemas.microsoft.com/office/powerpoint/2010/main" val="83921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14</a:t>
            </a:fld>
            <a:endParaRPr lang="de-DE"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marL="0" marR="0" lvl="0" indent="0" algn="r" defTabSz="914400" rtl="0" eaLnBrk="1" fontAlgn="auto" latinLnBrk="0" hangingPunct="1">
              <a:lnSpc>
                <a:spcPct val="100000"/>
              </a:lnSpc>
              <a:spcBef>
                <a:spcPts val="0"/>
              </a:spcBef>
              <a:spcAft>
                <a:spcPts val="0"/>
              </a:spcAft>
              <a:buClrTx/>
              <a:buSzTx/>
              <a:buFontTx/>
              <a:buNone/>
              <a:tabLst/>
              <a:defRPr lang="de-DE"/>
            </a:pPr>
            <a:fld id="{DEF75CB5-5666-5049-9AE0-38EFD385C21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de-DE"/>
              </a:pPr>
              <a:t>2</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2A0B5-10DB-6C96-793A-A1D17A8D43C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19D9FA6-8B32-6D5C-9F34-5A9C447088A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9715F37-381E-B462-AE9C-615D8AA33470}"/>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7B3FD501-21AD-F807-BD98-A5C1581CAB6C}"/>
              </a:ext>
            </a:extLst>
          </p:cNvPr>
          <p:cNvSpPr>
            <a:spLocks noGrp="1"/>
          </p:cNvSpPr>
          <p:nvPr>
            <p:ph type="sldNum" sz="quarter" idx="5"/>
          </p:nvPr>
        </p:nvSpPr>
        <p:spPr/>
        <p:txBody>
          <a:bodyPr rtlCol="0"/>
          <a:lstStyle>
            <a:defPPr>
              <a:defRPr lang="de-DE"/>
            </a:defPPr>
          </a:lstStyle>
          <a:p>
            <a:pPr marL="0" marR="0" lvl="0" indent="0" algn="r" defTabSz="914400" rtl="0" eaLnBrk="1" fontAlgn="auto" latinLnBrk="0" hangingPunct="1">
              <a:lnSpc>
                <a:spcPct val="100000"/>
              </a:lnSpc>
              <a:spcBef>
                <a:spcPts val="0"/>
              </a:spcBef>
              <a:spcAft>
                <a:spcPts val="0"/>
              </a:spcAft>
              <a:buClrTx/>
              <a:buSzTx/>
              <a:buFontTx/>
              <a:buNone/>
              <a:tabLst/>
              <a:defRPr lang="de-DE"/>
            </a:pPr>
            <a:fld id="{DEF75CB5-5666-5049-9AE0-38EFD385C21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de-DE"/>
              </a:pPr>
              <a:t>3</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769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4</a:t>
            </a:fld>
            <a:endParaRPr lang="de-DE" dirty="0"/>
          </a:p>
        </p:txBody>
      </p:sp>
    </p:spTree>
    <p:extLst>
      <p:ext uri="{BB962C8B-B14F-4D97-AF65-F5344CB8AC3E}">
        <p14:creationId xmlns:p14="http://schemas.microsoft.com/office/powerpoint/2010/main" val="18601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r>
              <a:rPr lang="de-DE" dirty="0" err="1"/>
              <a:t>Git</a:t>
            </a:r>
            <a:r>
              <a:rPr lang="de-DE" dirty="0"/>
              <a:t> ist wie ein super Werkzeug für Leute, die Programme schreiben. </a:t>
            </a:r>
          </a:p>
          <a:p>
            <a:r>
              <a:rPr lang="de-DE" dirty="0"/>
              <a:t>Stell dir vor, du schreibst ein langes Dokument und willst jede Version speichern, falls du mal was ändern musst. </a:t>
            </a:r>
            <a:r>
              <a:rPr lang="de-DE" dirty="0" err="1"/>
              <a:t>Git</a:t>
            </a:r>
            <a:r>
              <a:rPr lang="de-DE" dirty="0"/>
              <a:t> macht genau das für Code!</a:t>
            </a:r>
          </a:p>
          <a:p>
            <a:r>
              <a:rPr lang="de-DE" dirty="0"/>
              <a:t>Es ist wie ein Fotoalbum, das jede Version deines Programms speichert. </a:t>
            </a:r>
          </a:p>
          <a:p>
            <a:r>
              <a:rPr lang="de-DE" dirty="0"/>
              <a:t>Du kannst jederzeit zurückgehen und eine alte Version anschauen oder sogar wiederherstellen. </a:t>
            </a:r>
          </a:p>
          <a:p>
            <a:r>
              <a:rPr lang="de-DE" dirty="0"/>
              <a:t>Das ist besonders nützlich, wenn mehrere Leute zusammen an einem Programm arbeiten. </a:t>
            </a:r>
          </a:p>
          <a:p>
            <a:r>
              <a:rPr lang="de-DE" dirty="0" err="1"/>
              <a:t>Git</a:t>
            </a:r>
            <a:r>
              <a:rPr lang="de-DE" dirty="0"/>
              <a:t> hilft allen, ihre Änderungen zu verfolgen und sicherzustellen, dass nichts durcheinandergerät.</a:t>
            </a:r>
          </a:p>
          <a:p>
            <a:r>
              <a:rPr lang="de-DE" dirty="0"/>
              <a:t>Ein großer Vorteil von </a:t>
            </a:r>
            <a:r>
              <a:rPr lang="de-DE" dirty="0" err="1"/>
              <a:t>Git</a:t>
            </a:r>
            <a:r>
              <a:rPr lang="de-DE" dirty="0"/>
              <a:t> ist, dass es nicht nur die aktuelle Version speichert, sondern auch alle vorherigen. </a:t>
            </a:r>
          </a:p>
          <a:p>
            <a:r>
              <a:rPr lang="de-DE" dirty="0"/>
              <a:t>Das ist wie eine Zeitmaschine für Code! </a:t>
            </a:r>
          </a:p>
          <a:p>
            <a:r>
              <a:rPr lang="de-DE" dirty="0"/>
              <a:t>Wenn man einen Fehler macht, kann man einfach zu einer älteren Version zurückkehren, die funktioniert hat.</a:t>
            </a:r>
          </a:p>
          <a:p>
            <a:r>
              <a:rPr lang="de-DE" dirty="0" err="1"/>
              <a:t>Git</a:t>
            </a:r>
            <a:r>
              <a:rPr lang="de-DE" dirty="0"/>
              <a:t> ist heutzutage superwichtig für Softwareentwickler, besonders für große Projekte. </a:t>
            </a:r>
          </a:p>
          <a:p>
            <a:r>
              <a:rPr lang="de-DE" dirty="0"/>
              <a:t>Es hilft Teams, effizient zusammenzuarbeiten und Fehler zu vermeiden.</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5</a:t>
            </a:fld>
            <a:endParaRPr lang="de-DE"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marL="0" marR="0" lvl="0" indent="0" algn="r" defTabSz="914400" rtl="0" eaLnBrk="1" fontAlgn="auto" latinLnBrk="0" hangingPunct="1">
              <a:lnSpc>
                <a:spcPct val="100000"/>
              </a:lnSpc>
              <a:spcBef>
                <a:spcPts val="0"/>
              </a:spcBef>
              <a:spcAft>
                <a:spcPts val="0"/>
              </a:spcAft>
              <a:buClrTx/>
              <a:buSzTx/>
              <a:buFontTx/>
              <a:buNone/>
              <a:tabLst/>
              <a:defRPr lang="de-DE"/>
            </a:pPr>
            <a:fld id="{DEF75CB5-5666-5049-9AE0-38EFD385C21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de-DE"/>
              </a:pPr>
              <a:t>6</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3893-A8C2-A8C1-9672-91FD4C4FB7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0CD314B-EBF3-BCF4-BC9B-341FC81B7D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C7005CA-E4A1-620E-DC1C-01E8B89FE190}"/>
              </a:ext>
            </a:extLst>
          </p:cNvPr>
          <p:cNvSpPr>
            <a:spLocks noGrp="1"/>
          </p:cNvSpPr>
          <p:nvPr>
            <p:ph type="body" idx="1"/>
          </p:nvPr>
        </p:nvSpPr>
        <p:spPr/>
        <p:txBody>
          <a:bodyPr rtlCol="0"/>
          <a:lstStyle>
            <a:defPPr>
              <a:defRPr lang="de-DE"/>
            </a:defPPr>
          </a:lstStyle>
          <a:p>
            <a:r>
              <a:rPr lang="de-DE" dirty="0" err="1"/>
              <a:t>Git</a:t>
            </a:r>
            <a:r>
              <a:rPr lang="de-DE" dirty="0"/>
              <a:t> ist wie das Herzstück bei der Entwicklung von Computerprogrammen. </a:t>
            </a:r>
          </a:p>
          <a:p>
            <a:r>
              <a:rPr lang="de-DE" dirty="0"/>
              <a:t>Es ist ein zentraler Ort, an dem der gesamte Code für ein Projekt aufbewahrt und jede Veränderung aufgezeichnet wird. </a:t>
            </a:r>
          </a:p>
          <a:p>
            <a:r>
              <a:rPr lang="de-DE" dirty="0"/>
              <a:t>Denk Dir </a:t>
            </a:r>
            <a:r>
              <a:rPr lang="de-DE" dirty="0" err="1"/>
              <a:t>Git</a:t>
            </a:r>
            <a:r>
              <a:rPr lang="de-DE" dirty="0"/>
              <a:t> ist wie ein großes Notizbuch, in dem jede Zeile Code und jede Änderung daran gespeichert wird.</a:t>
            </a:r>
          </a:p>
          <a:p>
            <a:r>
              <a:rPr lang="de-DE" dirty="0"/>
              <a:t>Wenn ein Team an einem neuen Programm arbeitet, ist es wichtig, dass alle Änderungen gut organisiert sind. </a:t>
            </a:r>
          </a:p>
          <a:p>
            <a:r>
              <a:rPr lang="de-DE" dirty="0" err="1"/>
              <a:t>Git</a:t>
            </a:r>
            <a:r>
              <a:rPr lang="de-DE" dirty="0"/>
              <a:t> hilft dabei, indem es sogenannte "Zweige„ , die </a:t>
            </a:r>
            <a:r>
              <a:rPr lang="de-DE" dirty="0" err="1"/>
              <a:t>Branches</a:t>
            </a:r>
            <a:r>
              <a:rPr lang="de-DE" dirty="0"/>
              <a:t>, verwendet. </a:t>
            </a:r>
          </a:p>
          <a:p>
            <a:r>
              <a:rPr lang="de-DE" dirty="0"/>
              <a:t>Stell dir vor, jeder Entwickler hat seinen eigenen Zweig im Notizbuch, in dem er an neuen Funktionen oder Fehlern arbeiten kann, ohne den Quellcode des Programms zu stören.</a:t>
            </a:r>
          </a:p>
          <a:p>
            <a:r>
              <a:rPr lang="de-DE" dirty="0"/>
              <a:t>Ein gutes Beispiel ist, wenn jemand eine neue Funktion wie "Benutzer-Login" hinzufügen möchte. </a:t>
            </a:r>
          </a:p>
          <a:p>
            <a:r>
              <a:rPr lang="de-DE" dirty="0"/>
              <a:t>Anstatt direkt am Hauptprogramm zu arbeiten, erstellt er einen neuen Zweig, der nur für diese Funktion zuständig ist. So bleiben die Änderungen sauber getrennt, bis die neue Funktion fertig ist und in das Hauptprogramm integriert werden kann.</a:t>
            </a:r>
          </a:p>
          <a:p>
            <a:pPr rtl="0"/>
            <a:endParaRPr lang="de-DE" dirty="0"/>
          </a:p>
        </p:txBody>
      </p:sp>
      <p:sp>
        <p:nvSpPr>
          <p:cNvPr id="4" name="Foliennummernplatzhalter 3">
            <a:extLst>
              <a:ext uri="{FF2B5EF4-FFF2-40B4-BE49-F238E27FC236}">
                <a16:creationId xmlns:a16="http://schemas.microsoft.com/office/drawing/2014/main" id="{FC6914BC-180A-34E1-FDA6-996B41B62D00}"/>
              </a:ext>
            </a:extLst>
          </p:cNvPr>
          <p:cNvSpPr>
            <a:spLocks noGrp="1"/>
          </p:cNvSpPr>
          <p:nvPr>
            <p:ph type="sldNum" sz="quarter" idx="5"/>
          </p:nvPr>
        </p:nvSpPr>
        <p:spPr/>
        <p:txBody>
          <a:bodyPr rtlCol="0"/>
          <a:lstStyle>
            <a:defPPr>
              <a:defRPr lang="de-DE"/>
            </a:defPPr>
          </a:lstStyle>
          <a:p>
            <a:pPr rtl="0"/>
            <a:fld id="{DEF75CB5-5666-5049-9AE0-38EFD385C21E}" type="slidenum">
              <a:rPr lang="de-DE" smtClean="0"/>
              <a:t>7</a:t>
            </a:fld>
            <a:endParaRPr lang="de-DE" dirty="0"/>
          </a:p>
        </p:txBody>
      </p:sp>
    </p:spTree>
    <p:extLst>
      <p:ext uri="{BB962C8B-B14F-4D97-AF65-F5344CB8AC3E}">
        <p14:creationId xmlns:p14="http://schemas.microsoft.com/office/powerpoint/2010/main" val="263666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r>
              <a:rPr lang="de-DE" dirty="0" err="1"/>
              <a:t>Git</a:t>
            </a:r>
            <a:r>
              <a:rPr lang="de-DE" dirty="0"/>
              <a:t> ist wie ein wichtiges Werkzeug für Programmierer, besonders wenn sie an größeren Projekten arbeiten. </a:t>
            </a:r>
          </a:p>
          <a:p>
            <a:r>
              <a:rPr lang="de-DE" dirty="0"/>
              <a:t>Es hilft ihnen, den Überblick über alle Änderungen am Code zu behalten und sicherzustellen, dass alles reibungslos funktioniert.</a:t>
            </a:r>
          </a:p>
          <a:p>
            <a:r>
              <a:rPr lang="de-DE" dirty="0"/>
              <a:t>Es speichert jede einzelne Änderung, die jemand am Code vornimmt.</a:t>
            </a:r>
          </a:p>
          <a:p>
            <a:r>
              <a:rPr lang="de-DE" dirty="0"/>
              <a:t>Ein weiterer Vorteil ist, dass mehrere Leute gleichzeitig an verschiedenen Teilen des Programms arbeiten können, ohne dass es zu Problemen kommt. </a:t>
            </a:r>
          </a:p>
          <a:p>
            <a:r>
              <a:rPr lang="de-DE" dirty="0" err="1"/>
              <a:t>Git</a:t>
            </a:r>
            <a:r>
              <a:rPr lang="de-DE" dirty="0"/>
              <a:t> hilft ihnen, ihre Änderungen zusammenzuführen und sicherzustellen, dass alles zusammenpasst.</a:t>
            </a:r>
          </a:p>
          <a:p>
            <a:r>
              <a:rPr lang="de-DE" dirty="0"/>
              <a:t>So bleibt der Hauptteil des Programms sauber und stabil.</a:t>
            </a:r>
          </a:p>
          <a:p>
            <a:r>
              <a:rPr lang="de-DE" dirty="0"/>
              <a:t>Bevor Änderungen am Hauptprogramm vorgenommen werden, können andere Programmierer die Änderungen überprüfen und sicherstellen, dass alles in Ordnung ist. </a:t>
            </a:r>
          </a:p>
          <a:p>
            <a:r>
              <a:rPr lang="de-DE" dirty="0"/>
              <a:t>Das ist wie eine Qualitätskontrolle für den Code.</a:t>
            </a:r>
          </a:p>
          <a:p>
            <a:r>
              <a:rPr lang="de-DE" dirty="0" err="1"/>
              <a:t>Git</a:t>
            </a:r>
            <a:r>
              <a:rPr lang="de-DE" dirty="0"/>
              <a:t> wird auch oft mit anderen Tools verwendet, die automatisch testen und sicherstellen, dass der Code funktioniert, bevor er veröffentlicht wird.</a:t>
            </a:r>
          </a:p>
          <a:p>
            <a:r>
              <a:rPr lang="de-DE" dirty="0"/>
              <a:t>Da wären z.B. Jenkins, </a:t>
            </a:r>
            <a:r>
              <a:rPr lang="de-DE" dirty="0" err="1"/>
              <a:t>Selenium</a:t>
            </a:r>
            <a:r>
              <a:rPr lang="de-DE" dirty="0"/>
              <a:t> oder Docker zu nennen,</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DEF75CB5-5666-5049-9AE0-38EFD385C21E}" type="slidenum">
              <a:rPr lang="de-DE" smtClean="0"/>
              <a:t>8</a:t>
            </a:fld>
            <a:endParaRPr lang="de-DE"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6E4BD-39B8-17CB-7F23-9935FFA4C10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206237-DBB4-F470-FF65-1DCCCCFF26A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04EFAB2-7761-7901-6270-D54BF5AD2DE5}"/>
              </a:ext>
            </a:extLst>
          </p:cNvPr>
          <p:cNvSpPr>
            <a:spLocks noGrp="1"/>
          </p:cNvSpPr>
          <p:nvPr>
            <p:ph type="body" idx="1"/>
          </p:nvPr>
        </p:nvSpPr>
        <p:spPr/>
        <p:txBody>
          <a:bodyPr rtlCol="0"/>
          <a:lstStyle>
            <a:defPPr>
              <a:defRPr lang="de-DE"/>
            </a:defPPr>
          </a:lstStyle>
          <a:p>
            <a:r>
              <a:rPr lang="de-DE" dirty="0" err="1"/>
              <a:t>Git</a:t>
            </a:r>
            <a:r>
              <a:rPr lang="de-DE" dirty="0"/>
              <a:t> ist nicht nur für die Entwicklung von Programmen nützlich, sondern auch danach. </a:t>
            </a:r>
          </a:p>
          <a:p>
            <a:r>
              <a:rPr lang="de-DE" dirty="0"/>
              <a:t>Es hilft Teams, ihre Programme zu verwalten, Fehler zu beheben und sie ständig zu verbessern.</a:t>
            </a:r>
          </a:p>
          <a:p>
            <a:r>
              <a:rPr lang="de-DE" dirty="0"/>
              <a:t>Stell dir vor, du hast ein Spiel veröffentlicht und plötzlich finden einige Spieler einen Fehler. </a:t>
            </a:r>
          </a:p>
          <a:p>
            <a:r>
              <a:rPr lang="de-DE" dirty="0"/>
              <a:t>Mit </a:t>
            </a:r>
            <a:r>
              <a:rPr lang="de-DE" dirty="0" err="1"/>
              <a:t>Git</a:t>
            </a:r>
            <a:r>
              <a:rPr lang="de-DE" dirty="0"/>
              <a:t> kannst du schnell zu einer älteren Version des Spiels zurückkehren, die funktioniert hat, und den Fehler beheben, ohne dass alle Spieler Probleme haben.</a:t>
            </a:r>
          </a:p>
          <a:p>
            <a:r>
              <a:rPr lang="de-DE" dirty="0" err="1"/>
              <a:t>Git</a:t>
            </a:r>
            <a:r>
              <a:rPr lang="de-DE" dirty="0"/>
              <a:t> hilft auch dabei, verschiedene Versionen des Spiels zu speichern. Wenn du eine neue Version herausbringst, kannst du diese mit einer neuen Versions-Nummer versehen, damit du später genau weißt, welche Version das ist.</a:t>
            </a:r>
          </a:p>
          <a:p>
            <a:r>
              <a:rPr lang="de-DE" dirty="0"/>
              <a:t>Wenn du sehen möchtest, wer wann was geändert hat, kannst du einfach in die </a:t>
            </a:r>
            <a:r>
              <a:rPr lang="de-DE" dirty="0" err="1"/>
              <a:t>Git</a:t>
            </a:r>
            <a:r>
              <a:rPr lang="de-DE" dirty="0"/>
              <a:t>-Historie schauen.</a:t>
            </a:r>
          </a:p>
          <a:p>
            <a:r>
              <a:rPr lang="de-DE" dirty="0"/>
              <a:t>Teams können auch analysieren, wie oft Änderungen vorgenommen werden und wie die „</a:t>
            </a:r>
            <a:r>
              <a:rPr lang="de-DE" dirty="0" err="1"/>
              <a:t>Branches</a:t>
            </a:r>
            <a:r>
              <a:rPr lang="de-DE" dirty="0"/>
              <a:t>" in </a:t>
            </a:r>
            <a:r>
              <a:rPr lang="de-DE" dirty="0" err="1"/>
              <a:t>Git</a:t>
            </a:r>
            <a:r>
              <a:rPr lang="de-DE" dirty="0"/>
              <a:t> genutzt werden. </a:t>
            </a:r>
          </a:p>
          <a:p>
            <a:r>
              <a:rPr lang="de-DE" dirty="0"/>
              <a:t>Dadurch können sie ihren Entwicklungsprozess verbessern und zukünftige Versionen des Spiels noch besser planen.</a:t>
            </a:r>
          </a:p>
          <a:p>
            <a:pPr rtl="0"/>
            <a:endParaRPr lang="de-DE" dirty="0"/>
          </a:p>
        </p:txBody>
      </p:sp>
      <p:sp>
        <p:nvSpPr>
          <p:cNvPr id="4" name="Foliennummernplatzhalter 3">
            <a:extLst>
              <a:ext uri="{FF2B5EF4-FFF2-40B4-BE49-F238E27FC236}">
                <a16:creationId xmlns:a16="http://schemas.microsoft.com/office/drawing/2014/main" id="{1DD690B7-0590-144C-1753-DAB49E18659B}"/>
              </a:ext>
            </a:extLst>
          </p:cNvPr>
          <p:cNvSpPr>
            <a:spLocks noGrp="1"/>
          </p:cNvSpPr>
          <p:nvPr>
            <p:ph type="sldNum" sz="quarter" idx="5"/>
          </p:nvPr>
        </p:nvSpPr>
        <p:spPr/>
        <p:txBody>
          <a:bodyPr rtlCol="0"/>
          <a:lstStyle>
            <a:defPPr>
              <a:defRPr lang="de-DE"/>
            </a:defPPr>
          </a:lstStyle>
          <a:p>
            <a:pPr rtl="0"/>
            <a:fld id="{DEF75CB5-5666-5049-9AE0-38EFD385C21E}" type="slidenum">
              <a:rPr lang="de-DE" smtClean="0"/>
              <a:t>9</a:t>
            </a:fld>
            <a:endParaRPr lang="de-DE" dirty="0"/>
          </a:p>
        </p:txBody>
      </p:sp>
    </p:spTree>
    <p:extLst>
      <p:ext uri="{BB962C8B-B14F-4D97-AF65-F5344CB8AC3E}">
        <p14:creationId xmlns:p14="http://schemas.microsoft.com/office/powerpoint/2010/main" val="3914459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Untertitel">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Bild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el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rtlCol="0" anchor="b" anchorCtr="0">
            <a:noAutofit/>
          </a:bodyPr>
          <a:lstStyle>
            <a:lvl1pPr algn="ctr">
              <a:defRPr lang="de-DE" sz="6000" kern="1200" cap="all" spc="300" baseline="0">
                <a:solidFill>
                  <a:schemeClr val="accent3">
                    <a:lumMod val="75000"/>
                  </a:schemeClr>
                </a:solidFill>
              </a:defRPr>
            </a:lvl1pPr>
          </a:lstStyle>
          <a:p>
            <a:pPr rtl="0"/>
            <a:r>
              <a:rPr lang="de-DE"/>
              <a:t>Titel durch Klicken hinzufügen</a:t>
            </a:r>
          </a:p>
        </p:txBody>
      </p:sp>
      <p:sp>
        <p:nvSpPr>
          <p:cNvPr id="12" name="Untertitel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rtlCol="0">
            <a:noAutofit/>
          </a:bodyPr>
          <a:lstStyle>
            <a:lvl1pPr marL="0" indent="0" algn="ctr">
              <a:buNone/>
              <a:defRPr lang="de-DE" sz="3200" b="0" i="0" cap="all" spc="600" baseline="0">
                <a:solidFill>
                  <a:schemeClr val="accent3"/>
                </a:solidFill>
                <a:latin typeface="+mj-lt"/>
                <a:cs typeface="Biome Light" panose="020B0303030204020804" pitchFamily="34" charset="0"/>
              </a:defRPr>
            </a:lvl1pPr>
            <a:lvl2pPr marL="457200" indent="0" algn="ctr">
              <a:buNone/>
              <a:defRPr lang="de-DE" sz="2000"/>
            </a:lvl2pPr>
            <a:lvl3pPr marL="914400" indent="0" algn="ctr">
              <a:buNone/>
              <a:defRPr lang="de-DE" sz="1800"/>
            </a:lvl3pPr>
            <a:lvl4pPr marL="1371600" indent="0" algn="ctr">
              <a:buNone/>
              <a:defRPr lang="de-DE" sz="1600"/>
            </a:lvl4pPr>
            <a:lvl5pPr marL="1828800" indent="0" algn="ctr">
              <a:buNone/>
              <a:defRPr lang="de-DE" sz="1600"/>
            </a:lvl5pPr>
            <a:lvl6pPr marL="2286000" indent="0" algn="ctr">
              <a:buNone/>
              <a:defRPr lang="de-DE" sz="1600"/>
            </a:lvl6pPr>
            <a:lvl7pPr marL="2743200" indent="0" algn="ctr">
              <a:buNone/>
              <a:defRPr lang="de-DE" sz="1600"/>
            </a:lvl7pPr>
            <a:lvl8pPr marL="3200400" indent="0" algn="ctr">
              <a:buNone/>
              <a:defRPr lang="de-DE" sz="1600"/>
            </a:lvl8pPr>
            <a:lvl9pPr marL="3657600" indent="0" algn="ctr">
              <a:buNone/>
              <a:defRPr lang="de-DE" sz="1600"/>
            </a:lvl9pPr>
          </a:lstStyle>
          <a:p>
            <a:pPr rtl="0"/>
            <a:r>
              <a:rPr lang="de-DE"/>
              <a:t>Untertitel durch Klicken hinzufügen</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el und 2 Spalte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marL="0" marR="0" lvl="0" indent="0" algn="ctr" defTabSz="914400" rtl="0" eaLnBrk="1" fontAlgn="auto" latinLnBrk="0" hangingPunct="1">
              <a:lnSpc>
                <a:spcPct val="100000"/>
              </a:lnSpc>
              <a:spcBef>
                <a:spcPts val="0"/>
              </a:spcBef>
              <a:spcAft>
                <a:spcPts val="0"/>
              </a:spcAft>
              <a:buClrTx/>
              <a:buSzTx/>
              <a:buFontTx/>
              <a:buNone/>
              <a:tabLst/>
              <a:defRPr lang="de-DE"/>
            </a:pPr>
            <a:endParaRPr kumimoji="0" lang="de-DE"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rtlCol="0" anchor="b">
            <a:noAutofit/>
          </a:bodyPr>
          <a:lstStyle>
            <a:lvl1pPr algn="l">
              <a:defRPr lang="de-DE" sz="3200" cap="all" spc="0" baseline="0">
                <a:solidFill>
                  <a:schemeClr val="accent3">
                    <a:lumMod val="75000"/>
                  </a:schemeClr>
                </a:solidFill>
              </a:defRPr>
            </a:lvl1pPr>
          </a:lstStyle>
          <a:p>
            <a:pPr rtl="0"/>
            <a:r>
              <a:rPr lang="de-DE"/>
              <a:t>Titel durch Klicken hinzufügen</a:t>
            </a:r>
          </a:p>
        </p:txBody>
      </p:sp>
      <p:sp>
        <p:nvSpPr>
          <p:cNvPr id="10" name="Bildplatzhalt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rtlCol="0"/>
          <a:lstStyle>
            <a:lvl1pPr algn="ctr">
              <a:defRPr lang="de-DE" sz="2000"/>
            </a:lvl1pPr>
          </a:lstStyle>
          <a:p>
            <a:pPr rtl="0"/>
            <a:r>
              <a:rPr lang="de-DE"/>
              <a:t>Bild durch Klicken auf Symbol hinzufügen</a:t>
            </a:r>
          </a:p>
        </p:txBody>
      </p:sp>
      <p:sp>
        <p:nvSpPr>
          <p:cNvPr id="19" name="Inhaltsplatzhalt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de-DE"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de-DE"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de-DE"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de-DE" sz="1800" spc="0"/>
            </a:lvl4pPr>
          </a:lstStyle>
          <a:p>
            <a:pPr lvl="0" rtl="0"/>
            <a:r>
              <a:rPr lang="de-DE"/>
              <a:t>Klicken, um Inhalt hinzuzufügen</a:t>
            </a:r>
          </a:p>
          <a:p>
            <a:pPr lvl="1" rtl="0"/>
            <a:r>
              <a:rPr lang="de-DE"/>
              <a:t>Zweite Ebene</a:t>
            </a:r>
          </a:p>
          <a:p>
            <a:pPr lvl="2" rtl="0"/>
            <a:r>
              <a:rPr lang="de-DE"/>
              <a:t>Dritte Ebene</a:t>
            </a:r>
          </a:p>
          <a:p>
            <a:pPr lvl="3" rtl="0"/>
            <a:r>
              <a:rPr lang="de-DE"/>
              <a:t>Vierte Ebene</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cxnSp>
        <p:nvCxnSpPr>
          <p:cNvPr id="4" name="Gerader Verbinde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el und 2 Spalte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marL="0" marR="0" lvl="0" indent="0" algn="ctr" defTabSz="914400" rtl="0" eaLnBrk="1" fontAlgn="auto" latinLnBrk="0" hangingPunct="1">
              <a:lnSpc>
                <a:spcPct val="100000"/>
              </a:lnSpc>
              <a:spcBef>
                <a:spcPts val="0"/>
              </a:spcBef>
              <a:spcAft>
                <a:spcPts val="0"/>
              </a:spcAft>
              <a:buClrTx/>
              <a:buSzTx/>
              <a:buFontTx/>
              <a:buNone/>
              <a:tabLst/>
              <a:defRPr lang="de-DE"/>
            </a:pPr>
            <a:endParaRPr kumimoji="0" lang="de-DE"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Gerader Verbinde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24000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rtlCol="0" anchor="b">
            <a:noAutofit/>
          </a:bodyPr>
          <a:lstStyle>
            <a:lvl1pPr algn="l">
              <a:defRPr lang="de-DE" sz="3200" cap="all" spc="0" baseline="0">
                <a:solidFill>
                  <a:schemeClr val="accent3">
                    <a:lumMod val="75000"/>
                  </a:schemeClr>
                </a:solidFill>
              </a:defRPr>
            </a:lvl1pPr>
          </a:lstStyle>
          <a:p>
            <a:pPr rtl="0"/>
            <a:r>
              <a:rPr lang="de-DE"/>
              <a:t>Titel durch Klicken hinzufügen</a:t>
            </a:r>
          </a:p>
        </p:txBody>
      </p:sp>
      <p:sp>
        <p:nvSpPr>
          <p:cNvPr id="19" name="Inhaltsplatzhalt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de-DE"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de-DE"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de-DE"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de-DE" sz="1800" spc="0"/>
            </a:lvl4pPr>
          </a:lstStyle>
          <a:p>
            <a:pPr lvl="0" rtl="0"/>
            <a:r>
              <a:rPr lang="de-DE"/>
              <a:t>Klicken, um Inhalt hinzuzufügen</a:t>
            </a:r>
          </a:p>
          <a:p>
            <a:pPr lvl="1" rtl="0"/>
            <a:r>
              <a:rPr lang="de-DE"/>
              <a:t>Zweite Ebene</a:t>
            </a:r>
          </a:p>
          <a:p>
            <a:pPr lvl="2" rtl="0"/>
            <a:r>
              <a:rPr lang="de-DE"/>
              <a:t>Dritte Ebene</a:t>
            </a:r>
          </a:p>
          <a:p>
            <a:pPr lvl="3" rtl="0"/>
            <a:r>
              <a:rPr lang="de-DE"/>
              <a:t>Vierte Ebene</a:t>
            </a:r>
          </a:p>
        </p:txBody>
      </p:sp>
      <p:sp>
        <p:nvSpPr>
          <p:cNvPr id="12" name="Tabellenplatzhalt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rtlCol="0"/>
          <a:lstStyle>
            <a:lvl1pPr>
              <a:defRPr lang="de-DE" sz="2400">
                <a:latin typeface="+mn-lt"/>
              </a:defRPr>
            </a:lvl1pPr>
          </a:lstStyle>
          <a:p>
            <a:pPr rtl="0"/>
            <a:r>
              <a:rPr lang="de-DE"/>
              <a:t>Tabelle durch Klicken auf Symbol hinzufügen</a:t>
            </a:r>
          </a:p>
        </p:txBody>
      </p: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el und 2 Spalte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cxnSp>
        <p:nvCxnSpPr>
          <p:cNvPr id="4" name="Gerader Verbinde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rtlCol="0" anchor="b">
            <a:noAutofit/>
          </a:bodyPr>
          <a:lstStyle>
            <a:lvl1pPr algn="l">
              <a:defRPr lang="de-DE" sz="3200" cap="all" spc="0" baseline="0">
                <a:solidFill>
                  <a:schemeClr val="accent3">
                    <a:lumMod val="75000"/>
                  </a:schemeClr>
                </a:solidFill>
              </a:defRPr>
            </a:lvl1pPr>
          </a:lstStyle>
          <a:p>
            <a:pPr rtl="0"/>
            <a:r>
              <a:rPr lang="de-DE"/>
              <a:t>Titel durch Klicken hinzufügen</a:t>
            </a:r>
          </a:p>
        </p:txBody>
      </p:sp>
      <p:sp>
        <p:nvSpPr>
          <p:cNvPr id="19" name="Inhaltsplatzhalt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rtlCol="0"/>
          <a:lstStyle>
            <a:lvl1pPr marL="283464" indent="-283464">
              <a:lnSpc>
                <a:spcPct val="120000"/>
              </a:lnSpc>
              <a:spcBef>
                <a:spcPts val="1000"/>
              </a:spcBef>
              <a:buClr>
                <a:schemeClr val="accent3"/>
              </a:buClr>
              <a:buFont typeface="Arial" panose="020B0604020202020204" pitchFamily="34" charset="0"/>
              <a:buChar char="•"/>
              <a:defRPr lang="de-DE" sz="1800" spc="0" baseline="0">
                <a:solidFill>
                  <a:schemeClr val="bg1"/>
                </a:solidFill>
                <a:latin typeface="+mn-lt"/>
              </a:defRPr>
            </a:lvl1pPr>
            <a:lvl2pPr marL="566928" indent="-283464">
              <a:lnSpc>
                <a:spcPct val="120000"/>
              </a:lnSpc>
              <a:spcBef>
                <a:spcPts val="500"/>
              </a:spcBef>
              <a:buClr>
                <a:schemeClr val="accent3"/>
              </a:buClr>
              <a:defRPr lang="de-DE" sz="1800" spc="0"/>
            </a:lvl2pPr>
            <a:lvl3pPr marL="859536" indent="-283464">
              <a:lnSpc>
                <a:spcPct val="120000"/>
              </a:lnSpc>
              <a:spcBef>
                <a:spcPts val="500"/>
              </a:spcBef>
              <a:buClr>
                <a:schemeClr val="accent3"/>
              </a:buClr>
              <a:defRPr lang="de-DE" sz="1800" spc="0"/>
            </a:lvl3pPr>
            <a:lvl4pPr marL="1152144">
              <a:lnSpc>
                <a:spcPct val="120000"/>
              </a:lnSpc>
              <a:spcBef>
                <a:spcPts val="500"/>
              </a:spcBef>
              <a:buClr>
                <a:schemeClr val="accent3"/>
              </a:buClr>
              <a:defRPr lang="de-DE" sz="1800" spc="0"/>
            </a:lvl4pPr>
          </a:lstStyle>
          <a:p>
            <a:pPr lvl="0" rtl="0"/>
            <a:r>
              <a:rPr lang="de-DE"/>
              <a:t>Klicken, um Inhalt hinzuzufügen</a:t>
            </a:r>
          </a:p>
          <a:p>
            <a:pPr lvl="1" rtl="0"/>
            <a:r>
              <a:rPr lang="de-DE"/>
              <a:t>Zweite Ebene</a:t>
            </a:r>
          </a:p>
          <a:p>
            <a:pPr lvl="2" rtl="0"/>
            <a:r>
              <a:rPr lang="de-DE"/>
              <a:t>Dritte Ebene</a:t>
            </a:r>
          </a:p>
          <a:p>
            <a:pPr lvl="3" rtl="0"/>
            <a:r>
              <a:rPr lang="de-DE"/>
              <a:t>Vierte Ebene</a:t>
            </a:r>
          </a:p>
        </p:txBody>
      </p:sp>
      <p:sp>
        <p:nvSpPr>
          <p:cNvPr id="10" name="Inhaltsplatzhalt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rtlCol="0"/>
          <a:lstStyle>
            <a:lvl1pPr marL="0" indent="0">
              <a:lnSpc>
                <a:spcPct val="120000"/>
              </a:lnSpc>
              <a:spcBef>
                <a:spcPts val="1000"/>
              </a:spcBef>
              <a:buFont typeface="Arial" panose="020B0604020202020204" pitchFamily="34" charset="0"/>
              <a:buNone/>
              <a:defRPr lang="de-DE" sz="1800">
                <a:solidFill>
                  <a:schemeClr val="bg1"/>
                </a:solidFill>
                <a:latin typeface="+mn-lt"/>
              </a:defRPr>
            </a:lvl1pPr>
            <a:lvl2pPr marL="457200" indent="0">
              <a:lnSpc>
                <a:spcPct val="120000"/>
              </a:lnSpc>
              <a:spcBef>
                <a:spcPts val="1000"/>
              </a:spcBef>
              <a:buNone/>
              <a:defRPr lang="de-DE" sz="1600">
                <a:solidFill>
                  <a:schemeClr val="bg1"/>
                </a:solidFill>
                <a:latin typeface="+mn-lt"/>
              </a:defRPr>
            </a:lvl2pPr>
            <a:lvl3pPr marL="914400" indent="0">
              <a:lnSpc>
                <a:spcPct val="120000"/>
              </a:lnSpc>
              <a:spcBef>
                <a:spcPts val="1000"/>
              </a:spcBef>
              <a:buNone/>
              <a:defRPr lang="de-DE" sz="1400">
                <a:solidFill>
                  <a:schemeClr val="bg1"/>
                </a:solidFill>
                <a:latin typeface="+mn-lt"/>
              </a:defRPr>
            </a:lvl3pPr>
            <a:lvl4pPr marL="1371600" indent="0">
              <a:lnSpc>
                <a:spcPct val="120000"/>
              </a:lnSpc>
              <a:spcBef>
                <a:spcPts val="1000"/>
              </a:spcBef>
              <a:buNone/>
              <a:defRPr lang="de-DE" sz="1200">
                <a:solidFill>
                  <a:schemeClr val="bg1"/>
                </a:solidFill>
                <a:latin typeface="+mn-lt"/>
              </a:defRPr>
            </a:lvl4pPr>
            <a:lvl5pPr marL="1828800" indent="0">
              <a:lnSpc>
                <a:spcPct val="120000"/>
              </a:lnSpc>
              <a:spcBef>
                <a:spcPts val="1000"/>
              </a:spcBef>
              <a:buNone/>
              <a:defRPr lang="de-DE" sz="1200">
                <a:solidFill>
                  <a:schemeClr val="bg1"/>
                </a:solidFill>
                <a:latin typeface="+mn-lt"/>
              </a:defRPr>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2 Spalte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cxnSp>
        <p:nvCxnSpPr>
          <p:cNvPr id="4" name="Gerader Verbinde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rtlCol="0" anchor="b">
            <a:noAutofit/>
          </a:bodyPr>
          <a:lstStyle>
            <a:lvl1pPr algn="l">
              <a:defRPr lang="de-DE" sz="3200" cap="all" spc="0" baseline="0">
                <a:solidFill>
                  <a:schemeClr val="accent3">
                    <a:lumMod val="75000"/>
                  </a:schemeClr>
                </a:solidFill>
              </a:defRPr>
            </a:lvl1pPr>
          </a:lstStyle>
          <a:p>
            <a:pPr rtl="0"/>
            <a:r>
              <a:rPr lang="de-DE"/>
              <a:t>Titel durch Klicken hinzufügen</a:t>
            </a:r>
          </a:p>
        </p:txBody>
      </p:sp>
      <p:sp>
        <p:nvSpPr>
          <p:cNvPr id="10" name="Tabellenplatzhalt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rtlCol="0"/>
          <a:lstStyle>
            <a:lvl1pPr>
              <a:defRPr lang="de-DE" sz="2400">
                <a:latin typeface="+mn-lt"/>
              </a:defRPr>
            </a:lvl1pPr>
          </a:lstStyle>
          <a:p>
            <a:pPr rtl="0"/>
            <a:r>
              <a:rPr lang="de-DE"/>
              <a:t>Tabelle durch Klicken auf Symbol hinzufügen</a:t>
            </a:r>
          </a:p>
        </p:txBody>
      </p:sp>
      <p:cxnSp>
        <p:nvCxnSpPr>
          <p:cNvPr id="8" name="Gerader Verbinde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hlussbemerku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uppieren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Ellipse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sp>
            <p:nvSpPr>
              <p:cNvPr id="18" name="Grafik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grpSp>
        <p:pic>
          <p:nvPicPr>
            <p:cNvPr id="4" name="Inhaltsplatzhalt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el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rtlCol="0" anchor="b">
            <a:noAutofit/>
          </a:bodyPr>
          <a:lstStyle>
            <a:lvl1pPr>
              <a:defRPr lang="de-DE" sz="3200" cap="all" baseline="0">
                <a:solidFill>
                  <a:schemeClr val="accent3"/>
                </a:solidFill>
              </a:defRPr>
            </a:lvl1pPr>
          </a:lstStyle>
          <a:p>
            <a:pPr rtl="0"/>
            <a:r>
              <a:rPr lang="de-DE"/>
              <a:t>Titel durch Klicken hinzufügen</a:t>
            </a:r>
          </a:p>
        </p:txBody>
      </p:sp>
      <p:sp>
        <p:nvSpPr>
          <p:cNvPr id="7" name="Inhaltsplatzhalt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rtlCol="0"/>
          <a:lstStyle>
            <a:lvl1pPr>
              <a:lnSpc>
                <a:spcPct val="120000"/>
              </a:lnSpc>
              <a:spcBef>
                <a:spcPts val="1000"/>
              </a:spcBef>
              <a:defRPr lang="de-DE" sz="1800">
                <a:solidFill>
                  <a:schemeClr val="bg1"/>
                </a:solidFill>
                <a:latin typeface="+mn-lt"/>
              </a:defRPr>
            </a:lvl1pPr>
            <a:lvl2pPr>
              <a:lnSpc>
                <a:spcPct val="120000"/>
              </a:lnSpc>
              <a:spcBef>
                <a:spcPts val="1000"/>
              </a:spcBef>
              <a:buClr>
                <a:schemeClr val="accent3"/>
              </a:buClr>
              <a:defRPr lang="de-DE" sz="1600">
                <a:solidFill>
                  <a:schemeClr val="bg1"/>
                </a:solidFill>
                <a:latin typeface="+mn-lt"/>
              </a:defRPr>
            </a:lvl2pPr>
            <a:lvl3pPr>
              <a:lnSpc>
                <a:spcPct val="120000"/>
              </a:lnSpc>
              <a:spcBef>
                <a:spcPts val="1000"/>
              </a:spcBef>
              <a:buClr>
                <a:schemeClr val="accent3"/>
              </a:buClr>
              <a:defRPr lang="de-DE" sz="1400">
                <a:solidFill>
                  <a:schemeClr val="bg1"/>
                </a:solidFill>
                <a:latin typeface="+mn-lt"/>
              </a:defRPr>
            </a:lvl3pPr>
            <a:lvl4pPr>
              <a:lnSpc>
                <a:spcPct val="120000"/>
              </a:lnSpc>
              <a:spcBef>
                <a:spcPts val="1000"/>
              </a:spcBef>
              <a:buClr>
                <a:schemeClr val="accent3"/>
              </a:buClr>
              <a:defRPr lang="de-DE" sz="1200">
                <a:solidFill>
                  <a:schemeClr val="bg1"/>
                </a:solidFill>
                <a:latin typeface="+mn-lt"/>
              </a:defRPr>
            </a:lvl4pPr>
            <a:lvl5pPr>
              <a:lnSpc>
                <a:spcPct val="120000"/>
              </a:lnSpc>
              <a:spcBef>
                <a:spcPts val="1000"/>
              </a:spcBef>
              <a:buClr>
                <a:schemeClr val="accent3"/>
              </a:buClr>
              <a:defRPr lang="de-DE" sz="1200">
                <a:solidFill>
                  <a:schemeClr val="bg1"/>
                </a:solidFill>
                <a:latin typeface="+mn-lt"/>
              </a:defRPr>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6" name="Gerader Verbinde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Bild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el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rtlCol="0" anchor="ctr" anchorCtr="0">
            <a:noAutofit/>
          </a:bodyPr>
          <a:lstStyle>
            <a:lvl1pPr algn="ctr">
              <a:defRPr lang="de-DE" sz="6000" kern="1200" cap="all" spc="300" baseline="0">
                <a:solidFill>
                  <a:schemeClr val="accent3">
                    <a:lumMod val="75000"/>
                  </a:schemeClr>
                </a:solidFill>
              </a:defRPr>
            </a:lvl1pPr>
          </a:lstStyle>
          <a:p>
            <a:pPr rtl="0"/>
            <a:r>
              <a:rPr lang="de-DE"/>
              <a:t>Titel durch Klicken hinzufügen</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hteck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pic>
          <p:nvPicPr>
            <p:cNvPr id="6" name="Inhaltsplatzhalt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uppieren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Ellipse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sp>
            <p:nvSpPr>
              <p:cNvPr id="9" name="Grafik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grpSp>
      </p:grpSp>
      <p:sp>
        <p:nvSpPr>
          <p:cNvPr id="2" name="Titel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rtlCol="0" anchor="b"/>
          <a:lstStyle>
            <a:lvl1pPr>
              <a:defRPr lang="de-DE" sz="3200" cap="all" baseline="0">
                <a:solidFill>
                  <a:schemeClr val="accent3">
                    <a:lumMod val="75000"/>
                  </a:schemeClr>
                </a:solidFill>
              </a:defRPr>
            </a:lvl1pPr>
          </a:lstStyle>
          <a:p>
            <a:pPr rtl="0"/>
            <a:r>
              <a:rPr lang="de-DE"/>
              <a:t>Mastertitelformat bearbeiten</a:t>
            </a:r>
          </a:p>
        </p:txBody>
      </p:sp>
      <p:cxnSp>
        <p:nvCxnSpPr>
          <p:cNvPr id="5" name="Gerader Verbinde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Inhaltsplatzhalt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rtlCol="0"/>
          <a:lstStyle>
            <a:lvl1pPr>
              <a:lnSpc>
                <a:spcPct val="120000"/>
              </a:lnSpc>
              <a:spcBef>
                <a:spcPts val="1000"/>
              </a:spcBef>
              <a:spcAft>
                <a:spcPts val="600"/>
              </a:spcAft>
              <a:defRPr lang="de-DE" sz="1800">
                <a:solidFill>
                  <a:schemeClr val="bg1"/>
                </a:solidFill>
                <a:latin typeface="+mn-lt"/>
              </a:defRPr>
            </a:lvl1pPr>
            <a:lvl2pPr>
              <a:lnSpc>
                <a:spcPct val="120000"/>
              </a:lnSpc>
              <a:spcBef>
                <a:spcPts val="1000"/>
              </a:spcBef>
              <a:spcAft>
                <a:spcPts val="600"/>
              </a:spcAft>
              <a:defRPr lang="de-DE" sz="1600">
                <a:solidFill>
                  <a:schemeClr val="bg1"/>
                </a:solidFill>
                <a:latin typeface="+mn-lt"/>
              </a:defRPr>
            </a:lvl2pPr>
            <a:lvl3pPr>
              <a:lnSpc>
                <a:spcPct val="120000"/>
              </a:lnSpc>
              <a:spcBef>
                <a:spcPts val="1000"/>
              </a:spcBef>
              <a:spcAft>
                <a:spcPts val="600"/>
              </a:spcAft>
              <a:defRPr lang="de-DE" sz="1400">
                <a:solidFill>
                  <a:schemeClr val="bg1"/>
                </a:solidFill>
                <a:latin typeface="+mn-lt"/>
              </a:defRPr>
            </a:lvl3pPr>
            <a:lvl4pPr>
              <a:lnSpc>
                <a:spcPct val="120000"/>
              </a:lnSpc>
              <a:spcBef>
                <a:spcPts val="1000"/>
              </a:spcBef>
              <a:spcAft>
                <a:spcPts val="600"/>
              </a:spcAft>
              <a:defRPr lang="de-DE" sz="1200">
                <a:solidFill>
                  <a:schemeClr val="bg1"/>
                </a:solidFill>
                <a:latin typeface="+mn-lt"/>
              </a:defRPr>
            </a:lvl4pPr>
            <a:lvl5pPr>
              <a:lnSpc>
                <a:spcPct val="120000"/>
              </a:lnSpc>
              <a:spcBef>
                <a:spcPts val="1000"/>
              </a:spcBef>
              <a:spcAft>
                <a:spcPts val="600"/>
              </a:spcAft>
              <a:defRPr lang="de-DE" sz="1200">
                <a:solidFill>
                  <a:schemeClr val="bg1"/>
                </a:solidFill>
                <a:latin typeface="+mn-lt"/>
              </a:defRPr>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el und 2 Spalte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rtlCol="0" anchor="b">
            <a:noAutofit/>
          </a:bodyPr>
          <a:lstStyle>
            <a:lvl1pPr algn="ctr">
              <a:defRPr lang="de-DE" sz="3200" cap="all" spc="300" baseline="0"/>
            </a:lvl1pPr>
          </a:lstStyle>
          <a:p>
            <a:pPr rtl="0"/>
            <a:r>
              <a:rPr lang="de-DE"/>
              <a:t>Titel durch Klicken hinzufügen</a:t>
            </a:r>
          </a:p>
        </p:txBody>
      </p:sp>
      <p:sp>
        <p:nvSpPr>
          <p:cNvPr id="7" name="Untertitel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rtlCol="0">
            <a:noAutofit/>
          </a:bodyPr>
          <a:lstStyle>
            <a:lvl1pPr marL="0" indent="0" algn="ctr">
              <a:buNone/>
              <a:defRPr lang="de-DE" sz="6000" b="0" i="0" cap="all" spc="600" baseline="0">
                <a:solidFill>
                  <a:schemeClr val="accent3">
                    <a:lumMod val="75000"/>
                  </a:schemeClr>
                </a:solidFill>
                <a:latin typeface="+mj-lt"/>
                <a:cs typeface="Biome Light" panose="020B0303030204020804" pitchFamily="34" charset="0"/>
              </a:defRPr>
            </a:lvl1pPr>
            <a:lvl2pPr marL="457200" indent="0" algn="ctr">
              <a:buNone/>
              <a:defRPr lang="de-DE" sz="2000"/>
            </a:lvl2pPr>
            <a:lvl3pPr marL="914400" indent="0" algn="ctr">
              <a:buNone/>
              <a:defRPr lang="de-DE" sz="1800"/>
            </a:lvl3pPr>
            <a:lvl4pPr marL="1371600" indent="0" algn="ctr">
              <a:buNone/>
              <a:defRPr lang="de-DE" sz="1600"/>
            </a:lvl4pPr>
            <a:lvl5pPr marL="1828800" indent="0" algn="ctr">
              <a:buNone/>
              <a:defRPr lang="de-DE" sz="1600"/>
            </a:lvl5pPr>
            <a:lvl6pPr marL="2286000" indent="0" algn="ctr">
              <a:buNone/>
              <a:defRPr lang="de-DE" sz="1600"/>
            </a:lvl6pPr>
            <a:lvl7pPr marL="2743200" indent="0" algn="ctr">
              <a:buNone/>
              <a:defRPr lang="de-DE" sz="1600"/>
            </a:lvl7pPr>
            <a:lvl8pPr marL="3200400" indent="0" algn="ctr">
              <a:buNone/>
              <a:defRPr lang="de-DE" sz="1600"/>
            </a:lvl8pPr>
            <a:lvl9pPr marL="3657600" indent="0" algn="ctr">
              <a:buNone/>
              <a:defRPr lang="de-DE" sz="1600"/>
            </a:lvl9pPr>
          </a:lstStyle>
          <a:p>
            <a:pPr rtl="0"/>
            <a:r>
              <a:rPr lang="de-DE"/>
              <a:t>Untertitel durch Klicken hinzufügen</a:t>
            </a:r>
          </a:p>
        </p:txBody>
      </p: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titel">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3" name="Rechteck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rtlCol="0" anchor="b">
            <a:noAutofit/>
          </a:bodyPr>
          <a:lstStyle>
            <a:lvl1pPr algn="l">
              <a:defRPr lang="de-DE" sz="2400" cap="all" spc="300" baseline="0"/>
            </a:lvl1pPr>
          </a:lstStyle>
          <a:p>
            <a:pPr rtl="0"/>
            <a:r>
              <a:rPr lang="de-DE"/>
              <a:t>Titel durch Klicken hinzufügen</a:t>
            </a:r>
          </a:p>
        </p:txBody>
      </p:sp>
      <p:sp>
        <p:nvSpPr>
          <p:cNvPr id="8" name="Untertitel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rtlCol="0">
            <a:noAutofit/>
          </a:bodyPr>
          <a:lstStyle>
            <a:lvl1pPr marL="0" indent="0" algn="l">
              <a:buNone/>
              <a:defRPr lang="de-DE" sz="3200" b="0" i="0" cap="all" spc="600" baseline="0">
                <a:solidFill>
                  <a:schemeClr val="accent3">
                    <a:lumMod val="75000"/>
                  </a:schemeClr>
                </a:solidFill>
                <a:latin typeface="+mj-lt"/>
                <a:cs typeface="Biome Light" panose="020B0303030204020804" pitchFamily="34" charset="0"/>
              </a:defRPr>
            </a:lvl1pPr>
            <a:lvl2pPr marL="457200" indent="0" algn="ctr">
              <a:buNone/>
              <a:defRPr lang="de-DE" sz="2000"/>
            </a:lvl2pPr>
            <a:lvl3pPr marL="914400" indent="0" algn="ctr">
              <a:buNone/>
              <a:defRPr lang="de-DE" sz="1800"/>
            </a:lvl3pPr>
            <a:lvl4pPr marL="1371600" indent="0" algn="ctr">
              <a:buNone/>
              <a:defRPr lang="de-DE" sz="1600"/>
            </a:lvl4pPr>
            <a:lvl5pPr marL="1828800" indent="0" algn="ctr">
              <a:buNone/>
              <a:defRPr lang="de-DE" sz="1600"/>
            </a:lvl5pPr>
            <a:lvl6pPr marL="2286000" indent="0" algn="ctr">
              <a:buNone/>
              <a:defRPr lang="de-DE" sz="1600"/>
            </a:lvl6pPr>
            <a:lvl7pPr marL="2743200" indent="0" algn="ctr">
              <a:buNone/>
              <a:defRPr lang="de-DE" sz="1600"/>
            </a:lvl7pPr>
            <a:lvl8pPr marL="3200400" indent="0" algn="ctr">
              <a:buNone/>
              <a:defRPr lang="de-DE" sz="1600"/>
            </a:lvl8pPr>
            <a:lvl9pPr marL="3657600" indent="0" algn="ctr">
              <a:buNone/>
              <a:defRPr lang="de-DE" sz="1600"/>
            </a:lvl9pPr>
          </a:lstStyle>
          <a:p>
            <a:pPr rtl="0"/>
            <a:r>
              <a:rPr lang="de-DE"/>
              <a:t>Untertitel durch Klicken hinzufügen</a:t>
            </a:r>
          </a:p>
        </p:txBody>
      </p:sp>
      <p:sp>
        <p:nvSpPr>
          <p:cNvPr id="10" name="Bildplatzhalt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rtlCol="0"/>
          <a:lstStyle>
            <a:lvl1pPr algn="ctr">
              <a:defRPr lang="de-DE" sz="2000"/>
            </a:lvl1pPr>
          </a:lstStyle>
          <a:p>
            <a:pPr rtl="0"/>
            <a:r>
              <a:rPr lang="de-DE"/>
              <a:t>Bild durch Klicken auf Symbol hinzufügen</a:t>
            </a:r>
          </a:p>
        </p:txBody>
      </p: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el und 2 Spalte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Inhaltsplatzhalt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hteck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cxnSp>
        <p:nvCxnSpPr>
          <p:cNvPr id="6" name="Gerader Verbinde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rtlCol="0" anchor="b">
            <a:noAutofit/>
          </a:bodyPr>
          <a:lstStyle>
            <a:lvl1pPr algn="l">
              <a:defRPr lang="de-DE" sz="3200" cap="all" spc="0" baseline="0">
                <a:solidFill>
                  <a:schemeClr val="accent3">
                    <a:lumMod val="75000"/>
                  </a:schemeClr>
                </a:solidFill>
              </a:defRPr>
            </a:lvl1pPr>
          </a:lstStyle>
          <a:p>
            <a:pPr rtl="0"/>
            <a:r>
              <a:rPr lang="de-DE"/>
              <a:t>Titel durch Klicken hinzufügen</a:t>
            </a:r>
          </a:p>
        </p:txBody>
      </p:sp>
      <p:sp>
        <p:nvSpPr>
          <p:cNvPr id="13" name="Inhaltsplatzhalt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rtlCol="0"/>
          <a:lstStyle>
            <a:lvl1pPr marL="285750" indent="-285750">
              <a:lnSpc>
                <a:spcPct val="120000"/>
              </a:lnSpc>
              <a:spcBef>
                <a:spcPts val="1000"/>
              </a:spcBef>
              <a:spcAft>
                <a:spcPts val="600"/>
              </a:spcAft>
              <a:buClr>
                <a:schemeClr val="accent3"/>
              </a:buClr>
              <a:buFont typeface="Arial" panose="020B0604020202020204" pitchFamily="34" charset="0"/>
              <a:buChar char="•"/>
              <a:defRPr lang="de-DE"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lang="de-DE"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lang="de-DE"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lang="de-DE"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lang="de-DE" sz="1200">
                <a:solidFill>
                  <a:schemeClr val="bg1"/>
                </a:solidFill>
                <a:latin typeface="+mn-lt"/>
              </a:defRPr>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el und 2 Spalte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hteck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pic>
          <p:nvPicPr>
            <p:cNvPr id="3" name="Bild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uppieren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fik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de-DE"/>
                </a:defPPr>
              </a:lstStyle>
              <a:p>
                <a:pPr rtl="0"/>
                <a:endParaRPr lang="de-DE" dirty="0"/>
              </a:p>
            </p:txBody>
          </p:sp>
          <p:sp>
            <p:nvSpPr>
              <p:cNvPr id="13" name="Grafik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grpSp>
        <p:grpSp>
          <p:nvGrpSpPr>
            <p:cNvPr id="14" name="Gruppieren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fik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de-DE"/>
                </a:defPPr>
              </a:lstStyle>
              <a:p>
                <a:pPr rtl="0"/>
                <a:endParaRPr lang="de-DE" dirty="0"/>
              </a:p>
            </p:txBody>
          </p:sp>
          <p:sp>
            <p:nvSpPr>
              <p:cNvPr id="7" name="Grafik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grpSp>
      </p:grpSp>
      <p:sp>
        <p:nvSpPr>
          <p:cNvPr id="2" name="Titel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rtlCol="0" anchor="b"/>
          <a:lstStyle>
            <a:lvl1pPr algn="ctr">
              <a:defRPr lang="de-DE" sz="3200" cap="all" spc="600" baseline="0">
                <a:solidFill>
                  <a:schemeClr val="accent3">
                    <a:lumMod val="75000"/>
                  </a:schemeClr>
                </a:solidFill>
              </a:defRPr>
            </a:lvl1pPr>
          </a:lstStyle>
          <a:p>
            <a:pPr rtl="0"/>
            <a:r>
              <a:rPr lang="de-DE"/>
              <a:t>Mastertitelformat bearbeiten</a:t>
            </a:r>
          </a:p>
        </p:txBody>
      </p:sp>
      <p:sp>
        <p:nvSpPr>
          <p:cNvPr id="5" name="Untertitel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rtlCol="0">
            <a:noAutofit/>
          </a:bodyPr>
          <a:lstStyle>
            <a:lvl1pPr marL="0" indent="0" algn="ctr">
              <a:buNone/>
              <a:defRPr lang="de-DE" sz="1800" b="0" i="0" cap="all" spc="300" baseline="0">
                <a:solidFill>
                  <a:schemeClr val="bg1"/>
                </a:solidFill>
                <a:latin typeface="+mj-lt"/>
                <a:cs typeface="Biome Light" panose="020B0303030204020804" pitchFamily="34" charset="0"/>
              </a:defRPr>
            </a:lvl1pPr>
            <a:lvl2pPr marL="457200" indent="0" algn="ctr">
              <a:buNone/>
              <a:defRPr lang="de-DE" sz="2000"/>
            </a:lvl2pPr>
            <a:lvl3pPr marL="914400" indent="0" algn="ctr">
              <a:buNone/>
              <a:defRPr lang="de-DE" sz="1800"/>
            </a:lvl3pPr>
            <a:lvl4pPr marL="1371600" indent="0" algn="ctr">
              <a:buNone/>
              <a:defRPr lang="de-DE" sz="1600"/>
            </a:lvl4pPr>
            <a:lvl5pPr marL="1828800" indent="0" algn="ctr">
              <a:buNone/>
              <a:defRPr lang="de-DE" sz="1600"/>
            </a:lvl5pPr>
            <a:lvl6pPr marL="2286000" indent="0" algn="ctr">
              <a:buNone/>
              <a:defRPr lang="de-DE" sz="1600"/>
            </a:lvl6pPr>
            <a:lvl7pPr marL="2743200" indent="0" algn="ctr">
              <a:buNone/>
              <a:defRPr lang="de-DE" sz="1600"/>
            </a:lvl7pPr>
            <a:lvl8pPr marL="3200400" indent="0" algn="ctr">
              <a:buNone/>
              <a:defRPr lang="de-DE" sz="1600"/>
            </a:lvl8pPr>
            <a:lvl9pPr marL="3657600" indent="0" algn="ctr">
              <a:buNone/>
              <a:defRPr lang="de-DE" sz="1600"/>
            </a:lvl9pPr>
          </a:lstStyle>
          <a:p>
            <a:pPr rtl="0"/>
            <a:r>
              <a:rPr lang="de-DE"/>
              <a:t>Untertitel durch Klicken hinzufügen</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el und 2 Spalte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hteck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pic>
          <p:nvPicPr>
            <p:cNvPr id="6" name="Bild 5" descr="Eine blaue und lilafarbene Spirale&#10;&#10;Automatisch generierte Beschreibung">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uppieren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fik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de-DE"/>
                </a:defPPr>
              </a:lstStyle>
              <a:p>
                <a:pPr rtl="0"/>
                <a:endParaRPr lang="de-DE" dirty="0"/>
              </a:p>
            </p:txBody>
          </p:sp>
          <p:sp>
            <p:nvSpPr>
              <p:cNvPr id="12" name="Grafik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sp>
            <p:nvSpPr>
              <p:cNvPr id="13" name="Grafik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grpSp>
        <p:grpSp>
          <p:nvGrpSpPr>
            <p:cNvPr id="8" name="Gruppieren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fik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de-DE"/>
                </a:defPPr>
              </a:lstStyle>
              <a:p>
                <a:pPr rtl="0"/>
                <a:endParaRPr lang="de-DE" dirty="0"/>
              </a:p>
            </p:txBody>
          </p:sp>
          <p:sp>
            <p:nvSpPr>
              <p:cNvPr id="10" name="Grafik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grpSp>
      </p:grpSp>
      <p:cxnSp>
        <p:nvCxnSpPr>
          <p:cNvPr id="14" name="Gerader Verbinde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rtlCol="0" anchor="b">
            <a:noAutofit/>
          </a:bodyPr>
          <a:lstStyle>
            <a:lvl1pPr algn="l">
              <a:defRPr lang="de-DE" sz="3200" cap="all" spc="0" baseline="0">
                <a:solidFill>
                  <a:schemeClr val="accent3">
                    <a:lumMod val="75000"/>
                  </a:schemeClr>
                </a:solidFill>
              </a:defRPr>
            </a:lvl1pPr>
          </a:lstStyle>
          <a:p>
            <a:pPr rtl="0"/>
            <a:r>
              <a:rPr lang="de-DE"/>
              <a:t>Titel durch Klicken hinzufügen</a:t>
            </a:r>
          </a:p>
        </p:txBody>
      </p:sp>
      <p:sp>
        <p:nvSpPr>
          <p:cNvPr id="5" name="Inhaltsplatzhalt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rtlCol="0"/>
          <a:lstStyle>
            <a:lvl1pPr marL="0" indent="0">
              <a:lnSpc>
                <a:spcPct val="120000"/>
              </a:lnSpc>
              <a:spcBef>
                <a:spcPts val="1000"/>
              </a:spcBef>
              <a:buClr>
                <a:schemeClr val="accent6"/>
              </a:buClr>
              <a:buFont typeface="Arial" panose="020B0604020202020204" pitchFamily="34" charset="0"/>
              <a:buNone/>
              <a:defRPr lang="de-DE"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defRPr>
            </a:lvl4pPr>
          </a:lstStyle>
          <a:p>
            <a:pPr lvl="0" rtl="0"/>
            <a:r>
              <a:rPr lang="de-DE"/>
              <a:t>Klicken, um Inhalt hinzuzufügen</a:t>
            </a:r>
          </a:p>
          <a:p>
            <a:pPr lvl="1" rtl="0"/>
            <a:r>
              <a:rPr lang="de-DE"/>
              <a:t>Zweite Ebene</a:t>
            </a:r>
          </a:p>
          <a:p>
            <a:pPr lvl="2" rtl="0"/>
            <a:r>
              <a:rPr lang="de-DE"/>
              <a:t>Dritte Ebene</a:t>
            </a:r>
          </a:p>
          <a:p>
            <a:pPr lvl="3" rtl="0"/>
            <a:r>
              <a:rPr lang="de-DE"/>
              <a:t>Vierte Ebene</a:t>
            </a:r>
          </a:p>
        </p:txBody>
      </p:sp>
      <p:sp>
        <p:nvSpPr>
          <p:cNvPr id="21" name="Inhaltsplatzhalt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rtlCol="0"/>
          <a:lstStyle>
            <a:lvl1pPr marL="0" indent="0">
              <a:lnSpc>
                <a:spcPct val="120000"/>
              </a:lnSpc>
              <a:spcBef>
                <a:spcPts val="1000"/>
              </a:spcBef>
              <a:buClr>
                <a:schemeClr val="accent6"/>
              </a:buClr>
              <a:buFont typeface="Arial" panose="020B0604020202020204" pitchFamily="34" charset="0"/>
              <a:buNone/>
              <a:defRPr lang="de-DE"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defRPr>
            </a:lvl4pPr>
          </a:lstStyle>
          <a:p>
            <a:pPr lvl="0" rtl="0"/>
            <a:r>
              <a:rPr lang="de-DE"/>
              <a:t>Klicken, um Inhalt hinzuzufügen</a:t>
            </a:r>
          </a:p>
          <a:p>
            <a:pPr lvl="1" rtl="0"/>
            <a:r>
              <a:rPr lang="de-DE"/>
              <a:t>Zweite Ebene</a:t>
            </a:r>
          </a:p>
          <a:p>
            <a:pPr lvl="2" rtl="0"/>
            <a:r>
              <a:rPr lang="de-DE"/>
              <a:t>Dritte Ebene</a:t>
            </a:r>
          </a:p>
          <a:p>
            <a:pPr lvl="3" rtl="0"/>
            <a:r>
              <a:rPr lang="de-DE"/>
              <a:t>Vierte Ebene</a:t>
            </a:r>
          </a:p>
        </p:txBody>
      </p: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el und 2 Spalte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cxnSp>
        <p:nvCxnSpPr>
          <p:cNvPr id="4" name="Gerader Verbinde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uppieren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fik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de-DE"/>
              </a:defPPr>
            </a:lstStyle>
            <a:p>
              <a:pPr rtl="0"/>
              <a:endParaRPr lang="de-DE" dirty="0"/>
            </a:p>
          </p:txBody>
        </p:sp>
        <p:sp>
          <p:nvSpPr>
            <p:cNvPr id="11" name="Grafik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sp>
          <p:nvSpPr>
            <p:cNvPr id="12" name="Grafik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de-DE"/>
              </a:defPPr>
            </a:lstStyle>
            <a:p>
              <a:pPr rtl="0"/>
              <a:endParaRPr lang="de-DE" dirty="0"/>
            </a:p>
          </p:txBody>
        </p:sp>
      </p:grpSp>
      <p:sp>
        <p:nvSpPr>
          <p:cNvPr id="2" name="Titel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rtlCol="0" anchor="b">
            <a:noAutofit/>
          </a:bodyPr>
          <a:lstStyle>
            <a:lvl1pPr algn="l">
              <a:defRPr lang="de-DE" sz="3200" cap="all" spc="0" baseline="0">
                <a:solidFill>
                  <a:schemeClr val="accent3">
                    <a:lumMod val="75000"/>
                  </a:schemeClr>
                </a:solidFill>
              </a:defRPr>
            </a:lvl1pPr>
          </a:lstStyle>
          <a:p>
            <a:pPr rtl="0"/>
            <a:r>
              <a:rPr lang="de-DE"/>
              <a:t>Titel durch Klicken hinzufügen</a:t>
            </a:r>
          </a:p>
        </p:txBody>
      </p:sp>
      <p:sp>
        <p:nvSpPr>
          <p:cNvPr id="5" name="Inhaltsplatzhalt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rtlCol="0"/>
          <a:lstStyle>
            <a:lvl1pPr marL="342900" indent="-342900">
              <a:lnSpc>
                <a:spcPct val="120000"/>
              </a:lnSpc>
              <a:spcBef>
                <a:spcPts val="1000"/>
              </a:spcBef>
              <a:buClr>
                <a:schemeClr val="accent3">
                  <a:lumMod val="75000"/>
                </a:schemeClr>
              </a:buClr>
              <a:buFont typeface="+mj-lt"/>
              <a:buAutoNum type="arabicPeriod"/>
              <a:defRPr lang="de-DE"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lang="de-DE"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lang="de-DE"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lang="de-DE" sz="1800" spc="0">
                <a:solidFill>
                  <a:schemeClr val="bg1"/>
                </a:solidFill>
                <a:latin typeface="+mn-lt"/>
              </a:defRPr>
            </a:lvl4pPr>
          </a:lstStyle>
          <a:p>
            <a:pPr lvl="0" rtl="0"/>
            <a:r>
              <a:rPr lang="de-DE"/>
              <a:t>Klicken, um Inhalt hinzuzufügen</a:t>
            </a:r>
          </a:p>
          <a:p>
            <a:pPr lvl="1" rtl="0"/>
            <a:r>
              <a:rPr lang="de-DE"/>
              <a:t>Zweite Ebene</a:t>
            </a:r>
          </a:p>
          <a:p>
            <a:pPr lvl="2" rtl="0"/>
            <a:r>
              <a:rPr lang="de-DE"/>
              <a:t>Dritte Ebene</a:t>
            </a:r>
          </a:p>
          <a:p>
            <a:pPr lvl="3" rtl="0"/>
            <a:r>
              <a:rPr lang="de-DE"/>
              <a:t>Vierte Ebene</a:t>
            </a:r>
          </a:p>
        </p:txBody>
      </p:sp>
      <p:sp>
        <p:nvSpPr>
          <p:cNvPr id="19" name="Inhaltsplatzhalt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rtlCol="0"/>
          <a:lstStyle>
            <a:lvl1pPr marL="0" indent="0">
              <a:lnSpc>
                <a:spcPct val="120000"/>
              </a:lnSpc>
              <a:spcBef>
                <a:spcPts val="1000"/>
              </a:spcBef>
              <a:buClr>
                <a:schemeClr val="accent6"/>
              </a:buClr>
              <a:buFont typeface="Arial" panose="020B0604020202020204" pitchFamily="34" charset="0"/>
              <a:buNone/>
              <a:defRPr lang="de-DE"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lang="de-DE" sz="1800" spc="0">
                <a:solidFill>
                  <a:schemeClr val="bg1"/>
                </a:solidFill>
                <a:latin typeface="+mn-lt"/>
              </a:defRPr>
            </a:lvl4pPr>
          </a:lstStyle>
          <a:p>
            <a:pPr lvl="0" rtl="0"/>
            <a:r>
              <a:rPr lang="de-DE"/>
              <a:t>Klicken, um Inhalt hinzuzufügen</a:t>
            </a:r>
          </a:p>
          <a:p>
            <a:pPr lvl="1" rtl="0"/>
            <a:r>
              <a:rPr lang="de-DE"/>
              <a:t>Zweite Ebene</a:t>
            </a:r>
          </a:p>
          <a:p>
            <a:pPr lvl="2" rtl="0"/>
            <a:r>
              <a:rPr lang="de-DE"/>
              <a:t>Dritte Ebene</a:t>
            </a:r>
          </a:p>
          <a:p>
            <a:pPr lvl="3" rtl="0"/>
            <a:r>
              <a:rPr lang="de-DE"/>
              <a:t>Vierte Ebene</a:t>
            </a:r>
          </a:p>
        </p:txBody>
      </p:sp>
      <p:sp>
        <p:nvSpPr>
          <p:cNvPr id="15" name="Fußzeilenplatzhalt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de-DE" sz="1200" spc="0">
                <a:solidFill>
                  <a:schemeClr val="bg1"/>
                </a:solidFill>
              </a:defRPr>
            </a:lvl1pPr>
          </a:lstStyle>
          <a:p>
            <a:pPr rtl="0"/>
            <a:r>
              <a:rPr lang="de-DE"/>
              <a:t>Präsentationstitel</a:t>
            </a:r>
          </a:p>
        </p:txBody>
      </p:sp>
      <p:sp>
        <p:nvSpPr>
          <p:cNvPr id="16" name="Foliennummernplatzhalt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de-DE" sz="1200">
                <a:solidFill>
                  <a:schemeClr val="bg1"/>
                </a:solidFill>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de-DE"/>
            </a:defPPr>
          </a:lstStyle>
          <a:p>
            <a:pPr rtl="0"/>
            <a:r>
              <a:rPr lang="de-DE"/>
              <a:t>Titelmasterformat durch Klicken bearbeiten</a:t>
            </a:r>
            <a:endParaRPr lang="de-DE" dirty="0"/>
          </a:p>
        </p:txBody>
      </p:sp>
      <p:sp>
        <p:nvSpPr>
          <p:cNvPr id="3" name="Textplatzhalt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de-DE" sz="1200">
                <a:solidFill>
                  <a:schemeClr val="bg1"/>
                </a:solidFill>
                <a:latin typeface="+mj-lt"/>
                <a:cs typeface="Biome" panose="020B0503030204020804" pitchFamily="34" charset="0"/>
              </a:defRPr>
            </a:lvl1pPr>
          </a:lstStyle>
          <a:p>
            <a:pPr rtl="0"/>
            <a:endParaRPr lang="de-DE" dirty="0"/>
          </a:p>
        </p:txBody>
      </p:sp>
      <p:sp>
        <p:nvSpPr>
          <p:cNvPr id="5" name="Fußzeilenplatzhalt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de-DE" sz="1200">
                <a:solidFill>
                  <a:schemeClr val="bg1"/>
                </a:solidFill>
                <a:latin typeface="+mj-lt"/>
                <a:cs typeface="Biome" panose="020B0503030204020804" pitchFamily="34" charset="0"/>
              </a:defRPr>
            </a:lvl1pPr>
          </a:lstStyle>
          <a:p>
            <a:pPr rtl="0"/>
            <a:r>
              <a:rPr lang="de-DE"/>
              <a:t>Titel der Präsentation</a:t>
            </a:r>
          </a:p>
        </p:txBody>
      </p:sp>
      <p:sp>
        <p:nvSpPr>
          <p:cNvPr id="6" name="Foliennummernplatzhalt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lang="de-DE" sz="1200">
                <a:solidFill>
                  <a:schemeClr val="bg1"/>
                </a:solidFill>
                <a:latin typeface="+mj-lt"/>
                <a:cs typeface="Biome" panose="020B0503030204020804" pitchFamily="34" charset="0"/>
              </a:defRPr>
            </a:lvl1pPr>
          </a:lstStyle>
          <a:p>
            <a:pPr rtl="0"/>
            <a:fld id="{FE024F78-56A6-7740-B68D-8D4D026EDF3F}" type="slidenum">
              <a:rPr lang="de-DE" smtClean="0"/>
              <a:pPr/>
              <a:t>‹Nr.›</a:t>
            </a:fld>
            <a:endParaRPr lang="de-DE"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lang="de-DE"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de-DE"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hyperlink" Target="https://www.atlassian.com/agile/software-development/sdlc" TargetMode="External"/><Relationship Id="rId3" Type="http://schemas.openxmlformats.org/officeDocument/2006/relationships/hyperlink" Target="file:///D:\Users\IT-User\OneDrive%20-%20Campus%20Bildung%20und%20Beruf\Dokumente\Ihk.zip" TargetMode="External"/><Relationship Id="rId7" Type="http://schemas.openxmlformats.org/officeDocument/2006/relationships/hyperlink" Target="https://www.atlassian.com/de/git/tutorials/undoing-changes/git-revert"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git-scm.com/about/branching-and-merging" TargetMode="External"/><Relationship Id="rId5" Type="http://schemas.openxmlformats.org/officeDocument/2006/relationships/hyperlink" Target="https://plugins.jenkins.io/git/" TargetMode="External"/><Relationship Id="rId4" Type="http://schemas.openxmlformats.org/officeDocument/2006/relationships/hyperlink" Target="https://about.gitlab.com/de-de/topics/version-control/what-are-gitlab-flow-best-practic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rtlCol="0" anchor="b"/>
          <a:lstStyle>
            <a:defPPr>
              <a:defRPr lang="de-DE"/>
            </a:defPPr>
          </a:lstStyle>
          <a:p>
            <a:pPr rtl="0"/>
            <a:r>
              <a:rPr lang="de-DE" dirty="0" err="1"/>
              <a:t>Git</a:t>
            </a:r>
            <a:r>
              <a:rPr lang="de-DE" dirty="0"/>
              <a:t> im </a:t>
            </a:r>
            <a:br>
              <a:rPr lang="de-DE" dirty="0"/>
            </a:br>
            <a:r>
              <a:rPr lang="de-DE" dirty="0"/>
              <a:t>Software </a:t>
            </a:r>
            <a:r>
              <a:rPr lang="de-DE" dirty="0" err="1"/>
              <a:t>development</a:t>
            </a:r>
            <a:r>
              <a:rPr lang="de-DE" dirty="0"/>
              <a:t> </a:t>
            </a:r>
            <a:r>
              <a:rPr lang="de-DE" dirty="0" err="1"/>
              <a:t>life</a:t>
            </a:r>
            <a:r>
              <a:rPr lang="de-DE" dirty="0"/>
              <a:t> </a:t>
            </a:r>
            <a:r>
              <a:rPr lang="de-DE" dirty="0" err="1"/>
              <a:t>cycle</a:t>
            </a:r>
            <a:r>
              <a:rPr lang="de-DE" dirty="0"/>
              <a:t> (SDLC)</a:t>
            </a:r>
          </a:p>
        </p:txBody>
      </p:sp>
      <p:sp>
        <p:nvSpPr>
          <p:cNvPr id="9" name="Untertitel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rtlCol="0"/>
          <a:lstStyle>
            <a:defPPr>
              <a:defRPr lang="de-DE"/>
            </a:defPPr>
          </a:lstStyle>
          <a:p>
            <a:pPr rtl="0"/>
            <a:r>
              <a:rPr lang="de-DE" dirty="0"/>
              <a:t>Anfang und Ende</a:t>
            </a:r>
          </a:p>
        </p:txBody>
      </p:sp>
      <p:sp>
        <p:nvSpPr>
          <p:cNvPr id="2" name="Textfeld 1">
            <a:extLst>
              <a:ext uri="{FF2B5EF4-FFF2-40B4-BE49-F238E27FC236}">
                <a16:creationId xmlns:a16="http://schemas.microsoft.com/office/drawing/2014/main" id="{9C98C242-2B36-0FB8-4FEF-4C62303487C1}"/>
              </a:ext>
            </a:extLst>
          </p:cNvPr>
          <p:cNvSpPr txBox="1"/>
          <p:nvPr/>
        </p:nvSpPr>
        <p:spPr>
          <a:xfrm>
            <a:off x="3034393" y="4547506"/>
            <a:ext cx="6611105" cy="338554"/>
          </a:xfrm>
          <a:prstGeom prst="rect">
            <a:avLst/>
          </a:prstGeom>
          <a:noFill/>
        </p:spPr>
        <p:txBody>
          <a:bodyPr wrap="none" rtlCol="0">
            <a:spAutoFit/>
          </a:bodyPr>
          <a:lstStyle/>
          <a:p>
            <a:r>
              <a:rPr lang="de-DE" sz="1600" cap="all" spc="600" dirty="0">
                <a:solidFill>
                  <a:schemeClr val="accent3"/>
                </a:solidFill>
                <a:latin typeface="+mj-lt"/>
                <a:cs typeface="Biome Light" panose="020B0303030204020804" pitchFamily="34" charset="0"/>
              </a:rPr>
              <a:t>Von M. D. Haberland Februar 2025</a:t>
            </a: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rtlCol="0"/>
          <a:lstStyle>
            <a:defPPr>
              <a:defRPr lang="de-DE"/>
            </a:defPPr>
          </a:lstStyle>
          <a:p>
            <a:pPr rtl="0"/>
            <a:r>
              <a:rPr lang="de-DE" dirty="0"/>
              <a:t>Vorteile von </a:t>
            </a:r>
            <a:r>
              <a:rPr lang="de-DE" dirty="0" err="1"/>
              <a:t>Git</a:t>
            </a:r>
            <a:br>
              <a:rPr lang="de-DE" dirty="0"/>
            </a:br>
            <a:r>
              <a:rPr lang="de-DE" sz="2000" dirty="0">
                <a:solidFill>
                  <a:schemeClr val="accent6">
                    <a:lumMod val="60000"/>
                    <a:lumOff val="40000"/>
                  </a:schemeClr>
                </a:solidFill>
              </a:rPr>
              <a:t>Warum </a:t>
            </a:r>
            <a:r>
              <a:rPr lang="de-DE" sz="2000" dirty="0" err="1">
                <a:solidFill>
                  <a:schemeClr val="accent6">
                    <a:lumMod val="60000"/>
                    <a:lumOff val="40000"/>
                  </a:schemeClr>
                </a:solidFill>
              </a:rPr>
              <a:t>Git</a:t>
            </a:r>
            <a:r>
              <a:rPr lang="de-DE" sz="2000" dirty="0">
                <a:solidFill>
                  <a:schemeClr val="accent6">
                    <a:lumMod val="60000"/>
                    <a:lumOff val="40000"/>
                  </a:schemeClr>
                </a:solidFill>
              </a:rPr>
              <a:t> im SDLC unverzichtbar ist</a:t>
            </a:r>
          </a:p>
        </p:txBody>
      </p:sp>
      <p:sp>
        <p:nvSpPr>
          <p:cNvPr id="3" name="Inhaltsplatzhalt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3774587" cy="1736591"/>
          </a:xfrm>
        </p:spPr>
        <p:txBody>
          <a:bodyPr rtlCol="0"/>
          <a:lstStyle>
            <a:defPPr>
              <a:defRPr lang="de-DE"/>
            </a:defPPr>
          </a:lstStyle>
          <a:p>
            <a:pPr rtl="0"/>
            <a:r>
              <a:rPr lang="de-DE" dirty="0"/>
              <a:t>Optimierte Zusammenarbeit</a:t>
            </a:r>
          </a:p>
          <a:p>
            <a:pPr rtl="0"/>
            <a:r>
              <a:rPr lang="de-DE" dirty="0"/>
              <a:t>Vollständige Versionskontrolle</a:t>
            </a:r>
          </a:p>
          <a:p>
            <a:pPr rtl="0"/>
            <a:r>
              <a:rPr lang="de-DE" dirty="0"/>
              <a:t>Unterstützung für </a:t>
            </a:r>
            <a:r>
              <a:rPr lang="de-DE" dirty="0" err="1"/>
              <a:t>DevOps</a:t>
            </a:r>
            <a:r>
              <a:rPr lang="de-DE" dirty="0"/>
              <a:t> &amp; CI/CD</a:t>
            </a:r>
          </a:p>
          <a:p>
            <a:pPr marL="0" indent="0" rtl="0">
              <a:buNone/>
            </a:pPr>
            <a:endParaRPr lang="de-DE" dirty="0"/>
          </a:p>
        </p:txBody>
      </p:sp>
      <p:sp>
        <p:nvSpPr>
          <p:cNvPr id="4" name="Inhaltsplatzhalter 3">
            <a:extLst>
              <a:ext uri="{FF2B5EF4-FFF2-40B4-BE49-F238E27FC236}">
                <a16:creationId xmlns:a16="http://schemas.microsoft.com/office/drawing/2014/main" id="{3770D91C-D5C0-248C-26D3-DE7C7C72E632}"/>
              </a:ext>
            </a:extLst>
          </p:cNvPr>
          <p:cNvSpPr>
            <a:spLocks noGrp="1"/>
          </p:cNvSpPr>
          <p:nvPr>
            <p:ph sz="quarter" idx="36"/>
          </p:nvPr>
        </p:nvSpPr>
        <p:spPr>
          <a:xfrm>
            <a:off x="4927600" y="2465539"/>
            <a:ext cx="6245225" cy="2394137"/>
          </a:xfrm>
        </p:spPr>
        <p:txBody>
          <a:bodyPr rtlCol="0"/>
          <a:lstStyle>
            <a:defPPr>
              <a:defRPr lang="de-DE"/>
            </a:defPPr>
          </a:lstStyle>
          <a:p>
            <a:pPr marL="397764" lvl="1" indent="-400050" rtl="0">
              <a:buFont typeface="+mj-lt"/>
              <a:buAutoNum type="romanUcPeriod"/>
            </a:pPr>
            <a:r>
              <a:rPr lang="de-DE" dirty="0" err="1"/>
              <a:t>Git</a:t>
            </a:r>
            <a:r>
              <a:rPr lang="de-DE" dirty="0"/>
              <a:t> erleichtert parallele Entwicklung und effizientes Code-</a:t>
            </a:r>
            <a:r>
              <a:rPr lang="de-DE" dirty="0" err="1"/>
              <a:t>Merging</a:t>
            </a:r>
            <a:endParaRPr lang="de-DE" dirty="0"/>
          </a:p>
          <a:p>
            <a:pPr marL="397764" lvl="1" indent="-400050" rtl="0">
              <a:buFont typeface="+mj-lt"/>
              <a:buAutoNum type="romanUcPeriod"/>
            </a:pPr>
            <a:r>
              <a:rPr lang="de-DE" dirty="0"/>
              <a:t>Jede Änderung ist nachvollziehbar und kann jederzeit zurückgesetzt werden.</a:t>
            </a:r>
          </a:p>
          <a:p>
            <a:pPr marL="397764" lvl="1" indent="-400050" rtl="0">
              <a:buFont typeface="+mj-lt"/>
              <a:buAutoNum type="romanUcPeriod"/>
            </a:pPr>
            <a:r>
              <a:rPr lang="de-DE" dirty="0"/>
              <a:t>Automatisierte Pipelines und </a:t>
            </a:r>
            <a:r>
              <a:rPr lang="de-DE" dirty="0" err="1"/>
              <a:t>Deployment</a:t>
            </a:r>
            <a:r>
              <a:rPr lang="de-DE" dirty="0"/>
              <a:t>-Integration steigern die Effizienz.</a:t>
            </a:r>
          </a:p>
        </p:txBody>
      </p:sp>
      <p:sp>
        <p:nvSpPr>
          <p:cNvPr id="5" name="Foliennummernplatzhalt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10</a:t>
            </a:fld>
            <a:endParaRPr lang="de-DE" dirty="0"/>
          </a:p>
        </p:txBody>
      </p:sp>
      <p:pic>
        <p:nvPicPr>
          <p:cNvPr id="7" name="Grafik 6">
            <a:extLst>
              <a:ext uri="{FF2B5EF4-FFF2-40B4-BE49-F238E27FC236}">
                <a16:creationId xmlns:a16="http://schemas.microsoft.com/office/drawing/2014/main" id="{B2FA999B-D6F3-0916-5A4F-9E8B11440869}"/>
              </a:ext>
            </a:extLst>
          </p:cNvPr>
          <p:cNvPicPr>
            <a:picLocks noChangeAspect="1"/>
          </p:cNvPicPr>
          <p:nvPr/>
        </p:nvPicPr>
        <p:blipFill>
          <a:blip r:embed="rId3"/>
          <a:stretch>
            <a:fillRect/>
          </a:stretch>
        </p:blipFill>
        <p:spPr>
          <a:xfrm rot="20964811">
            <a:off x="1493366" y="4322915"/>
            <a:ext cx="2801482" cy="1560319"/>
          </a:xfrm>
          <a:prstGeom prst="rect">
            <a:avLst/>
          </a:prstGeom>
        </p:spPr>
      </p:pic>
    </p:spTree>
    <p:extLst>
      <p:ext uri="{BB962C8B-B14F-4D97-AF65-F5344CB8AC3E}">
        <p14:creationId xmlns:p14="http://schemas.microsoft.com/office/powerpoint/2010/main" val="27280596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124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124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124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1499"/>
                                          </p:stCondLst>
                                        </p:cTn>
                                        <p:tgtEl>
                                          <p:spTgt spid="4">
                                            <p:txEl>
                                              <p:pRg st="0" end="0"/>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1499"/>
                                          </p:stCondLst>
                                        </p:cTn>
                                        <p:tgtEl>
                                          <p:spTgt spid="4">
                                            <p:txEl>
                                              <p:pRg st="1" end="1"/>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1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2AEA7-32B3-8E51-028C-0E9CAF9718F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1ED2A8-A8A8-652A-3B27-F053E8E40041}"/>
              </a:ext>
            </a:extLst>
          </p:cNvPr>
          <p:cNvSpPr>
            <a:spLocks noGrp="1"/>
          </p:cNvSpPr>
          <p:nvPr>
            <p:ph type="title"/>
          </p:nvPr>
        </p:nvSpPr>
        <p:spPr>
          <a:xfrm>
            <a:off x="741680" y="430482"/>
            <a:ext cx="10500989" cy="1327464"/>
          </a:xfrm>
        </p:spPr>
        <p:txBody>
          <a:bodyPr rtlCol="0"/>
          <a:lstStyle>
            <a:defPPr>
              <a:defRPr lang="de-DE"/>
            </a:defPPr>
          </a:lstStyle>
          <a:p>
            <a:pPr rtl="0"/>
            <a:r>
              <a:rPr lang="de-DE" dirty="0" err="1"/>
              <a:t>Git</a:t>
            </a:r>
            <a:r>
              <a:rPr lang="de-DE" dirty="0"/>
              <a:t> Werkzeuge und Integration</a:t>
            </a:r>
            <a:br>
              <a:rPr lang="de-DE" dirty="0"/>
            </a:br>
            <a:r>
              <a:rPr lang="de-DE" sz="2000" dirty="0">
                <a:solidFill>
                  <a:schemeClr val="accent6">
                    <a:lumMod val="60000"/>
                    <a:lumOff val="40000"/>
                  </a:schemeClr>
                </a:solidFill>
              </a:rPr>
              <a:t>Plattformen, Clients, und </a:t>
            </a:r>
            <a:r>
              <a:rPr lang="de-DE" sz="2000" dirty="0" err="1">
                <a:solidFill>
                  <a:schemeClr val="accent6">
                    <a:lumMod val="60000"/>
                    <a:lumOff val="40000"/>
                  </a:schemeClr>
                </a:solidFill>
              </a:rPr>
              <a:t>git</a:t>
            </a:r>
            <a:r>
              <a:rPr lang="de-DE" sz="2000" dirty="0">
                <a:solidFill>
                  <a:schemeClr val="accent6">
                    <a:lumMod val="60000"/>
                    <a:lumOff val="40000"/>
                  </a:schemeClr>
                </a:solidFill>
              </a:rPr>
              <a:t>-support</a:t>
            </a:r>
          </a:p>
        </p:txBody>
      </p:sp>
      <p:sp>
        <p:nvSpPr>
          <p:cNvPr id="3" name="Inhaltsplatzhalter 2">
            <a:extLst>
              <a:ext uri="{FF2B5EF4-FFF2-40B4-BE49-F238E27FC236}">
                <a16:creationId xmlns:a16="http://schemas.microsoft.com/office/drawing/2014/main" id="{67EAEFAB-8ECA-CCB1-A19F-0F188B336E5B}"/>
              </a:ext>
            </a:extLst>
          </p:cNvPr>
          <p:cNvSpPr>
            <a:spLocks noGrp="1"/>
          </p:cNvSpPr>
          <p:nvPr>
            <p:ph sz="quarter" idx="35"/>
          </p:nvPr>
        </p:nvSpPr>
        <p:spPr>
          <a:xfrm>
            <a:off x="807038" y="2465539"/>
            <a:ext cx="3774587" cy="1736591"/>
          </a:xfrm>
        </p:spPr>
        <p:txBody>
          <a:bodyPr rtlCol="0"/>
          <a:lstStyle>
            <a:defPPr>
              <a:defRPr lang="de-DE"/>
            </a:defPPr>
          </a:lstStyle>
          <a:p>
            <a:pPr rtl="0"/>
            <a:r>
              <a:rPr lang="de-DE" dirty="0" err="1"/>
              <a:t>Git</a:t>
            </a:r>
            <a:r>
              <a:rPr lang="de-DE" dirty="0"/>
              <a:t>-Hosting Plattformen</a:t>
            </a:r>
          </a:p>
          <a:p>
            <a:pPr rtl="0"/>
            <a:r>
              <a:rPr lang="de-DE" dirty="0" err="1"/>
              <a:t>Git</a:t>
            </a:r>
            <a:r>
              <a:rPr lang="de-DE" dirty="0"/>
              <a:t> GUI Clients</a:t>
            </a:r>
          </a:p>
          <a:p>
            <a:pPr rtl="0"/>
            <a:r>
              <a:rPr lang="de-DE" dirty="0"/>
              <a:t>IDE-Integration</a:t>
            </a:r>
          </a:p>
          <a:p>
            <a:pPr marL="0" indent="0" rtl="0">
              <a:buNone/>
            </a:pPr>
            <a:endParaRPr lang="de-DE" dirty="0"/>
          </a:p>
        </p:txBody>
      </p:sp>
      <p:sp>
        <p:nvSpPr>
          <p:cNvPr id="4" name="Inhaltsplatzhalter 3">
            <a:extLst>
              <a:ext uri="{FF2B5EF4-FFF2-40B4-BE49-F238E27FC236}">
                <a16:creationId xmlns:a16="http://schemas.microsoft.com/office/drawing/2014/main" id="{509A7FEA-8387-BB0D-E540-225E18998405}"/>
              </a:ext>
            </a:extLst>
          </p:cNvPr>
          <p:cNvSpPr>
            <a:spLocks noGrp="1"/>
          </p:cNvSpPr>
          <p:nvPr>
            <p:ph sz="quarter" idx="36"/>
          </p:nvPr>
        </p:nvSpPr>
        <p:spPr>
          <a:xfrm>
            <a:off x="4927600" y="2465539"/>
            <a:ext cx="6245225" cy="2394137"/>
          </a:xfrm>
        </p:spPr>
        <p:txBody>
          <a:bodyPr rtlCol="0"/>
          <a:lstStyle>
            <a:defPPr>
              <a:defRPr lang="de-DE"/>
            </a:defPPr>
          </a:lstStyle>
          <a:p>
            <a:pPr marL="397764" lvl="1" indent="-400050" rtl="0">
              <a:buFont typeface="+mj-lt"/>
              <a:buAutoNum type="romanUcPeriod"/>
            </a:pPr>
            <a:r>
              <a:rPr lang="de-DE" dirty="0"/>
              <a:t>Dienste wie GitHub, </a:t>
            </a:r>
            <a:r>
              <a:rPr lang="de-DE" dirty="0" err="1"/>
              <a:t>GitLab</a:t>
            </a:r>
            <a:r>
              <a:rPr lang="de-DE" dirty="0"/>
              <a:t>, </a:t>
            </a:r>
            <a:r>
              <a:rPr lang="de-DE" dirty="0" err="1"/>
              <a:t>Bitbucket</a:t>
            </a:r>
            <a:r>
              <a:rPr lang="de-DE" dirty="0"/>
              <a:t> bieten Cloud-</a:t>
            </a:r>
            <a:r>
              <a:rPr lang="de-DE" dirty="0" err="1"/>
              <a:t>Repositories</a:t>
            </a:r>
            <a:r>
              <a:rPr lang="de-DE" dirty="0"/>
              <a:t>.</a:t>
            </a:r>
          </a:p>
          <a:p>
            <a:pPr marL="397764" lvl="1" indent="-400050" rtl="0">
              <a:buFont typeface="+mj-lt"/>
              <a:buAutoNum type="romanUcPeriod"/>
            </a:pPr>
            <a:r>
              <a:rPr lang="de-DE" dirty="0"/>
              <a:t>Tools wie GitHub Desktop und </a:t>
            </a:r>
            <a:r>
              <a:rPr lang="de-DE" dirty="0" err="1"/>
              <a:t>GitKraken</a:t>
            </a:r>
            <a:r>
              <a:rPr lang="de-DE" dirty="0"/>
              <a:t> erleichtern visuelle Verwaltung.</a:t>
            </a:r>
          </a:p>
          <a:p>
            <a:pPr marL="397764" lvl="1" indent="-400050" rtl="0">
              <a:buFont typeface="+mj-lt"/>
              <a:buAutoNum type="romanUcPeriod"/>
            </a:pPr>
            <a:r>
              <a:rPr lang="de-DE" dirty="0"/>
              <a:t>VS Code, </a:t>
            </a:r>
            <a:r>
              <a:rPr lang="de-DE" dirty="0" err="1"/>
              <a:t>IntelliJ</a:t>
            </a:r>
            <a:r>
              <a:rPr lang="de-DE" dirty="0"/>
              <a:t> und andere Entwicklungsumgebungen haben </a:t>
            </a:r>
            <a:r>
              <a:rPr lang="de-DE" dirty="0" err="1"/>
              <a:t>Git</a:t>
            </a:r>
            <a:r>
              <a:rPr lang="de-DE" dirty="0"/>
              <a:t>-Support.</a:t>
            </a:r>
          </a:p>
        </p:txBody>
      </p:sp>
      <p:sp>
        <p:nvSpPr>
          <p:cNvPr id="5" name="Foliennummernplatzhalter 4">
            <a:extLst>
              <a:ext uri="{FF2B5EF4-FFF2-40B4-BE49-F238E27FC236}">
                <a16:creationId xmlns:a16="http://schemas.microsoft.com/office/drawing/2014/main" id="{32A09948-C299-27F5-7DCD-9CFD5AFD0FF9}"/>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11</a:t>
            </a:fld>
            <a:endParaRPr lang="de-DE" dirty="0"/>
          </a:p>
        </p:txBody>
      </p:sp>
      <p:pic>
        <p:nvPicPr>
          <p:cNvPr id="7" name="Grafik 6">
            <a:extLst>
              <a:ext uri="{FF2B5EF4-FFF2-40B4-BE49-F238E27FC236}">
                <a16:creationId xmlns:a16="http://schemas.microsoft.com/office/drawing/2014/main" id="{2DFAE82C-07A9-D448-0726-C8217B049107}"/>
              </a:ext>
            </a:extLst>
          </p:cNvPr>
          <p:cNvPicPr>
            <a:picLocks noChangeAspect="1"/>
          </p:cNvPicPr>
          <p:nvPr/>
        </p:nvPicPr>
        <p:blipFill>
          <a:blip r:embed="rId3"/>
          <a:stretch>
            <a:fillRect/>
          </a:stretch>
        </p:blipFill>
        <p:spPr>
          <a:xfrm rot="20964811">
            <a:off x="1493366" y="4322915"/>
            <a:ext cx="2801482" cy="1560319"/>
          </a:xfrm>
          <a:prstGeom prst="rect">
            <a:avLst/>
          </a:prstGeom>
        </p:spPr>
      </p:pic>
    </p:spTree>
    <p:extLst>
      <p:ext uri="{BB962C8B-B14F-4D97-AF65-F5344CB8AC3E}">
        <p14:creationId xmlns:p14="http://schemas.microsoft.com/office/powerpoint/2010/main" val="1851376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1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1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149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1499"/>
                                          </p:stCondLst>
                                        </p:cTn>
                                        <p:tgtEl>
                                          <p:spTgt spid="4">
                                            <p:txEl>
                                              <p:pRg st="0" end="0"/>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1499"/>
                                          </p:stCondLst>
                                        </p:cTn>
                                        <p:tgtEl>
                                          <p:spTgt spid="4">
                                            <p:txEl>
                                              <p:pRg st="1" end="1"/>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1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3EB8B-0AB9-7554-AEEA-E8D744959E9A}"/>
              </a:ext>
            </a:extLst>
          </p:cNvPr>
          <p:cNvSpPr>
            <a:spLocks noGrp="1"/>
          </p:cNvSpPr>
          <p:nvPr>
            <p:ph type="title"/>
          </p:nvPr>
        </p:nvSpPr>
        <p:spPr>
          <a:xfrm rot="565874">
            <a:off x="6834548" y="841440"/>
            <a:ext cx="4743574" cy="1531456"/>
          </a:xfrm>
        </p:spPr>
        <p:txBody>
          <a:bodyPr rtlCol="0"/>
          <a:lstStyle>
            <a:defPPr>
              <a:defRPr lang="de-DE"/>
            </a:defPPr>
          </a:lstStyle>
          <a:p>
            <a:pPr lvl="0" rtl="0"/>
            <a:r>
              <a:rPr lang="de-DE" b="1" u="sng" noProof="0" dirty="0"/>
              <a:t>Zusammenfassung</a:t>
            </a:r>
            <a:br>
              <a:rPr lang="de-DE" b="1" u="sng" noProof="0" dirty="0"/>
            </a:br>
            <a:r>
              <a:rPr lang="de-DE" b="1" u="sng" noProof="0" dirty="0">
                <a:solidFill>
                  <a:schemeClr val="accent6">
                    <a:lumMod val="60000"/>
                    <a:lumOff val="40000"/>
                  </a:schemeClr>
                </a:solidFill>
              </a:rPr>
              <a:t>Die zentrale Rolle von </a:t>
            </a:r>
            <a:r>
              <a:rPr lang="de-DE" b="1" u="sng" noProof="0" dirty="0" err="1">
                <a:solidFill>
                  <a:schemeClr val="accent6">
                    <a:lumMod val="60000"/>
                    <a:lumOff val="40000"/>
                  </a:schemeClr>
                </a:solidFill>
              </a:rPr>
              <a:t>git</a:t>
            </a:r>
            <a:r>
              <a:rPr lang="de-DE" b="1" u="sng" noProof="0" dirty="0">
                <a:solidFill>
                  <a:schemeClr val="accent6">
                    <a:lumMod val="60000"/>
                    <a:lumOff val="40000"/>
                  </a:schemeClr>
                </a:solidFill>
              </a:rPr>
              <a:t> im </a:t>
            </a:r>
            <a:r>
              <a:rPr lang="de-DE" b="1" u="sng" noProof="0" dirty="0" err="1">
                <a:solidFill>
                  <a:schemeClr val="accent6">
                    <a:lumMod val="60000"/>
                    <a:lumOff val="40000"/>
                  </a:schemeClr>
                </a:solidFill>
              </a:rPr>
              <a:t>sdlc</a:t>
            </a:r>
            <a:endParaRPr lang="de-DE" b="1" u="sng" noProof="0" dirty="0"/>
          </a:p>
        </p:txBody>
      </p:sp>
      <p:pic>
        <p:nvPicPr>
          <p:cNvPr id="6" name="Bildplatzhalter 5" descr="Eine blaue und lilafarbene Spirale">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692150" y="673100"/>
            <a:ext cx="5303640" cy="6184900"/>
          </a:xfrm>
        </p:spPr>
      </p:pic>
      <p:sp>
        <p:nvSpPr>
          <p:cNvPr id="4" name="Foliennummernplatzhalt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12</a:t>
            </a:fld>
            <a:endParaRPr lang="de-DE" dirty="0"/>
          </a:p>
        </p:txBody>
      </p:sp>
      <p:sp>
        <p:nvSpPr>
          <p:cNvPr id="9" name="Inhaltsplatzhalter 9">
            <a:extLst>
              <a:ext uri="{FF2B5EF4-FFF2-40B4-BE49-F238E27FC236}">
                <a16:creationId xmlns:a16="http://schemas.microsoft.com/office/drawing/2014/main" id="{C0BBDB79-E8A4-4461-F14D-7F57E73B24A6}"/>
              </a:ext>
            </a:extLst>
          </p:cNvPr>
          <p:cNvSpPr txBox="1">
            <a:spLocks/>
          </p:cNvSpPr>
          <p:nvPr/>
        </p:nvSpPr>
        <p:spPr>
          <a:xfrm>
            <a:off x="8405954" y="3060195"/>
            <a:ext cx="3198931" cy="20932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de-DE"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algn="ctr"/>
            <a:r>
              <a:rPr lang="de-DE" b="1" dirty="0" err="1"/>
              <a:t>Git</a:t>
            </a:r>
            <a:r>
              <a:rPr lang="de-DE" b="1" dirty="0"/>
              <a:t> als Rückgrat des SDLC</a:t>
            </a:r>
          </a:p>
          <a:p>
            <a:pPr algn="ctr"/>
            <a:r>
              <a:rPr lang="de-DE" sz="2000" dirty="0">
                <a:solidFill>
                  <a:schemeClr val="bg1"/>
                </a:solidFill>
              </a:rPr>
              <a:t>Von der Code-Erstellung bis zum Release-</a:t>
            </a:r>
            <a:r>
              <a:rPr lang="de-DE" sz="2000" dirty="0" err="1">
                <a:solidFill>
                  <a:schemeClr val="bg1"/>
                </a:solidFill>
              </a:rPr>
              <a:t>Managment</a:t>
            </a:r>
            <a:r>
              <a:rPr lang="de-DE" sz="2000" dirty="0">
                <a:solidFill>
                  <a:schemeClr val="bg1"/>
                </a:solidFill>
              </a:rPr>
              <a:t> unverzichtbar</a:t>
            </a:r>
            <a:r>
              <a:rPr lang="de-DE" dirty="0"/>
              <a:t>.</a:t>
            </a:r>
          </a:p>
        </p:txBody>
      </p:sp>
      <p:sp>
        <p:nvSpPr>
          <p:cNvPr id="10" name="Inhaltsplatzhalter 9">
            <a:extLst>
              <a:ext uri="{FF2B5EF4-FFF2-40B4-BE49-F238E27FC236}">
                <a16:creationId xmlns:a16="http://schemas.microsoft.com/office/drawing/2014/main" id="{8FA4624A-C82E-3445-C2FB-069340A70012}"/>
              </a:ext>
            </a:extLst>
          </p:cNvPr>
          <p:cNvSpPr txBox="1">
            <a:spLocks/>
          </p:cNvSpPr>
          <p:nvPr/>
        </p:nvSpPr>
        <p:spPr>
          <a:xfrm>
            <a:off x="1877379" y="2556360"/>
            <a:ext cx="3198931" cy="20932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de-DE"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algn="ctr"/>
            <a:r>
              <a:rPr lang="de-DE" b="1" dirty="0"/>
              <a:t>Effektive </a:t>
            </a:r>
            <a:r>
              <a:rPr lang="de-DE" b="1" dirty="0" err="1"/>
              <a:t>Zussamenarbeit</a:t>
            </a:r>
            <a:endParaRPr lang="de-DE" b="1" dirty="0"/>
          </a:p>
          <a:p>
            <a:pPr algn="ctr"/>
            <a:r>
              <a:rPr lang="de-DE" sz="2000" dirty="0">
                <a:solidFill>
                  <a:schemeClr val="bg1"/>
                </a:solidFill>
              </a:rPr>
              <a:t>Teams profitieren von Versionskontrolle, </a:t>
            </a:r>
            <a:r>
              <a:rPr lang="de-DE" sz="2000" dirty="0" err="1">
                <a:solidFill>
                  <a:schemeClr val="bg1"/>
                </a:solidFill>
              </a:rPr>
              <a:t>Branching</a:t>
            </a:r>
            <a:r>
              <a:rPr lang="de-DE" sz="2000" dirty="0">
                <a:solidFill>
                  <a:schemeClr val="bg1"/>
                </a:solidFill>
              </a:rPr>
              <a:t> und Code-Reviews.</a:t>
            </a:r>
            <a:endParaRPr lang="de-DE" dirty="0"/>
          </a:p>
        </p:txBody>
      </p:sp>
      <p:sp>
        <p:nvSpPr>
          <p:cNvPr id="11" name="Inhaltsplatzhalter 9">
            <a:extLst>
              <a:ext uri="{FF2B5EF4-FFF2-40B4-BE49-F238E27FC236}">
                <a16:creationId xmlns:a16="http://schemas.microsoft.com/office/drawing/2014/main" id="{A03A3389-D54F-D93F-3FCC-9811F71CF5AF}"/>
              </a:ext>
            </a:extLst>
          </p:cNvPr>
          <p:cNvSpPr txBox="1">
            <a:spLocks/>
          </p:cNvSpPr>
          <p:nvPr/>
        </p:nvSpPr>
        <p:spPr>
          <a:xfrm>
            <a:off x="5076310" y="4301640"/>
            <a:ext cx="3329644" cy="20932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de-DE"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de-DE"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algn="ctr"/>
            <a:r>
              <a:rPr lang="de-DE" b="1" dirty="0"/>
              <a:t>Automatisierung &amp; Stabilität</a:t>
            </a:r>
          </a:p>
          <a:p>
            <a:pPr algn="ctr"/>
            <a:r>
              <a:rPr lang="de-DE" sz="2000" dirty="0">
                <a:solidFill>
                  <a:schemeClr val="bg1"/>
                </a:solidFill>
              </a:rPr>
              <a:t>CI/CD-Integration sorgt für effiziente, fehlerfreie </a:t>
            </a:r>
            <a:r>
              <a:rPr lang="de-DE" sz="2000" dirty="0" err="1">
                <a:solidFill>
                  <a:schemeClr val="bg1"/>
                </a:solidFill>
              </a:rPr>
              <a:t>Deployments</a:t>
            </a:r>
            <a:r>
              <a:rPr lang="de-DE" sz="2000" dirty="0">
                <a:solidFill>
                  <a:schemeClr val="bg1"/>
                </a:solidFill>
              </a:rPr>
              <a:t>.</a:t>
            </a:r>
            <a:endParaRPr lang="de-DE" dirty="0"/>
          </a:p>
        </p:txBody>
      </p:sp>
    </p:spTree>
    <p:extLst>
      <p:ext uri="{BB962C8B-B14F-4D97-AF65-F5344CB8AC3E}">
        <p14:creationId xmlns:p14="http://schemas.microsoft.com/office/powerpoint/2010/main" val="9103156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1000"/>
                                        <p:tgtEl>
                                          <p:spTgt spid="9">
                                            <p:txEl>
                                              <p:pRg st="0" end="0"/>
                                            </p:txEl>
                                          </p:spTgt>
                                        </p:tgtEl>
                                      </p:cBhvr>
                                    </p:animEffect>
                                    <p:anim calcmode="lin" valueType="num">
                                      <p:cBhvr>
                                        <p:cTn id="2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anim calcmode="lin" valueType="num">
                                      <p:cBhvr>
                                        <p:cTn id="3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 calcmode="lin" valueType="num">
                                      <p:cBhvr additive="base">
                                        <p:cTn id="39"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anim calcmode="lin" valueType="num">
                                      <p:cBhvr additive="base">
                                        <p:cTn id="4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anim calcmode="lin" valueType="num">
                                      <p:cBhvr additive="base">
                                        <p:cTn id="5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
                                            <p:txEl>
                                              <p:pRg st="1" end="1"/>
                                            </p:txEl>
                                          </p:spTgt>
                                        </p:tgtEl>
                                        <p:attrNameLst>
                                          <p:attrName>style.visibility</p:attrName>
                                        </p:attrNameLst>
                                      </p:cBhvr>
                                      <p:to>
                                        <p:strVal val="visible"/>
                                      </p:to>
                                    </p:set>
                                    <p:anim calcmode="lin" valueType="num">
                                      <p:cBhvr additive="base">
                                        <p:cTn id="57"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10" grpId="0" build="p"/>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rtlCol="0"/>
          <a:lstStyle>
            <a:defPPr>
              <a:defRPr lang="de-DE"/>
            </a:defPPr>
          </a:lstStyle>
          <a:p>
            <a:pPr rtl="0"/>
            <a:r>
              <a:rPr lang="de-DE" dirty="0"/>
              <a:t>Referenzen die benutzt wurden:</a:t>
            </a:r>
            <a:br>
              <a:rPr lang="de-DE" dirty="0"/>
            </a:br>
            <a:r>
              <a:rPr lang="de-DE" sz="2000" dirty="0">
                <a:solidFill>
                  <a:schemeClr val="accent5"/>
                </a:solidFill>
              </a:rPr>
              <a:t>Quellen und weiterführende Links</a:t>
            </a:r>
          </a:p>
        </p:txBody>
      </p:sp>
      <p:sp>
        <p:nvSpPr>
          <p:cNvPr id="3" name="Inhaltsplatzhalter 2">
            <a:extLst>
              <a:ext uri="{FF2B5EF4-FFF2-40B4-BE49-F238E27FC236}">
                <a16:creationId xmlns:a16="http://schemas.microsoft.com/office/drawing/2014/main" id="{7D7CECA3-144C-CD4B-9246-81B4F2E65466}"/>
              </a:ext>
            </a:extLst>
          </p:cNvPr>
          <p:cNvSpPr>
            <a:spLocks noGrp="1"/>
          </p:cNvSpPr>
          <p:nvPr>
            <p:ph sz="quarter" idx="36"/>
          </p:nvPr>
        </p:nvSpPr>
        <p:spPr>
          <a:xfrm>
            <a:off x="814302" y="2546558"/>
            <a:ext cx="4623655" cy="3760663"/>
          </a:xfrm>
        </p:spPr>
        <p:txBody>
          <a:bodyPr rtlCol="0"/>
          <a:lstStyle>
            <a:defPPr>
              <a:defRPr lang="de-DE"/>
            </a:defPPr>
          </a:lstStyle>
          <a:p>
            <a:pPr rtl="0"/>
            <a:r>
              <a:rPr lang="de-DE" dirty="0" err="1"/>
              <a:t>GithHub</a:t>
            </a:r>
            <a:r>
              <a:rPr lang="de-DE" dirty="0"/>
              <a:t> – Was ist Versionskontrolle?</a:t>
            </a:r>
          </a:p>
          <a:p>
            <a:pPr lvl="1" rtl="0"/>
            <a:r>
              <a:rPr lang="de-DE" dirty="0">
                <a:hlinkClick r:id="rId3" action="ppaction://hlinkfile"/>
              </a:rPr>
              <a:t>Informationen zu GitHub und </a:t>
            </a:r>
            <a:r>
              <a:rPr lang="de-DE" dirty="0" err="1">
                <a:hlinkClick r:id="rId3" action="ppaction://hlinkfile"/>
              </a:rPr>
              <a:t>Git</a:t>
            </a:r>
            <a:endParaRPr lang="de-DE" dirty="0"/>
          </a:p>
          <a:p>
            <a:pPr marL="283464" lvl="1" indent="0" rtl="0">
              <a:buNone/>
            </a:pPr>
            <a:endParaRPr lang="de-DE" dirty="0"/>
          </a:p>
          <a:p>
            <a:pPr rtl="0"/>
            <a:r>
              <a:rPr lang="de-DE" dirty="0" err="1"/>
              <a:t>GitLab</a:t>
            </a:r>
            <a:r>
              <a:rPr lang="de-DE" dirty="0"/>
              <a:t>. </a:t>
            </a:r>
            <a:r>
              <a:rPr lang="de-DE" dirty="0" err="1"/>
              <a:t>Git</a:t>
            </a:r>
            <a:r>
              <a:rPr lang="de-DE" dirty="0"/>
              <a:t> </a:t>
            </a:r>
            <a:r>
              <a:rPr lang="de-DE" dirty="0" err="1"/>
              <a:t>Branching</a:t>
            </a:r>
            <a:r>
              <a:rPr lang="de-DE" dirty="0"/>
              <a:t> Strategien</a:t>
            </a:r>
          </a:p>
          <a:p>
            <a:pPr lvl="1" rtl="0"/>
            <a:r>
              <a:rPr lang="de-DE" dirty="0">
                <a:hlinkClick r:id="rId4"/>
              </a:rPr>
              <a:t>Was sind die bewährten Methoden von </a:t>
            </a:r>
            <a:r>
              <a:rPr lang="de-DE" dirty="0" err="1">
                <a:hlinkClick r:id="rId4"/>
              </a:rPr>
              <a:t>GitLab</a:t>
            </a:r>
            <a:r>
              <a:rPr lang="de-DE" dirty="0">
                <a:hlinkClick r:id="rId4"/>
              </a:rPr>
              <a:t> Flow?</a:t>
            </a:r>
            <a:endParaRPr lang="de-DE" dirty="0"/>
          </a:p>
          <a:p>
            <a:pPr marL="283464" lvl="1" indent="0" rtl="0">
              <a:buNone/>
            </a:pPr>
            <a:endParaRPr lang="de-DE" dirty="0"/>
          </a:p>
          <a:p>
            <a:pPr rtl="0"/>
            <a:r>
              <a:rPr lang="de-DE" dirty="0"/>
              <a:t>Jenkins – </a:t>
            </a:r>
            <a:r>
              <a:rPr lang="de-DE" dirty="0" err="1"/>
              <a:t>Git</a:t>
            </a:r>
            <a:r>
              <a:rPr lang="de-DE" dirty="0"/>
              <a:t> Plugin</a:t>
            </a:r>
          </a:p>
          <a:p>
            <a:pPr lvl="1" rtl="0"/>
            <a:r>
              <a:rPr lang="de-DE" dirty="0" err="1">
                <a:hlinkClick r:id="rId5"/>
              </a:rPr>
              <a:t>Git</a:t>
            </a:r>
            <a:r>
              <a:rPr lang="de-DE" dirty="0">
                <a:hlinkClick r:id="rId5"/>
              </a:rPr>
              <a:t> Jenkins </a:t>
            </a:r>
            <a:r>
              <a:rPr lang="de-DE" dirty="0" err="1">
                <a:hlinkClick r:id="rId5"/>
              </a:rPr>
              <a:t>Documentation</a:t>
            </a:r>
            <a:endParaRPr lang="de-DE" dirty="0"/>
          </a:p>
        </p:txBody>
      </p:sp>
      <p:sp>
        <p:nvSpPr>
          <p:cNvPr id="4" name="Foliennummernplatzhalt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13</a:t>
            </a:fld>
            <a:endParaRPr lang="de-DE" dirty="0"/>
          </a:p>
        </p:txBody>
      </p:sp>
      <p:sp>
        <p:nvSpPr>
          <p:cNvPr id="8" name="Inhaltsplatzhalter 2">
            <a:extLst>
              <a:ext uri="{FF2B5EF4-FFF2-40B4-BE49-F238E27FC236}">
                <a16:creationId xmlns:a16="http://schemas.microsoft.com/office/drawing/2014/main" id="{2D19942E-7568-7B77-F5E5-A69BC2A0815F}"/>
              </a:ext>
            </a:extLst>
          </p:cNvPr>
          <p:cNvSpPr txBox="1">
            <a:spLocks/>
          </p:cNvSpPr>
          <p:nvPr/>
        </p:nvSpPr>
        <p:spPr>
          <a:xfrm>
            <a:off x="6443456" y="2850821"/>
            <a:ext cx="3869586" cy="3260612"/>
          </a:xfrm>
          <a:prstGeom prst="rect">
            <a:avLst/>
          </a:prstGeom>
        </p:spPr>
        <p:txBody>
          <a:bodyPr vert="horz" lIns="91440" tIns="45720" rIns="91440" bIns="45720" rtlCol="0">
            <a:noAutofit/>
          </a:bodyPr>
          <a:lstStyle>
            <a:defPPr>
              <a:defRPr lang="de-DE"/>
            </a:defPPr>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lang="de-DE"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lang="de-DE"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lang="de-DE"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lang="de-DE"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r>
              <a:rPr lang="de-DE" dirty="0"/>
              <a:t>About – </a:t>
            </a:r>
            <a:r>
              <a:rPr lang="de-DE" dirty="0" err="1"/>
              <a:t>Branching</a:t>
            </a:r>
            <a:r>
              <a:rPr lang="de-DE" dirty="0"/>
              <a:t> and </a:t>
            </a:r>
            <a:r>
              <a:rPr lang="de-DE" dirty="0" err="1"/>
              <a:t>Merging</a:t>
            </a:r>
            <a:endParaRPr lang="de-DE" dirty="0"/>
          </a:p>
          <a:p>
            <a:pPr lvl="1"/>
            <a:r>
              <a:rPr lang="en-US" dirty="0">
                <a:hlinkClick r:id="rId6"/>
              </a:rPr>
              <a:t>Branching and Merging in Git</a:t>
            </a:r>
            <a:endParaRPr lang="en-US" dirty="0"/>
          </a:p>
          <a:p>
            <a:pPr lvl="1"/>
            <a:endParaRPr lang="de-DE" dirty="0"/>
          </a:p>
          <a:p>
            <a:pPr rtl="0"/>
            <a:r>
              <a:rPr lang="de-DE" dirty="0"/>
              <a:t>Atlassian </a:t>
            </a:r>
          </a:p>
          <a:p>
            <a:pPr lvl="1"/>
            <a:r>
              <a:rPr lang="de-DE" dirty="0">
                <a:hlinkClick r:id="rId7"/>
              </a:rPr>
              <a:t>Wie funktioniert "</a:t>
            </a:r>
            <a:r>
              <a:rPr lang="de-DE" dirty="0" err="1">
                <a:hlinkClick r:id="rId7"/>
              </a:rPr>
              <a:t>git</a:t>
            </a:r>
            <a:r>
              <a:rPr lang="de-DE" dirty="0">
                <a:hlinkClick r:id="rId7"/>
              </a:rPr>
              <a:t> </a:t>
            </a:r>
            <a:r>
              <a:rPr lang="de-DE" dirty="0" err="1">
                <a:hlinkClick r:id="rId7"/>
              </a:rPr>
              <a:t>revert</a:t>
            </a:r>
            <a:r>
              <a:rPr lang="de-DE" dirty="0">
                <a:hlinkClick r:id="rId7"/>
              </a:rPr>
              <a:t>?„</a:t>
            </a:r>
            <a:endParaRPr lang="de-DE" dirty="0"/>
          </a:p>
          <a:p>
            <a:pPr lvl="1" rtl="0"/>
            <a:r>
              <a:rPr lang="en-US" dirty="0">
                <a:hlinkClick r:id="rId8"/>
              </a:rPr>
              <a:t>The complete guide to SDLC (Software development life cycle) </a:t>
            </a:r>
            <a:endParaRPr lang="de-DE" dirty="0"/>
          </a:p>
          <a:p>
            <a:pPr lvl="1"/>
            <a:endParaRPr lang="en-US" dirty="0"/>
          </a:p>
        </p:txBody>
      </p:sp>
    </p:spTree>
    <p:extLst>
      <p:ext uri="{BB962C8B-B14F-4D97-AF65-F5344CB8AC3E}">
        <p14:creationId xmlns:p14="http://schemas.microsoft.com/office/powerpoint/2010/main" val="796952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el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de-DE"/>
            </a:defPPr>
          </a:lstStyle>
          <a:p>
            <a:pPr rtl="0"/>
            <a:r>
              <a:rPr lang="de-DE" dirty="0"/>
              <a:t>VIELEN DANK</a:t>
            </a:r>
          </a:p>
        </p:txBody>
      </p:sp>
      <p:sp>
        <p:nvSpPr>
          <p:cNvPr id="14" name="Textplatzhalt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rtlCol="0"/>
          <a:lstStyle>
            <a:defPPr>
              <a:defRPr lang="de-DE"/>
            </a:defPPr>
          </a:lstStyle>
          <a:p>
            <a:pPr rtl="0"/>
            <a:r>
              <a:rPr lang="de-DE" dirty="0"/>
              <a:t>Marc-Dennis Haberland​</a:t>
            </a:r>
          </a:p>
          <a:p>
            <a:pPr rtl="0"/>
            <a:r>
              <a:rPr lang="de-DE" dirty="0"/>
              <a:t>mdhab@outlook.com</a:t>
            </a:r>
          </a:p>
          <a:p>
            <a:pPr rtl="0"/>
            <a:r>
              <a:rPr lang="de-DE" dirty="0"/>
              <a:t>www.shadowsinthe.space</a:t>
            </a:r>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rtlCol="0"/>
          <a:lstStyle>
            <a:defPPr>
              <a:defRPr lang="de-DE"/>
            </a:defPPr>
          </a:lstStyle>
          <a:p>
            <a:pPr rtl="0"/>
            <a:r>
              <a:rPr lang="de-DE" dirty="0"/>
              <a:t>THEMEN Übersicht</a:t>
            </a:r>
          </a:p>
        </p:txBody>
      </p:sp>
      <p:sp>
        <p:nvSpPr>
          <p:cNvPr id="31" name="Textplatzhalt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rtlCol="0" anchor="t"/>
          <a:lstStyle>
            <a:defPPr>
              <a:defRPr lang="de-DE"/>
            </a:defPPr>
          </a:lstStyle>
          <a:p>
            <a:pPr rtl="0"/>
            <a:r>
              <a:rPr lang="de-DE" dirty="0"/>
              <a:t>Einführung</a:t>
            </a:r>
          </a:p>
          <a:p>
            <a:pPr rtl="0"/>
            <a:r>
              <a:rPr lang="de-DE" dirty="0"/>
              <a:t>Was ist </a:t>
            </a:r>
            <a:r>
              <a:rPr lang="de-DE" dirty="0" err="1"/>
              <a:t>Git</a:t>
            </a:r>
            <a:r>
              <a:rPr lang="de-DE" dirty="0"/>
              <a:t>?</a:t>
            </a:r>
          </a:p>
          <a:p>
            <a:pPr rtl="0"/>
            <a:r>
              <a:rPr lang="de-DE" dirty="0" err="1"/>
              <a:t>Git</a:t>
            </a:r>
            <a:r>
              <a:rPr lang="de-DE" dirty="0"/>
              <a:t>: Der Anfang des SDLC</a:t>
            </a:r>
          </a:p>
          <a:p>
            <a:pPr rtl="0"/>
            <a:r>
              <a:rPr lang="de-DE" dirty="0" err="1"/>
              <a:t>Git</a:t>
            </a:r>
            <a:r>
              <a:rPr lang="de-DE" dirty="0"/>
              <a:t> im SDLC: Kern der Entwicklung</a:t>
            </a:r>
          </a:p>
          <a:p>
            <a:pPr rtl="0"/>
            <a:r>
              <a:rPr lang="de-DE" dirty="0" err="1"/>
              <a:t>Git</a:t>
            </a:r>
            <a:r>
              <a:rPr lang="de-DE" dirty="0"/>
              <a:t>: Das Ende und der Kreislauf des SDLC</a:t>
            </a:r>
          </a:p>
          <a:p>
            <a:pPr rtl="0"/>
            <a:r>
              <a:rPr lang="de-DE" dirty="0"/>
              <a:t>Vorteile von </a:t>
            </a:r>
            <a:r>
              <a:rPr lang="de-DE" dirty="0" err="1"/>
              <a:t>Git</a:t>
            </a:r>
            <a:endParaRPr lang="de-DE" dirty="0"/>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fade">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fade">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fade">
                                      <p:cBhvr>
                                        <p:cTn id="22" dur="5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fade">
                                      <p:cBhvr>
                                        <p:cTn id="27" dur="500"/>
                                        <p:tgtEl>
                                          <p:spTgt spid="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xEl>
                                              <p:pRg st="5" end="5"/>
                                            </p:txEl>
                                          </p:spTgt>
                                        </p:tgtEl>
                                        <p:attrNameLst>
                                          <p:attrName>style.visibility</p:attrName>
                                        </p:attrNameLst>
                                      </p:cBhvr>
                                      <p:to>
                                        <p:strVal val="visible"/>
                                      </p:to>
                                    </p:set>
                                    <p:animEffect transition="in" filter="fade">
                                      <p:cBhvr>
                                        <p:cTn id="32" dur="500"/>
                                        <p:tgtEl>
                                          <p:spTgt spid="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a:extLst>
            <a:ext uri="{FF2B5EF4-FFF2-40B4-BE49-F238E27FC236}">
              <a16:creationId xmlns:a16="http://schemas.microsoft.com/office/drawing/2014/main" id="{6E47C75D-FBA5-4D27-5440-10BBCA8B29A0}"/>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220B368C-1ECA-C99B-8AEE-FE74A5D28586}"/>
              </a:ext>
            </a:extLst>
          </p:cNvPr>
          <p:cNvSpPr>
            <a:spLocks noGrp="1"/>
          </p:cNvSpPr>
          <p:nvPr>
            <p:ph type="title"/>
          </p:nvPr>
        </p:nvSpPr>
        <p:spPr>
          <a:xfrm>
            <a:off x="838201" y="365125"/>
            <a:ext cx="4466502" cy="1936866"/>
          </a:xfrm>
        </p:spPr>
        <p:txBody>
          <a:bodyPr rtlCol="0"/>
          <a:lstStyle>
            <a:defPPr>
              <a:defRPr lang="de-DE"/>
            </a:defPPr>
          </a:lstStyle>
          <a:p>
            <a:pPr rtl="0"/>
            <a:r>
              <a:rPr lang="de-DE" dirty="0"/>
              <a:t>Themen Übersicht</a:t>
            </a:r>
          </a:p>
        </p:txBody>
      </p:sp>
      <p:sp>
        <p:nvSpPr>
          <p:cNvPr id="31" name="Textplatzhalter 3">
            <a:extLst>
              <a:ext uri="{FF2B5EF4-FFF2-40B4-BE49-F238E27FC236}">
                <a16:creationId xmlns:a16="http://schemas.microsoft.com/office/drawing/2014/main" id="{55500DC1-EC36-1403-078D-0D5C8A8CB3C5}"/>
              </a:ext>
            </a:extLst>
          </p:cNvPr>
          <p:cNvSpPr>
            <a:spLocks noGrp="1"/>
          </p:cNvSpPr>
          <p:nvPr>
            <p:ph sz="quarter" idx="10"/>
          </p:nvPr>
        </p:nvSpPr>
        <p:spPr>
          <a:xfrm>
            <a:off x="838201" y="3097848"/>
            <a:ext cx="4466504" cy="3405187"/>
          </a:xfrm>
        </p:spPr>
        <p:txBody>
          <a:bodyPr rtlCol="0" anchor="t"/>
          <a:lstStyle>
            <a:defPPr>
              <a:defRPr lang="de-DE"/>
            </a:defPPr>
          </a:lstStyle>
          <a:p>
            <a:pPr rtl="0"/>
            <a:r>
              <a:rPr lang="de-DE" dirty="0" err="1"/>
              <a:t>Git</a:t>
            </a:r>
            <a:r>
              <a:rPr lang="de-DE" dirty="0"/>
              <a:t> Werkzeuge und Integration</a:t>
            </a:r>
          </a:p>
          <a:p>
            <a:pPr rtl="0"/>
            <a:r>
              <a:rPr lang="de-DE" dirty="0"/>
              <a:t>Zusammenfassung</a:t>
            </a:r>
          </a:p>
          <a:p>
            <a:pPr rtl="0"/>
            <a:r>
              <a:rPr lang="de-DE" dirty="0"/>
              <a:t>Referenzen</a:t>
            </a:r>
          </a:p>
        </p:txBody>
      </p:sp>
    </p:spTree>
    <p:extLst>
      <p:ext uri="{BB962C8B-B14F-4D97-AF65-F5344CB8AC3E}">
        <p14:creationId xmlns:p14="http://schemas.microsoft.com/office/powerpoint/2010/main" val="738217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fade">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fade">
                                      <p:cBhvr>
                                        <p:cTn id="17" dur="5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de-DE"/>
            </a:defPPr>
          </a:lstStyle>
          <a:p>
            <a:pPr rtl="0"/>
            <a:r>
              <a:rPr lang="de-DE" dirty="0"/>
              <a:t>Was ist dieses </a:t>
            </a:r>
            <a:r>
              <a:rPr lang="de-DE" dirty="0" err="1"/>
              <a:t>Git</a:t>
            </a:r>
            <a:r>
              <a:rPr lang="de-DE" dirty="0"/>
              <a:t>?</a:t>
            </a:r>
          </a:p>
        </p:txBody>
      </p:sp>
      <p:sp>
        <p:nvSpPr>
          <p:cNvPr id="4" name="Untertitel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de-DE"/>
            </a:defPPr>
          </a:lstStyle>
          <a:p>
            <a:pPr rtl="0"/>
            <a:r>
              <a:rPr lang="de-DE" dirty="0"/>
              <a:t>Einführung in </a:t>
            </a:r>
            <a:r>
              <a:rPr lang="de-DE" dirty="0" err="1"/>
              <a:t>Git</a:t>
            </a:r>
            <a:endParaRPr lang="de-DE" dirty="0"/>
          </a:p>
        </p:txBody>
      </p:sp>
      <p:sp>
        <p:nvSpPr>
          <p:cNvPr id="3" name="Foliennummernplatzhalt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4</a:t>
            </a:fld>
            <a:endParaRPr lang="de-DE" dirty="0"/>
          </a:p>
        </p:txBody>
      </p:sp>
    </p:spTree>
    <p:extLst>
      <p:ext uri="{BB962C8B-B14F-4D97-AF65-F5344CB8AC3E}">
        <p14:creationId xmlns:p14="http://schemas.microsoft.com/office/powerpoint/2010/main" val="13971937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rtlCol="0"/>
          <a:lstStyle>
            <a:defPPr>
              <a:defRPr lang="de-DE"/>
            </a:defPPr>
          </a:lstStyle>
          <a:p>
            <a:pPr rtl="0"/>
            <a:r>
              <a:rPr lang="de-DE" dirty="0"/>
              <a:t>Einführung in </a:t>
            </a:r>
            <a:r>
              <a:rPr lang="de-DE" dirty="0" err="1"/>
              <a:t>Git</a:t>
            </a:r>
            <a:endParaRPr lang="de-DE" dirty="0"/>
          </a:p>
        </p:txBody>
      </p:sp>
      <p:sp>
        <p:nvSpPr>
          <p:cNvPr id="3" name="Foliennummernplatzhalt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5</a:t>
            </a:fld>
            <a:endParaRPr lang="de-DE" dirty="0"/>
          </a:p>
        </p:txBody>
      </p:sp>
      <p:sp>
        <p:nvSpPr>
          <p:cNvPr id="10" name="Inhaltsplatzhalter 9">
            <a:extLst>
              <a:ext uri="{FF2B5EF4-FFF2-40B4-BE49-F238E27FC236}">
                <a16:creationId xmlns:a16="http://schemas.microsoft.com/office/drawing/2014/main" id="{1EED5C1F-FC0B-8E45-ADB8-C861C0499027}"/>
              </a:ext>
            </a:extLst>
          </p:cNvPr>
          <p:cNvSpPr>
            <a:spLocks noGrp="1"/>
          </p:cNvSpPr>
          <p:nvPr>
            <p:ph sz="quarter" idx="31"/>
          </p:nvPr>
        </p:nvSpPr>
        <p:spPr>
          <a:xfrm>
            <a:off x="2439010" y="3429000"/>
            <a:ext cx="2984961" cy="2839980"/>
          </a:xfrm>
        </p:spPr>
        <p:txBody>
          <a:bodyPr/>
          <a:lstStyle/>
          <a:p>
            <a:pPr marL="0" indent="0" algn="ctr">
              <a:buNone/>
            </a:pPr>
            <a:r>
              <a:rPr lang="de-DE" b="1" dirty="0"/>
              <a:t>Verteiltes Versionskontrollsystem</a:t>
            </a:r>
          </a:p>
          <a:p>
            <a:pPr marL="0" indent="0" algn="ctr">
              <a:buNone/>
            </a:pPr>
            <a:r>
              <a:rPr lang="de-DE" dirty="0" err="1"/>
              <a:t>Git</a:t>
            </a:r>
            <a:r>
              <a:rPr lang="de-DE" dirty="0"/>
              <a:t> ermöglicht die Nachverfolgung von Code-Änderungen über die Zeit und das Zurücksetzen auf frühere Versionen</a:t>
            </a:r>
          </a:p>
          <a:p>
            <a:pPr marL="0" indent="0" algn="ctr">
              <a:buNone/>
            </a:pPr>
            <a:endParaRPr lang="de-DE" dirty="0"/>
          </a:p>
        </p:txBody>
      </p:sp>
      <p:sp>
        <p:nvSpPr>
          <p:cNvPr id="11" name="Inhaltsplatzhalter 9">
            <a:extLst>
              <a:ext uri="{FF2B5EF4-FFF2-40B4-BE49-F238E27FC236}">
                <a16:creationId xmlns:a16="http://schemas.microsoft.com/office/drawing/2014/main" id="{9E562F73-CD6F-9AD8-9928-FFD8A508097F}"/>
              </a:ext>
            </a:extLst>
          </p:cNvPr>
          <p:cNvSpPr txBox="1">
            <a:spLocks/>
          </p:cNvSpPr>
          <p:nvPr/>
        </p:nvSpPr>
        <p:spPr>
          <a:xfrm>
            <a:off x="5665732" y="3422941"/>
            <a:ext cx="2984961" cy="2839980"/>
          </a:xfrm>
          <a:prstGeom prst="rect">
            <a:avLst/>
          </a:prstGeom>
        </p:spPr>
        <p:txBody>
          <a:bodyPr vert="horz" lIns="91440" tIns="45720" rIns="91440" bIns="45720" rtlCol="0">
            <a:noAutofit/>
          </a:bodyPr>
          <a:lstStyle>
            <a:defPPr>
              <a:defRPr lang="de-DE"/>
            </a:defPPr>
            <a:lvl1pPr marL="2857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marL="0" indent="0" algn="ctr">
              <a:buFont typeface="Arial" panose="020B0604020202020204" pitchFamily="34" charset="0"/>
              <a:buNone/>
            </a:pPr>
            <a:r>
              <a:rPr lang="de-DE" b="1" dirty="0"/>
              <a:t>Effektive Zusammenarbeit</a:t>
            </a:r>
          </a:p>
          <a:p>
            <a:pPr marL="0" indent="0" algn="ctr">
              <a:buFont typeface="Arial" panose="020B0604020202020204" pitchFamily="34" charset="0"/>
              <a:buNone/>
            </a:pPr>
            <a:r>
              <a:rPr lang="de-DE" dirty="0"/>
              <a:t>Entwickler können parallel an verschiedenen Features arbeiten und Änderungen effizient zusammenführen.</a:t>
            </a:r>
          </a:p>
          <a:p>
            <a:pPr marL="0" indent="0" algn="ctr">
              <a:buFont typeface="Arial" panose="020B0604020202020204" pitchFamily="34" charset="0"/>
              <a:buNone/>
            </a:pPr>
            <a:endParaRPr lang="de-DE" dirty="0"/>
          </a:p>
        </p:txBody>
      </p:sp>
      <p:sp>
        <p:nvSpPr>
          <p:cNvPr id="12" name="Inhaltsplatzhalter 9">
            <a:extLst>
              <a:ext uri="{FF2B5EF4-FFF2-40B4-BE49-F238E27FC236}">
                <a16:creationId xmlns:a16="http://schemas.microsoft.com/office/drawing/2014/main" id="{74C781D5-BF1E-8645-1F54-984A42254A19}"/>
              </a:ext>
            </a:extLst>
          </p:cNvPr>
          <p:cNvSpPr txBox="1">
            <a:spLocks/>
          </p:cNvSpPr>
          <p:nvPr/>
        </p:nvSpPr>
        <p:spPr>
          <a:xfrm>
            <a:off x="8899210" y="3429000"/>
            <a:ext cx="2984961" cy="2839980"/>
          </a:xfrm>
          <a:prstGeom prst="rect">
            <a:avLst/>
          </a:prstGeom>
        </p:spPr>
        <p:txBody>
          <a:bodyPr vert="horz" lIns="91440" tIns="45720" rIns="91440" bIns="45720" rtlCol="0">
            <a:noAutofit/>
          </a:bodyPr>
          <a:lstStyle>
            <a:defPPr>
              <a:defRPr lang="de-DE"/>
            </a:defPPr>
            <a:lvl1pPr marL="2857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marL="0" indent="0" algn="ctr">
              <a:buFont typeface="Arial" panose="020B0604020202020204" pitchFamily="34" charset="0"/>
              <a:buNone/>
            </a:pPr>
            <a:r>
              <a:rPr lang="de-DE" b="1" dirty="0"/>
              <a:t>Unverzichtbar in </a:t>
            </a:r>
            <a:r>
              <a:rPr lang="de-DE" b="1" dirty="0" err="1"/>
              <a:t>DevOps</a:t>
            </a:r>
            <a:r>
              <a:rPr lang="de-DE" b="1" dirty="0"/>
              <a:t> </a:t>
            </a:r>
          </a:p>
          <a:p>
            <a:pPr marL="0" indent="0" algn="ctr">
              <a:buFont typeface="Arial" panose="020B0604020202020204" pitchFamily="34" charset="0"/>
              <a:buNone/>
            </a:pPr>
            <a:r>
              <a:rPr lang="de-DE" dirty="0" err="1"/>
              <a:t>Git</a:t>
            </a:r>
            <a:r>
              <a:rPr lang="de-DE" dirty="0"/>
              <a:t> ist essenziel für moderne Softwareentwicklung und </a:t>
            </a:r>
            <a:r>
              <a:rPr lang="de-DE" dirty="0" err="1"/>
              <a:t>Continuous</a:t>
            </a:r>
            <a:r>
              <a:rPr lang="de-DE" dirty="0"/>
              <a:t> Integration/</a:t>
            </a:r>
            <a:r>
              <a:rPr lang="de-DE" dirty="0" err="1"/>
              <a:t>Deployment</a:t>
            </a:r>
            <a:r>
              <a:rPr lang="de-DE" b="1" dirty="0"/>
              <a:t>.</a:t>
            </a:r>
          </a:p>
          <a:p>
            <a:pPr marL="0" indent="0" algn="ctr">
              <a:buFont typeface="Arial" panose="020B0604020202020204" pitchFamily="34" charset="0"/>
              <a:buNone/>
            </a:pPr>
            <a:endParaRPr lang="de-DE" dirty="0"/>
          </a:p>
        </p:txBody>
      </p:sp>
      <p:pic>
        <p:nvPicPr>
          <p:cNvPr id="16" name="Grafik 15" descr="Fahrrad mit Personen mit einfarbiger Füllung">
            <a:extLst>
              <a:ext uri="{FF2B5EF4-FFF2-40B4-BE49-F238E27FC236}">
                <a16:creationId xmlns:a16="http://schemas.microsoft.com/office/drawing/2014/main" id="{5B6F3FF7-13D7-8A10-87CF-418B66E2B8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4713" y="2339183"/>
            <a:ext cx="914400" cy="914400"/>
          </a:xfrm>
          <a:prstGeom prst="rect">
            <a:avLst/>
          </a:prstGeom>
          <a:effectLst>
            <a:glow rad="63500">
              <a:schemeClr val="accent2">
                <a:satMod val="175000"/>
                <a:alpha val="40000"/>
              </a:schemeClr>
            </a:glow>
          </a:effectLst>
        </p:spPr>
      </p:pic>
      <p:pic>
        <p:nvPicPr>
          <p:cNvPr id="18" name="Grafik 17" descr="Arbeit mit einfarbiger Füllung">
            <a:extLst>
              <a:ext uri="{FF2B5EF4-FFF2-40B4-BE49-F238E27FC236}">
                <a16:creationId xmlns:a16="http://schemas.microsoft.com/office/drawing/2014/main" id="{62A357AB-829C-592E-C24C-055D883FCF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2088" y="2339183"/>
            <a:ext cx="914400" cy="914400"/>
          </a:xfrm>
          <a:prstGeom prst="rect">
            <a:avLst/>
          </a:prstGeom>
          <a:effectLst>
            <a:glow rad="63500">
              <a:schemeClr val="accent2">
                <a:satMod val="175000"/>
                <a:alpha val="40000"/>
              </a:schemeClr>
            </a:glow>
          </a:effectLst>
        </p:spPr>
      </p:pic>
      <p:pic>
        <p:nvPicPr>
          <p:cNvPr id="20" name="Grafik 19" descr="Soziales Netzwerk mit einfarbiger Füllung">
            <a:extLst>
              <a:ext uri="{FF2B5EF4-FFF2-40B4-BE49-F238E27FC236}">
                <a16:creationId xmlns:a16="http://schemas.microsoft.com/office/drawing/2014/main" id="{6EA67B33-9919-86AF-D0AA-D1BCA5AE69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4290" y="2339183"/>
            <a:ext cx="914400" cy="914400"/>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19626372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heel(1)">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heel(1)">
                                      <p:cBhvr>
                                        <p:cTn id="12" dur="2000"/>
                                        <p:tgtEl>
                                          <p:spTgt spid="10">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heel(1)">
                                      <p:cBhvr>
                                        <p:cTn id="15" dur="2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2000"/>
                                        <p:tgtEl>
                                          <p:spTgt spid="12"/>
                                        </p:tgtEl>
                                      </p:cBhvr>
                                    </p:animEffect>
                                    <p:anim calcmode="lin" valueType="num">
                                      <p:cBhvr>
                                        <p:cTn id="31" dur="2000" fill="hold"/>
                                        <p:tgtEl>
                                          <p:spTgt spid="12"/>
                                        </p:tgtEl>
                                        <p:attrNameLst>
                                          <p:attrName>ppt_w</p:attrName>
                                        </p:attrNameLst>
                                      </p:cBhvr>
                                      <p:tavLst>
                                        <p:tav tm="0" fmla="#ppt_w*sin(2.5*pi*$)">
                                          <p:val>
                                            <p:fltVal val="0"/>
                                          </p:val>
                                        </p:tav>
                                        <p:tav tm="100000">
                                          <p:val>
                                            <p:fltVal val="1"/>
                                          </p:val>
                                        </p:tav>
                                      </p:tavLst>
                                    </p:anim>
                                    <p:anim calcmode="lin" valueType="num">
                                      <p:cBhvr>
                                        <p:cTn id="32" dur="2000" fill="hold"/>
                                        <p:tgtEl>
                                          <p:spTgt spid="12"/>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000"/>
                                        <p:tgtEl>
                                          <p:spTgt spid="18"/>
                                        </p:tgtEl>
                                      </p:cBhvr>
                                    </p:animEffect>
                                    <p:anim calcmode="lin" valueType="num">
                                      <p:cBhvr>
                                        <p:cTn id="36" dur="2000" fill="hold"/>
                                        <p:tgtEl>
                                          <p:spTgt spid="18"/>
                                        </p:tgtEl>
                                        <p:attrNameLst>
                                          <p:attrName>ppt_w</p:attrName>
                                        </p:attrNameLst>
                                      </p:cBhvr>
                                      <p:tavLst>
                                        <p:tav tm="0" fmla="#ppt_w*sin(2.5*pi*$)">
                                          <p:val>
                                            <p:fltVal val="0"/>
                                          </p:val>
                                        </p:tav>
                                        <p:tav tm="100000">
                                          <p:val>
                                            <p:fltVal val="1"/>
                                          </p:val>
                                        </p:tav>
                                      </p:tavLst>
                                    </p:anim>
                                    <p:anim calcmode="lin" valueType="num">
                                      <p:cBhvr>
                                        <p:cTn id="37"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dirty="0"/>
          </a:p>
        </p:txBody>
      </p:sp>
      <p:sp>
        <p:nvSpPr>
          <p:cNvPr id="9" name="Titel 1">
            <a:extLst>
              <a:ext uri="{FF2B5EF4-FFF2-40B4-BE49-F238E27FC236}">
                <a16:creationId xmlns:a16="http://schemas.microsoft.com/office/drawing/2014/main" id="{0FD6A3FE-1BF6-4C1A-0553-EBD497A69F2D}"/>
              </a:ext>
            </a:extLst>
          </p:cNvPr>
          <p:cNvSpPr>
            <a:spLocks noGrp="1"/>
          </p:cNvSpPr>
          <p:nvPr>
            <p:ph type="title"/>
          </p:nvPr>
        </p:nvSpPr>
        <p:spPr>
          <a:xfrm>
            <a:off x="3114677" y="264160"/>
            <a:ext cx="5962648" cy="3373973"/>
          </a:xfrm>
        </p:spPr>
        <p:txBody>
          <a:bodyPr rtlCol="0" anchor="b"/>
          <a:lstStyle>
            <a:defPPr>
              <a:defRPr lang="de-DE"/>
            </a:defPPr>
          </a:lstStyle>
          <a:p>
            <a:pPr rtl="0"/>
            <a:r>
              <a:rPr lang="de-DE" dirty="0" err="1"/>
              <a:t>Git</a:t>
            </a:r>
            <a:r>
              <a:rPr lang="de-DE" dirty="0"/>
              <a:t>: Der Anfang des SDLC</a:t>
            </a:r>
          </a:p>
        </p:txBody>
      </p:sp>
      <p:sp>
        <p:nvSpPr>
          <p:cNvPr id="6" name="Untertitel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rtlCol="0"/>
          <a:lstStyle>
            <a:defPPr>
              <a:defRPr lang="de-DE"/>
            </a:defPPr>
          </a:lstStyle>
          <a:p>
            <a:pPr rtl="0"/>
            <a:r>
              <a:rPr lang="de-DE" dirty="0" err="1"/>
              <a:t>Git</a:t>
            </a:r>
            <a:r>
              <a:rPr lang="de-DE" dirty="0"/>
              <a:t> im Software Development Life Cycle</a:t>
            </a:r>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0916A-3AE9-AE21-E71D-062B6CAD1B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567DB6-98AD-7D68-7EF4-2E42ED015315}"/>
              </a:ext>
            </a:extLst>
          </p:cNvPr>
          <p:cNvSpPr>
            <a:spLocks noGrp="1"/>
          </p:cNvSpPr>
          <p:nvPr>
            <p:ph type="title"/>
          </p:nvPr>
        </p:nvSpPr>
        <p:spPr>
          <a:xfrm>
            <a:off x="3305669" y="113097"/>
            <a:ext cx="7420819" cy="1656304"/>
          </a:xfrm>
        </p:spPr>
        <p:txBody>
          <a:bodyPr rtlCol="0"/>
          <a:lstStyle>
            <a:defPPr>
              <a:defRPr lang="de-DE"/>
            </a:defPPr>
          </a:lstStyle>
          <a:p>
            <a:pPr rtl="0"/>
            <a:r>
              <a:rPr lang="de-DE" dirty="0" err="1"/>
              <a:t>Git</a:t>
            </a:r>
            <a:r>
              <a:rPr lang="de-DE" dirty="0"/>
              <a:t>: Der Anfang des SLDC</a:t>
            </a:r>
          </a:p>
        </p:txBody>
      </p:sp>
      <p:sp>
        <p:nvSpPr>
          <p:cNvPr id="3" name="Foliennummernplatzhalter 2">
            <a:extLst>
              <a:ext uri="{FF2B5EF4-FFF2-40B4-BE49-F238E27FC236}">
                <a16:creationId xmlns:a16="http://schemas.microsoft.com/office/drawing/2014/main" id="{5CED3E7C-0168-39EE-FC03-64FD31D4C6CC}"/>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7</a:t>
            </a:fld>
            <a:endParaRPr lang="de-DE" dirty="0"/>
          </a:p>
        </p:txBody>
      </p:sp>
      <p:sp>
        <p:nvSpPr>
          <p:cNvPr id="10" name="Inhaltsplatzhalter 9">
            <a:extLst>
              <a:ext uri="{FF2B5EF4-FFF2-40B4-BE49-F238E27FC236}">
                <a16:creationId xmlns:a16="http://schemas.microsoft.com/office/drawing/2014/main" id="{9B9C31A0-8F54-4A99-6389-57CD431305FC}"/>
              </a:ext>
            </a:extLst>
          </p:cNvPr>
          <p:cNvSpPr>
            <a:spLocks noGrp="1"/>
          </p:cNvSpPr>
          <p:nvPr>
            <p:ph sz="quarter" idx="31"/>
          </p:nvPr>
        </p:nvSpPr>
        <p:spPr>
          <a:xfrm>
            <a:off x="2439010" y="3429000"/>
            <a:ext cx="2984961" cy="2066925"/>
          </a:xfrm>
        </p:spPr>
        <p:txBody>
          <a:bodyPr/>
          <a:lstStyle/>
          <a:p>
            <a:pPr marL="0" indent="0" algn="ctr">
              <a:buNone/>
            </a:pPr>
            <a:r>
              <a:rPr lang="de-DE" b="1" dirty="0"/>
              <a:t>Zentrales Code-Repository</a:t>
            </a:r>
          </a:p>
          <a:p>
            <a:pPr marL="0" indent="0" algn="ctr">
              <a:buNone/>
            </a:pPr>
            <a:r>
              <a:rPr lang="de-DE" dirty="0" err="1"/>
              <a:t>Git</a:t>
            </a:r>
            <a:r>
              <a:rPr lang="de-DE" dirty="0"/>
              <a:t> speichert und verwaltet den gesamten Quellcode eines Projekts zentral.</a:t>
            </a:r>
          </a:p>
        </p:txBody>
      </p:sp>
      <p:sp>
        <p:nvSpPr>
          <p:cNvPr id="11" name="Inhaltsplatzhalter 9">
            <a:extLst>
              <a:ext uri="{FF2B5EF4-FFF2-40B4-BE49-F238E27FC236}">
                <a16:creationId xmlns:a16="http://schemas.microsoft.com/office/drawing/2014/main" id="{44A29C03-42CA-B001-314A-B43F26F2C6AF}"/>
              </a:ext>
            </a:extLst>
          </p:cNvPr>
          <p:cNvSpPr txBox="1">
            <a:spLocks/>
          </p:cNvSpPr>
          <p:nvPr/>
        </p:nvSpPr>
        <p:spPr>
          <a:xfrm>
            <a:off x="5665732" y="3422941"/>
            <a:ext cx="2984961" cy="2839980"/>
          </a:xfrm>
          <a:prstGeom prst="rect">
            <a:avLst/>
          </a:prstGeom>
        </p:spPr>
        <p:txBody>
          <a:bodyPr vert="horz" lIns="91440" tIns="45720" rIns="91440" bIns="45720" rtlCol="0">
            <a:noAutofit/>
          </a:bodyPr>
          <a:lstStyle>
            <a:defPPr>
              <a:defRPr lang="de-DE"/>
            </a:defPPr>
            <a:lvl1pPr marL="2857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marL="0" indent="0" algn="ctr">
              <a:buFont typeface="Arial" panose="020B0604020202020204" pitchFamily="34" charset="0"/>
              <a:buNone/>
            </a:pPr>
            <a:r>
              <a:rPr lang="de-DE" b="1" dirty="0"/>
              <a:t>Planung mit </a:t>
            </a:r>
            <a:r>
              <a:rPr lang="de-DE" b="1" dirty="0" err="1"/>
              <a:t>Branches</a:t>
            </a:r>
            <a:endParaRPr lang="de-DE" b="1" dirty="0"/>
          </a:p>
          <a:p>
            <a:pPr marL="0" indent="0" algn="ctr">
              <a:buFont typeface="Arial" panose="020B0604020202020204" pitchFamily="34" charset="0"/>
              <a:buNone/>
            </a:pPr>
            <a:r>
              <a:rPr lang="de-DE" dirty="0"/>
              <a:t>Feature-, Release- und Bugfix-</a:t>
            </a:r>
            <a:r>
              <a:rPr lang="de-DE" dirty="0" err="1"/>
              <a:t>Branches</a:t>
            </a:r>
            <a:r>
              <a:rPr lang="de-DE" dirty="0"/>
              <a:t> ermöglichen strukturierte Entwicklung</a:t>
            </a:r>
          </a:p>
        </p:txBody>
      </p:sp>
      <p:sp>
        <p:nvSpPr>
          <p:cNvPr id="12" name="Inhaltsplatzhalter 9">
            <a:extLst>
              <a:ext uri="{FF2B5EF4-FFF2-40B4-BE49-F238E27FC236}">
                <a16:creationId xmlns:a16="http://schemas.microsoft.com/office/drawing/2014/main" id="{6C08950E-A4EB-A72E-30EB-DED9876CB6BD}"/>
              </a:ext>
            </a:extLst>
          </p:cNvPr>
          <p:cNvSpPr txBox="1">
            <a:spLocks/>
          </p:cNvSpPr>
          <p:nvPr/>
        </p:nvSpPr>
        <p:spPr>
          <a:xfrm>
            <a:off x="8899210" y="3429000"/>
            <a:ext cx="2984961" cy="2839980"/>
          </a:xfrm>
          <a:prstGeom prst="rect">
            <a:avLst/>
          </a:prstGeom>
        </p:spPr>
        <p:txBody>
          <a:bodyPr vert="horz" lIns="91440" tIns="45720" rIns="91440" bIns="45720" rtlCol="0">
            <a:noAutofit/>
          </a:bodyPr>
          <a:lstStyle>
            <a:defPPr>
              <a:defRPr lang="de-DE"/>
            </a:defPPr>
            <a:lvl1pPr marL="2857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de-DE"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marL="0" indent="0" algn="ctr">
              <a:buFont typeface="Arial" panose="020B0604020202020204" pitchFamily="34" charset="0"/>
              <a:buNone/>
            </a:pPr>
            <a:r>
              <a:rPr lang="de-DE" b="1" dirty="0"/>
              <a:t>Startpunkt der Entwicklung</a:t>
            </a:r>
          </a:p>
          <a:p>
            <a:pPr marL="0" indent="0" algn="ctr">
              <a:buFont typeface="Arial" panose="020B0604020202020204" pitchFamily="34" charset="0"/>
              <a:buNone/>
            </a:pPr>
            <a:r>
              <a:rPr lang="de-DE" dirty="0"/>
              <a:t>Jedes neue Projekt oder Feature beginnt mit einem </a:t>
            </a:r>
            <a:r>
              <a:rPr lang="de-DE" dirty="0" err="1"/>
              <a:t>Git</a:t>
            </a:r>
            <a:r>
              <a:rPr lang="de-DE" dirty="0"/>
              <a:t>-Repository.</a:t>
            </a:r>
            <a:endParaRPr lang="de-DE" b="1" dirty="0"/>
          </a:p>
          <a:p>
            <a:pPr marL="0" indent="0" algn="ctr">
              <a:buFont typeface="Arial" panose="020B0604020202020204" pitchFamily="34" charset="0"/>
              <a:buNone/>
            </a:pPr>
            <a:endParaRPr lang="de-DE" dirty="0"/>
          </a:p>
        </p:txBody>
      </p:sp>
      <p:pic>
        <p:nvPicPr>
          <p:cNvPr id="16" name="Grafik 15" descr="Fahrrad mit Personen mit einfarbiger Füllung">
            <a:extLst>
              <a:ext uri="{FF2B5EF4-FFF2-40B4-BE49-F238E27FC236}">
                <a16:creationId xmlns:a16="http://schemas.microsoft.com/office/drawing/2014/main" id="{6DB47278-11A7-17CB-8791-0B13A7743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4713" y="2339183"/>
            <a:ext cx="914400" cy="914400"/>
          </a:xfrm>
          <a:prstGeom prst="rect">
            <a:avLst/>
          </a:prstGeom>
          <a:effectLst>
            <a:glow rad="63500">
              <a:schemeClr val="accent2">
                <a:satMod val="175000"/>
                <a:alpha val="40000"/>
              </a:schemeClr>
            </a:glow>
          </a:effectLst>
        </p:spPr>
      </p:pic>
      <p:pic>
        <p:nvPicPr>
          <p:cNvPr id="20" name="Grafik 19" descr="Rakete mit einfarbiger Füllung">
            <a:extLst>
              <a:ext uri="{FF2B5EF4-FFF2-40B4-BE49-F238E27FC236}">
                <a16:creationId xmlns:a16="http://schemas.microsoft.com/office/drawing/2014/main" id="{DACCA23F-8AD2-0661-839B-D709965CA78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934490" y="2339183"/>
            <a:ext cx="914400" cy="914400"/>
          </a:xfrm>
          <a:prstGeom prst="rect">
            <a:avLst/>
          </a:prstGeom>
          <a:effectLst>
            <a:glow rad="63500">
              <a:schemeClr val="accent2">
                <a:satMod val="175000"/>
                <a:alpha val="40000"/>
              </a:schemeClr>
            </a:glow>
          </a:effectLst>
        </p:spPr>
      </p:pic>
      <p:pic>
        <p:nvPicPr>
          <p:cNvPr id="5" name="Grafik 4" descr="Pyramide mit Ebenen mit einfarbiger Füllung">
            <a:extLst>
              <a:ext uri="{FF2B5EF4-FFF2-40B4-BE49-F238E27FC236}">
                <a16:creationId xmlns:a16="http://schemas.microsoft.com/office/drawing/2014/main" id="{52629044-C5D4-84EB-9264-449EDD6044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4290" y="2339183"/>
            <a:ext cx="914400" cy="914400"/>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40662688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arn(inVertic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heel(1)">
                                      <p:cBhvr>
                                        <p:cTn id="32" dur="20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de-DE"/>
            </a:defPPr>
          </a:lstStyle>
          <a:p>
            <a:pPr rtl="0"/>
            <a:r>
              <a:rPr lang="de-DE" dirty="0" err="1"/>
              <a:t>Git</a:t>
            </a:r>
            <a:r>
              <a:rPr lang="de-DE" dirty="0"/>
              <a:t> im </a:t>
            </a:r>
            <a:r>
              <a:rPr lang="de-DE" dirty="0" err="1"/>
              <a:t>sdlc</a:t>
            </a:r>
            <a:r>
              <a:rPr lang="de-DE" dirty="0"/>
              <a:t>: Kern der Entwicklung</a:t>
            </a:r>
            <a:br>
              <a:rPr lang="de-DE" dirty="0"/>
            </a:br>
            <a:r>
              <a:rPr lang="de-DE" sz="2000" dirty="0">
                <a:solidFill>
                  <a:schemeClr val="accent6">
                    <a:lumMod val="60000"/>
                    <a:lumOff val="40000"/>
                  </a:schemeClr>
                </a:solidFill>
              </a:rPr>
              <a:t>Code-</a:t>
            </a:r>
            <a:r>
              <a:rPr lang="de-DE" sz="2000" dirty="0" err="1">
                <a:solidFill>
                  <a:schemeClr val="accent6">
                    <a:lumMod val="60000"/>
                    <a:lumOff val="40000"/>
                  </a:schemeClr>
                </a:solidFill>
              </a:rPr>
              <a:t>Commits</a:t>
            </a:r>
            <a:r>
              <a:rPr lang="de-DE" sz="2000" dirty="0">
                <a:solidFill>
                  <a:schemeClr val="accent6">
                    <a:lumMod val="60000"/>
                    <a:lumOff val="40000"/>
                  </a:schemeClr>
                </a:solidFill>
              </a:rPr>
              <a:t>, </a:t>
            </a:r>
            <a:r>
              <a:rPr lang="de-DE" sz="2000" dirty="0" err="1">
                <a:solidFill>
                  <a:schemeClr val="accent6">
                    <a:lumMod val="60000"/>
                    <a:lumOff val="40000"/>
                  </a:schemeClr>
                </a:solidFill>
              </a:rPr>
              <a:t>Branching</a:t>
            </a:r>
            <a:r>
              <a:rPr lang="de-DE" sz="2000" dirty="0">
                <a:solidFill>
                  <a:schemeClr val="accent6">
                    <a:lumMod val="60000"/>
                    <a:lumOff val="40000"/>
                  </a:schemeClr>
                </a:solidFill>
              </a:rPr>
              <a:t> und Pull </a:t>
            </a:r>
            <a:r>
              <a:rPr lang="de-DE" sz="2000" dirty="0" err="1">
                <a:solidFill>
                  <a:schemeClr val="accent6">
                    <a:lumMod val="60000"/>
                    <a:lumOff val="40000"/>
                  </a:schemeClr>
                </a:solidFill>
              </a:rPr>
              <a:t>Requests</a:t>
            </a:r>
            <a:endParaRPr lang="de-DE" sz="2000" dirty="0">
              <a:solidFill>
                <a:schemeClr val="accent6">
                  <a:lumMod val="60000"/>
                  <a:lumOff val="40000"/>
                </a:schemeClr>
              </a:solidFill>
            </a:endParaRPr>
          </a:p>
        </p:txBody>
      </p:sp>
      <p:sp>
        <p:nvSpPr>
          <p:cNvPr id="3" name="Inhaltsplatzhalter 2">
            <a:extLst>
              <a:ext uri="{FF2B5EF4-FFF2-40B4-BE49-F238E27FC236}">
                <a16:creationId xmlns:a16="http://schemas.microsoft.com/office/drawing/2014/main" id="{F09FEE91-E849-1CB0-9E51-A58B99C631C5}"/>
              </a:ext>
            </a:extLst>
          </p:cNvPr>
          <p:cNvSpPr>
            <a:spLocks noGrp="1"/>
          </p:cNvSpPr>
          <p:nvPr>
            <p:ph sz="quarter" idx="35"/>
          </p:nvPr>
        </p:nvSpPr>
        <p:spPr>
          <a:xfrm>
            <a:off x="2280534" y="2176862"/>
            <a:ext cx="2823840" cy="1616904"/>
          </a:xfrm>
        </p:spPr>
        <p:txBody>
          <a:bodyPr rtlCol="0"/>
          <a:lstStyle>
            <a:defPPr>
              <a:defRPr lang="de-DE"/>
            </a:defPPr>
          </a:lstStyle>
          <a:p>
            <a:pPr algn="ctr" rtl="0"/>
            <a:r>
              <a:rPr lang="de-DE" b="1" u="sng" dirty="0"/>
              <a:t>Versionskontrolle</a:t>
            </a:r>
            <a:r>
              <a:rPr lang="de-DE" dirty="0"/>
              <a:t> </a:t>
            </a:r>
            <a:r>
              <a:rPr lang="de-DE" dirty="0" err="1"/>
              <a:t>Commits</a:t>
            </a:r>
            <a:r>
              <a:rPr lang="de-DE" dirty="0"/>
              <a:t> ermöglichen das Speichern und Nachverfolgen von Code-Änderungen</a:t>
            </a:r>
          </a:p>
        </p:txBody>
      </p:sp>
      <p:sp>
        <p:nvSpPr>
          <p:cNvPr id="5" name="Foliennummernplatzhalt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8</a:t>
            </a:fld>
            <a:endParaRPr lang="de-DE" dirty="0"/>
          </a:p>
        </p:txBody>
      </p:sp>
      <p:sp>
        <p:nvSpPr>
          <p:cNvPr id="9" name="Inhaltsplatzhalter 2">
            <a:extLst>
              <a:ext uri="{FF2B5EF4-FFF2-40B4-BE49-F238E27FC236}">
                <a16:creationId xmlns:a16="http://schemas.microsoft.com/office/drawing/2014/main" id="{C95BC2CD-14FD-3D2B-A706-D74CD37027E6}"/>
              </a:ext>
            </a:extLst>
          </p:cNvPr>
          <p:cNvSpPr txBox="1">
            <a:spLocks/>
          </p:cNvSpPr>
          <p:nvPr/>
        </p:nvSpPr>
        <p:spPr>
          <a:xfrm>
            <a:off x="6406627" y="3035216"/>
            <a:ext cx="2823840" cy="2267451"/>
          </a:xfrm>
          <a:prstGeom prst="rect">
            <a:avLst/>
          </a:prstGeom>
        </p:spPr>
        <p:txBody>
          <a:bodyPr vert="horz" lIns="91440" tIns="45720" rIns="91440" bIns="45720" rtlCol="0">
            <a:noAutofit/>
          </a:bodyPr>
          <a:lstStyle>
            <a:defPPr>
              <a:defRPr lang="de-DE"/>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de-DE"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algn="ctr"/>
            <a:r>
              <a:rPr lang="de-DE" b="1" u="sng" dirty="0"/>
              <a:t>Zusammenarbeit durch Pull </a:t>
            </a:r>
            <a:r>
              <a:rPr lang="de-DE" b="1" u="sng" dirty="0" err="1"/>
              <a:t>Requests</a:t>
            </a:r>
            <a:endParaRPr lang="de-DE" b="1" u="sng" dirty="0"/>
          </a:p>
          <a:p>
            <a:pPr algn="ctr"/>
            <a:r>
              <a:rPr lang="de-DE" dirty="0"/>
              <a:t>Code-Reviews und </a:t>
            </a:r>
            <a:r>
              <a:rPr lang="de-DE" dirty="0" err="1"/>
              <a:t>Merge</a:t>
            </a:r>
            <a:r>
              <a:rPr lang="de-DE" dirty="0"/>
              <a:t>-Strategien verbessern die Code-Qualität.</a:t>
            </a:r>
          </a:p>
        </p:txBody>
      </p:sp>
      <p:sp>
        <p:nvSpPr>
          <p:cNvPr id="10" name="Inhaltsplatzhalter 2">
            <a:extLst>
              <a:ext uri="{FF2B5EF4-FFF2-40B4-BE49-F238E27FC236}">
                <a16:creationId xmlns:a16="http://schemas.microsoft.com/office/drawing/2014/main" id="{9DA76270-C62A-28EC-4B85-676E7A5EB8AF}"/>
              </a:ext>
            </a:extLst>
          </p:cNvPr>
          <p:cNvSpPr txBox="1">
            <a:spLocks/>
          </p:cNvSpPr>
          <p:nvPr/>
        </p:nvSpPr>
        <p:spPr>
          <a:xfrm>
            <a:off x="9368160" y="4270085"/>
            <a:ext cx="2823840" cy="1616904"/>
          </a:xfrm>
          <a:prstGeom prst="rect">
            <a:avLst/>
          </a:prstGeom>
        </p:spPr>
        <p:txBody>
          <a:bodyPr vert="horz" lIns="91440" tIns="45720" rIns="91440" bIns="45720" rtlCol="0">
            <a:noAutofit/>
          </a:bodyPr>
          <a:lstStyle>
            <a:defPPr>
              <a:defRPr lang="de-DE"/>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de-DE"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algn="ctr"/>
            <a:r>
              <a:rPr lang="de-DE" b="1" u="sng" dirty="0"/>
              <a:t>CI/CD-Integration </a:t>
            </a:r>
          </a:p>
          <a:p>
            <a:pPr algn="ctr"/>
            <a:r>
              <a:rPr lang="de-DE" dirty="0" err="1"/>
              <a:t>Git-Triggersysteme</a:t>
            </a:r>
            <a:r>
              <a:rPr lang="de-DE" dirty="0"/>
              <a:t> starten </a:t>
            </a:r>
            <a:r>
              <a:rPr lang="de-DE" dirty="0" err="1"/>
              <a:t>Builds</a:t>
            </a:r>
            <a:r>
              <a:rPr lang="de-DE" dirty="0"/>
              <a:t> und Tests bei Code-Änderungen</a:t>
            </a:r>
          </a:p>
        </p:txBody>
      </p:sp>
      <p:pic>
        <p:nvPicPr>
          <p:cNvPr id="12" name="Grafik 11">
            <a:extLst>
              <a:ext uri="{FF2B5EF4-FFF2-40B4-BE49-F238E27FC236}">
                <a16:creationId xmlns:a16="http://schemas.microsoft.com/office/drawing/2014/main" id="{17DBEA72-A809-ABBC-39DD-C8BBF5486315}"/>
              </a:ext>
            </a:extLst>
          </p:cNvPr>
          <p:cNvPicPr>
            <a:picLocks noChangeAspect="1"/>
          </p:cNvPicPr>
          <p:nvPr/>
        </p:nvPicPr>
        <p:blipFill>
          <a:blip r:embed="rId3"/>
          <a:stretch>
            <a:fillRect/>
          </a:stretch>
        </p:blipFill>
        <p:spPr>
          <a:xfrm>
            <a:off x="1153762" y="4014011"/>
            <a:ext cx="4631613" cy="2577312"/>
          </a:xfrm>
          <a:prstGeom prst="rect">
            <a:avLst/>
          </a:prstGeom>
        </p:spPr>
      </p:pic>
    </p:spTree>
    <p:extLst>
      <p:ext uri="{BB962C8B-B14F-4D97-AF65-F5344CB8AC3E}">
        <p14:creationId xmlns:p14="http://schemas.microsoft.com/office/powerpoint/2010/main" val="1073601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818A-EFF4-5046-184B-D8F06F5857F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9836C25-DC3C-27A5-6B94-2C92C9D7C2F4}"/>
              </a:ext>
            </a:extLst>
          </p:cNvPr>
          <p:cNvSpPr>
            <a:spLocks noGrp="1"/>
          </p:cNvSpPr>
          <p:nvPr>
            <p:ph type="title"/>
          </p:nvPr>
        </p:nvSpPr>
        <p:spPr>
          <a:xfrm>
            <a:off x="2399620" y="162560"/>
            <a:ext cx="8843050" cy="1616904"/>
          </a:xfrm>
        </p:spPr>
        <p:txBody>
          <a:bodyPr rtlCol="0"/>
          <a:lstStyle>
            <a:defPPr>
              <a:defRPr lang="de-DE"/>
            </a:defPPr>
          </a:lstStyle>
          <a:p>
            <a:pPr rtl="0"/>
            <a:r>
              <a:rPr lang="de-DE" sz="3000" dirty="0" err="1"/>
              <a:t>Git</a:t>
            </a:r>
            <a:r>
              <a:rPr lang="de-DE" sz="3000" dirty="0"/>
              <a:t>: Das Ende und der Kreislauf des </a:t>
            </a:r>
            <a:r>
              <a:rPr lang="de-DE" sz="3000" dirty="0" err="1"/>
              <a:t>sdlc</a:t>
            </a:r>
            <a:br>
              <a:rPr lang="de-DE" dirty="0"/>
            </a:br>
            <a:r>
              <a:rPr lang="de-DE" sz="2000" dirty="0">
                <a:solidFill>
                  <a:schemeClr val="accent6">
                    <a:lumMod val="60000"/>
                    <a:lumOff val="40000"/>
                  </a:schemeClr>
                </a:solidFill>
              </a:rPr>
              <a:t>Release-</a:t>
            </a:r>
            <a:r>
              <a:rPr lang="de-DE" sz="2000" dirty="0" err="1">
                <a:solidFill>
                  <a:schemeClr val="accent6">
                    <a:lumMod val="60000"/>
                    <a:lumOff val="40000"/>
                  </a:schemeClr>
                </a:solidFill>
              </a:rPr>
              <a:t>Managment</a:t>
            </a:r>
            <a:r>
              <a:rPr lang="de-DE" sz="2000" dirty="0">
                <a:solidFill>
                  <a:schemeClr val="accent6">
                    <a:lumMod val="60000"/>
                    <a:lumOff val="40000"/>
                  </a:schemeClr>
                </a:solidFill>
              </a:rPr>
              <a:t>, Rollbacks und Versionskontrolle</a:t>
            </a:r>
          </a:p>
        </p:txBody>
      </p:sp>
      <p:sp>
        <p:nvSpPr>
          <p:cNvPr id="3" name="Inhaltsplatzhalter 2">
            <a:extLst>
              <a:ext uri="{FF2B5EF4-FFF2-40B4-BE49-F238E27FC236}">
                <a16:creationId xmlns:a16="http://schemas.microsoft.com/office/drawing/2014/main" id="{6A50FD2A-732A-9F97-05C1-36DB8A4947D0}"/>
              </a:ext>
            </a:extLst>
          </p:cNvPr>
          <p:cNvSpPr>
            <a:spLocks noGrp="1"/>
          </p:cNvSpPr>
          <p:nvPr>
            <p:ph sz="quarter" idx="35"/>
          </p:nvPr>
        </p:nvSpPr>
        <p:spPr>
          <a:xfrm>
            <a:off x="2280534" y="2176862"/>
            <a:ext cx="2823840" cy="1616904"/>
          </a:xfrm>
        </p:spPr>
        <p:txBody>
          <a:bodyPr rtlCol="0"/>
          <a:lstStyle>
            <a:defPPr>
              <a:defRPr lang="de-DE"/>
            </a:defPPr>
          </a:lstStyle>
          <a:p>
            <a:pPr algn="ctr" rtl="0"/>
            <a:r>
              <a:rPr lang="de-DE" b="1" u="sng" dirty="0"/>
              <a:t>Release-</a:t>
            </a:r>
            <a:r>
              <a:rPr lang="de-DE" b="1" u="sng" dirty="0" err="1"/>
              <a:t>Managment</a:t>
            </a:r>
            <a:endParaRPr lang="de-DE" b="1" u="sng" dirty="0"/>
          </a:p>
          <a:p>
            <a:pPr algn="ctr" rtl="0"/>
            <a:r>
              <a:rPr lang="de-DE" dirty="0" err="1"/>
              <a:t>Git</a:t>
            </a:r>
            <a:r>
              <a:rPr lang="de-DE" dirty="0"/>
              <a:t>-Tags markieren stabile Versionen für </a:t>
            </a:r>
            <a:r>
              <a:rPr lang="de-DE" dirty="0" err="1"/>
              <a:t>Deployment</a:t>
            </a:r>
            <a:r>
              <a:rPr lang="de-DE" dirty="0"/>
              <a:t> und Archivierung</a:t>
            </a:r>
          </a:p>
        </p:txBody>
      </p:sp>
      <p:sp>
        <p:nvSpPr>
          <p:cNvPr id="5" name="Foliennummernplatzhalter 4">
            <a:extLst>
              <a:ext uri="{FF2B5EF4-FFF2-40B4-BE49-F238E27FC236}">
                <a16:creationId xmlns:a16="http://schemas.microsoft.com/office/drawing/2014/main" id="{B5EA4EE4-07E2-D9A0-9142-84D3E11ADC1D}"/>
              </a:ext>
            </a:extLst>
          </p:cNvPr>
          <p:cNvSpPr>
            <a:spLocks noGrp="1"/>
          </p:cNvSpPr>
          <p:nvPr>
            <p:ph type="sldNum" sz="quarter" idx="12"/>
          </p:nvPr>
        </p:nvSpPr>
        <p:spPr>
          <a:xfrm>
            <a:off x="9140971" y="6226198"/>
            <a:ext cx="2743200" cy="365125"/>
          </a:xfrm>
        </p:spPr>
        <p:txBody>
          <a:bodyPr rtlCol="0"/>
          <a:lstStyle>
            <a:defPPr>
              <a:defRPr lang="de-DE"/>
            </a:defPPr>
          </a:lstStyle>
          <a:p>
            <a:pPr rtl="0"/>
            <a:fld id="{FE024F78-56A6-7740-B68D-8D4D026EDF3F}" type="slidenum">
              <a:rPr lang="de-DE" smtClean="0"/>
              <a:pPr rtl="0"/>
              <a:t>9</a:t>
            </a:fld>
            <a:endParaRPr lang="de-DE" dirty="0"/>
          </a:p>
        </p:txBody>
      </p:sp>
      <p:sp>
        <p:nvSpPr>
          <p:cNvPr id="9" name="Inhaltsplatzhalter 2">
            <a:extLst>
              <a:ext uri="{FF2B5EF4-FFF2-40B4-BE49-F238E27FC236}">
                <a16:creationId xmlns:a16="http://schemas.microsoft.com/office/drawing/2014/main" id="{8DE8EBB8-825D-A3DE-4EFB-AABE0746005B}"/>
              </a:ext>
            </a:extLst>
          </p:cNvPr>
          <p:cNvSpPr txBox="1">
            <a:spLocks/>
          </p:cNvSpPr>
          <p:nvPr/>
        </p:nvSpPr>
        <p:spPr>
          <a:xfrm>
            <a:off x="5898592" y="3190374"/>
            <a:ext cx="2823840" cy="2039172"/>
          </a:xfrm>
          <a:prstGeom prst="rect">
            <a:avLst/>
          </a:prstGeom>
        </p:spPr>
        <p:txBody>
          <a:bodyPr vert="horz" lIns="91440" tIns="45720" rIns="91440" bIns="45720" rtlCol="0">
            <a:noAutofit/>
          </a:bodyPr>
          <a:lstStyle>
            <a:defPPr>
              <a:defRPr lang="de-DE"/>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de-DE"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algn="ctr"/>
            <a:r>
              <a:rPr lang="de-DE" b="1" u="sng" dirty="0"/>
              <a:t>Rollback &amp; Fehlerbehandlung</a:t>
            </a:r>
          </a:p>
          <a:p>
            <a:pPr algn="ctr"/>
            <a:r>
              <a:rPr lang="de-DE" dirty="0"/>
              <a:t>Schnelles Zurücksetzen auf stabile Versionen bei Problemen.</a:t>
            </a:r>
          </a:p>
        </p:txBody>
      </p:sp>
      <p:sp>
        <p:nvSpPr>
          <p:cNvPr id="10" name="Inhaltsplatzhalter 2">
            <a:extLst>
              <a:ext uri="{FF2B5EF4-FFF2-40B4-BE49-F238E27FC236}">
                <a16:creationId xmlns:a16="http://schemas.microsoft.com/office/drawing/2014/main" id="{9B9D31EA-7278-7661-5393-31E795A0C769}"/>
              </a:ext>
            </a:extLst>
          </p:cNvPr>
          <p:cNvSpPr txBox="1">
            <a:spLocks/>
          </p:cNvSpPr>
          <p:nvPr/>
        </p:nvSpPr>
        <p:spPr>
          <a:xfrm>
            <a:off x="8722432" y="4384093"/>
            <a:ext cx="2823840" cy="1616904"/>
          </a:xfrm>
          <a:prstGeom prst="rect">
            <a:avLst/>
          </a:prstGeom>
        </p:spPr>
        <p:txBody>
          <a:bodyPr vert="horz" lIns="91440" tIns="45720" rIns="91440" bIns="45720" rtlCol="0">
            <a:noAutofit/>
          </a:bodyPr>
          <a:lstStyle>
            <a:defPPr>
              <a:defRPr lang="de-DE"/>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de-DE"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de-DE"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de-DE"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a:lstStyle>
          <a:p>
            <a:pPr algn="ctr"/>
            <a:r>
              <a:rPr lang="de-DE" b="1" u="sng" dirty="0"/>
              <a:t>Audit &amp; Feedback</a:t>
            </a:r>
          </a:p>
          <a:p>
            <a:pPr algn="ctr"/>
            <a:r>
              <a:rPr lang="de-DE" dirty="0"/>
              <a:t>Analyse von </a:t>
            </a:r>
            <a:r>
              <a:rPr lang="de-DE" dirty="0" err="1"/>
              <a:t>Git</a:t>
            </a:r>
            <a:r>
              <a:rPr lang="de-DE" dirty="0"/>
              <a:t>-Daten zur Prozessoptimierung im SDLC.</a:t>
            </a:r>
          </a:p>
        </p:txBody>
      </p:sp>
      <p:pic>
        <p:nvPicPr>
          <p:cNvPr id="6" name="Grafik 5">
            <a:extLst>
              <a:ext uri="{FF2B5EF4-FFF2-40B4-BE49-F238E27FC236}">
                <a16:creationId xmlns:a16="http://schemas.microsoft.com/office/drawing/2014/main" id="{10B23D32-4DF9-B26B-91DA-CB515571542A}"/>
              </a:ext>
            </a:extLst>
          </p:cNvPr>
          <p:cNvPicPr>
            <a:picLocks noChangeAspect="1"/>
          </p:cNvPicPr>
          <p:nvPr/>
        </p:nvPicPr>
        <p:blipFill>
          <a:blip r:embed="rId3"/>
          <a:stretch>
            <a:fillRect/>
          </a:stretch>
        </p:blipFill>
        <p:spPr>
          <a:xfrm>
            <a:off x="1150706" y="4072270"/>
            <a:ext cx="4547794" cy="2523580"/>
          </a:xfrm>
          <a:prstGeom prst="rect">
            <a:avLst/>
          </a:prstGeom>
        </p:spPr>
      </p:pic>
    </p:spTree>
    <p:extLst>
      <p:ext uri="{BB962C8B-B14F-4D97-AF65-F5344CB8AC3E}">
        <p14:creationId xmlns:p14="http://schemas.microsoft.com/office/powerpoint/2010/main" val="345736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theme/theme1.xml><?xml version="1.0" encoding="utf-8"?>
<a:theme xmlns:a="http://schemas.openxmlformats.org/drawingml/2006/main" name="Benutzerdefiniert">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49601_TF11936837_Win32" id="{7BE7DFF7-7607-4B60-8CF7-3067B4EC9B6B}" vid="{EF7A39CA-877B-4353-88CC-E1707484802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sharepoint/v3"/>
    <ds:schemaRef ds:uri="230e9df3-be65-4c73-a93b-d1236ebd677e"/>
    <ds:schemaRef ds:uri="http://purl.org/dc/terms/"/>
    <ds:schemaRef ds:uri="http://www.w3.org/XML/1998/namespace"/>
    <ds:schemaRef ds:uri="http://purl.org/dc/elements/1.1/"/>
    <ds:schemaRef ds:uri="71af3243-3dd4-4a8d-8c0d-dd76da1f02a5"/>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Präsentation für wissenschaftliche Ergebnisse</Template>
  <TotalTime>0</TotalTime>
  <Words>1713</Words>
  <Application>Microsoft Office PowerPoint</Application>
  <PresentationFormat>Breitbild</PresentationFormat>
  <Paragraphs>177</Paragraphs>
  <Slides>14</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Arial Nova</vt:lpstr>
      <vt:lpstr>Biome</vt:lpstr>
      <vt:lpstr>Calibri</vt:lpstr>
      <vt:lpstr>Benutzerdefiniert</vt:lpstr>
      <vt:lpstr>Git im  Software development life cycle (SDLC)</vt:lpstr>
      <vt:lpstr>THEMEN Übersicht</vt:lpstr>
      <vt:lpstr>Themen Übersicht</vt:lpstr>
      <vt:lpstr>Was ist dieses Git?</vt:lpstr>
      <vt:lpstr>Einführung in Git</vt:lpstr>
      <vt:lpstr>Git: Der Anfang des SDLC</vt:lpstr>
      <vt:lpstr>Git: Der Anfang des SLDC</vt:lpstr>
      <vt:lpstr>Git im sdlc: Kern der Entwicklung Code-Commits, Branching und Pull Requests</vt:lpstr>
      <vt:lpstr>Git: Das Ende und der Kreislauf des sdlc Release-Managment, Rollbacks und Versionskontrolle</vt:lpstr>
      <vt:lpstr>Vorteile von Git Warum Git im SDLC unverzichtbar ist</vt:lpstr>
      <vt:lpstr>Git Werkzeuge und Integration Plattformen, Clients, und git-support</vt:lpstr>
      <vt:lpstr>Zusammenfassung Die zentrale Rolle von git im sdlc</vt:lpstr>
      <vt:lpstr>Referenzen die benutzt wurden: Quellen und weiterführende Links</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IT-User</dc:creator>
  <cp:lastModifiedBy>IT-User</cp:lastModifiedBy>
  <cp:revision>3</cp:revision>
  <dcterms:created xsi:type="dcterms:W3CDTF">2025-02-12T11:48:49Z</dcterms:created>
  <dcterms:modified xsi:type="dcterms:W3CDTF">2025-02-13T12:43:35Z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