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794500" cy="99314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82D"/>
    <a:srgbClr val="FF7C80"/>
    <a:srgbClr val="96968C"/>
    <a:srgbClr val="FFFFFF"/>
    <a:srgbClr val="AAAAA0"/>
    <a:srgbClr val="6E6E64"/>
    <a:srgbClr val="1A72B2"/>
    <a:srgbClr val="91D828"/>
    <a:srgbClr val="D10DA7"/>
    <a:srgbClr val="BEB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 autoAdjust="0"/>
  </p:normalViewPr>
  <p:slideViewPr>
    <p:cSldViewPr showGuides="1">
      <p:cViewPr>
        <p:scale>
          <a:sx n="90" d="100"/>
          <a:sy n="90" d="100"/>
        </p:scale>
        <p:origin x="396" y="-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074738" y="9223375"/>
            <a:ext cx="46561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150" rIns="0" bIns="46150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solidFill>
                  <a:srgbClr val="0078B8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5888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8" rIns="91413" bIns="4570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8" rIns="91413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TT. Monat JJJJ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56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8" rIns="91413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8" rIns="91413" bIns="4570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8" rIns="91413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0F086D5-E83D-4E22-AA5F-696734C623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82324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815414" y="2420889"/>
            <a:ext cx="10562167" cy="1368673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400" b="1">
                <a:solidFill>
                  <a:srgbClr val="002060"/>
                </a:solidFill>
                <a:latin typeface="Myriad Pro Black" panose="020B0803030403020204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815414" y="4005065"/>
            <a:ext cx="10562167" cy="503857"/>
          </a:xfrm>
          <a:prstGeom prst="rect">
            <a:avLst/>
          </a:prstGeom>
        </p:spPr>
        <p:txBody>
          <a:bodyPr lIns="0" tIns="0" rIns="0" bIns="0"/>
          <a:lstStyle>
            <a:lvl1pPr algn="l">
              <a:buFont typeface="Arial" pitchFamily="34" charset="0"/>
              <a:buNone/>
              <a:defRPr sz="2800">
                <a:solidFill>
                  <a:schemeClr val="tx1">
                    <a:lumMod val="50000"/>
                  </a:schemeClr>
                </a:solidFill>
                <a:latin typeface="Myriad Pro Black" panose="020B0803030403020204" pitchFamily="34" charset="0"/>
                <a:cs typeface="Arial" pitchFamily="34" charset="0"/>
              </a:defRPr>
            </a:lvl1pPr>
            <a:lvl2pPr algn="l">
              <a:buFont typeface="Arial" pitchFamily="34" charset="0"/>
              <a:buNone/>
              <a:defRPr sz="1200">
                <a:solidFill>
                  <a:srgbClr val="6E6E64"/>
                </a:solidFill>
                <a:latin typeface="Arial" pitchFamily="34" charset="0"/>
                <a:cs typeface="Arial" pitchFamily="34" charset="0"/>
              </a:defRPr>
            </a:lvl2pPr>
            <a:lvl3pPr algn="l">
              <a:buFont typeface="Arial" pitchFamily="34" charset="0"/>
              <a:buNone/>
              <a:defRPr sz="1200">
                <a:solidFill>
                  <a:srgbClr val="6E6E64"/>
                </a:solidFill>
                <a:latin typeface="Arial" pitchFamily="34" charset="0"/>
                <a:cs typeface="Arial" pitchFamily="34" charset="0"/>
              </a:defRPr>
            </a:lvl3pPr>
            <a:lvl4pPr algn="l">
              <a:buFont typeface="Arial" pitchFamily="34" charset="0"/>
              <a:buNone/>
              <a:defRPr sz="1200">
                <a:solidFill>
                  <a:srgbClr val="6E6E64"/>
                </a:solidFill>
                <a:latin typeface="Arial" pitchFamily="34" charset="0"/>
                <a:cs typeface="Arial" pitchFamily="34" charset="0"/>
              </a:defRPr>
            </a:lvl4pPr>
            <a:lvl5pPr algn="l">
              <a:buFont typeface="Arial" pitchFamily="34" charset="0"/>
              <a:buNone/>
              <a:defRPr sz="1200">
                <a:solidFill>
                  <a:srgbClr val="6E6E6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84" userDrawn="1">
          <p15:clr>
            <a:srgbClr val="FBAE40"/>
          </p15:clr>
        </p15:guide>
        <p15:guide id="2" pos="7242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orient="horz" pos="43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695325" y="404813"/>
            <a:ext cx="1422423" cy="57629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r>
              <a:rPr lang="de-DE" sz="2800" b="1" smtClean="0">
                <a:solidFill>
                  <a:srgbClr val="002060"/>
                </a:solidFill>
                <a:latin typeface="Myriad Pro Black" panose="020B0803030403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Agenda</a:t>
            </a:r>
            <a:endParaRPr lang="de-DE" sz="2800" b="1">
              <a:solidFill>
                <a:srgbClr val="002060"/>
              </a:solidFill>
              <a:latin typeface="Myriad Pro Black" panose="020B0803030403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95324" y="1274420"/>
            <a:ext cx="10801351" cy="5034305"/>
          </a:xfrm>
          <a:prstGeom prst="rect">
            <a:avLst/>
          </a:prstGeom>
        </p:spPr>
        <p:txBody>
          <a:bodyPr lIns="72000" tIns="72000" rIns="72000" bIns="72000"/>
          <a:lstStyle>
            <a:lvl1pPr marL="268288" indent="-268288"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Myriad Pro" panose="020B0503030403020204" pitchFamily="34" charset="0"/>
              </a:defRPr>
            </a:lvl1pPr>
            <a:lvl2pPr marL="538163" indent="-269875"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Myriad Pro" panose="020B0503030403020204" pitchFamily="34" charset="0"/>
              </a:defRPr>
            </a:lvl2pPr>
            <a:lvl3pPr marL="806450" indent="-268288"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Myriad Pro" panose="020B0503030403020204" pitchFamily="34" charset="0"/>
              </a:defRPr>
            </a:lvl3pPr>
            <a:lvl4pPr marL="1076325" indent="-269875"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Myriad Pro" panose="020B0503030403020204" pitchFamily="34" charset="0"/>
              </a:defRPr>
            </a:lvl4pPr>
            <a:lvl5pPr marL="1344613" indent="-268288"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orient="horz" pos="255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99463" y="1272898"/>
            <a:ext cx="10797212" cy="5040560"/>
          </a:xfrm>
          <a:prstGeom prst="rect">
            <a:avLst/>
          </a:prstGeom>
        </p:spPr>
        <p:txBody>
          <a:bodyPr lIns="72000" tIns="72000" rIns="72000" bIns="72000"/>
          <a:lstStyle>
            <a:lvl1pPr marL="268288" indent="-268288"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Myriad Pro" panose="020B0503030403020204" pitchFamily="34" charset="0"/>
              </a:defRPr>
            </a:lvl1pPr>
            <a:lvl2pPr marL="538163" indent="-269875"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Myriad Pro" panose="020B0503030403020204" pitchFamily="34" charset="0"/>
              </a:defRPr>
            </a:lvl2pPr>
            <a:lvl3pPr marL="806450" indent="-268288"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Myriad Pro" panose="020B0503030403020204" pitchFamily="34" charset="0"/>
              </a:defRPr>
            </a:lvl3pPr>
            <a:lvl4pPr marL="1076325" indent="-269875"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Myriad Pro" panose="020B0503030403020204" pitchFamily="34" charset="0"/>
              </a:defRPr>
            </a:lvl4pPr>
            <a:lvl5pPr marL="1344613" indent="-268288"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9826" y="404813"/>
            <a:ext cx="10752667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lvl1pPr algn="l">
              <a:defRPr lang="de-DE" sz="2800" b="1">
                <a:solidFill>
                  <a:srgbClr val="002060"/>
                </a:solidFill>
                <a:latin typeface="Myriad Pro Black" panose="020B0803030403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6354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255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eite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0112" y="404813"/>
            <a:ext cx="10752667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lvl1pPr algn="l">
              <a:defRPr lang="de-DE" sz="2800" b="1">
                <a:solidFill>
                  <a:srgbClr val="002060"/>
                </a:solidFill>
                <a:latin typeface="Myriad Pro Black" panose="020B0803030403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2894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255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6"/>
          <p:cNvSpPr>
            <a:spLocks noGrp="1"/>
          </p:cNvSpPr>
          <p:nvPr>
            <p:ph type="title"/>
          </p:nvPr>
        </p:nvSpPr>
        <p:spPr>
          <a:xfrm>
            <a:off x="815414" y="2420889"/>
            <a:ext cx="10562167" cy="1368673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400" b="1">
                <a:solidFill>
                  <a:srgbClr val="002060"/>
                </a:solidFill>
                <a:latin typeface="Myriad Pro Black" panose="020B0803030403020204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"/>
          <a:stretch/>
        </p:blipFill>
        <p:spPr>
          <a:xfrm>
            <a:off x="3031542" y="90150"/>
            <a:ext cx="9143835" cy="6767850"/>
          </a:xfrm>
          <a:prstGeom prst="rect">
            <a:avLst/>
          </a:prstGeom>
        </p:spPr>
      </p:pic>
      <p:sp>
        <p:nvSpPr>
          <p:cNvPr id="4" name="Rechteck 3"/>
          <p:cNvSpPr/>
          <p:nvPr userDrawn="1"/>
        </p:nvSpPr>
        <p:spPr>
          <a:xfrm>
            <a:off x="9127" y="0"/>
            <a:ext cx="12182873" cy="68580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6" r:id="rId2"/>
    <p:sldLayoutId id="2147483677" r:id="rId3"/>
    <p:sldLayoutId id="2147483679" r:id="rId4"/>
    <p:sldLayoutId id="2147483670" r:id="rId5"/>
    <p:sldLayoutId id="2147483678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Decentralized Social Security 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Blockchain UAE GovHack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8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The prototype shows:</a:t>
            </a:r>
          </a:p>
          <a:p>
            <a:pPr lvl="1"/>
            <a:r>
              <a:rPr lang="de-DE" smtClean="0"/>
              <a:t>How to register with the system </a:t>
            </a:r>
            <a:br>
              <a:rPr lang="de-DE" smtClean="0"/>
            </a:br>
            <a:r>
              <a:rPr lang="de-DE" smtClean="0"/>
              <a:t>(we suppose that strong identity solutions </a:t>
            </a:r>
            <a:br>
              <a:rPr lang="de-DE" smtClean="0"/>
            </a:br>
            <a:r>
              <a:rPr lang="de-DE" smtClean="0"/>
              <a:t>will exist in the near future, for example uPort)</a:t>
            </a:r>
          </a:p>
          <a:p>
            <a:pPr lvl="1"/>
            <a:r>
              <a:rPr lang="de-DE" smtClean="0"/>
              <a:t>How to form groups</a:t>
            </a:r>
            <a:br>
              <a:rPr lang="de-DE" smtClean="0"/>
            </a:br>
            <a:r>
              <a:rPr lang="de-DE" smtClean="0"/>
              <a:t>We start with a „seed structure“ of </a:t>
            </a:r>
            <a:br>
              <a:rPr lang="de-DE" smtClean="0"/>
            </a:br>
            <a:r>
              <a:rPr lang="de-DE" smtClean="0"/>
              <a:t>4 levels and 2 groups on each level, </a:t>
            </a:r>
            <a:br>
              <a:rPr lang="de-DE" smtClean="0"/>
            </a:br>
            <a:r>
              <a:rPr lang="de-DE" smtClean="0"/>
              <a:t>where the top 3 levels are given (7 groups)</a:t>
            </a:r>
          </a:p>
          <a:p>
            <a:pPr lvl="1"/>
            <a:r>
              <a:rPr lang="de-DE" smtClean="0"/>
              <a:t>How to pay premiums (that‘s really simple!)</a:t>
            </a:r>
          </a:p>
          <a:p>
            <a:pPr lvl="1"/>
            <a:r>
              <a:rPr lang="de-DE" smtClean="0"/>
              <a:t>How to claim.</a:t>
            </a: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Prototype</a:t>
            </a:r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9816163" y="146914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9192269" y="247913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0416480" y="249289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9480301" y="376735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8832154" y="375359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0128448" y="376735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10776595" y="376735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4" idx="4"/>
            <a:endCxn id="5" idx="0"/>
          </p:cNvCxnSpPr>
          <p:nvPr/>
        </p:nvCxnSpPr>
        <p:spPr>
          <a:xfrm flipH="1">
            <a:off x="9480301" y="2045207"/>
            <a:ext cx="623894" cy="43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6" idx="0"/>
          </p:cNvCxnSpPr>
          <p:nvPr/>
        </p:nvCxnSpPr>
        <p:spPr>
          <a:xfrm>
            <a:off x="10104195" y="2045207"/>
            <a:ext cx="600317" cy="44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5" idx="4"/>
            <a:endCxn id="8" idx="0"/>
          </p:cNvCxnSpPr>
          <p:nvPr/>
        </p:nvCxnSpPr>
        <p:spPr>
          <a:xfrm flipH="1">
            <a:off x="9120186" y="3055199"/>
            <a:ext cx="360115" cy="6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5" idx="4"/>
            <a:endCxn id="7" idx="0"/>
          </p:cNvCxnSpPr>
          <p:nvPr/>
        </p:nvCxnSpPr>
        <p:spPr>
          <a:xfrm>
            <a:off x="9480301" y="3055199"/>
            <a:ext cx="288032" cy="71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6" idx="4"/>
            <a:endCxn id="9" idx="0"/>
          </p:cNvCxnSpPr>
          <p:nvPr/>
        </p:nvCxnSpPr>
        <p:spPr>
          <a:xfrm flipH="1">
            <a:off x="10416480" y="3068960"/>
            <a:ext cx="288032" cy="6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6" idx="4"/>
            <a:endCxn id="10" idx="0"/>
          </p:cNvCxnSpPr>
          <p:nvPr/>
        </p:nvCxnSpPr>
        <p:spPr>
          <a:xfrm>
            <a:off x="10704512" y="3068960"/>
            <a:ext cx="360115" cy="6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7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The system will grow by word of mouth, but in the starting phase, </a:t>
            </a:r>
            <a:br>
              <a:rPr lang="de-DE" smtClean="0"/>
            </a:br>
            <a:r>
              <a:rPr lang="de-DE" smtClean="0"/>
              <a:t>it will need some seed funding for basic marketing, setup, education of </a:t>
            </a:r>
            <a:br>
              <a:rPr lang="de-DE" smtClean="0"/>
            </a:br>
            <a:r>
              <a:rPr lang="de-DE" smtClean="0"/>
              <a:t>claims agents …</a:t>
            </a:r>
          </a:p>
          <a:p>
            <a:r>
              <a:rPr lang="de-DE" smtClean="0"/>
              <a:t>It would be a good idea if the government would issue some kind of guarantee or pay the reinsurance fees for a starting period.</a:t>
            </a:r>
          </a:p>
          <a:p>
            <a:endParaRPr lang="de-DE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What we expect from government	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65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Provide a very simple model for a basic social security insurance, based on small groups</a:t>
            </a:r>
          </a:p>
          <a:p>
            <a:r>
              <a:rPr lang="de-DE" smtClean="0"/>
              <a:t>Seldom, but severe events (death of a family member, lethal illness, but maybe also divorce and unemployment) are insured</a:t>
            </a:r>
          </a:p>
          <a:p>
            <a:r>
              <a:rPr lang="de-DE" smtClean="0"/>
              <a:t>Small premiums, optimized CIR (Cost-Income-Ratio)</a:t>
            </a:r>
          </a:p>
          <a:p>
            <a:r>
              <a:rPr lang="de-DE" smtClean="0"/>
              <a:t>Insured events a such that the fact of the event can be checked easily by distributed claims agents, who get a small fee for assuring a claim</a:t>
            </a:r>
          </a:p>
          <a:p>
            <a:r>
              <a:rPr lang="de-DE" smtClean="0"/>
              <a:t>Advantage for users: </a:t>
            </a:r>
            <a:br>
              <a:rPr lang="de-DE" smtClean="0"/>
            </a:br>
            <a:r>
              <a:rPr lang="de-DE" smtClean="0"/>
              <a:t>Direct and unbureaucratic help in disastrous situations</a:t>
            </a:r>
          </a:p>
          <a:p>
            <a:r>
              <a:rPr lang="de-DE" smtClean="0"/>
              <a:t>Advantage for governement: </a:t>
            </a:r>
            <a:br>
              <a:rPr lang="de-DE" smtClean="0"/>
            </a:br>
            <a:r>
              <a:rPr lang="de-DE" smtClean="0"/>
              <a:t>Sustainable relief for state systems especially for small claims.</a:t>
            </a:r>
            <a:br>
              <a:rPr lang="de-DE" smtClean="0"/>
            </a:br>
            <a:endParaRPr lang="de-DE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Goal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81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platzhalter 4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People form Groups of max. 12, </a:t>
            </a:r>
            <a:br>
              <a:rPr lang="de-DE" smtClean="0"/>
            </a:br>
            <a:r>
              <a:rPr lang="de-DE" smtClean="0"/>
              <a:t>groups form meta-groups etc. up to 4-6 levels</a:t>
            </a:r>
            <a:br>
              <a:rPr lang="de-DE" smtClean="0"/>
            </a:br>
            <a:r>
              <a:rPr lang="de-DE" smtClean="0"/>
              <a:t>(max. participants between 20K – 3M)</a:t>
            </a:r>
          </a:p>
          <a:p>
            <a:r>
              <a:rPr lang="de-DE" smtClean="0"/>
              <a:t>Levels correspond to social entities, e.g. family, </a:t>
            </a:r>
            <a:br>
              <a:rPr lang="de-DE" smtClean="0"/>
            </a:br>
            <a:r>
              <a:rPr lang="de-DE" smtClean="0"/>
              <a:t>neighborhood, village, town …</a:t>
            </a:r>
          </a:p>
          <a:p>
            <a:r>
              <a:rPr lang="de-DE" smtClean="0"/>
              <a:t>Participants pay a small premium of e.g. 2$ </a:t>
            </a:r>
            <a:br>
              <a:rPr lang="de-DE" smtClean="0"/>
            </a:br>
            <a:r>
              <a:rPr lang="de-DE" smtClean="0"/>
              <a:t>monthly in a local pool.</a:t>
            </a:r>
          </a:p>
          <a:p>
            <a:r>
              <a:rPr lang="de-DE" smtClean="0"/>
              <a:t>Incoming premiums are equally distributed</a:t>
            </a:r>
            <a:br>
              <a:rPr lang="de-DE" smtClean="0"/>
            </a:br>
            <a:r>
              <a:rPr lang="de-DE" smtClean="0"/>
              <a:t>over the levels, i.e. in case of 4 levels, a quarter</a:t>
            </a:r>
            <a:br>
              <a:rPr lang="de-DE" smtClean="0"/>
            </a:br>
            <a:r>
              <a:rPr lang="de-DE" smtClean="0"/>
              <a:t>is kept in the local pool, a quarter in the pool</a:t>
            </a:r>
            <a:br>
              <a:rPr lang="de-DE" smtClean="0"/>
            </a:br>
            <a:r>
              <a:rPr lang="de-DE" smtClean="0"/>
              <a:t>one level up, a quarter in the 3rd level pool, and</a:t>
            </a:r>
            <a:br>
              <a:rPr lang="de-DE" smtClean="0"/>
            </a:br>
            <a:r>
              <a:rPr lang="de-DE" smtClean="0"/>
              <a:t>the rest in the top pool.</a:t>
            </a:r>
          </a:p>
          <a:p>
            <a:r>
              <a:rPr lang="de-DE" smtClean="0"/>
              <a:t>An (optional) reinsurance or governmental guarantee covers the excessive risks.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Basic Idea</a:t>
            </a:r>
            <a:endParaRPr lang="de-DE"/>
          </a:p>
        </p:txBody>
      </p:sp>
      <p:grpSp>
        <p:nvGrpSpPr>
          <p:cNvPr id="77" name="Gruppieren 76"/>
          <p:cNvGrpSpPr/>
          <p:nvPr/>
        </p:nvGrpSpPr>
        <p:grpSpPr>
          <a:xfrm>
            <a:off x="6960095" y="1844823"/>
            <a:ext cx="3744416" cy="3744416"/>
            <a:chOff x="6960095" y="1844823"/>
            <a:chExt cx="3744416" cy="3744416"/>
          </a:xfrm>
        </p:grpSpPr>
        <p:sp>
          <p:nvSpPr>
            <p:cNvPr id="4" name="Ellipse 3"/>
            <p:cNvSpPr/>
            <p:nvPr/>
          </p:nvSpPr>
          <p:spPr>
            <a:xfrm>
              <a:off x="6960095" y="1844823"/>
              <a:ext cx="3744416" cy="37444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7055998" y="1940726"/>
              <a:ext cx="3552611" cy="3552612"/>
              <a:chOff x="3407483" y="740482"/>
              <a:chExt cx="5377033" cy="5377034"/>
            </a:xfrm>
          </p:grpSpPr>
          <p:sp>
            <p:nvSpPr>
              <p:cNvPr id="52" name="Freihandform 51"/>
              <p:cNvSpPr/>
              <p:nvPr/>
            </p:nvSpPr>
            <p:spPr>
              <a:xfrm>
                <a:off x="5087886" y="2420890"/>
                <a:ext cx="2016226" cy="2016218"/>
              </a:xfrm>
              <a:custGeom>
                <a:avLst/>
                <a:gdLst>
                  <a:gd name="connsiteX0" fmla="*/ 0 w 2016226"/>
                  <a:gd name="connsiteY0" fmla="*/ 1008109 h 2016218"/>
                  <a:gd name="connsiteX1" fmla="*/ 1008113 w 2016226"/>
                  <a:gd name="connsiteY1" fmla="*/ 0 h 2016218"/>
                  <a:gd name="connsiteX2" fmla="*/ 2016226 w 2016226"/>
                  <a:gd name="connsiteY2" fmla="*/ 1008109 h 2016218"/>
                  <a:gd name="connsiteX3" fmla="*/ 1008113 w 2016226"/>
                  <a:gd name="connsiteY3" fmla="*/ 2016218 h 2016218"/>
                  <a:gd name="connsiteX4" fmla="*/ 0 w 2016226"/>
                  <a:gd name="connsiteY4" fmla="*/ 1008109 h 201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6" h="2016218">
                    <a:moveTo>
                      <a:pt x="0" y="1008109"/>
                    </a:moveTo>
                    <a:cubicBezTo>
                      <a:pt x="0" y="451346"/>
                      <a:pt x="451348" y="0"/>
                      <a:pt x="1008113" y="0"/>
                    </a:cubicBezTo>
                    <a:cubicBezTo>
                      <a:pt x="1564878" y="0"/>
                      <a:pt x="2016226" y="451346"/>
                      <a:pt x="2016226" y="1008109"/>
                    </a:cubicBezTo>
                    <a:cubicBezTo>
                      <a:pt x="2016226" y="1564872"/>
                      <a:pt x="1564878" y="2016218"/>
                      <a:pt x="1008113" y="2016218"/>
                    </a:cubicBezTo>
                    <a:cubicBezTo>
                      <a:pt x="451348" y="2016218"/>
                      <a:pt x="0" y="1564872"/>
                      <a:pt x="0" y="100810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23209" tIns="323208" rIns="323209" bIns="323208" numCol="1" spcCol="1270" anchor="ctr" anchorCtr="0">
                <a:noAutofit/>
              </a:bodyPr>
              <a:lstStyle/>
              <a:p>
                <a:pPr lvl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2000" kern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3" name="Freihandform 52"/>
              <p:cNvSpPr/>
              <p:nvPr/>
            </p:nvSpPr>
            <p:spPr>
              <a:xfrm rot="16200000">
                <a:off x="5701745" y="2016760"/>
                <a:ext cx="788508" cy="19751"/>
              </a:xfrm>
              <a:custGeom>
                <a:avLst/>
                <a:gdLst>
                  <a:gd name="connsiteX0" fmla="*/ 0 w 788508"/>
                  <a:gd name="connsiteY0" fmla="*/ 9875 h 19751"/>
                  <a:gd name="connsiteX1" fmla="*/ 788508 w 788508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8" h="19751">
                    <a:moveTo>
                      <a:pt x="0" y="9875"/>
                    </a:moveTo>
                    <a:lnTo>
                      <a:pt x="788508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1" tIns="-9837" rIns="387241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54" name="Freihandform 53"/>
              <p:cNvSpPr/>
              <p:nvPr/>
            </p:nvSpPr>
            <p:spPr>
              <a:xfrm>
                <a:off x="5650050" y="740482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681" tIns="142681" rIns="142681" bIns="142681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900" kern="1200"/>
              </a:p>
            </p:txBody>
          </p:sp>
          <p:sp>
            <p:nvSpPr>
              <p:cNvPr id="55" name="Freihandform 54"/>
              <p:cNvSpPr/>
              <p:nvPr/>
            </p:nvSpPr>
            <p:spPr>
              <a:xfrm rot="18000000">
                <a:off x="6402928" y="2204640"/>
                <a:ext cx="788507" cy="19751"/>
              </a:xfrm>
              <a:custGeom>
                <a:avLst/>
                <a:gdLst>
                  <a:gd name="connsiteX0" fmla="*/ 0 w 788507"/>
                  <a:gd name="connsiteY0" fmla="*/ 9875 h 19751"/>
                  <a:gd name="connsiteX1" fmla="*/ 788507 w 788507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7" h="19751">
                    <a:moveTo>
                      <a:pt x="0" y="9875"/>
                    </a:moveTo>
                    <a:lnTo>
                      <a:pt x="788507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0" tIns="-9837" rIns="387241" bIns="-9838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56" name="Freihandform 55"/>
              <p:cNvSpPr/>
              <p:nvPr/>
            </p:nvSpPr>
            <p:spPr>
              <a:xfrm>
                <a:off x="6771334" y="1040929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681" tIns="142681" rIns="142681" bIns="142681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900" kern="1200"/>
              </a:p>
            </p:txBody>
          </p:sp>
          <p:sp>
            <p:nvSpPr>
              <p:cNvPr id="57" name="Freihandform 56"/>
              <p:cNvSpPr/>
              <p:nvPr/>
            </p:nvSpPr>
            <p:spPr>
              <a:xfrm rot="19800000">
                <a:off x="6916231" y="2717941"/>
                <a:ext cx="788505" cy="19751"/>
              </a:xfrm>
              <a:custGeom>
                <a:avLst/>
                <a:gdLst>
                  <a:gd name="connsiteX0" fmla="*/ 0 w 788505"/>
                  <a:gd name="connsiteY0" fmla="*/ 9875 h 19751"/>
                  <a:gd name="connsiteX1" fmla="*/ 788505 w 788505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5" h="19751">
                    <a:moveTo>
                      <a:pt x="0" y="9875"/>
                    </a:moveTo>
                    <a:lnTo>
                      <a:pt x="788505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39" tIns="-9837" rIns="387240" bIns="-9838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58" name="Freihandform 57"/>
              <p:cNvSpPr/>
              <p:nvPr/>
            </p:nvSpPr>
            <p:spPr>
              <a:xfrm>
                <a:off x="7592170" y="1861766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681" tIns="142681" rIns="142681" bIns="142681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900" kern="1200"/>
              </a:p>
            </p:txBody>
          </p:sp>
          <p:sp>
            <p:nvSpPr>
              <p:cNvPr id="59" name="Freihandform 58"/>
              <p:cNvSpPr/>
              <p:nvPr/>
            </p:nvSpPr>
            <p:spPr>
              <a:xfrm>
                <a:off x="7104113" y="3419123"/>
                <a:ext cx="788504" cy="19751"/>
              </a:xfrm>
              <a:custGeom>
                <a:avLst/>
                <a:gdLst>
                  <a:gd name="connsiteX0" fmla="*/ 0 w 788504"/>
                  <a:gd name="connsiteY0" fmla="*/ 9875 h 19751"/>
                  <a:gd name="connsiteX1" fmla="*/ 788504 w 788504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4" h="19751">
                    <a:moveTo>
                      <a:pt x="0" y="9875"/>
                    </a:moveTo>
                    <a:lnTo>
                      <a:pt x="788504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0" tIns="-9837" rIns="387239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60" name="Freihandform 59"/>
              <p:cNvSpPr/>
              <p:nvPr/>
            </p:nvSpPr>
            <p:spPr>
              <a:xfrm>
                <a:off x="7892617" y="2983049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681" tIns="142681" rIns="142681" bIns="142681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900" kern="1200"/>
              </a:p>
            </p:txBody>
          </p:sp>
          <p:sp>
            <p:nvSpPr>
              <p:cNvPr id="61" name="Freihandform 60"/>
              <p:cNvSpPr/>
              <p:nvPr/>
            </p:nvSpPr>
            <p:spPr>
              <a:xfrm rot="1800000">
                <a:off x="6916231" y="4120306"/>
                <a:ext cx="788505" cy="19751"/>
              </a:xfrm>
              <a:custGeom>
                <a:avLst/>
                <a:gdLst>
                  <a:gd name="connsiteX0" fmla="*/ 0 w 788505"/>
                  <a:gd name="connsiteY0" fmla="*/ 9875 h 19751"/>
                  <a:gd name="connsiteX1" fmla="*/ 788505 w 788505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5" h="19751">
                    <a:moveTo>
                      <a:pt x="0" y="9875"/>
                    </a:moveTo>
                    <a:lnTo>
                      <a:pt x="788505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0" tIns="-9838" rIns="387239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7592170" y="4104333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 rot="3600000">
                <a:off x="6402928" y="4633606"/>
                <a:ext cx="788507" cy="19751"/>
              </a:xfrm>
              <a:custGeom>
                <a:avLst/>
                <a:gdLst>
                  <a:gd name="connsiteX0" fmla="*/ 0 w 788507"/>
                  <a:gd name="connsiteY0" fmla="*/ 9875 h 19751"/>
                  <a:gd name="connsiteX1" fmla="*/ 788507 w 788507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7" h="19751">
                    <a:moveTo>
                      <a:pt x="0" y="9875"/>
                    </a:moveTo>
                    <a:lnTo>
                      <a:pt x="788507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1" tIns="-9838" rIns="387240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6771334" y="4925170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 rot="5400000">
                <a:off x="5701745" y="4821487"/>
                <a:ext cx="788508" cy="19751"/>
              </a:xfrm>
              <a:custGeom>
                <a:avLst/>
                <a:gdLst>
                  <a:gd name="connsiteX0" fmla="*/ 0 w 788508"/>
                  <a:gd name="connsiteY0" fmla="*/ 9875 h 19751"/>
                  <a:gd name="connsiteX1" fmla="*/ 788508 w 788508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8" h="19751">
                    <a:moveTo>
                      <a:pt x="0" y="9875"/>
                    </a:moveTo>
                    <a:lnTo>
                      <a:pt x="788508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2" tIns="-9838" rIns="387241" bIns="-9836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5650050" y="5225617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67" name="Freihandform 66"/>
              <p:cNvSpPr/>
              <p:nvPr/>
            </p:nvSpPr>
            <p:spPr>
              <a:xfrm rot="18000000">
                <a:off x="5000564" y="4633605"/>
                <a:ext cx="788508" cy="19752"/>
              </a:xfrm>
              <a:custGeom>
                <a:avLst/>
                <a:gdLst>
                  <a:gd name="connsiteX0" fmla="*/ 0 w 788507"/>
                  <a:gd name="connsiteY0" fmla="*/ 9875 h 19751"/>
                  <a:gd name="connsiteX1" fmla="*/ 788507 w 788507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7" h="19751">
                    <a:moveTo>
                      <a:pt x="788507" y="9876"/>
                    </a:moveTo>
                    <a:lnTo>
                      <a:pt x="0" y="9876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0" tIns="-9837" rIns="387242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68" name="Freihandform 67"/>
              <p:cNvSpPr/>
              <p:nvPr/>
            </p:nvSpPr>
            <p:spPr>
              <a:xfrm>
                <a:off x="4528766" y="4925170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69" name="Freihandform 68"/>
              <p:cNvSpPr/>
              <p:nvPr/>
            </p:nvSpPr>
            <p:spPr>
              <a:xfrm rot="19800000">
                <a:off x="4487263" y="4120305"/>
                <a:ext cx="788506" cy="19752"/>
              </a:xfrm>
              <a:custGeom>
                <a:avLst/>
                <a:gdLst>
                  <a:gd name="connsiteX0" fmla="*/ 0 w 788505"/>
                  <a:gd name="connsiteY0" fmla="*/ 9875 h 19751"/>
                  <a:gd name="connsiteX1" fmla="*/ 788505 w 788505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5" h="19751">
                    <a:moveTo>
                      <a:pt x="788505" y="9876"/>
                    </a:moveTo>
                    <a:lnTo>
                      <a:pt x="0" y="9876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39" tIns="-9837" rIns="387241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70" name="Freihandform 69"/>
              <p:cNvSpPr/>
              <p:nvPr/>
            </p:nvSpPr>
            <p:spPr>
              <a:xfrm>
                <a:off x="3707930" y="4104333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71" name="Freihandform 70"/>
              <p:cNvSpPr/>
              <p:nvPr/>
            </p:nvSpPr>
            <p:spPr>
              <a:xfrm rot="21600000">
                <a:off x="4299382" y="3419122"/>
                <a:ext cx="788505" cy="19752"/>
              </a:xfrm>
              <a:custGeom>
                <a:avLst/>
                <a:gdLst>
                  <a:gd name="connsiteX0" fmla="*/ 0 w 788504"/>
                  <a:gd name="connsiteY0" fmla="*/ 9875 h 19751"/>
                  <a:gd name="connsiteX1" fmla="*/ 788504 w 788504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4" h="19751">
                    <a:moveTo>
                      <a:pt x="788504" y="9876"/>
                    </a:moveTo>
                    <a:lnTo>
                      <a:pt x="0" y="9876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39" tIns="-9836" rIns="387241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72" name="Freihandform 71"/>
              <p:cNvSpPr/>
              <p:nvPr/>
            </p:nvSpPr>
            <p:spPr>
              <a:xfrm>
                <a:off x="3407483" y="2983049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73" name="Freihandform 72"/>
              <p:cNvSpPr/>
              <p:nvPr/>
            </p:nvSpPr>
            <p:spPr>
              <a:xfrm rot="23400000">
                <a:off x="4487263" y="2717940"/>
                <a:ext cx="788506" cy="19752"/>
              </a:xfrm>
              <a:custGeom>
                <a:avLst/>
                <a:gdLst>
                  <a:gd name="connsiteX0" fmla="*/ 0 w 788505"/>
                  <a:gd name="connsiteY0" fmla="*/ 9875 h 19751"/>
                  <a:gd name="connsiteX1" fmla="*/ 788505 w 788505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5" h="19751">
                    <a:moveTo>
                      <a:pt x="788505" y="9876"/>
                    </a:moveTo>
                    <a:lnTo>
                      <a:pt x="0" y="9876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0" tIns="-9836" rIns="387240" bIns="-9838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74" name="Freihandform 73"/>
              <p:cNvSpPr/>
              <p:nvPr/>
            </p:nvSpPr>
            <p:spPr>
              <a:xfrm>
                <a:off x="3707930" y="1861766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75" name="Freihandform 74"/>
              <p:cNvSpPr/>
              <p:nvPr/>
            </p:nvSpPr>
            <p:spPr>
              <a:xfrm rot="25200000">
                <a:off x="5000564" y="2204640"/>
                <a:ext cx="788507" cy="19751"/>
              </a:xfrm>
              <a:custGeom>
                <a:avLst/>
                <a:gdLst>
                  <a:gd name="connsiteX0" fmla="*/ 0 w 788507"/>
                  <a:gd name="connsiteY0" fmla="*/ 9875 h 19751"/>
                  <a:gd name="connsiteX1" fmla="*/ 788507 w 788507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7" h="19751">
                    <a:moveTo>
                      <a:pt x="788507" y="9876"/>
                    </a:moveTo>
                    <a:lnTo>
                      <a:pt x="0" y="9876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1" tIns="-9838" rIns="387240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76" name="Freihandform 75"/>
              <p:cNvSpPr/>
              <p:nvPr/>
            </p:nvSpPr>
            <p:spPr>
              <a:xfrm>
                <a:off x="4528766" y="1040929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861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Basic Idea</a:t>
            </a:r>
            <a:endParaRPr lang="de-DE"/>
          </a:p>
        </p:txBody>
      </p:sp>
      <p:grpSp>
        <p:nvGrpSpPr>
          <p:cNvPr id="4" name="Gruppieren 3"/>
          <p:cNvGrpSpPr/>
          <p:nvPr/>
        </p:nvGrpSpPr>
        <p:grpSpPr>
          <a:xfrm>
            <a:off x="1055440" y="1844824"/>
            <a:ext cx="3744416" cy="3744416"/>
            <a:chOff x="6960095" y="1844823"/>
            <a:chExt cx="3744416" cy="3744416"/>
          </a:xfrm>
        </p:grpSpPr>
        <p:sp>
          <p:nvSpPr>
            <p:cNvPr id="5" name="Ellipse 4"/>
            <p:cNvSpPr/>
            <p:nvPr/>
          </p:nvSpPr>
          <p:spPr>
            <a:xfrm>
              <a:off x="6960095" y="1844823"/>
              <a:ext cx="3744416" cy="37444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7055998" y="1940726"/>
              <a:ext cx="3552611" cy="3552612"/>
              <a:chOff x="3407483" y="740482"/>
              <a:chExt cx="5377033" cy="5377034"/>
            </a:xfrm>
          </p:grpSpPr>
          <p:sp>
            <p:nvSpPr>
              <p:cNvPr id="7" name="Freihandform 6"/>
              <p:cNvSpPr/>
              <p:nvPr/>
            </p:nvSpPr>
            <p:spPr>
              <a:xfrm>
                <a:off x="5087886" y="2420890"/>
                <a:ext cx="2016226" cy="2016218"/>
              </a:xfrm>
              <a:custGeom>
                <a:avLst/>
                <a:gdLst>
                  <a:gd name="connsiteX0" fmla="*/ 0 w 2016226"/>
                  <a:gd name="connsiteY0" fmla="*/ 1008109 h 2016218"/>
                  <a:gd name="connsiteX1" fmla="*/ 1008113 w 2016226"/>
                  <a:gd name="connsiteY1" fmla="*/ 0 h 2016218"/>
                  <a:gd name="connsiteX2" fmla="*/ 2016226 w 2016226"/>
                  <a:gd name="connsiteY2" fmla="*/ 1008109 h 2016218"/>
                  <a:gd name="connsiteX3" fmla="*/ 1008113 w 2016226"/>
                  <a:gd name="connsiteY3" fmla="*/ 2016218 h 2016218"/>
                  <a:gd name="connsiteX4" fmla="*/ 0 w 2016226"/>
                  <a:gd name="connsiteY4" fmla="*/ 1008109 h 201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6" h="2016218">
                    <a:moveTo>
                      <a:pt x="0" y="1008109"/>
                    </a:moveTo>
                    <a:cubicBezTo>
                      <a:pt x="0" y="451346"/>
                      <a:pt x="451348" y="0"/>
                      <a:pt x="1008113" y="0"/>
                    </a:cubicBezTo>
                    <a:cubicBezTo>
                      <a:pt x="1564878" y="0"/>
                      <a:pt x="2016226" y="451346"/>
                      <a:pt x="2016226" y="1008109"/>
                    </a:cubicBezTo>
                    <a:cubicBezTo>
                      <a:pt x="2016226" y="1564872"/>
                      <a:pt x="1564878" y="2016218"/>
                      <a:pt x="1008113" y="2016218"/>
                    </a:cubicBezTo>
                    <a:cubicBezTo>
                      <a:pt x="451348" y="2016218"/>
                      <a:pt x="0" y="1564872"/>
                      <a:pt x="0" y="100810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23209" tIns="323208" rIns="323209" bIns="323208" numCol="1" spcCol="1270" anchor="ctr" anchorCtr="0">
                <a:noAutofit/>
              </a:bodyPr>
              <a:lstStyle/>
              <a:p>
                <a:pPr lvl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2000" kern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" name="Freihandform 7"/>
              <p:cNvSpPr/>
              <p:nvPr/>
            </p:nvSpPr>
            <p:spPr>
              <a:xfrm rot="16200000">
                <a:off x="5701745" y="2016760"/>
                <a:ext cx="788508" cy="19751"/>
              </a:xfrm>
              <a:custGeom>
                <a:avLst/>
                <a:gdLst>
                  <a:gd name="connsiteX0" fmla="*/ 0 w 788508"/>
                  <a:gd name="connsiteY0" fmla="*/ 9875 h 19751"/>
                  <a:gd name="connsiteX1" fmla="*/ 788508 w 788508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8" h="19751">
                    <a:moveTo>
                      <a:pt x="0" y="9875"/>
                    </a:moveTo>
                    <a:lnTo>
                      <a:pt x="788508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1" tIns="-9837" rIns="387241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9" name="Freihandform 8"/>
              <p:cNvSpPr/>
              <p:nvPr/>
            </p:nvSpPr>
            <p:spPr>
              <a:xfrm>
                <a:off x="5650050" y="740482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681" tIns="142681" rIns="142681" bIns="142681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900" kern="1200"/>
              </a:p>
            </p:txBody>
          </p:sp>
          <p:sp>
            <p:nvSpPr>
              <p:cNvPr id="10" name="Freihandform 9"/>
              <p:cNvSpPr/>
              <p:nvPr/>
            </p:nvSpPr>
            <p:spPr>
              <a:xfrm rot="18000000">
                <a:off x="6402928" y="2204640"/>
                <a:ext cx="788507" cy="19751"/>
              </a:xfrm>
              <a:custGeom>
                <a:avLst/>
                <a:gdLst>
                  <a:gd name="connsiteX0" fmla="*/ 0 w 788507"/>
                  <a:gd name="connsiteY0" fmla="*/ 9875 h 19751"/>
                  <a:gd name="connsiteX1" fmla="*/ 788507 w 788507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7" h="19751">
                    <a:moveTo>
                      <a:pt x="0" y="9875"/>
                    </a:moveTo>
                    <a:lnTo>
                      <a:pt x="788507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0" tIns="-9837" rIns="387241" bIns="-9838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6771334" y="1040929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681" tIns="142681" rIns="142681" bIns="142681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900" kern="1200"/>
              </a:p>
            </p:txBody>
          </p:sp>
          <p:sp>
            <p:nvSpPr>
              <p:cNvPr id="12" name="Freihandform 11"/>
              <p:cNvSpPr/>
              <p:nvPr/>
            </p:nvSpPr>
            <p:spPr>
              <a:xfrm rot="19800000">
                <a:off x="6916231" y="2717941"/>
                <a:ext cx="788505" cy="19751"/>
              </a:xfrm>
              <a:custGeom>
                <a:avLst/>
                <a:gdLst>
                  <a:gd name="connsiteX0" fmla="*/ 0 w 788505"/>
                  <a:gd name="connsiteY0" fmla="*/ 9875 h 19751"/>
                  <a:gd name="connsiteX1" fmla="*/ 788505 w 788505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5" h="19751">
                    <a:moveTo>
                      <a:pt x="0" y="9875"/>
                    </a:moveTo>
                    <a:lnTo>
                      <a:pt x="788505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39" tIns="-9837" rIns="387240" bIns="-9838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13" name="Freihandform 12"/>
              <p:cNvSpPr/>
              <p:nvPr/>
            </p:nvSpPr>
            <p:spPr>
              <a:xfrm>
                <a:off x="7592170" y="1861766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681" tIns="142681" rIns="142681" bIns="142681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900" kern="1200"/>
              </a:p>
            </p:txBody>
          </p:sp>
          <p:sp>
            <p:nvSpPr>
              <p:cNvPr id="14" name="Freihandform 13"/>
              <p:cNvSpPr/>
              <p:nvPr/>
            </p:nvSpPr>
            <p:spPr>
              <a:xfrm>
                <a:off x="7104113" y="3419123"/>
                <a:ext cx="788504" cy="19751"/>
              </a:xfrm>
              <a:custGeom>
                <a:avLst/>
                <a:gdLst>
                  <a:gd name="connsiteX0" fmla="*/ 0 w 788504"/>
                  <a:gd name="connsiteY0" fmla="*/ 9875 h 19751"/>
                  <a:gd name="connsiteX1" fmla="*/ 788504 w 788504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4" h="19751">
                    <a:moveTo>
                      <a:pt x="0" y="9875"/>
                    </a:moveTo>
                    <a:lnTo>
                      <a:pt x="788504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0" tIns="-9837" rIns="387239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15" name="Freihandform 14"/>
              <p:cNvSpPr/>
              <p:nvPr/>
            </p:nvSpPr>
            <p:spPr>
              <a:xfrm>
                <a:off x="7892617" y="2983049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681" tIns="142681" rIns="142681" bIns="142681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900" kern="1200"/>
              </a:p>
            </p:txBody>
          </p:sp>
          <p:sp>
            <p:nvSpPr>
              <p:cNvPr id="16" name="Freihandform 15"/>
              <p:cNvSpPr/>
              <p:nvPr/>
            </p:nvSpPr>
            <p:spPr>
              <a:xfrm rot="1800000">
                <a:off x="6916231" y="4120306"/>
                <a:ext cx="788505" cy="19751"/>
              </a:xfrm>
              <a:custGeom>
                <a:avLst/>
                <a:gdLst>
                  <a:gd name="connsiteX0" fmla="*/ 0 w 788505"/>
                  <a:gd name="connsiteY0" fmla="*/ 9875 h 19751"/>
                  <a:gd name="connsiteX1" fmla="*/ 788505 w 788505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5" h="19751">
                    <a:moveTo>
                      <a:pt x="0" y="9875"/>
                    </a:moveTo>
                    <a:lnTo>
                      <a:pt x="788505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0" tIns="-9838" rIns="387239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17" name="Freihandform 16"/>
              <p:cNvSpPr/>
              <p:nvPr/>
            </p:nvSpPr>
            <p:spPr>
              <a:xfrm>
                <a:off x="7592170" y="4104333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18" name="Freihandform 17"/>
              <p:cNvSpPr/>
              <p:nvPr/>
            </p:nvSpPr>
            <p:spPr>
              <a:xfrm rot="3600000">
                <a:off x="6402928" y="4633606"/>
                <a:ext cx="788507" cy="19751"/>
              </a:xfrm>
              <a:custGeom>
                <a:avLst/>
                <a:gdLst>
                  <a:gd name="connsiteX0" fmla="*/ 0 w 788507"/>
                  <a:gd name="connsiteY0" fmla="*/ 9875 h 19751"/>
                  <a:gd name="connsiteX1" fmla="*/ 788507 w 788507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7" h="19751">
                    <a:moveTo>
                      <a:pt x="0" y="9875"/>
                    </a:moveTo>
                    <a:lnTo>
                      <a:pt x="788507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1" tIns="-9838" rIns="387240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19" name="Freihandform 18"/>
              <p:cNvSpPr/>
              <p:nvPr/>
            </p:nvSpPr>
            <p:spPr>
              <a:xfrm>
                <a:off x="6771334" y="4925170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20" name="Freihandform 19"/>
              <p:cNvSpPr/>
              <p:nvPr/>
            </p:nvSpPr>
            <p:spPr>
              <a:xfrm rot="5400000">
                <a:off x="5701745" y="4821487"/>
                <a:ext cx="788508" cy="19751"/>
              </a:xfrm>
              <a:custGeom>
                <a:avLst/>
                <a:gdLst>
                  <a:gd name="connsiteX0" fmla="*/ 0 w 788508"/>
                  <a:gd name="connsiteY0" fmla="*/ 9875 h 19751"/>
                  <a:gd name="connsiteX1" fmla="*/ 788508 w 788508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8" h="19751">
                    <a:moveTo>
                      <a:pt x="0" y="9875"/>
                    </a:moveTo>
                    <a:lnTo>
                      <a:pt x="788508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2" tIns="-9838" rIns="387241" bIns="-9836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21" name="Freihandform 20"/>
              <p:cNvSpPr/>
              <p:nvPr/>
            </p:nvSpPr>
            <p:spPr>
              <a:xfrm>
                <a:off x="5650050" y="5225617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22" name="Freihandform 21"/>
              <p:cNvSpPr/>
              <p:nvPr/>
            </p:nvSpPr>
            <p:spPr>
              <a:xfrm rot="18000000">
                <a:off x="5000564" y="4633605"/>
                <a:ext cx="788508" cy="19752"/>
              </a:xfrm>
              <a:custGeom>
                <a:avLst/>
                <a:gdLst>
                  <a:gd name="connsiteX0" fmla="*/ 0 w 788507"/>
                  <a:gd name="connsiteY0" fmla="*/ 9875 h 19751"/>
                  <a:gd name="connsiteX1" fmla="*/ 788507 w 788507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7" h="19751">
                    <a:moveTo>
                      <a:pt x="788507" y="9876"/>
                    </a:moveTo>
                    <a:lnTo>
                      <a:pt x="0" y="9876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0" tIns="-9837" rIns="387242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23" name="Freihandform 22"/>
              <p:cNvSpPr/>
              <p:nvPr/>
            </p:nvSpPr>
            <p:spPr>
              <a:xfrm>
                <a:off x="4528766" y="4925170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24" name="Freihandform 23"/>
              <p:cNvSpPr/>
              <p:nvPr/>
            </p:nvSpPr>
            <p:spPr>
              <a:xfrm rot="19800000">
                <a:off x="4487263" y="4120305"/>
                <a:ext cx="788506" cy="19752"/>
              </a:xfrm>
              <a:custGeom>
                <a:avLst/>
                <a:gdLst>
                  <a:gd name="connsiteX0" fmla="*/ 0 w 788505"/>
                  <a:gd name="connsiteY0" fmla="*/ 9875 h 19751"/>
                  <a:gd name="connsiteX1" fmla="*/ 788505 w 788505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5" h="19751">
                    <a:moveTo>
                      <a:pt x="788505" y="9876"/>
                    </a:moveTo>
                    <a:lnTo>
                      <a:pt x="0" y="9876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39" tIns="-9837" rIns="387241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25" name="Freihandform 24"/>
              <p:cNvSpPr/>
              <p:nvPr/>
            </p:nvSpPr>
            <p:spPr>
              <a:xfrm>
                <a:off x="3707930" y="4104333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26" name="Freihandform 25"/>
              <p:cNvSpPr/>
              <p:nvPr/>
            </p:nvSpPr>
            <p:spPr>
              <a:xfrm rot="21600000">
                <a:off x="4299382" y="3419122"/>
                <a:ext cx="788505" cy="19752"/>
              </a:xfrm>
              <a:custGeom>
                <a:avLst/>
                <a:gdLst>
                  <a:gd name="connsiteX0" fmla="*/ 0 w 788504"/>
                  <a:gd name="connsiteY0" fmla="*/ 9875 h 19751"/>
                  <a:gd name="connsiteX1" fmla="*/ 788504 w 788504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4" h="19751">
                    <a:moveTo>
                      <a:pt x="788504" y="9876"/>
                    </a:moveTo>
                    <a:lnTo>
                      <a:pt x="0" y="9876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39" tIns="-9836" rIns="387241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27" name="Freihandform 26"/>
              <p:cNvSpPr/>
              <p:nvPr/>
            </p:nvSpPr>
            <p:spPr>
              <a:xfrm>
                <a:off x="3407483" y="2983049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28" name="Freihandform 27"/>
              <p:cNvSpPr/>
              <p:nvPr/>
            </p:nvSpPr>
            <p:spPr>
              <a:xfrm rot="23400000">
                <a:off x="4487263" y="2717940"/>
                <a:ext cx="788506" cy="19752"/>
              </a:xfrm>
              <a:custGeom>
                <a:avLst/>
                <a:gdLst>
                  <a:gd name="connsiteX0" fmla="*/ 0 w 788505"/>
                  <a:gd name="connsiteY0" fmla="*/ 9875 h 19751"/>
                  <a:gd name="connsiteX1" fmla="*/ 788505 w 788505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5" h="19751">
                    <a:moveTo>
                      <a:pt x="788505" y="9876"/>
                    </a:moveTo>
                    <a:lnTo>
                      <a:pt x="0" y="9876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0" tIns="-9836" rIns="387240" bIns="-9838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29" name="Freihandform 28"/>
              <p:cNvSpPr/>
              <p:nvPr/>
            </p:nvSpPr>
            <p:spPr>
              <a:xfrm>
                <a:off x="3707930" y="1861766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30" name="Freihandform 29"/>
              <p:cNvSpPr/>
              <p:nvPr/>
            </p:nvSpPr>
            <p:spPr>
              <a:xfrm rot="25200000">
                <a:off x="5000564" y="2204640"/>
                <a:ext cx="788507" cy="19751"/>
              </a:xfrm>
              <a:custGeom>
                <a:avLst/>
                <a:gdLst>
                  <a:gd name="connsiteX0" fmla="*/ 0 w 788507"/>
                  <a:gd name="connsiteY0" fmla="*/ 9875 h 19751"/>
                  <a:gd name="connsiteX1" fmla="*/ 788507 w 788507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7" h="19751">
                    <a:moveTo>
                      <a:pt x="788507" y="9876"/>
                    </a:moveTo>
                    <a:lnTo>
                      <a:pt x="0" y="9876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1" tIns="-9838" rIns="387240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31" name="Freihandform 30"/>
              <p:cNvSpPr/>
              <p:nvPr/>
            </p:nvSpPr>
            <p:spPr>
              <a:xfrm>
                <a:off x="4528766" y="1040929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</p:grpSp>
      </p:grp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2774" t="2198" b="1841"/>
          <a:stretch/>
        </p:blipFill>
        <p:spPr>
          <a:xfrm flipV="1">
            <a:off x="4129594" y="3437652"/>
            <a:ext cx="572929" cy="57402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35" name="Grafik 34"/>
          <p:cNvPicPr>
            <a:picLocks noChangeAspect="1"/>
          </p:cNvPicPr>
          <p:nvPr/>
        </p:nvPicPr>
        <p:blipFill rotWithShape="1">
          <a:blip r:embed="rId2"/>
          <a:srcRect l="2774" t="2198" b="1841"/>
          <a:stretch/>
        </p:blipFill>
        <p:spPr>
          <a:xfrm flipV="1">
            <a:off x="3929830" y="2691809"/>
            <a:ext cx="572929" cy="57402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36" name="Grafik 35"/>
          <p:cNvPicPr>
            <a:picLocks noChangeAspect="1"/>
          </p:cNvPicPr>
          <p:nvPr/>
        </p:nvPicPr>
        <p:blipFill rotWithShape="1">
          <a:blip r:embed="rId2"/>
          <a:srcRect l="2774" t="2198" b="1841"/>
          <a:stretch/>
        </p:blipFill>
        <p:spPr>
          <a:xfrm flipV="1">
            <a:off x="3383288" y="2144640"/>
            <a:ext cx="572929" cy="57402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37" name="Grafik 36"/>
          <p:cNvPicPr>
            <a:picLocks noChangeAspect="1"/>
          </p:cNvPicPr>
          <p:nvPr/>
        </p:nvPicPr>
        <p:blipFill rotWithShape="1">
          <a:blip r:embed="rId2"/>
          <a:srcRect l="2774" t="2198" b="1841"/>
          <a:stretch/>
        </p:blipFill>
        <p:spPr>
          <a:xfrm flipV="1">
            <a:off x="2648691" y="1952719"/>
            <a:ext cx="572929" cy="57402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2"/>
          <a:srcRect l="2774" t="2198" b="1841"/>
          <a:stretch/>
        </p:blipFill>
        <p:spPr>
          <a:xfrm flipV="1">
            <a:off x="1900446" y="2155094"/>
            <a:ext cx="572929" cy="57402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39" name="Grafik 38"/>
          <p:cNvPicPr>
            <a:picLocks noChangeAspect="1"/>
          </p:cNvPicPr>
          <p:nvPr/>
        </p:nvPicPr>
        <p:blipFill rotWithShape="1">
          <a:blip r:embed="rId2"/>
          <a:srcRect l="2774" t="2198" b="1841"/>
          <a:stretch/>
        </p:blipFill>
        <p:spPr>
          <a:xfrm flipV="1">
            <a:off x="1356921" y="2700094"/>
            <a:ext cx="572929" cy="57402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40" name="Grafik 39"/>
          <p:cNvPicPr>
            <a:picLocks noChangeAspect="1"/>
          </p:cNvPicPr>
          <p:nvPr/>
        </p:nvPicPr>
        <p:blipFill rotWithShape="1">
          <a:blip r:embed="rId2"/>
          <a:srcRect l="2774" t="2198" b="1841"/>
          <a:stretch/>
        </p:blipFill>
        <p:spPr>
          <a:xfrm flipV="1">
            <a:off x="1154596" y="3437590"/>
            <a:ext cx="572929" cy="57402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41" name="Grafik 40"/>
          <p:cNvPicPr>
            <a:picLocks noChangeAspect="1"/>
          </p:cNvPicPr>
          <p:nvPr/>
        </p:nvPicPr>
        <p:blipFill rotWithShape="1">
          <a:blip r:embed="rId2"/>
          <a:srcRect l="2774" t="2198" b="1841"/>
          <a:stretch/>
        </p:blipFill>
        <p:spPr>
          <a:xfrm flipV="1">
            <a:off x="1352514" y="4175086"/>
            <a:ext cx="572929" cy="57402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42" name="Grafik 41"/>
          <p:cNvPicPr>
            <a:picLocks noChangeAspect="1"/>
          </p:cNvPicPr>
          <p:nvPr/>
        </p:nvPicPr>
        <p:blipFill rotWithShape="1">
          <a:blip r:embed="rId2"/>
          <a:srcRect l="2774" t="2198" b="1841"/>
          <a:stretch/>
        </p:blipFill>
        <p:spPr>
          <a:xfrm flipV="1">
            <a:off x="1901282" y="4727922"/>
            <a:ext cx="572929" cy="57402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43" name="Grafik 42"/>
          <p:cNvPicPr>
            <a:picLocks noChangeAspect="1"/>
          </p:cNvPicPr>
          <p:nvPr/>
        </p:nvPicPr>
        <p:blipFill rotWithShape="1">
          <a:blip r:embed="rId2"/>
          <a:srcRect l="2774" t="2198" b="1841"/>
          <a:stretch/>
        </p:blipFill>
        <p:spPr>
          <a:xfrm flipV="1">
            <a:off x="2654770" y="4912882"/>
            <a:ext cx="572929" cy="57402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44" name="Grafik 43"/>
          <p:cNvPicPr>
            <a:picLocks noChangeAspect="1"/>
          </p:cNvPicPr>
          <p:nvPr/>
        </p:nvPicPr>
        <p:blipFill rotWithShape="1">
          <a:blip r:embed="rId2"/>
          <a:srcRect l="2774" t="2198" b="1841"/>
          <a:stretch/>
        </p:blipFill>
        <p:spPr>
          <a:xfrm flipV="1">
            <a:off x="3380962" y="4716318"/>
            <a:ext cx="572929" cy="57402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45" name="Grafik 44"/>
          <p:cNvPicPr>
            <a:picLocks noChangeAspect="1"/>
          </p:cNvPicPr>
          <p:nvPr/>
        </p:nvPicPr>
        <p:blipFill rotWithShape="1">
          <a:blip r:embed="rId2"/>
          <a:srcRect l="2774" t="2198" b="1841"/>
          <a:stretch/>
        </p:blipFill>
        <p:spPr>
          <a:xfrm flipV="1">
            <a:off x="3929730" y="4165506"/>
            <a:ext cx="572929" cy="574020"/>
          </a:xfrm>
          <a:prstGeom prst="ellipse">
            <a:avLst/>
          </a:prstGeom>
          <a:ln>
            <a:solidFill>
              <a:schemeClr val="bg1"/>
            </a:solidFill>
          </a:ln>
        </p:spPr>
      </p:pic>
      <p:grpSp>
        <p:nvGrpSpPr>
          <p:cNvPr id="46" name="Gruppieren 45"/>
          <p:cNvGrpSpPr/>
          <p:nvPr/>
        </p:nvGrpSpPr>
        <p:grpSpPr>
          <a:xfrm>
            <a:off x="5645698" y="1851349"/>
            <a:ext cx="3744416" cy="3744416"/>
            <a:chOff x="6960095" y="1844823"/>
            <a:chExt cx="3744416" cy="3744416"/>
          </a:xfrm>
        </p:grpSpPr>
        <p:sp>
          <p:nvSpPr>
            <p:cNvPr id="47" name="Ellipse 46"/>
            <p:cNvSpPr/>
            <p:nvPr/>
          </p:nvSpPr>
          <p:spPr>
            <a:xfrm>
              <a:off x="6960095" y="1844823"/>
              <a:ext cx="3744416" cy="37444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7055998" y="1940726"/>
              <a:ext cx="3552611" cy="3552612"/>
              <a:chOff x="3407483" y="740482"/>
              <a:chExt cx="5377033" cy="5377034"/>
            </a:xfrm>
          </p:grpSpPr>
          <p:sp>
            <p:nvSpPr>
              <p:cNvPr id="49" name="Freihandform 48"/>
              <p:cNvSpPr/>
              <p:nvPr/>
            </p:nvSpPr>
            <p:spPr>
              <a:xfrm>
                <a:off x="5087886" y="2420890"/>
                <a:ext cx="2016226" cy="2016218"/>
              </a:xfrm>
              <a:custGeom>
                <a:avLst/>
                <a:gdLst>
                  <a:gd name="connsiteX0" fmla="*/ 0 w 2016226"/>
                  <a:gd name="connsiteY0" fmla="*/ 1008109 h 2016218"/>
                  <a:gd name="connsiteX1" fmla="*/ 1008113 w 2016226"/>
                  <a:gd name="connsiteY1" fmla="*/ 0 h 2016218"/>
                  <a:gd name="connsiteX2" fmla="*/ 2016226 w 2016226"/>
                  <a:gd name="connsiteY2" fmla="*/ 1008109 h 2016218"/>
                  <a:gd name="connsiteX3" fmla="*/ 1008113 w 2016226"/>
                  <a:gd name="connsiteY3" fmla="*/ 2016218 h 2016218"/>
                  <a:gd name="connsiteX4" fmla="*/ 0 w 2016226"/>
                  <a:gd name="connsiteY4" fmla="*/ 1008109 h 201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6" h="2016218">
                    <a:moveTo>
                      <a:pt x="0" y="1008109"/>
                    </a:moveTo>
                    <a:cubicBezTo>
                      <a:pt x="0" y="451346"/>
                      <a:pt x="451348" y="0"/>
                      <a:pt x="1008113" y="0"/>
                    </a:cubicBezTo>
                    <a:cubicBezTo>
                      <a:pt x="1564878" y="0"/>
                      <a:pt x="2016226" y="451346"/>
                      <a:pt x="2016226" y="1008109"/>
                    </a:cubicBezTo>
                    <a:cubicBezTo>
                      <a:pt x="2016226" y="1564872"/>
                      <a:pt x="1564878" y="2016218"/>
                      <a:pt x="1008113" y="2016218"/>
                    </a:cubicBezTo>
                    <a:cubicBezTo>
                      <a:pt x="451348" y="2016218"/>
                      <a:pt x="0" y="1564872"/>
                      <a:pt x="0" y="100810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23209" tIns="323208" rIns="323209" bIns="323208" numCol="1" spcCol="1270" anchor="ctr" anchorCtr="0">
                <a:noAutofit/>
              </a:bodyPr>
              <a:lstStyle/>
              <a:p>
                <a:pPr lvl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2000" kern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0" name="Freihandform 49"/>
              <p:cNvSpPr/>
              <p:nvPr/>
            </p:nvSpPr>
            <p:spPr>
              <a:xfrm rot="16200000">
                <a:off x="5701745" y="2016760"/>
                <a:ext cx="788508" cy="19751"/>
              </a:xfrm>
              <a:custGeom>
                <a:avLst/>
                <a:gdLst>
                  <a:gd name="connsiteX0" fmla="*/ 0 w 788508"/>
                  <a:gd name="connsiteY0" fmla="*/ 9875 h 19751"/>
                  <a:gd name="connsiteX1" fmla="*/ 788508 w 788508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8" h="19751">
                    <a:moveTo>
                      <a:pt x="0" y="9875"/>
                    </a:moveTo>
                    <a:lnTo>
                      <a:pt x="788508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1" tIns="-9837" rIns="387241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51" name="Freihandform 50"/>
              <p:cNvSpPr/>
              <p:nvPr/>
            </p:nvSpPr>
            <p:spPr>
              <a:xfrm>
                <a:off x="5650050" y="740482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681" tIns="142681" rIns="142681" bIns="142681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900" kern="1200"/>
              </a:p>
            </p:txBody>
          </p:sp>
          <p:sp>
            <p:nvSpPr>
              <p:cNvPr id="52" name="Freihandform 51"/>
              <p:cNvSpPr/>
              <p:nvPr/>
            </p:nvSpPr>
            <p:spPr>
              <a:xfrm rot="18000000">
                <a:off x="6402928" y="2204640"/>
                <a:ext cx="788507" cy="19751"/>
              </a:xfrm>
              <a:custGeom>
                <a:avLst/>
                <a:gdLst>
                  <a:gd name="connsiteX0" fmla="*/ 0 w 788507"/>
                  <a:gd name="connsiteY0" fmla="*/ 9875 h 19751"/>
                  <a:gd name="connsiteX1" fmla="*/ 788507 w 788507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7" h="19751">
                    <a:moveTo>
                      <a:pt x="0" y="9875"/>
                    </a:moveTo>
                    <a:lnTo>
                      <a:pt x="788507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0" tIns="-9837" rIns="387241" bIns="-9838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6771334" y="1040929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681" tIns="142681" rIns="142681" bIns="142681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900" kern="1200"/>
              </a:p>
            </p:txBody>
          </p:sp>
          <p:sp>
            <p:nvSpPr>
              <p:cNvPr id="54" name="Freihandform 53"/>
              <p:cNvSpPr/>
              <p:nvPr/>
            </p:nvSpPr>
            <p:spPr>
              <a:xfrm rot="19800000">
                <a:off x="6916231" y="2717941"/>
                <a:ext cx="788505" cy="19751"/>
              </a:xfrm>
              <a:custGeom>
                <a:avLst/>
                <a:gdLst>
                  <a:gd name="connsiteX0" fmla="*/ 0 w 788505"/>
                  <a:gd name="connsiteY0" fmla="*/ 9875 h 19751"/>
                  <a:gd name="connsiteX1" fmla="*/ 788505 w 788505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5" h="19751">
                    <a:moveTo>
                      <a:pt x="0" y="9875"/>
                    </a:moveTo>
                    <a:lnTo>
                      <a:pt x="788505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39" tIns="-9837" rIns="387240" bIns="-9838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55" name="Freihandform 54"/>
              <p:cNvSpPr/>
              <p:nvPr/>
            </p:nvSpPr>
            <p:spPr>
              <a:xfrm>
                <a:off x="7592170" y="1861766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681" tIns="142681" rIns="142681" bIns="142681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900" kern="1200"/>
              </a:p>
            </p:txBody>
          </p:sp>
          <p:sp>
            <p:nvSpPr>
              <p:cNvPr id="56" name="Freihandform 55"/>
              <p:cNvSpPr/>
              <p:nvPr/>
            </p:nvSpPr>
            <p:spPr>
              <a:xfrm>
                <a:off x="7104113" y="3419123"/>
                <a:ext cx="788504" cy="19751"/>
              </a:xfrm>
              <a:custGeom>
                <a:avLst/>
                <a:gdLst>
                  <a:gd name="connsiteX0" fmla="*/ 0 w 788504"/>
                  <a:gd name="connsiteY0" fmla="*/ 9875 h 19751"/>
                  <a:gd name="connsiteX1" fmla="*/ 788504 w 788504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4" h="19751">
                    <a:moveTo>
                      <a:pt x="0" y="9875"/>
                    </a:moveTo>
                    <a:lnTo>
                      <a:pt x="788504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0" tIns="-9837" rIns="387239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57" name="Freihandform 56"/>
              <p:cNvSpPr/>
              <p:nvPr/>
            </p:nvSpPr>
            <p:spPr>
              <a:xfrm>
                <a:off x="7892617" y="2983049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681" tIns="142681" rIns="142681" bIns="142681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900" kern="1200"/>
              </a:p>
            </p:txBody>
          </p:sp>
          <p:sp>
            <p:nvSpPr>
              <p:cNvPr id="58" name="Freihandform 57"/>
              <p:cNvSpPr/>
              <p:nvPr/>
            </p:nvSpPr>
            <p:spPr>
              <a:xfrm rot="1800000">
                <a:off x="6916231" y="4120306"/>
                <a:ext cx="788505" cy="19751"/>
              </a:xfrm>
              <a:custGeom>
                <a:avLst/>
                <a:gdLst>
                  <a:gd name="connsiteX0" fmla="*/ 0 w 788505"/>
                  <a:gd name="connsiteY0" fmla="*/ 9875 h 19751"/>
                  <a:gd name="connsiteX1" fmla="*/ 788505 w 788505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5" h="19751">
                    <a:moveTo>
                      <a:pt x="0" y="9875"/>
                    </a:moveTo>
                    <a:lnTo>
                      <a:pt x="788505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0" tIns="-9838" rIns="387239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59" name="Freihandform 58"/>
              <p:cNvSpPr/>
              <p:nvPr/>
            </p:nvSpPr>
            <p:spPr>
              <a:xfrm>
                <a:off x="7592170" y="4104333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60" name="Freihandform 59"/>
              <p:cNvSpPr/>
              <p:nvPr/>
            </p:nvSpPr>
            <p:spPr>
              <a:xfrm rot="3600000">
                <a:off x="6402928" y="4633606"/>
                <a:ext cx="788507" cy="19751"/>
              </a:xfrm>
              <a:custGeom>
                <a:avLst/>
                <a:gdLst>
                  <a:gd name="connsiteX0" fmla="*/ 0 w 788507"/>
                  <a:gd name="connsiteY0" fmla="*/ 9875 h 19751"/>
                  <a:gd name="connsiteX1" fmla="*/ 788507 w 788507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7" h="19751">
                    <a:moveTo>
                      <a:pt x="0" y="9875"/>
                    </a:moveTo>
                    <a:lnTo>
                      <a:pt x="788507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1" tIns="-9838" rIns="387240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61" name="Freihandform 60"/>
              <p:cNvSpPr/>
              <p:nvPr/>
            </p:nvSpPr>
            <p:spPr>
              <a:xfrm>
                <a:off x="6771334" y="4925170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62" name="Freihandform 61"/>
              <p:cNvSpPr/>
              <p:nvPr/>
            </p:nvSpPr>
            <p:spPr>
              <a:xfrm rot="5400000">
                <a:off x="5701745" y="4821487"/>
                <a:ext cx="788508" cy="19751"/>
              </a:xfrm>
              <a:custGeom>
                <a:avLst/>
                <a:gdLst>
                  <a:gd name="connsiteX0" fmla="*/ 0 w 788508"/>
                  <a:gd name="connsiteY0" fmla="*/ 9875 h 19751"/>
                  <a:gd name="connsiteX1" fmla="*/ 788508 w 788508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8" h="19751">
                    <a:moveTo>
                      <a:pt x="0" y="9875"/>
                    </a:moveTo>
                    <a:lnTo>
                      <a:pt x="788508" y="9875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2" tIns="-9838" rIns="387241" bIns="-9836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5650050" y="5225617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 rot="18000000">
                <a:off x="5000564" y="4633605"/>
                <a:ext cx="788508" cy="19752"/>
              </a:xfrm>
              <a:custGeom>
                <a:avLst/>
                <a:gdLst>
                  <a:gd name="connsiteX0" fmla="*/ 0 w 788507"/>
                  <a:gd name="connsiteY0" fmla="*/ 9875 h 19751"/>
                  <a:gd name="connsiteX1" fmla="*/ 788507 w 788507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7" h="19751">
                    <a:moveTo>
                      <a:pt x="788507" y="9876"/>
                    </a:moveTo>
                    <a:lnTo>
                      <a:pt x="0" y="9876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0" tIns="-9837" rIns="387242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4528766" y="4925170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 rot="19800000">
                <a:off x="4487263" y="4120305"/>
                <a:ext cx="788506" cy="19752"/>
              </a:xfrm>
              <a:custGeom>
                <a:avLst/>
                <a:gdLst>
                  <a:gd name="connsiteX0" fmla="*/ 0 w 788505"/>
                  <a:gd name="connsiteY0" fmla="*/ 9875 h 19751"/>
                  <a:gd name="connsiteX1" fmla="*/ 788505 w 788505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5" h="19751">
                    <a:moveTo>
                      <a:pt x="788505" y="9876"/>
                    </a:moveTo>
                    <a:lnTo>
                      <a:pt x="0" y="9876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39" tIns="-9837" rIns="387241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67" name="Freihandform 66"/>
              <p:cNvSpPr/>
              <p:nvPr/>
            </p:nvSpPr>
            <p:spPr>
              <a:xfrm>
                <a:off x="3707930" y="4104333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68" name="Freihandform 67"/>
              <p:cNvSpPr/>
              <p:nvPr/>
            </p:nvSpPr>
            <p:spPr>
              <a:xfrm rot="21600000">
                <a:off x="4299382" y="3419122"/>
                <a:ext cx="788505" cy="19752"/>
              </a:xfrm>
              <a:custGeom>
                <a:avLst/>
                <a:gdLst>
                  <a:gd name="connsiteX0" fmla="*/ 0 w 788504"/>
                  <a:gd name="connsiteY0" fmla="*/ 9875 h 19751"/>
                  <a:gd name="connsiteX1" fmla="*/ 788504 w 788504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4" h="19751">
                    <a:moveTo>
                      <a:pt x="788504" y="9876"/>
                    </a:moveTo>
                    <a:lnTo>
                      <a:pt x="0" y="9876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39" tIns="-9836" rIns="387241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69" name="Freihandform 68"/>
              <p:cNvSpPr/>
              <p:nvPr/>
            </p:nvSpPr>
            <p:spPr>
              <a:xfrm>
                <a:off x="3407483" y="2983049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70" name="Freihandform 69"/>
              <p:cNvSpPr/>
              <p:nvPr/>
            </p:nvSpPr>
            <p:spPr>
              <a:xfrm rot="23400000">
                <a:off x="4487263" y="2717940"/>
                <a:ext cx="788506" cy="19752"/>
              </a:xfrm>
              <a:custGeom>
                <a:avLst/>
                <a:gdLst>
                  <a:gd name="connsiteX0" fmla="*/ 0 w 788505"/>
                  <a:gd name="connsiteY0" fmla="*/ 9875 h 19751"/>
                  <a:gd name="connsiteX1" fmla="*/ 788505 w 788505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5" h="19751">
                    <a:moveTo>
                      <a:pt x="788505" y="9876"/>
                    </a:moveTo>
                    <a:lnTo>
                      <a:pt x="0" y="9876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0" tIns="-9836" rIns="387240" bIns="-9838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71" name="Freihandform 70"/>
              <p:cNvSpPr/>
              <p:nvPr/>
            </p:nvSpPr>
            <p:spPr>
              <a:xfrm>
                <a:off x="3707930" y="1861766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  <p:sp>
            <p:nvSpPr>
              <p:cNvPr id="72" name="Freihandform 71"/>
              <p:cNvSpPr/>
              <p:nvPr/>
            </p:nvSpPr>
            <p:spPr>
              <a:xfrm rot="25200000">
                <a:off x="5000564" y="2204640"/>
                <a:ext cx="788507" cy="19751"/>
              </a:xfrm>
              <a:custGeom>
                <a:avLst/>
                <a:gdLst>
                  <a:gd name="connsiteX0" fmla="*/ 0 w 788507"/>
                  <a:gd name="connsiteY0" fmla="*/ 9875 h 19751"/>
                  <a:gd name="connsiteX1" fmla="*/ 788507 w 788507"/>
                  <a:gd name="connsiteY1" fmla="*/ 9875 h 1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507" h="19751">
                    <a:moveTo>
                      <a:pt x="788507" y="9876"/>
                    </a:moveTo>
                    <a:lnTo>
                      <a:pt x="0" y="9876"/>
                    </a:ln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7241" tIns="-9838" rIns="387240" bIns="-9837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00" kern="1200"/>
              </a:p>
            </p:txBody>
          </p:sp>
          <p:sp>
            <p:nvSpPr>
              <p:cNvPr id="73" name="Freihandform 72"/>
              <p:cNvSpPr/>
              <p:nvPr/>
            </p:nvSpPr>
            <p:spPr>
              <a:xfrm>
                <a:off x="4528766" y="1040929"/>
                <a:ext cx="891899" cy="891899"/>
              </a:xfrm>
              <a:custGeom>
                <a:avLst/>
                <a:gdLst>
                  <a:gd name="connsiteX0" fmla="*/ 0 w 891899"/>
                  <a:gd name="connsiteY0" fmla="*/ 445950 h 891899"/>
                  <a:gd name="connsiteX1" fmla="*/ 445950 w 891899"/>
                  <a:gd name="connsiteY1" fmla="*/ 0 h 891899"/>
                  <a:gd name="connsiteX2" fmla="*/ 891900 w 891899"/>
                  <a:gd name="connsiteY2" fmla="*/ 445950 h 891899"/>
                  <a:gd name="connsiteX3" fmla="*/ 445950 w 891899"/>
                  <a:gd name="connsiteY3" fmla="*/ 891900 h 891899"/>
                  <a:gd name="connsiteX4" fmla="*/ 0 w 891899"/>
                  <a:gd name="connsiteY4" fmla="*/ 445950 h 89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899" h="891899">
                    <a:moveTo>
                      <a:pt x="0" y="445950"/>
                    </a:moveTo>
                    <a:cubicBezTo>
                      <a:pt x="0" y="199659"/>
                      <a:pt x="199659" y="0"/>
                      <a:pt x="445950" y="0"/>
                    </a:cubicBezTo>
                    <a:cubicBezTo>
                      <a:pt x="692241" y="0"/>
                      <a:pt x="891900" y="199659"/>
                      <a:pt x="891900" y="445950"/>
                    </a:cubicBezTo>
                    <a:cubicBezTo>
                      <a:pt x="891900" y="692241"/>
                      <a:pt x="692241" y="891900"/>
                      <a:pt x="445950" y="891900"/>
                    </a:cubicBezTo>
                    <a:cubicBezTo>
                      <a:pt x="199659" y="891900"/>
                      <a:pt x="0" y="692241"/>
                      <a:pt x="0" y="445950"/>
                    </a:cubicBezTo>
                    <a:close/>
                  </a:path>
                </a:pathLst>
              </a:custGeom>
              <a:solidFill>
                <a:srgbClr val="D9782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7921" tIns="157921" rIns="157921" bIns="157921" numCol="1" spcCol="1270" anchor="ctr" anchorCtr="0">
                <a:noAutofit/>
              </a:bodyPr>
              <a:lstStyle/>
              <a:p>
                <a:pPr lvl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4300" kern="1200"/>
              </a:p>
            </p:txBody>
          </p:sp>
        </p:grpSp>
      </p:grpSp>
      <p:pic>
        <p:nvPicPr>
          <p:cNvPr id="74" name="Grafik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59" y="3415363"/>
            <a:ext cx="616347" cy="620765"/>
          </a:xfrm>
          <a:prstGeom prst="ellipse">
            <a:avLst/>
          </a:prstGeom>
        </p:spPr>
      </p:pic>
      <p:pic>
        <p:nvPicPr>
          <p:cNvPr id="75" name="Grafik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603" y="2664208"/>
            <a:ext cx="616347" cy="620765"/>
          </a:xfrm>
          <a:prstGeom prst="ellipse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93" y="2117772"/>
            <a:ext cx="616347" cy="620765"/>
          </a:xfrm>
          <a:prstGeom prst="ellipse">
            <a:avLst/>
          </a:prstGeom>
        </p:spPr>
      </p:pic>
      <p:pic>
        <p:nvPicPr>
          <p:cNvPr id="77" name="Grafik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055" y="1926184"/>
            <a:ext cx="616347" cy="620765"/>
          </a:xfrm>
          <a:prstGeom prst="ellipse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332" y="2127371"/>
            <a:ext cx="616347" cy="620765"/>
          </a:xfrm>
          <a:prstGeom prst="ellipse">
            <a:avLst/>
          </a:prstGeom>
        </p:spPr>
      </p:pic>
      <p:pic>
        <p:nvPicPr>
          <p:cNvPr id="79" name="Grafik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07" y="2675784"/>
            <a:ext cx="616347" cy="620765"/>
          </a:xfrm>
          <a:prstGeom prst="ellipse">
            <a:avLst/>
          </a:prstGeom>
        </p:spPr>
      </p:pic>
      <p:pic>
        <p:nvPicPr>
          <p:cNvPr id="80" name="Grafik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55" y="3412254"/>
            <a:ext cx="616347" cy="620765"/>
          </a:xfrm>
          <a:prstGeom prst="ellipse">
            <a:avLst/>
          </a:prstGeom>
        </p:spPr>
      </p:pic>
      <p:pic>
        <p:nvPicPr>
          <p:cNvPr id="81" name="Grafik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417" y="4162372"/>
            <a:ext cx="616347" cy="620765"/>
          </a:xfrm>
          <a:prstGeom prst="ellipse">
            <a:avLst/>
          </a:prstGeom>
        </p:spPr>
      </p:pic>
      <p:pic>
        <p:nvPicPr>
          <p:cNvPr id="82" name="Grafik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28" y="4694124"/>
            <a:ext cx="616347" cy="620765"/>
          </a:xfrm>
          <a:prstGeom prst="ellipse">
            <a:avLst/>
          </a:prstGeom>
        </p:spPr>
      </p:pic>
      <p:pic>
        <p:nvPicPr>
          <p:cNvPr id="83" name="Grafik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075" y="4898329"/>
            <a:ext cx="616347" cy="620765"/>
          </a:xfrm>
          <a:prstGeom prst="ellipse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70" y="4693094"/>
            <a:ext cx="616347" cy="620765"/>
          </a:xfrm>
          <a:prstGeom prst="ellipse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737" y="4160307"/>
            <a:ext cx="616347" cy="620765"/>
          </a:xfrm>
          <a:prstGeom prst="ellipse">
            <a:avLst/>
          </a:prstGeom>
        </p:spPr>
      </p:pic>
      <p:sp>
        <p:nvSpPr>
          <p:cNvPr id="86" name="Pfeil nach rechts 85"/>
          <p:cNvSpPr/>
          <p:nvPr/>
        </p:nvSpPr>
        <p:spPr>
          <a:xfrm>
            <a:off x="4986686" y="3274465"/>
            <a:ext cx="504056" cy="885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rechts 86"/>
          <p:cNvSpPr/>
          <p:nvPr/>
        </p:nvSpPr>
        <p:spPr>
          <a:xfrm>
            <a:off x="9585592" y="3277365"/>
            <a:ext cx="504056" cy="885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9912424" y="3140968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smtClean="0">
                <a:solidFill>
                  <a:srgbClr val="6E6E64"/>
                </a:solidFill>
              </a:rPr>
              <a:t>…</a:t>
            </a:r>
            <a:endParaRPr lang="de-DE" sz="4800" dirty="0" smtClean="0">
              <a:solidFill>
                <a:srgbClr val="6E6E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34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Collected premiums</a:t>
            </a:r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05526"/>
              </p:ext>
            </p:extLst>
          </p:nvPr>
        </p:nvGraphicFramePr>
        <p:xfrm>
          <a:off x="700114" y="1484786"/>
          <a:ext cx="10752663" cy="4824540"/>
        </p:xfrm>
        <a:graphic>
          <a:graphicData uri="http://schemas.openxmlformats.org/drawingml/2006/table">
            <a:tbl>
              <a:tblPr/>
              <a:tblGrid>
                <a:gridCol w="1242827"/>
                <a:gridCol w="1231729"/>
                <a:gridCol w="1231729"/>
                <a:gridCol w="1231729"/>
                <a:gridCol w="1231729"/>
                <a:gridCol w="1231729"/>
                <a:gridCol w="1231729"/>
                <a:gridCol w="1231729"/>
                <a:gridCol w="887733"/>
              </a:tblGrid>
              <a:tr h="26803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Participants: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12x12x12x12=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Premium: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Premium p.m.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level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 level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 level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level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levels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r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pool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pool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pool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165888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165888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331776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414720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03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15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We calculate with a average probability </a:t>
            </a:r>
            <a:br>
              <a:rPr lang="de-DE" smtClean="0"/>
            </a:br>
            <a:r>
              <a:rPr lang="de-DE" smtClean="0"/>
              <a:t>of default of 1%, i.e. risks are defined in a way</a:t>
            </a:r>
            <a:br>
              <a:rPr lang="de-DE" smtClean="0"/>
            </a:br>
            <a:r>
              <a:rPr lang="de-DE" smtClean="0"/>
              <a:t>that this probability is reached.</a:t>
            </a:r>
          </a:p>
          <a:p>
            <a:r>
              <a:rPr lang="de-DE" smtClean="0"/>
              <a:t>Average payout can be e.g. 50x annual</a:t>
            </a:r>
            <a:br>
              <a:rPr lang="de-DE" smtClean="0"/>
            </a:br>
            <a:r>
              <a:rPr lang="de-DE" smtClean="0"/>
              <a:t>premium, i.e. something around 1,000-1,500$</a:t>
            </a:r>
          </a:p>
          <a:p>
            <a:r>
              <a:rPr lang="de-DE" smtClean="0"/>
              <a:t>Rest of premiums are operational costs and fees</a:t>
            </a:r>
            <a:br>
              <a:rPr lang="de-DE" smtClean="0"/>
            </a:br>
            <a:r>
              <a:rPr lang="de-DE" smtClean="0"/>
              <a:t>for claims agents</a:t>
            </a:r>
          </a:p>
          <a:p>
            <a:r>
              <a:rPr lang="de-DE" smtClean="0"/>
              <a:t>Claims agents are certified people with high</a:t>
            </a:r>
            <a:br>
              <a:rPr lang="de-DE" smtClean="0"/>
            </a:br>
            <a:r>
              <a:rPr lang="de-DE" smtClean="0"/>
              <a:t>reputations, e.g. physicians, mayor, pharmacist</a:t>
            </a:r>
          </a:p>
          <a:p>
            <a:r>
              <a:rPr lang="de-DE" smtClean="0"/>
              <a:t>At 20.000 participants, there will be in the average</a:t>
            </a:r>
            <a:br>
              <a:rPr lang="de-DE" smtClean="0"/>
            </a:br>
            <a:r>
              <a:rPr lang="de-DE" smtClean="0"/>
              <a:t>200 claims per year, this number can be further reduced</a:t>
            </a:r>
            <a:br>
              <a:rPr lang="de-DE" smtClean="0"/>
            </a:br>
            <a:r>
              <a:rPr lang="de-DE" smtClean="0"/>
              <a:t>by paying out 50% of the claims without check</a:t>
            </a:r>
          </a:p>
          <a:p>
            <a:r>
              <a:rPr lang="de-DE" smtClean="0"/>
              <a:t>Funds unused for claims reduce the premiums in the following year.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Claims management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 rot="16200000">
            <a:off x="6924092" y="2314834"/>
            <a:ext cx="352839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smtClean="0"/>
              <a:t>Premium</a:t>
            </a:r>
            <a:endParaRPr lang="de-DE" sz="4000"/>
          </a:p>
        </p:txBody>
      </p:sp>
      <p:sp>
        <p:nvSpPr>
          <p:cNvPr id="5" name="Rechteckiger Pfeil 4"/>
          <p:cNvSpPr/>
          <p:nvPr/>
        </p:nvSpPr>
        <p:spPr>
          <a:xfrm rot="5400000" flipH="1">
            <a:off x="9626816" y="742227"/>
            <a:ext cx="864096" cy="1280475"/>
          </a:xfrm>
          <a:prstGeom prst="bentArrow">
            <a:avLst>
              <a:gd name="adj1" fmla="val 62636"/>
              <a:gd name="adj2" fmla="val 3131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389132" y="1340768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10% OpCost</a:t>
            </a:r>
            <a:endParaRPr lang="de-DE" b="1" dirty="0" smtClean="0"/>
          </a:p>
        </p:txBody>
      </p:sp>
      <p:sp>
        <p:nvSpPr>
          <p:cNvPr id="7" name="Rechteckiger Pfeil 6"/>
          <p:cNvSpPr/>
          <p:nvPr/>
        </p:nvSpPr>
        <p:spPr>
          <a:xfrm rot="5400000" flipH="1">
            <a:off x="9744156" y="836288"/>
            <a:ext cx="1704687" cy="2355747"/>
          </a:xfrm>
          <a:prstGeom prst="bentArrow">
            <a:avLst>
              <a:gd name="adj1" fmla="val 62636"/>
              <a:gd name="adj2" fmla="val 30382"/>
              <a:gd name="adj3" fmla="val 2562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381378" y="2113111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30% Reserve Fund</a:t>
            </a:r>
            <a:endParaRPr lang="de-DE" b="1" dirty="0" smtClean="0"/>
          </a:p>
        </p:txBody>
      </p:sp>
      <p:sp>
        <p:nvSpPr>
          <p:cNvPr id="9" name="Richtungspfeil 8"/>
          <p:cNvSpPr/>
          <p:nvPr/>
        </p:nvSpPr>
        <p:spPr>
          <a:xfrm>
            <a:off x="9418626" y="2866505"/>
            <a:ext cx="2233978" cy="1932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9408368" y="3697287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60% Claims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321571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30% of the premiums are kept in a reserve fund</a:t>
            </a:r>
          </a:p>
          <a:p>
            <a:r>
              <a:rPr lang="de-DE" smtClean="0"/>
              <a:t>The reserve fund is filled up over 4-5 years.</a:t>
            </a:r>
          </a:p>
          <a:p>
            <a:r>
              <a:rPr lang="de-DE" smtClean="0"/>
              <a:t>A fully donated reserve fund will lead to decreased reinsurance premiums.</a:t>
            </a:r>
          </a:p>
          <a:p>
            <a:r>
              <a:rPr lang="de-DE" smtClean="0"/>
              <a:t>After filling up the reserve fund, there are three options:</a:t>
            </a:r>
          </a:p>
          <a:p>
            <a:pPr lvl="1"/>
            <a:r>
              <a:rPr lang="de-DE" smtClean="0"/>
              <a:t>increase payouts on claims</a:t>
            </a:r>
          </a:p>
          <a:p>
            <a:pPr lvl="1"/>
            <a:r>
              <a:rPr lang="de-DE" smtClean="0"/>
              <a:t>decrease premiums</a:t>
            </a:r>
          </a:p>
          <a:p>
            <a:pPr lvl="1"/>
            <a:r>
              <a:rPr lang="de-DE" smtClean="0"/>
              <a:t>or both, up to 30% (the amount deducted from </a:t>
            </a:r>
            <a:br>
              <a:rPr lang="de-DE" smtClean="0"/>
            </a:br>
            <a:r>
              <a:rPr lang="de-DE" smtClean="0"/>
              <a:t>premiums to fill up the reserve fund).</a:t>
            </a:r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Reserve Fund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94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With a single contract, the system can scale up to 6 levels, with up to 3M participants. Under realistic assumptions, we will have an exhaustion of </a:t>
            </a:r>
            <a:br>
              <a:rPr lang="de-DE" smtClean="0"/>
            </a:br>
            <a:r>
              <a:rPr lang="de-DE" smtClean="0"/>
              <a:t>e.g. 80-85% per level, leading to ca. 1M participants.</a:t>
            </a:r>
          </a:p>
          <a:p>
            <a:r>
              <a:rPr lang="de-DE" smtClean="0"/>
              <a:t>If properly designed, the systems has an extremly high resilience, i.e. it runs (mostly) without active management, </a:t>
            </a: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Scalability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92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In the design presented, funds are kept in the pools without active fund management, no return on investment is expected (and needed).</a:t>
            </a:r>
          </a:p>
          <a:p>
            <a:r>
              <a:rPr lang="de-DE" smtClean="0"/>
              <a:t>In an extended design, funds could be used e.g. for micro financing.</a:t>
            </a: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Outlook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1743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ch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6E6E6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ockchain_16x9.potx" id="{7F4A8617-C4BD-47A4-BBE2-3834C32FA867}" vid="{B1327FFE-261F-4225-BD27-6305B59D7891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blockchain_16x9</Template>
  <TotalTime>0</TotalTime>
  <Words>433</Words>
  <Application>Microsoft Office PowerPoint</Application>
  <PresentationFormat>Breitbild</PresentationFormat>
  <Paragraphs>182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Myriad Pro</vt:lpstr>
      <vt:lpstr>Myriad Pro Black</vt:lpstr>
      <vt:lpstr>Open Sans</vt:lpstr>
      <vt:lpstr>Open Sans Condensed Light</vt:lpstr>
      <vt:lpstr>Wingdings</vt:lpstr>
      <vt:lpstr>Blockchain</vt:lpstr>
      <vt:lpstr>Decentralized Social Security </vt:lpstr>
      <vt:lpstr>Goal</vt:lpstr>
      <vt:lpstr>Basic Idea</vt:lpstr>
      <vt:lpstr>Basic Idea</vt:lpstr>
      <vt:lpstr>Collected premiums</vt:lpstr>
      <vt:lpstr>Claims management</vt:lpstr>
      <vt:lpstr>Reserve Fund</vt:lpstr>
      <vt:lpstr>Scalability</vt:lpstr>
      <vt:lpstr>Outlook</vt:lpstr>
      <vt:lpstr>Prototype</vt:lpstr>
      <vt:lpstr>What we expect from government </vt:lpstr>
    </vt:vector>
  </TitlesOfParts>
  <Company>parcIT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Social Security</dc:title>
  <dc:creator>Christoph Mussenbrock</dc:creator>
  <cp:lastModifiedBy>Christoph Mussenbrock</cp:lastModifiedBy>
  <cp:revision>13</cp:revision>
  <dcterms:created xsi:type="dcterms:W3CDTF">2016-12-29T11:13:10Z</dcterms:created>
  <dcterms:modified xsi:type="dcterms:W3CDTF">2016-12-29T13:18:15Z</dcterms:modified>
</cp:coreProperties>
</file>