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64" r:id="rId15"/>
    <p:sldId id="265" r:id="rId16"/>
    <p:sldId id="270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BE5D6"/>
    <a:srgbClr val="CFAFE7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>
        <p:scale>
          <a:sx n="100" d="100"/>
          <a:sy n="100" d="100"/>
        </p:scale>
        <p:origin x="18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5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7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0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14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3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9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15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6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4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1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CB59C-429A-444C-97E1-705BD8041C33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6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ratsgo.github.io/machine%20learning/2017/04/27/spectral/" TargetMode="External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economia.tistory.com/2" TargetMode="External"/><Relationship Id="rId4" Type="http://schemas.openxmlformats.org/officeDocument/2006/relationships/hyperlink" Target="https://elecs.tistory.com/169?category=643381" TargetMode="External"/><Relationship Id="rId9" Type="http://schemas.openxmlformats.org/officeDocument/2006/relationships/hyperlink" Target="https://micropilot.tistory.com/297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nimum_spanning_tre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0989" y="2473622"/>
            <a:ext cx="6870023" cy="1113833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Spectral Clustering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02661" y="3941351"/>
            <a:ext cx="928351" cy="436014"/>
          </a:xfrm>
          <a:solidFill>
            <a:schemeClr val="accent2">
              <a:lumMod val="60000"/>
              <a:lumOff val="40000"/>
            </a:schemeClr>
          </a:solidFill>
        </p:spPr>
        <p:txBody>
          <a:bodyPr anchor="ctr">
            <a:normAutofit fontScale="92500"/>
          </a:bodyPr>
          <a:lstStyle/>
          <a:p>
            <a:pPr algn="r"/>
            <a:r>
              <a:rPr lang="ko-KR" altLang="en-US" sz="2000" dirty="0" smtClean="0">
                <a:solidFill>
                  <a:schemeClr val="bg1"/>
                </a:solidFill>
              </a:rPr>
              <a:t>박진원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04453" y="508351"/>
            <a:ext cx="1629347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Graph Cut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28" y="1276865"/>
            <a:ext cx="7793182" cy="4970318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2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04453" y="508351"/>
            <a:ext cx="1629347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Graph Cut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3" y="1119966"/>
            <a:ext cx="4554682" cy="28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158" y="980726"/>
            <a:ext cx="6025583" cy="5467393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3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04453" y="508351"/>
            <a:ext cx="3680369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Eigen value, Eigen vector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04453" y="1589909"/>
            <a:ext cx="9764211" cy="4716237"/>
            <a:chOff x="504453" y="1252151"/>
            <a:chExt cx="9764211" cy="4716237"/>
          </a:xfrm>
        </p:grpSpPr>
        <p:sp>
          <p:nvSpPr>
            <p:cNvPr id="2" name="TextBox 1"/>
            <p:cNvSpPr txBox="1"/>
            <p:nvPr/>
          </p:nvSpPr>
          <p:spPr>
            <a:xfrm>
              <a:off x="504453" y="1252151"/>
              <a:ext cx="9764211" cy="683264"/>
            </a:xfrm>
            <a:prstGeom prst="rect">
              <a:avLst/>
            </a:prstGeom>
            <a:solidFill>
              <a:srgbClr val="FFF2CC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dirty="0"/>
                <a:t>행렬 </a:t>
              </a:r>
              <a:r>
                <a:rPr lang="en-US" altLang="ko-KR" sz="1600" dirty="0"/>
                <a:t>A</a:t>
              </a:r>
              <a:r>
                <a:rPr lang="ko-KR" altLang="en-US" sz="1600" dirty="0"/>
                <a:t>를 선형변환으로 봤을 때</a:t>
              </a:r>
              <a:r>
                <a:rPr lang="en-US" altLang="ko-KR" sz="1600" dirty="0"/>
                <a:t>, </a:t>
              </a:r>
              <a:r>
                <a:rPr lang="ko-KR" altLang="en-US" sz="1600" dirty="0"/>
                <a:t>선형변환 </a:t>
              </a:r>
              <a:r>
                <a:rPr lang="en-US" altLang="ko-KR" sz="1600" dirty="0"/>
                <a:t>A</a:t>
              </a:r>
              <a:r>
                <a:rPr lang="ko-KR" altLang="en-US" sz="1600" dirty="0"/>
                <a:t>에 의한 변환 결과가 자기 자신의 상수배가 </a:t>
              </a:r>
              <a:r>
                <a:rPr lang="ko-KR" altLang="en-US" sz="1600" dirty="0" smtClean="0"/>
                <a:t>되는 </a:t>
              </a:r>
              <a:r>
                <a:rPr lang="en-US" altLang="ko-KR" sz="1600" dirty="0" smtClean="0"/>
                <a:t>0</a:t>
              </a:r>
              <a:r>
                <a:rPr lang="ko-KR" altLang="en-US" sz="1600" dirty="0"/>
                <a:t>이 아닌 벡터를 고유벡터</a:t>
              </a:r>
              <a:r>
                <a:rPr lang="en-US" altLang="ko-KR" sz="1600" dirty="0"/>
                <a:t>(eigenvector)</a:t>
              </a:r>
              <a:r>
                <a:rPr lang="ko-KR" altLang="en-US" sz="1600" dirty="0"/>
                <a:t>라 하고 이 </a:t>
              </a:r>
              <a:r>
                <a:rPr lang="ko-KR" altLang="en-US" sz="1600" dirty="0" err="1"/>
                <a:t>상수배</a:t>
              </a:r>
              <a:r>
                <a:rPr lang="ko-KR" altLang="en-US" sz="1600" dirty="0"/>
                <a:t> 값을 </a:t>
              </a:r>
              <a:r>
                <a:rPr lang="ko-KR" altLang="en-US" sz="1600" dirty="0" err="1"/>
                <a:t>고유값</a:t>
              </a:r>
              <a:r>
                <a:rPr lang="en-US" altLang="ko-KR" sz="1600" dirty="0"/>
                <a:t>(eigenvalue)</a:t>
              </a:r>
              <a:r>
                <a:rPr lang="ko-KR" altLang="en-US" sz="1600" dirty="0"/>
                <a:t>라 한다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04453" y="2011742"/>
              <a:ext cx="9764211" cy="683264"/>
            </a:xfrm>
            <a:prstGeom prst="rect">
              <a:avLst/>
            </a:prstGeom>
            <a:solidFill>
              <a:srgbClr val="FFF2CC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dirty="0"/>
                <a:t>즉</a:t>
              </a:r>
              <a:r>
                <a:rPr lang="en-US" altLang="ko-KR" sz="1600" dirty="0"/>
                <a:t>, n x n </a:t>
              </a:r>
              <a:r>
                <a:rPr lang="ko-KR" altLang="en-US" sz="1600" dirty="0"/>
                <a:t>정방행렬</a:t>
              </a:r>
              <a:r>
                <a:rPr lang="en-US" altLang="ko-KR" sz="1600" dirty="0"/>
                <a:t>(</a:t>
              </a:r>
              <a:r>
                <a:rPr lang="ko-KR" altLang="en-US" sz="1600" dirty="0" err="1"/>
                <a:t>고유값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고유벡터는 정방행렬에 대해서만 정의된다</a:t>
              </a:r>
              <a:r>
                <a:rPr lang="en-US" altLang="ko-KR" sz="1600" dirty="0"/>
                <a:t>) A</a:t>
              </a:r>
              <a:r>
                <a:rPr lang="ko-KR" altLang="en-US" sz="1600" dirty="0"/>
                <a:t>에 대해 </a:t>
              </a:r>
              <a:r>
                <a:rPr lang="en-US" altLang="ko-KR" sz="1600" dirty="0"/>
                <a:t>A</a:t>
              </a:r>
              <a:r>
                <a:rPr lang="en-US" altLang="ko-KR" sz="1600" b="1" dirty="0"/>
                <a:t>v</a:t>
              </a:r>
              <a:r>
                <a:rPr lang="ko-KR" altLang="en-US" sz="1600" dirty="0"/>
                <a:t> </a:t>
              </a:r>
              <a:r>
                <a:rPr lang="en-US" altLang="ko-KR" sz="1600" dirty="0"/>
                <a:t>= </a:t>
              </a:r>
              <a:r>
                <a:rPr lang="en-US" altLang="ko-KR" sz="1600" dirty="0" err="1"/>
                <a:t>λ</a:t>
              </a:r>
              <a:r>
                <a:rPr lang="en-US" altLang="ko-KR" sz="1600" b="1" dirty="0" err="1"/>
                <a:t>v</a:t>
              </a:r>
              <a:r>
                <a:rPr lang="ko-KR" altLang="en-US" sz="1600" dirty="0"/>
                <a:t>를 만족하는 </a:t>
              </a:r>
              <a:r>
                <a:rPr lang="en-US" altLang="ko-KR" sz="1600" dirty="0"/>
                <a:t>0</a:t>
              </a:r>
              <a:r>
                <a:rPr lang="ko-KR" altLang="en-US" sz="1600" dirty="0"/>
                <a:t>이 아닌 </a:t>
              </a:r>
              <a:r>
                <a:rPr lang="ko-KR" altLang="en-US" sz="1600" dirty="0" err="1"/>
                <a:t>열벡터</a:t>
              </a:r>
              <a:r>
                <a:rPr lang="ko-KR" altLang="en-US" sz="1600" dirty="0"/>
                <a:t> </a:t>
              </a:r>
              <a:r>
                <a:rPr lang="en-US" altLang="ko-KR" sz="1600" b="1" dirty="0"/>
                <a:t>v</a:t>
              </a:r>
              <a:r>
                <a:rPr lang="ko-KR" altLang="en-US" sz="1600" dirty="0"/>
                <a:t>를 고유벡터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상수 </a:t>
              </a:r>
              <a:r>
                <a:rPr lang="en-US" altLang="ko-KR" sz="1600" dirty="0"/>
                <a:t>λ</a:t>
              </a:r>
              <a:r>
                <a:rPr lang="ko-KR" altLang="en-US" sz="1600" dirty="0"/>
                <a:t>를 </a:t>
              </a:r>
              <a:r>
                <a:rPr lang="ko-KR" altLang="en-US" sz="1600" dirty="0" err="1"/>
                <a:t>고유값이라</a:t>
              </a:r>
              <a:r>
                <a:rPr lang="ko-KR" altLang="en-US" sz="1600" dirty="0"/>
                <a:t> 정의한다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638" y="2729111"/>
              <a:ext cx="3991841" cy="1930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504453" y="4694193"/>
              <a:ext cx="9764211" cy="1274195"/>
            </a:xfrm>
            <a:prstGeom prst="rect">
              <a:avLst/>
            </a:prstGeom>
            <a:solidFill>
              <a:srgbClr val="FFF2CC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dirty="0"/>
                <a:t>좀더 정확한 용어로는 </a:t>
              </a:r>
              <a:r>
                <a:rPr lang="en-US" altLang="ko-KR" sz="1600" dirty="0"/>
                <a:t>λ</a:t>
              </a:r>
              <a:r>
                <a:rPr lang="ko-KR" altLang="en-US" sz="1600" dirty="0"/>
                <a:t>는 </a:t>
              </a:r>
              <a:r>
                <a:rPr lang="en-US" altLang="ko-KR" sz="1600" dirty="0"/>
                <a:t>'</a:t>
              </a:r>
              <a:r>
                <a:rPr lang="ko-KR" altLang="en-US" sz="1600" dirty="0"/>
                <a:t>행렬 </a:t>
              </a:r>
              <a:r>
                <a:rPr lang="en-US" altLang="ko-KR" sz="1600" dirty="0"/>
                <a:t>A</a:t>
              </a:r>
              <a:r>
                <a:rPr lang="ko-KR" altLang="en-US" sz="1600" dirty="0"/>
                <a:t>의 </a:t>
              </a:r>
              <a:r>
                <a:rPr lang="ko-KR" altLang="en-US" sz="1600" dirty="0" err="1"/>
                <a:t>고유값</a:t>
              </a:r>
              <a:r>
                <a:rPr lang="en-US" altLang="ko-KR" sz="1600" dirty="0"/>
                <a:t>', </a:t>
              </a:r>
              <a:r>
                <a:rPr lang="en-US" altLang="ko-KR" sz="1600" b="1" dirty="0"/>
                <a:t>v</a:t>
              </a:r>
              <a:r>
                <a:rPr lang="ko-KR" altLang="en-US" sz="1600" dirty="0"/>
                <a:t>는 </a:t>
              </a:r>
              <a:r>
                <a:rPr lang="en-US" altLang="ko-KR" sz="1600" dirty="0"/>
                <a:t>'</a:t>
              </a:r>
              <a:r>
                <a:rPr lang="ko-KR" altLang="en-US" sz="1600" dirty="0"/>
                <a:t>행렬 </a:t>
              </a:r>
              <a:r>
                <a:rPr lang="en-US" altLang="ko-KR" sz="1600" dirty="0"/>
                <a:t>A</a:t>
              </a:r>
              <a:r>
                <a:rPr lang="ko-KR" altLang="en-US" sz="1600" dirty="0"/>
                <a:t>의 </a:t>
              </a:r>
              <a:r>
                <a:rPr lang="en-US" altLang="ko-KR" sz="1600" dirty="0"/>
                <a:t>λ</a:t>
              </a:r>
              <a:r>
                <a:rPr lang="ko-KR" altLang="en-US" sz="1600" dirty="0"/>
                <a:t>에 대한 고유벡터</a:t>
              </a:r>
              <a:r>
                <a:rPr lang="en-US" altLang="ko-KR" sz="1600" dirty="0"/>
                <a:t>'</a:t>
              </a:r>
              <a:r>
                <a:rPr lang="ko-KR" altLang="en-US" sz="1600" dirty="0"/>
                <a:t>이다</a:t>
              </a:r>
              <a:r>
                <a:rPr lang="en-US" altLang="ko-KR" sz="1600" dirty="0"/>
                <a:t>.</a:t>
              </a:r>
            </a:p>
            <a:p>
              <a:pPr>
                <a:lnSpc>
                  <a:spcPct val="120000"/>
                </a:lnSpc>
              </a:pPr>
              <a:endParaRPr lang="en-US" altLang="ko-KR" sz="1600" dirty="0"/>
            </a:p>
            <a:p>
              <a:pPr>
                <a:lnSpc>
                  <a:spcPct val="120000"/>
                </a:lnSpc>
              </a:pPr>
              <a:r>
                <a:rPr lang="ko-KR" altLang="en-US" sz="1600" dirty="0"/>
                <a:t>즉</a:t>
              </a:r>
              <a:r>
                <a:rPr lang="en-US" altLang="ko-KR" sz="1600" dirty="0"/>
                <a:t>, </a:t>
              </a:r>
              <a:r>
                <a:rPr lang="ko-KR" altLang="en-US" sz="1600" dirty="0" err="1"/>
                <a:t>고유값과</a:t>
              </a:r>
              <a:r>
                <a:rPr lang="ko-KR" altLang="en-US" sz="1600" dirty="0"/>
                <a:t> 고유벡터는 행렬에 따라 정의되는 값으로서 어떤 행렬은 이러한 </a:t>
              </a:r>
              <a:r>
                <a:rPr lang="ko-KR" altLang="en-US" sz="1600" dirty="0" err="1"/>
                <a:t>고유값</a:t>
              </a:r>
              <a:r>
                <a:rPr lang="en-US" altLang="ko-KR" sz="1600" dirty="0"/>
                <a:t>-</a:t>
              </a:r>
              <a:r>
                <a:rPr lang="ko-KR" altLang="en-US" sz="1600" dirty="0"/>
                <a:t>고유벡터가 </a:t>
              </a:r>
              <a:r>
                <a:rPr lang="ko-KR" altLang="en-US" sz="1600" dirty="0" err="1"/>
                <a:t>아에</a:t>
              </a:r>
              <a:r>
                <a:rPr lang="ko-KR" altLang="en-US" sz="1600" dirty="0"/>
                <a:t> 존재하지 </a:t>
              </a:r>
              <a:r>
                <a:rPr lang="ko-KR" altLang="en-US" sz="1600" dirty="0" err="1"/>
                <a:t>않을수도</a:t>
              </a:r>
              <a:r>
                <a:rPr lang="ko-KR" altLang="en-US" sz="1600" dirty="0"/>
                <a:t> 있고 어떤 행렬은 하나만 존재하거나 또는 최대 </a:t>
              </a:r>
              <a:r>
                <a:rPr lang="en-US" altLang="ko-KR" sz="1600" dirty="0"/>
                <a:t>n</a:t>
              </a:r>
              <a:r>
                <a:rPr lang="ko-KR" altLang="en-US" sz="1600" dirty="0"/>
                <a:t>개까지 존재할 수 있다</a:t>
              </a:r>
              <a:r>
                <a:rPr lang="en-US" altLang="ko-KR" sz="1600" dirty="0"/>
                <a:t>.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4453" y="1186245"/>
            <a:ext cx="6463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정의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7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04453" y="508351"/>
            <a:ext cx="3680369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Eigen value, Eigen vector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3" y="1688037"/>
            <a:ext cx="5069168" cy="4205264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4453" y="1186245"/>
            <a:ext cx="16514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기하학적 </a:t>
            </a:r>
            <a:r>
              <a:rPr lang="ko-KR" altLang="en-US" dirty="0" smtClean="0">
                <a:solidFill>
                  <a:schemeClr val="bg1"/>
                </a:solidFill>
              </a:rPr>
              <a:t>의미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6670" y="1186245"/>
            <a:ext cx="142058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직관적 의미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1335" y="1688037"/>
            <a:ext cx="5769283" cy="4205264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어떤 행렬의 </a:t>
            </a:r>
            <a:r>
              <a:rPr lang="ko-KR" altLang="en-US" dirty="0" err="1" smtClean="0"/>
              <a:t>고유값과</a:t>
            </a:r>
            <a:r>
              <a:rPr lang="ko-KR" altLang="en-US" dirty="0" smtClean="0"/>
              <a:t> 고유벡터는 그 행렬의 매우 중요한</a:t>
            </a:r>
            <a:r>
              <a:rPr lang="en-US" altLang="ko-KR" dirty="0"/>
              <a:t> </a:t>
            </a:r>
            <a:r>
              <a:rPr lang="ko-KR" altLang="en-US" dirty="0" smtClean="0"/>
              <a:t>정보를 담고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임의의 벡터를 어느 방향으로 얼마만큼 변화시키는지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변환과정에서 변화 없이 유지되는 부분은 어느 부분인지 등이다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응용단계에서 어떤 물체나 영상 등을 변환시키는 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영상이나 </a:t>
            </a:r>
            <a:r>
              <a:rPr lang="ko-KR" altLang="en-US" dirty="0" err="1" smtClean="0"/>
              <a:t>물체등은</a:t>
            </a:r>
            <a:r>
              <a:rPr lang="ko-KR" altLang="en-US" dirty="0" smtClean="0"/>
              <a:t> 무수히 많은 벡터들의 뭉치라고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영상이나 물체가 어떤 식으로 변환되고 중심축은 어디인지 등에 관한 중요한 정보들을 파악할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6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4453" y="508351"/>
            <a:ext cx="1390249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Example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56853" y="1598092"/>
            <a:ext cx="10925547" cy="1838325"/>
            <a:chOff x="656853" y="1532188"/>
            <a:chExt cx="10925547" cy="18383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53" y="1532188"/>
              <a:ext cx="1323975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0667" y="1712952"/>
              <a:ext cx="8821733" cy="1476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오른쪽 화살표 9"/>
            <p:cNvSpPr/>
            <p:nvPr/>
          </p:nvSpPr>
          <p:spPr>
            <a:xfrm>
              <a:off x="2163654" y="2236662"/>
              <a:ext cx="476250" cy="42937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656852" y="3803475"/>
            <a:ext cx="10925547" cy="2169825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주어진 데이터는 총 </a:t>
            </a:r>
            <a:r>
              <a:rPr lang="en-US" altLang="ko-KR" dirty="0"/>
              <a:t>6</a:t>
            </a:r>
            <a:r>
              <a:rPr lang="ko-KR" altLang="en-US" dirty="0"/>
              <a:t>개이므로 </a:t>
            </a:r>
            <a:r>
              <a:rPr lang="en-US" altLang="ko-KR" dirty="0"/>
              <a:t>6X6 </a:t>
            </a:r>
            <a:r>
              <a:rPr lang="ko-KR" altLang="en-US" dirty="0"/>
              <a:t>크기의 </a:t>
            </a:r>
            <a:r>
              <a:rPr lang="en-US" altLang="ko-KR" dirty="0"/>
              <a:t>Affinity Matrix</a:t>
            </a:r>
            <a:r>
              <a:rPr lang="ko-KR" altLang="en-US" dirty="0"/>
              <a:t>가 </a:t>
            </a:r>
            <a:r>
              <a:rPr lang="ko-KR" altLang="en-US" dirty="0" smtClean="0"/>
              <a:t>만들어진다</a:t>
            </a:r>
            <a:r>
              <a:rPr lang="en-US" altLang="ko-KR" dirty="0"/>
              <a:t>. </a:t>
            </a:r>
            <a:r>
              <a:rPr lang="ko-KR" altLang="en-US" dirty="0"/>
              <a:t>각 행렬의 </a:t>
            </a:r>
            <a:r>
              <a:rPr lang="en-US" altLang="ko-KR" dirty="0" err="1"/>
              <a:t>i</a:t>
            </a:r>
            <a:r>
              <a:rPr lang="ko-KR" altLang="en-US" dirty="0"/>
              <a:t>열은 위 입력 데이터의 </a:t>
            </a:r>
            <a:r>
              <a:rPr lang="en-US" altLang="ko-KR" dirty="0" err="1"/>
              <a:t>i</a:t>
            </a:r>
            <a:r>
              <a:rPr lang="ko-KR" altLang="en-US" dirty="0"/>
              <a:t>번째 줄의 데이터를 </a:t>
            </a:r>
            <a:r>
              <a:rPr lang="ko-KR" altLang="en-US" dirty="0" smtClean="0"/>
              <a:t>의미한다</a:t>
            </a:r>
            <a:r>
              <a:rPr lang="en-US" altLang="ko-KR" dirty="0"/>
              <a:t>. </a:t>
            </a:r>
            <a:r>
              <a:rPr lang="ko-KR" altLang="en-US" dirty="0"/>
              <a:t>자신의 데이터 사이의 거리는 </a:t>
            </a:r>
            <a:r>
              <a:rPr lang="en-US" altLang="ko-KR" dirty="0"/>
              <a:t>1</a:t>
            </a:r>
            <a:r>
              <a:rPr lang="ko-KR" altLang="en-US" dirty="0"/>
              <a:t>이며 자신에게 가까운 값일수록 </a:t>
            </a:r>
            <a:r>
              <a:rPr lang="en-US" altLang="ko-KR" dirty="0"/>
              <a:t>1</a:t>
            </a:r>
            <a:r>
              <a:rPr lang="ko-KR" altLang="en-US" dirty="0"/>
              <a:t>에 가깝고 멀어질수록 </a:t>
            </a:r>
            <a:r>
              <a:rPr lang="en-US" altLang="ko-KR" dirty="0"/>
              <a:t>0</a:t>
            </a:r>
            <a:r>
              <a:rPr lang="ko-KR" altLang="en-US" dirty="0"/>
              <a:t>으로 수렴하고 있는 것을 </a:t>
            </a:r>
            <a:r>
              <a:rPr lang="ko-KR" altLang="en-US" dirty="0" smtClean="0"/>
              <a:t>확인 할 수 있다</a:t>
            </a:r>
            <a:r>
              <a:rPr lang="en-US" altLang="ko-KR" dirty="0" smtClean="0"/>
              <a:t>. </a:t>
            </a:r>
            <a:r>
              <a:rPr lang="ko-KR" altLang="en-US" dirty="0"/>
              <a:t>위 데이터를 기준으로 본다면 </a:t>
            </a:r>
            <a:r>
              <a:rPr lang="en-US" altLang="ko-KR" dirty="0"/>
              <a:t>0.5 </a:t>
            </a:r>
            <a:r>
              <a:rPr lang="ko-KR" altLang="en-US" dirty="0"/>
              <a:t>이상의 값은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, 0.5 </a:t>
            </a:r>
            <a:r>
              <a:rPr lang="ko-KR" altLang="en-US" dirty="0"/>
              <a:t>이해의 값은 </a:t>
            </a:r>
            <a:r>
              <a:rPr lang="en-US" altLang="ko-KR" dirty="0"/>
              <a:t>0</a:t>
            </a:r>
            <a:r>
              <a:rPr lang="ko-KR" altLang="en-US" dirty="0"/>
              <a:t>으로 한다면 위에서 설명하였던 이상적인 </a:t>
            </a:r>
            <a:r>
              <a:rPr lang="en-US" altLang="ko-KR" dirty="0"/>
              <a:t>Affinity Matrix</a:t>
            </a:r>
            <a:r>
              <a:rPr lang="ko-KR" altLang="en-US" dirty="0"/>
              <a:t>가 그려지는 것을 알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1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56852" y="3419815"/>
            <a:ext cx="108349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이를 구하기 위해서는 위에서 구한 </a:t>
            </a:r>
            <a:r>
              <a:rPr lang="en-US" altLang="ko-KR" sz="1600" dirty="0" smtClean="0"/>
              <a:t>Affinity </a:t>
            </a:r>
            <a:r>
              <a:rPr lang="en-US" altLang="ko-KR" sz="1600" dirty="0"/>
              <a:t>Matrix </a:t>
            </a:r>
            <a:r>
              <a:rPr lang="ko-KR" altLang="en-US" sz="1600" dirty="0"/>
              <a:t>값 </a:t>
            </a:r>
            <a:r>
              <a:rPr lang="en-US" altLang="ko-KR" sz="1600" dirty="0"/>
              <a:t>W</a:t>
            </a:r>
            <a:r>
              <a:rPr lang="ko-KR" altLang="en-US" sz="1600" dirty="0"/>
              <a:t>의 값이 최대로 나오는 </a:t>
            </a:r>
            <a:r>
              <a:rPr lang="en-US" altLang="ko-KR" sz="1600" dirty="0"/>
              <a:t>Vector </a:t>
            </a:r>
            <a:r>
              <a:rPr lang="ko-KR" altLang="en-US" sz="1600" dirty="0"/>
              <a:t>행렬을 구해야 </a:t>
            </a:r>
            <a:r>
              <a:rPr lang="ko-KR" altLang="en-US" sz="1600" dirty="0" smtClean="0"/>
              <a:t>한다</a:t>
            </a:r>
            <a:r>
              <a:rPr lang="en-US" altLang="ko-KR" sz="1600" dirty="0"/>
              <a:t>. W</a:t>
            </a:r>
            <a:r>
              <a:rPr lang="ko-KR" altLang="en-US" sz="1600" dirty="0"/>
              <a:t>와 </a:t>
            </a:r>
            <a:r>
              <a:rPr lang="ko-KR" altLang="en-US" sz="1600" dirty="0" err="1"/>
              <a:t>행렬곱을</a:t>
            </a:r>
            <a:r>
              <a:rPr lang="ko-KR" altLang="en-US" sz="1600" dirty="0"/>
              <a:t> 하였을 때 최대값이 나오게 하는 </a:t>
            </a:r>
            <a:r>
              <a:rPr lang="ko-KR" altLang="en-US" sz="1600" dirty="0" smtClean="0"/>
              <a:t>벡터가 바로 고유벡터</a:t>
            </a:r>
            <a:r>
              <a:rPr lang="en-US" altLang="ko-KR" sz="1600" dirty="0"/>
              <a:t>(eigenvector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081457" y="1509329"/>
            <a:ext cx="6029086" cy="1495006"/>
            <a:chOff x="2992211" y="4126442"/>
            <a:chExt cx="6029086" cy="1495006"/>
          </a:xfrm>
        </p:grpSpPr>
        <p:sp>
          <p:nvSpPr>
            <p:cNvPr id="13" name="TextBox 12"/>
            <p:cNvSpPr txBox="1"/>
            <p:nvPr/>
          </p:nvSpPr>
          <p:spPr>
            <a:xfrm>
              <a:off x="2992211" y="4790451"/>
              <a:ext cx="6029086" cy="830997"/>
            </a:xfrm>
            <a:prstGeom prst="rect">
              <a:avLst/>
            </a:prstGeom>
            <a:solidFill>
              <a:srgbClr val="FFF2CC"/>
            </a:solidFill>
          </p:spPr>
          <p:txBody>
            <a:bodyPr wrap="none" rtlCol="0" anchor="ctr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같은 </a:t>
              </a:r>
              <a:r>
                <a:rPr lang="en-US" altLang="ko-KR" sz="1600" dirty="0"/>
                <a:t>Cluster </a:t>
              </a:r>
              <a:r>
                <a:rPr lang="ko-KR" altLang="en-US" sz="1600" dirty="0"/>
                <a:t>내의 요소끼리의 </a:t>
              </a:r>
              <a:r>
                <a:rPr lang="ko-KR" altLang="en-US" sz="1600" dirty="0" err="1"/>
                <a:t>유사도는</a:t>
              </a:r>
              <a:r>
                <a:rPr lang="ko-KR" altLang="en-US" sz="1600" dirty="0"/>
                <a:t> 큰 값을 갖는다</a:t>
              </a:r>
              <a:r>
                <a:rPr lang="en-US" altLang="ko-KR" sz="1600" dirty="0" smtClean="0"/>
                <a:t>.</a:t>
              </a:r>
              <a:endParaRPr lang="en-US" altLang="ko-KR" sz="1600" dirty="0"/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다른 </a:t>
              </a:r>
              <a:r>
                <a:rPr lang="en-US" altLang="ko-KR" sz="1600" dirty="0"/>
                <a:t>Cluster</a:t>
              </a:r>
              <a:r>
                <a:rPr lang="ko-KR" altLang="en-US" sz="1600" dirty="0"/>
                <a:t>에 속한 요소끼리의 </a:t>
              </a:r>
              <a:r>
                <a:rPr lang="ko-KR" altLang="en-US" sz="1600" dirty="0" err="1"/>
                <a:t>유사도는</a:t>
              </a:r>
              <a:r>
                <a:rPr lang="ko-KR" altLang="en-US" sz="1600" dirty="0"/>
                <a:t> 작은 값을 갖는다</a:t>
              </a:r>
              <a:r>
                <a:rPr lang="en-US" altLang="ko-KR" sz="1600" dirty="0" smtClean="0"/>
                <a:t>.</a:t>
              </a:r>
              <a:endParaRPr lang="en-US" altLang="ko-KR" sz="16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31748" y="4126442"/>
              <a:ext cx="3550013" cy="3789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Spectral Clustering 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구현 기준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52" y="4420070"/>
            <a:ext cx="10650682" cy="1610591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504453" y="508351"/>
            <a:ext cx="1390249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mtClean="0">
                <a:solidFill>
                  <a:schemeClr val="bg1"/>
                </a:solidFill>
              </a:rPr>
              <a:t>Example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640258" y="1291986"/>
            <a:ext cx="8802216" cy="1464174"/>
            <a:chOff x="656852" y="1283300"/>
            <a:chExt cx="10650682" cy="17716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52" y="1363831"/>
              <a:ext cx="10650682" cy="1610591"/>
            </a:xfrm>
            <a:prstGeom prst="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2924433" y="1283300"/>
              <a:ext cx="1614617" cy="177165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56853" y="2918050"/>
            <a:ext cx="10769027" cy="3416320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고유벡터의 열</a:t>
            </a:r>
            <a:r>
              <a:rPr lang="en-US" altLang="ko-KR" dirty="0"/>
              <a:t>(Column) </a:t>
            </a:r>
            <a:r>
              <a:rPr lang="ko-KR" altLang="en-US" dirty="0"/>
              <a:t>부분을 </a:t>
            </a:r>
            <a:r>
              <a:rPr lang="ko-KR" altLang="en-US" dirty="0" smtClean="0"/>
              <a:t>보면 </a:t>
            </a:r>
            <a:r>
              <a:rPr lang="ko-KR" altLang="en-US" dirty="0"/>
              <a:t>값이 서로 구분되고 있는 것을 </a:t>
            </a:r>
            <a:r>
              <a:rPr lang="ko-KR" altLang="en-US" dirty="0" smtClean="0"/>
              <a:t>볼 </a:t>
            </a:r>
            <a:r>
              <a:rPr lang="ko-KR" altLang="en-US" dirty="0"/>
              <a:t>수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일반적으로 </a:t>
            </a:r>
            <a:r>
              <a:rPr lang="en-US" altLang="ko-KR" dirty="0"/>
              <a:t>1</a:t>
            </a:r>
            <a:r>
              <a:rPr lang="ko-KR" altLang="en-US" dirty="0"/>
              <a:t>번째 </a:t>
            </a:r>
            <a:r>
              <a:rPr lang="en-US" altLang="ko-KR" dirty="0"/>
              <a:t>Column</a:t>
            </a:r>
            <a:r>
              <a:rPr lang="ko-KR" altLang="en-US" dirty="0"/>
              <a:t>은 구분이 모호하기 때문에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Column</a:t>
            </a:r>
            <a:r>
              <a:rPr lang="ko-KR" altLang="en-US" dirty="0"/>
              <a:t>부터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( </a:t>
            </a:r>
            <a:r>
              <a:rPr lang="ko-KR" altLang="en-US" dirty="0" smtClean="0">
                <a:solidFill>
                  <a:srgbClr val="0070C0"/>
                </a:solidFill>
              </a:rPr>
              <a:t>제일 </a:t>
            </a:r>
            <a:r>
              <a:rPr lang="ko-KR" altLang="en-US" dirty="0">
                <a:solidFill>
                  <a:srgbClr val="0070C0"/>
                </a:solidFill>
              </a:rPr>
              <a:t>작은 </a:t>
            </a:r>
            <a:r>
              <a:rPr lang="ko-KR" altLang="en-US" dirty="0" err="1">
                <a:solidFill>
                  <a:srgbClr val="0070C0"/>
                </a:solidFill>
              </a:rPr>
              <a:t>고유값은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0</a:t>
            </a:r>
            <a:r>
              <a:rPr lang="ko-KR" altLang="en-US" dirty="0">
                <a:solidFill>
                  <a:srgbClr val="0070C0"/>
                </a:solidFill>
              </a:rPr>
              <a:t>이기 때문에 무의미한 </a:t>
            </a:r>
            <a:r>
              <a:rPr lang="ko-KR" altLang="en-US" dirty="0" smtClean="0">
                <a:solidFill>
                  <a:srgbClr val="0070C0"/>
                </a:solidFill>
              </a:rPr>
              <a:t>해다 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k </a:t>
            </a:r>
            <a:r>
              <a:rPr lang="ko-KR" altLang="en-US" dirty="0"/>
              <a:t>개의 그룹 </a:t>
            </a:r>
            <a:r>
              <a:rPr lang="en-US" altLang="ko-KR" dirty="0"/>
              <a:t>cluster</a:t>
            </a:r>
            <a:r>
              <a:rPr lang="ko-KR" altLang="en-US" dirty="0"/>
              <a:t>가 존재할 때 이들을 분별하기 위해서는 </a:t>
            </a:r>
            <a:r>
              <a:rPr lang="en-US" altLang="ko-KR" dirty="0"/>
              <a:t>Affinity Matrix</a:t>
            </a:r>
            <a:r>
              <a:rPr lang="ko-KR" altLang="en-US" dirty="0"/>
              <a:t>의 고유벡터의 </a:t>
            </a:r>
            <a:r>
              <a:rPr lang="en-US" altLang="ko-KR" dirty="0" smtClean="0"/>
              <a:t>2</a:t>
            </a:r>
            <a:r>
              <a:rPr lang="ko-KR" altLang="en-US" dirty="0"/>
              <a:t>번째부터 </a:t>
            </a:r>
            <a:r>
              <a:rPr lang="en-US" altLang="ko-KR" dirty="0" smtClean="0"/>
              <a:t>k</a:t>
            </a:r>
            <a:r>
              <a:rPr lang="ko-KR" altLang="en-US" dirty="0"/>
              <a:t>번째 </a:t>
            </a:r>
            <a:r>
              <a:rPr lang="en-US" altLang="ko-KR" dirty="0"/>
              <a:t>column </a:t>
            </a:r>
            <a:r>
              <a:rPr lang="ko-KR" altLang="en-US" dirty="0"/>
              <a:t>부분만 보고 </a:t>
            </a:r>
            <a:r>
              <a:rPr lang="ko-KR" altLang="en-US" dirty="0" smtClean="0"/>
              <a:t>분별한다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즉 </a:t>
            </a:r>
            <a:r>
              <a:rPr lang="ko-KR" altLang="en-US" dirty="0"/>
              <a:t>위의 예제의 경우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cluster</a:t>
            </a:r>
            <a:r>
              <a:rPr lang="ko-KR" altLang="en-US" dirty="0"/>
              <a:t>로 </a:t>
            </a:r>
            <a:r>
              <a:rPr lang="ko-KR" altLang="en-US" dirty="0" smtClean="0"/>
              <a:t>구분되고 </a:t>
            </a:r>
            <a:r>
              <a:rPr lang="ko-KR" altLang="en-US" dirty="0"/>
              <a:t>있으니 </a:t>
            </a:r>
            <a:r>
              <a:rPr lang="en-US" altLang="ko-KR" dirty="0"/>
              <a:t>2,3</a:t>
            </a:r>
            <a:r>
              <a:rPr lang="ko-KR" altLang="en-US" dirty="0"/>
              <a:t>번째 </a:t>
            </a:r>
            <a:r>
              <a:rPr lang="en-US" altLang="ko-KR" dirty="0"/>
              <a:t>column</a:t>
            </a:r>
            <a:r>
              <a:rPr lang="ko-KR" altLang="en-US" dirty="0"/>
              <a:t>만 </a:t>
            </a:r>
            <a:r>
              <a:rPr lang="ko-KR" altLang="en-US" dirty="0" smtClean="0"/>
              <a:t>사용한다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 </a:t>
            </a:r>
            <a:r>
              <a:rPr lang="ko-KR" altLang="en-US" dirty="0"/>
              <a:t>경우 첫 번째 </a:t>
            </a:r>
            <a:r>
              <a:rPr lang="en-US" altLang="ko-KR" dirty="0"/>
              <a:t>cluster</a:t>
            </a:r>
            <a:r>
              <a:rPr lang="ko-KR" altLang="en-US" dirty="0"/>
              <a:t>인 </a:t>
            </a:r>
            <a:r>
              <a:rPr lang="en-US" altLang="ko-KR" dirty="0"/>
              <a:t>(1,2) </a:t>
            </a:r>
            <a:r>
              <a:rPr lang="ko-KR" altLang="en-US" dirty="0"/>
              <a:t>그룹의 </a:t>
            </a:r>
            <a:r>
              <a:rPr lang="ko-KR" altLang="en-US" dirty="0" smtClean="0"/>
              <a:t>경우 </a:t>
            </a:r>
            <a:r>
              <a:rPr lang="en-US" altLang="ko-KR" dirty="0"/>
              <a:t>(-0.5, -0.3)</a:t>
            </a:r>
            <a:r>
              <a:rPr lang="ko-KR" altLang="en-US" dirty="0"/>
              <a:t>으로</a:t>
            </a:r>
            <a:r>
              <a:rPr lang="en-US" altLang="ko-KR" dirty="0"/>
              <a:t>, (3,4) </a:t>
            </a:r>
            <a:r>
              <a:rPr lang="ko-KR" altLang="en-US" dirty="0"/>
              <a:t>그룹의 경우 </a:t>
            </a:r>
            <a:r>
              <a:rPr lang="en-US" altLang="ko-KR" dirty="0"/>
              <a:t>( 0, 0.5), (5,6) </a:t>
            </a:r>
            <a:r>
              <a:rPr lang="ko-KR" altLang="en-US" dirty="0"/>
              <a:t>그룹의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(</a:t>
            </a:r>
            <a:r>
              <a:rPr lang="en-US" altLang="ko-KR" dirty="0"/>
              <a:t>0.5, -0.3)</a:t>
            </a:r>
            <a:r>
              <a:rPr lang="ko-KR" altLang="en-US" dirty="0"/>
              <a:t>으로 뚜렷이 구분되고 </a:t>
            </a:r>
            <a:r>
              <a:rPr lang="ko-KR" altLang="en-US" dirty="0" smtClean="0"/>
              <a:t>있음을 확인할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504453" y="508351"/>
            <a:ext cx="1390249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Example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504453" y="508351"/>
            <a:ext cx="1390249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Example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49569" y="1855176"/>
            <a:ext cx="10418646" cy="3314701"/>
            <a:chOff x="949569" y="2003621"/>
            <a:chExt cx="10418646" cy="3314701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5" t="6972" r="2879" b="2404"/>
            <a:stretch/>
          </p:blipFill>
          <p:spPr bwMode="auto">
            <a:xfrm>
              <a:off x="949569" y="2003621"/>
              <a:ext cx="3912578" cy="3314701"/>
            </a:xfrm>
            <a:prstGeom prst="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5" name="그룹 4"/>
            <p:cNvGrpSpPr/>
            <p:nvPr/>
          </p:nvGrpSpPr>
          <p:grpSpPr>
            <a:xfrm>
              <a:off x="5272215" y="2226668"/>
              <a:ext cx="6096000" cy="2536794"/>
              <a:chOff x="5058032" y="1905287"/>
              <a:chExt cx="6096000" cy="253679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058032" y="2687755"/>
                <a:ext cx="6096000" cy="17543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각 </a:t>
                </a:r>
                <a:r>
                  <a:rPr lang="ko-KR" altLang="en-US" dirty="0"/>
                  <a:t>그룹이 고유벡터 내의 성분대로 분류하면 뚜렷하게 분류가 되는 것을 </a:t>
                </a:r>
                <a:r>
                  <a:rPr lang="ko-KR" altLang="en-US" dirty="0" smtClean="0"/>
                  <a:t>확인할 </a:t>
                </a:r>
                <a:r>
                  <a:rPr lang="ko-KR" altLang="en-US" dirty="0"/>
                  <a:t>수 </a:t>
                </a:r>
                <a:r>
                  <a:rPr lang="ko-KR" altLang="en-US" dirty="0" smtClean="0"/>
                  <a:t>있다</a:t>
                </a:r>
                <a:r>
                  <a:rPr lang="en-US" altLang="ko-KR" dirty="0"/>
                  <a:t>. </a:t>
                </a:r>
                <a:br>
                  <a:rPr lang="en-US" altLang="ko-KR" dirty="0"/>
                </a:b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 smtClean="0"/>
                  <a:t>고유벡터값을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토대로 </a:t>
                </a:r>
                <a:r>
                  <a:rPr lang="en-US" altLang="ko-KR" dirty="0"/>
                  <a:t>Spectral Clustering</a:t>
                </a:r>
                <a:r>
                  <a:rPr lang="ko-KR" altLang="en-US" dirty="0"/>
                  <a:t>을 구현하는 알고리즘으로는 </a:t>
                </a:r>
                <a:r>
                  <a:rPr lang="en-US" altLang="ko-KR" dirty="0"/>
                  <a:t>Minimum Cut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Normalized Cut</a:t>
                </a:r>
                <a:r>
                  <a:rPr lang="ko-KR" altLang="en-US" dirty="0"/>
                  <a:t>을 </a:t>
                </a:r>
                <a:r>
                  <a:rPr lang="ko-KR" altLang="en-US" dirty="0" smtClean="0"/>
                  <a:t>사용할 수 있다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7375704" y="1905287"/>
                <a:ext cx="1460656" cy="4001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</a:rPr>
                  <a:t>Conclusion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053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504453" y="508351"/>
            <a:ext cx="1637385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Reference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17644" y="1378707"/>
            <a:ext cx="10997104" cy="4496010"/>
            <a:chOff x="617644" y="1230764"/>
            <a:chExt cx="10997104" cy="4496010"/>
          </a:xfrm>
        </p:grpSpPr>
        <p:grpSp>
          <p:nvGrpSpPr>
            <p:cNvPr id="38" name="그룹 37"/>
            <p:cNvGrpSpPr/>
            <p:nvPr/>
          </p:nvGrpSpPr>
          <p:grpSpPr>
            <a:xfrm>
              <a:off x="617644" y="1435895"/>
              <a:ext cx="5448148" cy="4154447"/>
              <a:chOff x="617644" y="1435895"/>
              <a:chExt cx="5448148" cy="4154447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617644" y="1435895"/>
                <a:ext cx="2387593" cy="3950204"/>
                <a:chOff x="700024" y="1435895"/>
                <a:chExt cx="2387593" cy="3950204"/>
              </a:xfrm>
            </p:grpSpPr>
            <p:pic>
              <p:nvPicPr>
                <p:cNvPr id="13314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0024" y="1435895"/>
                  <a:ext cx="2219075" cy="24976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16" name="Picture 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0024" y="4878654"/>
                  <a:ext cx="2387593" cy="507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3" name="그룹 32"/>
              <p:cNvGrpSpPr/>
              <p:nvPr/>
            </p:nvGrpSpPr>
            <p:grpSpPr>
              <a:xfrm>
                <a:off x="3029512" y="1928146"/>
                <a:ext cx="3036280" cy="3662196"/>
                <a:chOff x="3122767" y="1928146"/>
                <a:chExt cx="3036280" cy="3662196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3368123" y="1928146"/>
                  <a:ext cx="2545569" cy="1308050"/>
                  <a:chOff x="3368123" y="1928146"/>
                  <a:chExt cx="2545569" cy="1308050"/>
                </a:xfrm>
              </p:grpSpPr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3368123" y="1928146"/>
                    <a:ext cx="2545569" cy="36933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 smtClean="0">
                        <a:solidFill>
                          <a:schemeClr val="bg1"/>
                        </a:solidFill>
                      </a:rPr>
                      <a:t>Spectral Clustering #1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407300" y="2651421"/>
                    <a:ext cx="246721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hlinkClick r:id="rId4"/>
                      </a:rPr>
                      <a:t>https://elecs.tistory.com</a:t>
                    </a:r>
                    <a:r>
                      <a:rPr lang="en-US" altLang="ko-KR" sz="1600" dirty="0" smtClean="0">
                        <a:hlinkClick r:id="rId4"/>
                      </a:rPr>
                      <a:t>/</a:t>
                    </a:r>
                  </a:p>
                  <a:p>
                    <a:r>
                      <a:rPr lang="en-US" altLang="ko-KR" sz="1600" dirty="0" smtClean="0">
                        <a:hlinkClick r:id="rId4"/>
                      </a:rPr>
                      <a:t>169?category=643381</a:t>
                    </a:r>
                    <a:endParaRPr lang="ko-KR" altLang="en-US" sz="1600" dirty="0"/>
                  </a:p>
                </p:txBody>
              </p:sp>
            </p:grpSp>
            <p:grpSp>
              <p:nvGrpSpPr>
                <p:cNvPr id="27" name="그룹 26"/>
                <p:cNvGrpSpPr/>
                <p:nvPr/>
              </p:nvGrpSpPr>
              <p:grpSpPr>
                <a:xfrm>
                  <a:off x="3122767" y="4546450"/>
                  <a:ext cx="3036280" cy="1043892"/>
                  <a:chOff x="3122767" y="4546450"/>
                  <a:chExt cx="3036280" cy="1043892"/>
                </a:xfrm>
              </p:grpSpPr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971493" y="4546450"/>
                    <a:ext cx="1338828" cy="36933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 err="1" smtClean="0">
                        <a:solidFill>
                          <a:schemeClr val="bg1"/>
                        </a:solidFill>
                      </a:rPr>
                      <a:t>Lagrangian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122767" y="5251788"/>
                    <a:ext cx="303628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hlinkClick r:id="rId5"/>
                      </a:rPr>
                      <a:t>https://economia.tistory.com/2</a:t>
                    </a:r>
                    <a:endParaRPr lang="ko-KR" altLang="en-US" sz="1600" dirty="0"/>
                  </a:p>
                </p:txBody>
              </p:sp>
            </p:grpSp>
          </p:grpSp>
        </p:grpSp>
        <p:grpSp>
          <p:nvGrpSpPr>
            <p:cNvPr id="39" name="그룹 38"/>
            <p:cNvGrpSpPr/>
            <p:nvPr/>
          </p:nvGrpSpPr>
          <p:grpSpPr>
            <a:xfrm>
              <a:off x="6296017" y="1230764"/>
              <a:ext cx="5318731" cy="4496010"/>
              <a:chOff x="6296017" y="1230764"/>
              <a:chExt cx="5318731" cy="4496010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6296017" y="1230764"/>
                <a:ext cx="1887562" cy="4496010"/>
                <a:chOff x="6291581" y="1230764"/>
                <a:chExt cx="1887562" cy="4496010"/>
              </a:xfrm>
            </p:grpSpPr>
            <p:pic>
              <p:nvPicPr>
                <p:cNvPr id="13315" name="Picture 3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581" y="1230764"/>
                  <a:ext cx="1887562" cy="27028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17" name="Picture 5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7043" y="4410019"/>
                  <a:ext cx="1882100" cy="13167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2" name="그룹 31"/>
              <p:cNvGrpSpPr/>
              <p:nvPr/>
            </p:nvGrpSpPr>
            <p:grpSpPr>
              <a:xfrm>
                <a:off x="8207853" y="1928146"/>
                <a:ext cx="3406895" cy="3662196"/>
                <a:chOff x="8084283" y="1928146"/>
                <a:chExt cx="3406895" cy="3662196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8540595" y="1928146"/>
                  <a:ext cx="2494273" cy="1554272"/>
                  <a:chOff x="8540595" y="1928146"/>
                  <a:chExt cx="2494273" cy="1554272"/>
                </a:xfrm>
              </p:grpSpPr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8540595" y="1928146"/>
                    <a:ext cx="2494273" cy="36933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 smtClean="0">
                        <a:solidFill>
                          <a:schemeClr val="bg1"/>
                        </a:solidFill>
                      </a:rPr>
                      <a:t>Spectral Clustering #2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8586922" y="2651421"/>
                    <a:ext cx="2401619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hlinkClick r:id="rId8"/>
                      </a:rPr>
                      <a:t>https://ratsgo.github.io</a:t>
                    </a:r>
                    <a:r>
                      <a:rPr lang="en-US" altLang="ko-KR" sz="1600" dirty="0" smtClean="0">
                        <a:hlinkClick r:id="rId8"/>
                      </a:rPr>
                      <a:t>/</a:t>
                    </a:r>
                  </a:p>
                  <a:p>
                    <a:r>
                      <a:rPr lang="en-US" altLang="ko-KR" sz="1600" dirty="0" smtClean="0">
                        <a:hlinkClick r:id="rId8"/>
                      </a:rPr>
                      <a:t>machine%20learning/</a:t>
                    </a:r>
                  </a:p>
                  <a:p>
                    <a:r>
                      <a:rPr lang="en-US" altLang="ko-KR" sz="1600" dirty="0" smtClean="0">
                        <a:hlinkClick r:id="rId8"/>
                      </a:rPr>
                      <a:t>2017/04/27/spectral</a:t>
                    </a:r>
                    <a:r>
                      <a:rPr lang="en-US" altLang="ko-KR" sz="1600" dirty="0">
                        <a:hlinkClick r:id="rId8"/>
                      </a:rPr>
                      <a:t>/</a:t>
                    </a:r>
                    <a:endParaRPr lang="ko-KR" altLang="en-US" sz="1600" dirty="0"/>
                  </a:p>
                </p:txBody>
              </p:sp>
            </p:grpSp>
            <p:grpSp>
              <p:nvGrpSpPr>
                <p:cNvPr id="26" name="그룹 25"/>
                <p:cNvGrpSpPr/>
                <p:nvPr/>
              </p:nvGrpSpPr>
              <p:grpSpPr>
                <a:xfrm>
                  <a:off x="8084283" y="4546450"/>
                  <a:ext cx="3406895" cy="1043892"/>
                  <a:chOff x="8084283" y="4546450"/>
                  <a:chExt cx="3406895" cy="1043892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9213694" y="4546450"/>
                    <a:ext cx="1148071" cy="36933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 smtClean="0">
                        <a:solidFill>
                          <a:schemeClr val="bg1"/>
                        </a:solidFill>
                      </a:rPr>
                      <a:t>Laplacian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8084283" y="5251788"/>
                    <a:ext cx="340689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hlinkClick r:id="rId9"/>
                      </a:rPr>
                      <a:t>https://micropilot.tistory.com/2970</a:t>
                    </a:r>
                    <a:endParaRPr lang="ko-KR" altLang="en-US" sz="1600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1145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4454" y="508351"/>
            <a:ext cx="3105521" cy="472375"/>
          </a:xfrm>
          <a:solidFill>
            <a:srgbClr val="B889DB"/>
          </a:solidFill>
        </p:spPr>
        <p:txBody>
          <a:bodyPr anchor="ctr"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Clustering Algorithm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t1.daumcdn.net/cfile/tistory/2209B53856762928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60"/>
          <a:stretch/>
        </p:blipFill>
        <p:spPr bwMode="auto">
          <a:xfrm>
            <a:off x="649372" y="1377861"/>
            <a:ext cx="2674111" cy="216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3542927" y="1308171"/>
            <a:ext cx="8276625" cy="2307600"/>
          </a:xfrm>
          <a:prstGeom prst="rect">
            <a:avLst/>
          </a:prstGeom>
          <a:solidFill>
            <a:srgbClr val="FFF2CC">
              <a:alpha val="70000"/>
            </a:srgbClr>
          </a:solidFill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Parametric Model-based :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주어진 데이터를 가지고 임의의 그룹 중심점을 찾은 다음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반복적으로 </a:t>
            </a:r>
            <a:r>
              <a:rPr lang="ko-KR" altLang="en-US" dirty="0"/>
              <a:t>그룹의 중심점을 찾아가는 과정입니다</a:t>
            </a:r>
            <a:r>
              <a:rPr lang="en-US" altLang="ko-KR" dirty="0"/>
              <a:t>. k-Means </a:t>
            </a:r>
            <a:r>
              <a:rPr lang="ko-KR" altLang="en-US" dirty="0"/>
              <a:t>알고리즘이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이를 </a:t>
            </a:r>
            <a:r>
              <a:rPr lang="ko-KR" altLang="en-US" dirty="0"/>
              <a:t>사용한 알고리즘으로서</a:t>
            </a:r>
            <a:r>
              <a:rPr lang="en-US" altLang="ko-KR" dirty="0"/>
              <a:t>, </a:t>
            </a:r>
            <a:r>
              <a:rPr lang="ko-KR" altLang="en-US" dirty="0"/>
              <a:t>반복적인 연산을 통해 결과를 </a:t>
            </a:r>
            <a:r>
              <a:rPr lang="ko-KR" altLang="en-US" dirty="0" smtClean="0"/>
              <a:t>얻어내는 방법</a:t>
            </a:r>
            <a:endParaRPr lang="ko-KR" altLang="en-US" dirty="0"/>
          </a:p>
        </p:txBody>
      </p:sp>
      <p:pic>
        <p:nvPicPr>
          <p:cNvPr id="6" name="Picture 2" descr="https://t1.daumcdn.net/cfile/tistory/2209B53856762928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8"/>
          <a:stretch/>
        </p:blipFill>
        <p:spPr bwMode="auto">
          <a:xfrm>
            <a:off x="649372" y="4038466"/>
            <a:ext cx="2695573" cy="216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spect="1"/>
          </p:cNvSpPr>
          <p:nvPr/>
        </p:nvSpPr>
        <p:spPr>
          <a:xfrm>
            <a:off x="3542928" y="3968414"/>
            <a:ext cx="8276625" cy="2308324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Graph-based: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각 데이터의 점들과 다른 점 사이에 선을 긋고 두 데이터 사이의 </a:t>
            </a:r>
            <a:r>
              <a:rPr lang="ko-KR" altLang="en-US" dirty="0" err="1" smtClean="0"/>
              <a:t>유사도에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따라 </a:t>
            </a:r>
            <a:r>
              <a:rPr lang="ko-KR" altLang="en-US" dirty="0"/>
              <a:t>비중을 부여하는 방식입니다</a:t>
            </a:r>
            <a:r>
              <a:rPr lang="en-US" altLang="ko-KR" dirty="0"/>
              <a:t>. </a:t>
            </a:r>
            <a:r>
              <a:rPr lang="ko-KR" altLang="en-US" dirty="0"/>
              <a:t>그래프 기반 방식에 따르면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두 데이터의 유사점이 </a:t>
            </a:r>
            <a:r>
              <a:rPr lang="ko-KR" altLang="en-US" dirty="0"/>
              <a:t>많으면 비중을 키우고</a:t>
            </a:r>
            <a:r>
              <a:rPr lang="en-US" altLang="ko-KR" dirty="0"/>
              <a:t>, </a:t>
            </a:r>
            <a:r>
              <a:rPr lang="ko-KR" altLang="en-US" dirty="0"/>
              <a:t>유사점이 낮으면 비중을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낮추는 </a:t>
            </a:r>
            <a:r>
              <a:rPr lang="ko-KR" altLang="en-US" dirty="0"/>
              <a:t>식으로 </a:t>
            </a:r>
            <a:r>
              <a:rPr lang="ko-KR" altLang="en-US" dirty="0" smtClean="0"/>
              <a:t>하여 </a:t>
            </a:r>
            <a:r>
              <a:rPr lang="ko-KR" altLang="en-US" dirty="0"/>
              <a:t>이를 기준으로 별개의 그룹으로 나누는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7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4453" y="508351"/>
            <a:ext cx="3972297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Spectral Clustering Process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3299" y="1614487"/>
            <a:ext cx="10845402" cy="3240000"/>
            <a:chOff x="673299" y="1300162"/>
            <a:chExt cx="10845402" cy="3240000"/>
          </a:xfrm>
        </p:grpSpPr>
        <p:grpSp>
          <p:nvGrpSpPr>
            <p:cNvPr id="3" name="그룹 2"/>
            <p:cNvGrpSpPr/>
            <p:nvPr/>
          </p:nvGrpSpPr>
          <p:grpSpPr>
            <a:xfrm>
              <a:off x="673299" y="1300162"/>
              <a:ext cx="10845402" cy="3240000"/>
              <a:chOff x="719982" y="1300162"/>
              <a:chExt cx="10845402" cy="3240000"/>
            </a:xfrm>
          </p:grpSpPr>
          <p:pic>
            <p:nvPicPr>
              <p:cNvPr id="2050" name="Picture 2" descr="https://t1.daumcdn.net/cfile/tistory/2737DA50567A946313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982" y="1300162"/>
                <a:ext cx="2880000" cy="3240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https://t1.daumcdn.net/cfile/tistory/253D673A567AAE5C2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6750" y="1300162"/>
                <a:ext cx="3331866" cy="3240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https://t1.daumcdn.net/cfile/tistory/27254C3C567AAFB62A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85384" y="1300162"/>
                <a:ext cx="2880000" cy="3240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오른쪽 화살표 3"/>
            <p:cNvSpPr/>
            <p:nvPr/>
          </p:nvSpPr>
          <p:spPr>
            <a:xfrm>
              <a:off x="3753558" y="2684005"/>
              <a:ext cx="476250" cy="47231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7962192" y="2684005"/>
              <a:ext cx="476250" cy="47231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95028" y="5301863"/>
            <a:ext cx="1413528" cy="6408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dirty="0" smtClean="0"/>
              <a:t>DATA</a:t>
            </a:r>
            <a:endParaRPr lang="ko-KR" alt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76750" y="5268340"/>
            <a:ext cx="346601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dirty="0" smtClean="0"/>
              <a:t>Affinity Matrix</a:t>
            </a:r>
            <a:endParaRPr lang="ko-KR" alt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9186982" y="5268340"/>
            <a:ext cx="1783437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dirty="0" smtClean="0"/>
              <a:t>Cluster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74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4452" y="508351"/>
            <a:ext cx="2197559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Affinity Matrix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56853" y="1242926"/>
            <a:ext cx="10925546" cy="3048001"/>
            <a:chOff x="656853" y="1281026"/>
            <a:chExt cx="10925546" cy="3048001"/>
          </a:xfrm>
        </p:grpSpPr>
        <p:sp>
          <p:nvSpPr>
            <p:cNvPr id="5" name="TextBox 4"/>
            <p:cNvSpPr txBox="1"/>
            <p:nvPr/>
          </p:nvSpPr>
          <p:spPr>
            <a:xfrm>
              <a:off x="5572124" y="1290196"/>
              <a:ext cx="6010275" cy="3000821"/>
            </a:xfrm>
            <a:prstGeom prst="rect">
              <a:avLst/>
            </a:prstGeom>
            <a:solidFill>
              <a:srgbClr val="FFF2CC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Spectral Clustering</a:t>
              </a:r>
              <a:r>
                <a:rPr lang="ko-KR" altLang="en-US" dirty="0"/>
                <a:t>을 수행하려면 </a:t>
              </a:r>
              <a:r>
                <a:rPr lang="ko-KR" altLang="en-US" dirty="0" err="1"/>
                <a:t>원데이터를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그래프로변환하기 </a:t>
              </a:r>
              <a:r>
                <a:rPr lang="ko-KR" altLang="en-US" dirty="0"/>
                <a:t>위해 </a:t>
              </a:r>
              <a:r>
                <a:rPr lang="ko-KR" altLang="en-US" b="1" dirty="0" err="1"/>
                <a:t>인접행렬</a:t>
              </a:r>
              <a:r>
                <a:rPr lang="en-US" altLang="ko-KR" b="1" dirty="0"/>
                <a:t>(Adjacency Matrix)</a:t>
              </a:r>
              <a:r>
                <a:rPr lang="ko-KR" altLang="en-US" dirty="0"/>
                <a:t>을 </a:t>
              </a:r>
              <a:r>
                <a:rPr lang="ko-KR" altLang="en-US" dirty="0" smtClean="0"/>
                <a:t>만들어야 한다</a:t>
              </a:r>
              <a:r>
                <a:rPr lang="en-US" altLang="ko-KR" dirty="0" smtClean="0"/>
                <a:t>.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/>
                <a:t>Spectral </a:t>
              </a:r>
              <a:r>
                <a:rPr lang="en-US" altLang="ko-KR" dirty="0"/>
                <a:t>Clustering</a:t>
              </a:r>
              <a:r>
                <a:rPr lang="ko-KR" altLang="en-US" dirty="0"/>
                <a:t>은 </a:t>
              </a:r>
              <a:r>
                <a:rPr lang="ko-KR" altLang="en-US" b="1" dirty="0" err="1"/>
                <a:t>무방향</a:t>
              </a:r>
              <a:r>
                <a:rPr lang="ko-KR" altLang="en-US" b="1" dirty="0"/>
                <a:t> 가중치 그래프</a:t>
              </a:r>
              <a:r>
                <a:rPr lang="en-US" altLang="ko-KR" b="1" dirty="0"/>
                <a:t>(Undirected Weighted Graph)</a:t>
              </a:r>
              <a:r>
                <a:rPr lang="ko-KR" altLang="en-US" dirty="0"/>
                <a:t>를 </a:t>
              </a:r>
              <a:r>
                <a:rPr lang="ko-KR" altLang="en-US" dirty="0" smtClean="0"/>
                <a:t>사용하는데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무방향</a:t>
              </a:r>
              <a:r>
                <a:rPr lang="ko-KR" altLang="en-US" dirty="0" smtClean="0"/>
                <a:t> </a:t>
              </a:r>
              <a:r>
                <a:rPr lang="ko-KR" altLang="en-US" dirty="0"/>
                <a:t>가중치 그래프와 </a:t>
              </a:r>
              <a:r>
                <a:rPr lang="ko-KR" altLang="en-US" dirty="0" err="1"/>
                <a:t>인접행렬을</a:t>
              </a:r>
              <a:r>
                <a:rPr lang="ko-KR" altLang="en-US" dirty="0"/>
                <a:t> 직관적으로 비교한 그림은 </a:t>
              </a:r>
              <a:r>
                <a:rPr lang="ko-KR" altLang="en-US" dirty="0" smtClean="0"/>
                <a:t>왼쪽과 같다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pic>
          <p:nvPicPr>
            <p:cNvPr id="3074" name="Picture 2" descr="https://i.imgur.com/zAyiJXm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53" y="1281026"/>
              <a:ext cx="4589318" cy="304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/>
          <p:cNvGrpSpPr/>
          <p:nvPr/>
        </p:nvGrpSpPr>
        <p:grpSpPr>
          <a:xfrm>
            <a:off x="668542" y="4474734"/>
            <a:ext cx="10913857" cy="2057402"/>
            <a:chOff x="668542" y="4560459"/>
            <a:chExt cx="10913857" cy="2057402"/>
          </a:xfrm>
        </p:grpSpPr>
        <p:pic>
          <p:nvPicPr>
            <p:cNvPr id="3076" name="Picture 4" descr="Plot of the wrapped exponential PD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542" y="4560459"/>
              <a:ext cx="3095626" cy="2057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5572124" y="4731048"/>
              <a:ext cx="6010275" cy="1754326"/>
            </a:xfrm>
            <a:prstGeom prst="rect">
              <a:avLst/>
            </a:prstGeom>
            <a:solidFill>
              <a:srgbClr val="FFF2CC">
                <a:alpha val="70000"/>
              </a:srgbClr>
            </a:solidFill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0" i="0" dirty="0" err="1" smtClean="0">
                  <a:solidFill>
                    <a:srgbClr val="313131"/>
                  </a:solidFill>
                  <a:effectLst/>
                  <a:latin typeface="PT Sans"/>
                </a:rPr>
                <a:t>인접행렬을</a:t>
              </a:r>
              <a:r>
                <a:rPr lang="ko-KR" altLang="en-US" b="0" i="0" dirty="0" smtClean="0">
                  <a:solidFill>
                    <a:srgbClr val="313131"/>
                  </a:solidFill>
                  <a:effectLst/>
                  <a:latin typeface="PT Sans"/>
                </a:rPr>
                <a:t> 만들 때 보통 </a:t>
              </a:r>
              <a:r>
                <a:rPr lang="ko-KR" altLang="en-US" b="1" i="0" dirty="0" err="1" smtClean="0">
                  <a:solidFill>
                    <a:srgbClr val="303030"/>
                  </a:solidFill>
                  <a:effectLst/>
                  <a:latin typeface="PT Sans"/>
                </a:rPr>
                <a:t>가우시안</a:t>
              </a:r>
              <a:r>
                <a:rPr lang="ko-KR" altLang="en-US" b="1" i="0" dirty="0" smtClean="0">
                  <a:solidFill>
                    <a:srgbClr val="303030"/>
                  </a:solidFill>
                  <a:effectLst/>
                  <a:latin typeface="PT Sans"/>
                </a:rPr>
                <a:t> 커널</a:t>
              </a:r>
              <a:r>
                <a:rPr lang="en-US" altLang="ko-KR" b="1" i="0" dirty="0" smtClean="0">
                  <a:solidFill>
                    <a:srgbClr val="303030"/>
                  </a:solidFill>
                  <a:effectLst/>
                  <a:latin typeface="PT Sans"/>
                </a:rPr>
                <a:t>(Gaussian kernel)</a:t>
              </a:r>
              <a:r>
                <a:rPr lang="ko-KR" altLang="en-US" b="0" i="0" dirty="0" smtClean="0">
                  <a:solidFill>
                    <a:srgbClr val="313131"/>
                  </a:solidFill>
                  <a:effectLst/>
                  <a:latin typeface="PT Sans"/>
                </a:rPr>
                <a:t>을 사용한다</a:t>
              </a:r>
              <a:r>
                <a:rPr lang="en-US" altLang="ko-KR" b="0" i="0" dirty="0" smtClean="0">
                  <a:solidFill>
                    <a:srgbClr val="313131"/>
                  </a:solidFill>
                  <a:effectLst/>
                  <a:latin typeface="PT Sans"/>
                </a:rPr>
                <a:t>.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0" i="0" dirty="0" err="1" smtClean="0">
                  <a:solidFill>
                    <a:srgbClr val="313131"/>
                  </a:solidFill>
                  <a:effectLst/>
                  <a:latin typeface="PT Sans"/>
                </a:rPr>
                <a:t>가우시안</a:t>
              </a:r>
              <a:r>
                <a:rPr lang="ko-KR" altLang="en-US" b="0" i="0" dirty="0" smtClean="0">
                  <a:solidFill>
                    <a:srgbClr val="313131"/>
                  </a:solidFill>
                  <a:effectLst/>
                  <a:latin typeface="PT Sans"/>
                </a:rPr>
                <a:t> 커널로 만들어진 </a:t>
              </a:r>
              <a:r>
                <a:rPr lang="ko-KR" altLang="en-US" b="0" i="0" dirty="0" err="1" smtClean="0">
                  <a:solidFill>
                    <a:srgbClr val="313131"/>
                  </a:solidFill>
                  <a:effectLst/>
                  <a:latin typeface="PT Sans"/>
                </a:rPr>
                <a:t>인접행렬은</a:t>
              </a:r>
              <a:r>
                <a:rPr lang="ko-KR" altLang="en-US" b="0" i="0" dirty="0" smtClean="0">
                  <a:solidFill>
                    <a:srgbClr val="313131"/>
                  </a:solidFill>
                  <a:effectLst/>
                  <a:latin typeface="PT Sans"/>
                </a:rPr>
                <a:t> </a:t>
              </a:r>
              <a:r>
                <a:rPr lang="ko-KR" altLang="en-US" b="0" i="0" dirty="0" err="1" smtClean="0">
                  <a:solidFill>
                    <a:srgbClr val="313131"/>
                  </a:solidFill>
                  <a:effectLst/>
                  <a:latin typeface="PT Sans"/>
                </a:rPr>
                <a:t>대칭행렬이</a:t>
              </a:r>
              <a:r>
                <a:rPr lang="ko-KR" altLang="en-US" b="0" i="0" dirty="0" smtClean="0">
                  <a:solidFill>
                    <a:srgbClr val="313131"/>
                  </a:solidFill>
                  <a:effectLst/>
                  <a:latin typeface="PT Sans"/>
                </a:rPr>
                <a:t> 된다</a:t>
              </a:r>
              <a:r>
                <a:rPr lang="en-US" altLang="ko-KR" b="0" i="0" dirty="0" smtClean="0">
                  <a:solidFill>
                    <a:srgbClr val="313131"/>
                  </a:solidFill>
                  <a:effectLst/>
                  <a:latin typeface="PT Sans"/>
                </a:rPr>
                <a:t>.</a:t>
              </a:r>
              <a:endParaRPr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7783" y="5203436"/>
              <a:ext cx="2188388" cy="7714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85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56853" y="1293286"/>
            <a:ext cx="10925547" cy="4662815"/>
            <a:chOff x="656853" y="1252096"/>
            <a:chExt cx="10925547" cy="4662815"/>
          </a:xfrm>
        </p:grpSpPr>
        <p:sp>
          <p:nvSpPr>
            <p:cNvPr id="5" name="TextBox 4"/>
            <p:cNvSpPr txBox="1"/>
            <p:nvPr/>
          </p:nvSpPr>
          <p:spPr>
            <a:xfrm>
              <a:off x="4506098" y="1252096"/>
              <a:ext cx="7076302" cy="4662815"/>
            </a:xfrm>
            <a:prstGeom prst="rect">
              <a:avLst/>
            </a:prstGeom>
            <a:solidFill>
              <a:srgbClr val="FFF2CC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σ</a:t>
              </a:r>
              <a:r>
                <a:rPr lang="ko-KR" altLang="en-US" dirty="0"/>
                <a:t>의 값이 작을수록 각 그룹을 세분하게 나누어줄 수 있으나 자칫하면 같은 그룹에 속하는 데이터 사이의 간격이 조금이라도 멀어지면 </a:t>
              </a:r>
              <a:r>
                <a:rPr lang="en-US" altLang="ko-KR" dirty="0"/>
                <a:t>w</a:t>
              </a:r>
              <a:r>
                <a:rPr lang="ko-KR" altLang="en-US" dirty="0"/>
                <a:t>값</a:t>
              </a:r>
              <a:r>
                <a:rPr lang="en-US" altLang="ko-KR" dirty="0"/>
                <a:t>(affinity)</a:t>
              </a:r>
              <a:r>
                <a:rPr lang="ko-KR" altLang="en-US" dirty="0"/>
                <a:t>이 급격하게 줄어드는 것을 </a:t>
              </a:r>
              <a:r>
                <a:rPr lang="ko-KR" altLang="en-US" dirty="0" smtClean="0"/>
                <a:t>볼 수 있다</a:t>
              </a:r>
              <a:r>
                <a:rPr lang="en-US" altLang="ko-KR" dirty="0" smtClean="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반면</a:t>
              </a:r>
              <a:r>
                <a:rPr lang="en-US" altLang="ko-KR" dirty="0"/>
                <a:t>, σ</a:t>
              </a:r>
              <a:r>
                <a:rPr lang="ko-KR" altLang="en-US" dirty="0"/>
                <a:t>의 값이 클수록 다소 멀리 떨어져 있는 같은 그룹 내의 데이터를 포함시킬 수 있으나 자칫하면 비교적 거리가 가까운 다른 그룹의 데이터까지 포함해버리는 경우가 </a:t>
              </a:r>
              <a:r>
                <a:rPr lang="ko-KR" altLang="en-US" dirty="0" smtClean="0"/>
                <a:t>발생하게 된다</a:t>
              </a:r>
              <a:r>
                <a:rPr lang="en-US" altLang="ko-KR" dirty="0" smtClean="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/>
                <a:t>σ</a:t>
              </a:r>
              <a:r>
                <a:rPr lang="ko-KR" altLang="en-US" dirty="0"/>
                <a:t>의 값을 각 데이터 </a:t>
              </a:r>
              <a:r>
                <a:rPr lang="en-US" altLang="ko-KR" dirty="0" err="1"/>
                <a:t>i</a:t>
              </a:r>
              <a:r>
                <a:rPr lang="ko-KR" altLang="en-US" dirty="0"/>
                <a:t>와 </a:t>
              </a:r>
              <a:r>
                <a:rPr lang="en-US" altLang="ko-KR" dirty="0"/>
                <a:t>j</a:t>
              </a:r>
              <a:r>
                <a:rPr lang="ko-KR" altLang="en-US" dirty="0"/>
                <a:t>의 주변 점에서 </a:t>
              </a:r>
              <a:r>
                <a:rPr lang="en-US" altLang="ko-KR" dirty="0"/>
                <a:t>(2d+1)</a:t>
              </a:r>
              <a:r>
                <a:rPr lang="ko-KR" altLang="en-US" dirty="0"/>
                <a:t>번째로 가까운 점 사이의 거리를 </a:t>
              </a:r>
              <a:r>
                <a:rPr lang="en-US" altLang="ko-KR" dirty="0"/>
                <a:t>σ</a:t>
              </a:r>
              <a:r>
                <a:rPr lang="ko-KR" altLang="en-US" dirty="0"/>
                <a:t>로 사용할 경우 최적의 값을 구할 수 있다고 </a:t>
              </a:r>
              <a:r>
                <a:rPr lang="ko-KR" altLang="en-US" dirty="0" smtClean="0"/>
                <a:t>알려져 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pic>
          <p:nvPicPr>
            <p:cNvPr id="1026" name="Picture 2" descr="https://t1.daumcdn.net/cfile/tistory/21505D35567AB4C6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53" y="1252096"/>
              <a:ext cx="3630454" cy="2800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t1.daumcdn.net/cfile/tistory/241B3648568003B91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29" y="4435751"/>
              <a:ext cx="2945301" cy="113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제목 1"/>
          <p:cNvSpPr txBox="1">
            <a:spLocks/>
          </p:cNvSpPr>
          <p:nvPr/>
        </p:nvSpPr>
        <p:spPr>
          <a:xfrm>
            <a:off x="504452" y="508351"/>
            <a:ext cx="2197559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mtClean="0">
                <a:solidFill>
                  <a:schemeClr val="bg1"/>
                </a:solidFill>
              </a:rPr>
              <a:t>Affinity Matrix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6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4454" y="508351"/>
            <a:ext cx="2321124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Graph building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04453" y="1279784"/>
            <a:ext cx="11166706" cy="5079599"/>
            <a:chOff x="518553" y="1232159"/>
            <a:chExt cx="11166706" cy="5079599"/>
          </a:xfrm>
        </p:grpSpPr>
        <p:sp>
          <p:nvSpPr>
            <p:cNvPr id="14" name="TextBox 13"/>
            <p:cNvSpPr txBox="1"/>
            <p:nvPr/>
          </p:nvSpPr>
          <p:spPr>
            <a:xfrm>
              <a:off x="518554" y="3172437"/>
              <a:ext cx="11166705" cy="3139321"/>
            </a:xfrm>
            <a:prstGeom prst="rect">
              <a:avLst/>
            </a:prstGeom>
            <a:solidFill>
              <a:srgbClr val="FBE5D6"/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ε-neighborhood graph</a:t>
              </a:r>
              <a:r>
                <a:rPr lang="ko-KR" altLang="en-US" dirty="0"/>
                <a:t>는 노드의 밀도가 높은 </a:t>
              </a:r>
              <a:r>
                <a:rPr lang="ko-KR" altLang="en-US" dirty="0" smtClean="0"/>
                <a:t>지역에서 </a:t>
              </a:r>
              <a:r>
                <a:rPr lang="ko-KR" altLang="en-US" dirty="0" err="1" smtClean="0"/>
                <a:t>엣지가</a:t>
              </a:r>
              <a:r>
                <a:rPr lang="ko-KR" altLang="en-US" dirty="0" smtClean="0"/>
                <a:t> </a:t>
              </a:r>
              <a:r>
                <a:rPr lang="ko-KR" altLang="en-US" dirty="0"/>
                <a:t>지나치게 많이 발생하고</a:t>
              </a:r>
              <a:r>
                <a:rPr lang="en-US" altLang="ko-KR" dirty="0"/>
                <a:t>, </a:t>
              </a:r>
              <a:r>
                <a:rPr lang="ko-KR" altLang="en-US" dirty="0"/>
                <a:t>밀도가 낮은 </a:t>
              </a:r>
              <a:r>
                <a:rPr lang="ko-KR" altLang="en-US" dirty="0" smtClean="0"/>
                <a:t>지역에서 </a:t>
              </a:r>
              <a:r>
                <a:rPr lang="ko-KR" altLang="en-US" dirty="0" err="1"/>
                <a:t>엣지가</a:t>
              </a:r>
              <a:r>
                <a:rPr lang="ko-KR" altLang="en-US" dirty="0"/>
                <a:t> 하나도 없는 노드가 생길 수 </a:t>
              </a:r>
              <a:r>
                <a:rPr lang="ko-KR" altLang="en-US" dirty="0" smtClean="0"/>
                <a:t>있다</a:t>
              </a:r>
              <a:r>
                <a:rPr lang="en-US" altLang="ko-KR" dirty="0"/>
                <a:t>. k-nearest neighbor graph</a:t>
              </a:r>
              <a:r>
                <a:rPr lang="ko-KR" altLang="en-US" dirty="0"/>
                <a:t>는 끊기는 노드가 발생하진 않지만</a:t>
              </a:r>
              <a:r>
                <a:rPr lang="en-US" altLang="ko-KR" dirty="0"/>
                <a:t>, </a:t>
              </a:r>
              <a:r>
                <a:rPr lang="ko-KR" altLang="en-US" dirty="0"/>
                <a:t>군집이 극단적으로 멀리 떨어져 있는 경우 군집과 군집 사이는 연결되지 않는 경우가 발생할 수 </a:t>
              </a:r>
              <a:r>
                <a:rPr lang="ko-KR" altLang="en-US" dirty="0" smtClean="0"/>
                <a:t>있다</a:t>
              </a:r>
              <a:r>
                <a:rPr lang="en-US" altLang="ko-KR" dirty="0" smtClean="0"/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6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일반적으로 그래프를 구축할 </a:t>
              </a:r>
              <a:r>
                <a:rPr lang="ko-KR" altLang="en-US" dirty="0" smtClean="0"/>
                <a:t>때 </a:t>
              </a:r>
              <a:r>
                <a:rPr lang="en-US" altLang="ko-KR" dirty="0"/>
                <a:t>ε-neighborhood graph</a:t>
              </a:r>
              <a:r>
                <a:rPr lang="ko-KR" altLang="en-US" dirty="0"/>
                <a:t>를 먼저 구축한 뒤 </a:t>
              </a:r>
              <a:r>
                <a:rPr lang="en-US" altLang="ko-KR" dirty="0"/>
                <a:t>k-nearest neighbor graph</a:t>
              </a:r>
              <a:r>
                <a:rPr lang="ko-KR" altLang="en-US" dirty="0"/>
                <a:t>를 적용해 </a:t>
              </a:r>
              <a:r>
                <a:rPr lang="ko-KR" altLang="en-US" dirty="0" err="1"/>
                <a:t>엣지가</a:t>
              </a:r>
              <a:r>
                <a:rPr lang="ko-KR" altLang="en-US" dirty="0"/>
                <a:t> 전혀 없는 노드도 연결해주는 방식을 씁니다</a:t>
              </a:r>
              <a:r>
                <a:rPr lang="en-US" altLang="ko-KR" dirty="0"/>
                <a:t>. </a:t>
              </a:r>
              <a:r>
                <a:rPr lang="ko-KR" altLang="en-US" dirty="0"/>
                <a:t>그럼에도 불구하고 군집 사이가 너무 멀어서 연결 안되는 경우가 발생할 수 있는데 이럴 때는 </a:t>
              </a:r>
              <a:r>
                <a:rPr lang="en-US" altLang="ko-KR" dirty="0" smtClean="0"/>
                <a:t>*</a:t>
              </a:r>
              <a:r>
                <a:rPr lang="en-US" altLang="ko-KR" dirty="0" smtClean="0">
                  <a:hlinkClick r:id="rId2"/>
                </a:rPr>
                <a:t>minimum </a:t>
              </a:r>
              <a:r>
                <a:rPr lang="en-US" altLang="ko-KR" dirty="0">
                  <a:hlinkClick r:id="rId2"/>
                </a:rPr>
                <a:t>spanning tree</a:t>
              </a:r>
              <a:r>
                <a:rPr lang="ko-KR" altLang="en-US" dirty="0"/>
                <a:t> 방법도 자주 </a:t>
              </a:r>
              <a:r>
                <a:rPr lang="ko-KR" altLang="en-US" dirty="0" smtClean="0"/>
                <a:t>사용한다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518553" y="1232159"/>
              <a:ext cx="11166706" cy="1870385"/>
              <a:chOff x="518553" y="1365509"/>
              <a:chExt cx="11166706" cy="187038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18554" y="1365509"/>
                <a:ext cx="1581522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7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dirty="0" smtClean="0"/>
                  <a:t>Methods</a:t>
                </a:r>
                <a:endParaRPr lang="ko-KR" altLang="en-US" sz="2400" dirty="0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518553" y="1897066"/>
                <a:ext cx="11166706" cy="1338828"/>
                <a:chOff x="518553" y="2060617"/>
                <a:chExt cx="11166706" cy="1338828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518553" y="2060617"/>
                  <a:ext cx="3672000" cy="1285288"/>
                </a:xfrm>
                <a:prstGeom prst="rect">
                  <a:avLst/>
                </a:prstGeom>
                <a:solidFill>
                  <a:srgbClr val="FFF2CC">
                    <a:alpha val="70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 smtClean="0">
                      <a:solidFill>
                        <a:srgbClr val="0070C0"/>
                      </a:solidFill>
                    </a:rPr>
                    <a:t>Fully connected graph</a:t>
                  </a:r>
                  <a:r>
                    <a:rPr lang="en-US" altLang="ko-KR" dirty="0" smtClean="0"/>
                    <a:t>: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 smtClean="0"/>
                    <a:t>모든 </a:t>
                  </a:r>
                  <a:r>
                    <a:rPr lang="ko-KR" altLang="en-US" dirty="0"/>
                    <a:t>노드가 </a:t>
                  </a:r>
                  <a:r>
                    <a:rPr lang="ko-KR" altLang="en-US" dirty="0" err="1"/>
                    <a:t>엣지로</a:t>
                  </a:r>
                  <a:r>
                    <a:rPr lang="ko-KR" altLang="en-US" dirty="0"/>
                    <a:t> </a:t>
                  </a:r>
                  <a:r>
                    <a:rPr lang="ko-KR" altLang="en-US" dirty="0" smtClean="0"/>
                    <a:t>연결</a:t>
                  </a:r>
                  <a:endParaRPr lang="en-US" altLang="ko-KR" dirty="0" smtClean="0"/>
                </a:p>
                <a:p>
                  <a:pPr lvl="1">
                    <a:lnSpc>
                      <a:spcPct val="150000"/>
                    </a:lnSpc>
                  </a:pPr>
                  <a:endParaRPr lang="en-US" altLang="ko-KR" dirty="0" smtClean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265906" y="2060617"/>
                  <a:ext cx="3672000" cy="1338828"/>
                </a:xfrm>
                <a:prstGeom prst="rect">
                  <a:avLst/>
                </a:prstGeom>
                <a:solidFill>
                  <a:srgbClr val="FFF2CC">
                    <a:alpha val="70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 smtClean="0">
                      <a:solidFill>
                        <a:srgbClr val="0070C0"/>
                      </a:solidFill>
                    </a:rPr>
                    <a:t>e-neighborhood graph</a:t>
                  </a:r>
                  <a:r>
                    <a:rPr lang="en-US" altLang="ko-KR" dirty="0" smtClean="0"/>
                    <a:t>: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 smtClean="0"/>
                    <a:t>거리가 </a:t>
                  </a:r>
                  <a:r>
                    <a:rPr lang="en-US" altLang="ko-KR" dirty="0" smtClean="0"/>
                    <a:t>e</a:t>
                  </a:r>
                  <a:r>
                    <a:rPr lang="ko-KR" altLang="en-US" dirty="0" smtClean="0"/>
                    <a:t>보다 가까운 </a:t>
                  </a:r>
                  <a:r>
                    <a:rPr lang="ko-KR" altLang="en-US" dirty="0" err="1" smtClean="0"/>
                    <a:t>노드만</a:t>
                  </a:r>
                  <a:endParaRPr lang="en-US" altLang="ko-KR" dirty="0" smtClean="0"/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 err="1" smtClean="0"/>
                    <a:t>엣지로</a:t>
                  </a:r>
                  <a:r>
                    <a:rPr lang="ko-KR" altLang="en-US" dirty="0" smtClean="0"/>
                    <a:t> 연결</a:t>
                  </a:r>
                  <a:endParaRPr lang="en-US" altLang="ko-KR" dirty="0" smtClean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8013259" y="2060617"/>
                  <a:ext cx="3672000" cy="1285288"/>
                </a:xfrm>
                <a:prstGeom prst="rect">
                  <a:avLst/>
                </a:prstGeom>
                <a:solidFill>
                  <a:srgbClr val="FFF2CC">
                    <a:alpha val="70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 smtClean="0">
                      <a:solidFill>
                        <a:srgbClr val="0070C0"/>
                      </a:solidFill>
                    </a:rPr>
                    <a:t>k-nearest neighbor graph</a:t>
                  </a:r>
                  <a:r>
                    <a:rPr lang="en-US" altLang="ko-KR" dirty="0" smtClean="0"/>
                    <a:t>: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 smtClean="0"/>
                    <a:t>각 노드 주변 </a:t>
                  </a:r>
                  <a:r>
                    <a:rPr lang="en-US" altLang="ko-KR" dirty="0" smtClean="0"/>
                    <a:t>k</a:t>
                  </a:r>
                  <a:r>
                    <a:rPr lang="ko-KR" altLang="en-US" dirty="0" smtClean="0"/>
                    <a:t>개의 이웃들만</a:t>
                  </a:r>
                  <a:endParaRPr lang="en-US" altLang="ko-KR" dirty="0" smtClean="0"/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 err="1" smtClean="0"/>
                    <a:t>엣지로</a:t>
                  </a:r>
                  <a:r>
                    <a:rPr lang="ko-KR" altLang="en-US" dirty="0" smtClean="0"/>
                    <a:t> 연결</a:t>
                  </a:r>
                  <a:endParaRPr lang="en-US" altLang="ko-KR" dirty="0" smtClean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493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04453" y="508351"/>
            <a:ext cx="1629347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Graph Cut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04453" y="1515627"/>
            <a:ext cx="4554108" cy="4489968"/>
            <a:chOff x="504453" y="1344827"/>
            <a:chExt cx="4554108" cy="4489968"/>
          </a:xfrm>
        </p:grpSpPr>
        <p:pic>
          <p:nvPicPr>
            <p:cNvPr id="4098" name="Picture 2" descr="http://i.imgur.com/d8yZTY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453" y="1344827"/>
              <a:ext cx="4302990" cy="1826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504453" y="3664970"/>
              <a:ext cx="4554108" cy="2169825"/>
            </a:xfrm>
            <a:prstGeom prst="rect">
              <a:avLst/>
            </a:prstGeom>
            <a:solidFill>
              <a:srgbClr val="FFF2CC"/>
            </a:solidFill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그래프 컷은 그래프를 특정 기준에 의해 두 개 이상의 </a:t>
              </a:r>
              <a:r>
                <a:rPr lang="ko-KR" altLang="en-US" b="1" dirty="0" err="1"/>
                <a:t>부그래프</a:t>
              </a:r>
              <a:r>
                <a:rPr lang="en-US" altLang="ko-KR" b="1" dirty="0"/>
                <a:t>(subgraph)</a:t>
              </a:r>
              <a:r>
                <a:rPr lang="ko-KR" altLang="en-US" dirty="0" smtClean="0"/>
                <a:t>로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나누는 것</a:t>
              </a:r>
              <a:r>
                <a:rPr lang="ko-KR" altLang="en-US" dirty="0"/>
                <a:t>이</a:t>
              </a:r>
              <a:r>
                <a:rPr lang="ko-KR" altLang="en-US" dirty="0" smtClean="0"/>
                <a:t>다</a:t>
              </a:r>
              <a:r>
                <a:rPr lang="en-US" altLang="ko-KR" dirty="0"/>
                <a:t>. </a:t>
              </a: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이 </a:t>
              </a:r>
              <a:r>
                <a:rPr lang="ko-KR" altLang="en-US" dirty="0" err="1"/>
                <a:t>부그래프가</a:t>
              </a:r>
              <a:r>
                <a:rPr lang="ko-KR" altLang="en-US" dirty="0"/>
                <a:t> 바로 </a:t>
              </a:r>
              <a:r>
                <a:rPr lang="en-US" altLang="ko-KR" dirty="0"/>
                <a:t>Spectral Clustering </a:t>
              </a:r>
              <a:r>
                <a:rPr lang="ko-KR" altLang="en-US" dirty="0"/>
                <a:t>기법의 학습 결과물인 </a:t>
              </a:r>
              <a:r>
                <a:rPr lang="ko-KR" altLang="en-US" dirty="0" smtClean="0"/>
                <a:t>군집이다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055" y="1260389"/>
            <a:ext cx="6120346" cy="4745206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04453" y="508351"/>
            <a:ext cx="1629347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Graph Cut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3" y="1217076"/>
            <a:ext cx="7163430" cy="5313534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911" y="2371403"/>
            <a:ext cx="3385986" cy="300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9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04453" y="508351"/>
            <a:ext cx="1629347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Graph Cut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9825" y="1334530"/>
            <a:ext cx="10690106" cy="4366053"/>
            <a:chOff x="759825" y="1334530"/>
            <a:chExt cx="10690106" cy="4366053"/>
          </a:xfrm>
          <a:solidFill>
            <a:schemeClr val="accent2">
              <a:lumMod val="20000"/>
              <a:lumOff val="80000"/>
            </a:schemeClr>
          </a:solidFill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825" y="1334530"/>
              <a:ext cx="4973710" cy="43660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8951" y="1334530"/>
              <a:ext cx="5320980" cy="43660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</p:pic>
      </p:grpSp>
      <p:sp>
        <p:nvSpPr>
          <p:cNvPr id="3" name="직사각형 2"/>
          <p:cNvSpPr/>
          <p:nvPr/>
        </p:nvSpPr>
        <p:spPr>
          <a:xfrm>
            <a:off x="683741" y="1276865"/>
            <a:ext cx="10832756" cy="4481384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593</Words>
  <Application>Microsoft Office PowerPoint</Application>
  <PresentationFormat>와이드스크린</PresentationFormat>
  <Paragraphs>90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PT Sans</vt:lpstr>
      <vt:lpstr>맑은 고딕</vt:lpstr>
      <vt:lpstr>Arial</vt:lpstr>
      <vt:lpstr>Office 테마</vt:lpstr>
      <vt:lpstr>Spectral Clustering</vt:lpstr>
      <vt:lpstr>Clustering Algorithm</vt:lpstr>
      <vt:lpstr>Spectral Clustering Process</vt:lpstr>
      <vt:lpstr>Affinity Matrix</vt:lpstr>
      <vt:lpstr>PowerPoint 프레젠테이션</vt:lpstr>
      <vt:lpstr>Graph building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Example</vt:lpstr>
      <vt:lpstr>PowerPoint 프레젠테이션</vt:lpstr>
      <vt:lpstr>Example</vt:lpstr>
      <vt:lpstr>Example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Spectral Clustering</dc:title>
  <dc:creator>Jwp</dc:creator>
  <cp:lastModifiedBy>Jwp</cp:lastModifiedBy>
  <cp:revision>48</cp:revision>
  <dcterms:created xsi:type="dcterms:W3CDTF">2019-08-22T08:26:23Z</dcterms:created>
  <dcterms:modified xsi:type="dcterms:W3CDTF">2019-08-23T13:09:13Z</dcterms:modified>
</cp:coreProperties>
</file>