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FE7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5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7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0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4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9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5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6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1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B59C-429A-444C-97E1-705BD8041C33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6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nimum_spanning_tre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nimum_spanning_tre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0989" y="2473622"/>
            <a:ext cx="6870023" cy="1113833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Spectral Clustering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10898" y="4175656"/>
            <a:ext cx="1123304" cy="527577"/>
          </a:xfr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박진원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3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4" y="508351"/>
            <a:ext cx="3105521" cy="472375"/>
          </a:xfrm>
          <a:solidFill>
            <a:srgbClr val="B889DB"/>
          </a:solidFill>
        </p:spPr>
        <p:txBody>
          <a:bodyPr anchor="ctr"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Clustering Algorithm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t1.daumcdn.net/cfile/tistory/2209B53856762928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0"/>
          <a:stretch/>
        </p:blipFill>
        <p:spPr bwMode="auto">
          <a:xfrm>
            <a:off x="649372" y="1377861"/>
            <a:ext cx="2674111" cy="21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3542927" y="1308171"/>
            <a:ext cx="8276625" cy="23076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Parametric Model-based :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주어진 데이터를 가지고 임의의 그룹 중심점을 찾은 다음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반복적으로 </a:t>
            </a:r>
            <a:r>
              <a:rPr lang="ko-KR" altLang="en-US" dirty="0"/>
              <a:t>그룹의 중심점을 찾아가는 과정입니다</a:t>
            </a:r>
            <a:r>
              <a:rPr lang="en-US" altLang="ko-KR" dirty="0"/>
              <a:t>. k-Means </a:t>
            </a:r>
            <a:r>
              <a:rPr lang="ko-KR" altLang="en-US" dirty="0"/>
              <a:t>알고리즘이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이를 </a:t>
            </a:r>
            <a:r>
              <a:rPr lang="ko-KR" altLang="en-US" dirty="0"/>
              <a:t>사용한 알고리즘으로서</a:t>
            </a:r>
            <a:r>
              <a:rPr lang="en-US" altLang="ko-KR" dirty="0"/>
              <a:t>, </a:t>
            </a:r>
            <a:r>
              <a:rPr lang="ko-KR" altLang="en-US" dirty="0"/>
              <a:t>반복적인 연산을 통해 결과를 </a:t>
            </a:r>
            <a:r>
              <a:rPr lang="ko-KR" altLang="en-US" dirty="0" smtClean="0"/>
              <a:t>얻어내는 방법</a:t>
            </a:r>
            <a:endParaRPr lang="ko-KR" altLang="en-US" dirty="0"/>
          </a:p>
        </p:txBody>
      </p:sp>
      <p:pic>
        <p:nvPicPr>
          <p:cNvPr id="6" name="Picture 2" descr="https://t1.daumcdn.net/cfile/tistory/2209B53856762928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8"/>
          <a:stretch/>
        </p:blipFill>
        <p:spPr bwMode="auto">
          <a:xfrm>
            <a:off x="649372" y="4038466"/>
            <a:ext cx="2695573" cy="21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spect="1"/>
          </p:cNvSpPr>
          <p:nvPr/>
        </p:nvSpPr>
        <p:spPr>
          <a:xfrm>
            <a:off x="3542928" y="3968414"/>
            <a:ext cx="8276625" cy="2308324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Graph-based: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 데이터의 점들과 다른 점 사이에 선을 긋고 두 데이터 사이의 </a:t>
            </a:r>
            <a:r>
              <a:rPr lang="ko-KR" altLang="en-US" dirty="0" err="1" smtClean="0"/>
              <a:t>유사도에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따라 </a:t>
            </a:r>
            <a:r>
              <a:rPr lang="ko-KR" altLang="en-US" dirty="0"/>
              <a:t>비중을 부여하는 방식입니다</a:t>
            </a:r>
            <a:r>
              <a:rPr lang="en-US" altLang="ko-KR" dirty="0"/>
              <a:t>. </a:t>
            </a:r>
            <a:r>
              <a:rPr lang="ko-KR" altLang="en-US" dirty="0"/>
              <a:t>그래프 기반 방식에 따르면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데이터의 유사점이 </a:t>
            </a:r>
            <a:r>
              <a:rPr lang="ko-KR" altLang="en-US" dirty="0"/>
              <a:t>많으면 비중을 키우고</a:t>
            </a:r>
            <a:r>
              <a:rPr lang="en-US" altLang="ko-KR" dirty="0"/>
              <a:t>, </a:t>
            </a:r>
            <a:r>
              <a:rPr lang="ko-KR" altLang="en-US" dirty="0"/>
              <a:t>유사점이 낮으면 비중을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낮추는 </a:t>
            </a:r>
            <a:r>
              <a:rPr lang="ko-KR" altLang="en-US" dirty="0"/>
              <a:t>식으로 </a:t>
            </a:r>
            <a:r>
              <a:rPr lang="ko-KR" altLang="en-US" dirty="0" smtClean="0"/>
              <a:t>하여 </a:t>
            </a:r>
            <a:r>
              <a:rPr lang="ko-KR" altLang="en-US" dirty="0"/>
              <a:t>이를 기준으로 별개의 그룹으로 나누는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76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3972297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Spectral Clustering Process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3299" y="1614487"/>
            <a:ext cx="10845402" cy="3240000"/>
            <a:chOff x="673299" y="1300162"/>
            <a:chExt cx="10845402" cy="3240000"/>
          </a:xfrm>
        </p:grpSpPr>
        <p:grpSp>
          <p:nvGrpSpPr>
            <p:cNvPr id="3" name="그룹 2"/>
            <p:cNvGrpSpPr/>
            <p:nvPr/>
          </p:nvGrpSpPr>
          <p:grpSpPr>
            <a:xfrm>
              <a:off x="673299" y="1300162"/>
              <a:ext cx="10845402" cy="3240000"/>
              <a:chOff x="719982" y="1300162"/>
              <a:chExt cx="10845402" cy="3240000"/>
            </a:xfrm>
          </p:grpSpPr>
          <p:pic>
            <p:nvPicPr>
              <p:cNvPr id="2050" name="Picture 2" descr="https://t1.daumcdn.net/cfile/tistory/2737DA50567A94631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982" y="1300162"/>
                <a:ext cx="2880000" cy="3240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https://t1.daumcdn.net/cfile/tistory/253D673A567AAE5C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6750" y="1300162"/>
                <a:ext cx="3331866" cy="3240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https://t1.daumcdn.net/cfile/tistory/27254C3C567AAFB62A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5384" y="1300162"/>
                <a:ext cx="2880000" cy="3240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오른쪽 화살표 3"/>
            <p:cNvSpPr/>
            <p:nvPr/>
          </p:nvSpPr>
          <p:spPr>
            <a:xfrm>
              <a:off x="3753558" y="2605837"/>
              <a:ext cx="476250" cy="62865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7962192" y="2605837"/>
              <a:ext cx="476250" cy="62865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95028" y="5301863"/>
            <a:ext cx="1413528" cy="6408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/>
              <a:t>DATA</a:t>
            </a:r>
            <a:endParaRPr lang="ko-KR" alt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6750" y="5268340"/>
            <a:ext cx="346601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/>
              <a:t>Affinity Matrix</a:t>
            </a:r>
            <a:endParaRPr lang="ko-KR" alt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9186982" y="5268340"/>
            <a:ext cx="178343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/>
              <a:t>Cluster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747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3249105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Step 1. Affinity Matrix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6853" y="1201736"/>
            <a:ext cx="10925546" cy="3051181"/>
            <a:chOff x="656853" y="1239836"/>
            <a:chExt cx="10925546" cy="3051181"/>
          </a:xfrm>
        </p:grpSpPr>
        <p:sp>
          <p:nvSpPr>
            <p:cNvPr id="5" name="TextBox 4"/>
            <p:cNvSpPr txBox="1"/>
            <p:nvPr/>
          </p:nvSpPr>
          <p:spPr>
            <a:xfrm>
              <a:off x="5572124" y="1290196"/>
              <a:ext cx="6010275" cy="300082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Spectral Clustering</a:t>
              </a:r>
              <a:r>
                <a:rPr lang="ko-KR" altLang="en-US" dirty="0"/>
                <a:t>을 수행하려면 </a:t>
              </a:r>
              <a:r>
                <a:rPr lang="ko-KR" altLang="en-US" dirty="0" err="1"/>
                <a:t>원데이터를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그래프로변환하기 </a:t>
              </a:r>
              <a:r>
                <a:rPr lang="ko-KR" altLang="en-US" dirty="0"/>
                <a:t>위해 </a:t>
              </a:r>
              <a:r>
                <a:rPr lang="ko-KR" altLang="en-US" b="1" dirty="0" err="1"/>
                <a:t>인접행렬</a:t>
              </a:r>
              <a:r>
                <a:rPr lang="en-US" altLang="ko-KR" b="1" dirty="0"/>
                <a:t>(Adjacency Matrix)</a:t>
              </a:r>
              <a:r>
                <a:rPr lang="ko-KR" altLang="en-US" dirty="0"/>
                <a:t>을 </a:t>
              </a:r>
              <a:r>
                <a:rPr lang="ko-KR" altLang="en-US" dirty="0" smtClean="0"/>
                <a:t>만들어야 한다</a:t>
              </a:r>
              <a:r>
                <a:rPr lang="en-US" altLang="ko-KR" dirty="0" smtClean="0"/>
                <a:t>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Spectral </a:t>
              </a:r>
              <a:r>
                <a:rPr lang="en-US" altLang="ko-KR" dirty="0"/>
                <a:t>Clustering</a:t>
              </a:r>
              <a:r>
                <a:rPr lang="ko-KR" altLang="en-US" dirty="0"/>
                <a:t>은 </a:t>
              </a:r>
              <a:r>
                <a:rPr lang="ko-KR" altLang="en-US" b="1" dirty="0" err="1"/>
                <a:t>무방향</a:t>
              </a:r>
              <a:r>
                <a:rPr lang="ko-KR" altLang="en-US" b="1" dirty="0"/>
                <a:t> 가중치 그래프</a:t>
              </a:r>
              <a:r>
                <a:rPr lang="en-US" altLang="ko-KR" b="1" dirty="0"/>
                <a:t>(Undirected Weighted Graph)</a:t>
              </a:r>
              <a:r>
                <a:rPr lang="ko-KR" altLang="en-US" dirty="0"/>
                <a:t>를 </a:t>
              </a:r>
              <a:r>
                <a:rPr lang="ko-KR" altLang="en-US" dirty="0" smtClean="0"/>
                <a:t>사용하는데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무방향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가중치 그래프와 </a:t>
              </a:r>
              <a:r>
                <a:rPr lang="ko-KR" altLang="en-US" dirty="0" err="1"/>
                <a:t>인접행렬을</a:t>
              </a:r>
              <a:r>
                <a:rPr lang="ko-KR" altLang="en-US" dirty="0"/>
                <a:t> 직관적으로 비교한 그림은 </a:t>
              </a:r>
              <a:r>
                <a:rPr lang="ko-KR" altLang="en-US" dirty="0" smtClean="0"/>
                <a:t>왼쪽과 같다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pic>
          <p:nvPicPr>
            <p:cNvPr id="3074" name="Picture 2" descr="https://i.imgur.com/zAyiJXm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53" y="1239836"/>
              <a:ext cx="4589318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668542" y="4474734"/>
            <a:ext cx="10913857" cy="2057402"/>
            <a:chOff x="668542" y="4560459"/>
            <a:chExt cx="10913857" cy="2057402"/>
          </a:xfrm>
        </p:grpSpPr>
        <p:pic>
          <p:nvPicPr>
            <p:cNvPr id="3076" name="Picture 4" descr="Plot of the wrapped exponential PD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542" y="4560459"/>
              <a:ext cx="3095626" cy="2057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572124" y="4731048"/>
              <a:ext cx="60102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인접행렬을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만들 때 보통 </a:t>
              </a:r>
              <a:r>
                <a:rPr lang="ko-KR" altLang="en-US" b="1" i="0" dirty="0" err="1" smtClean="0">
                  <a:solidFill>
                    <a:srgbClr val="303030"/>
                  </a:solidFill>
                  <a:effectLst/>
                  <a:latin typeface="PT Sans"/>
                </a:rPr>
                <a:t>가우시안</a:t>
              </a:r>
              <a:r>
                <a:rPr lang="ko-KR" altLang="en-US" b="1" i="0" dirty="0" smtClean="0">
                  <a:solidFill>
                    <a:srgbClr val="303030"/>
                  </a:solidFill>
                  <a:effectLst/>
                  <a:latin typeface="PT Sans"/>
                </a:rPr>
                <a:t> 커널</a:t>
              </a:r>
              <a:r>
                <a:rPr lang="en-US" altLang="ko-KR" b="1" i="0" dirty="0" smtClean="0">
                  <a:solidFill>
                    <a:srgbClr val="303030"/>
                  </a:solidFill>
                  <a:effectLst/>
                  <a:latin typeface="PT Sans"/>
                </a:rPr>
                <a:t>(Gaussian kernel)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을 사용한다</a:t>
              </a:r>
              <a:r>
                <a:rPr lang="en-US" altLang="ko-KR" b="0" i="0" dirty="0" smtClean="0">
                  <a:solidFill>
                    <a:srgbClr val="313131"/>
                  </a:solidFill>
                  <a:effectLst/>
                  <a:latin typeface="PT Sans"/>
                </a:rPr>
                <a:t>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가우시안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커널로 만들어진 </a:t>
              </a: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인접행렬은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</a:t>
              </a: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대칭행렬이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된다</a:t>
              </a:r>
              <a:r>
                <a:rPr lang="en-US" altLang="ko-KR" b="0" i="0" dirty="0" smtClean="0">
                  <a:solidFill>
                    <a:srgbClr val="313131"/>
                  </a:solidFill>
                  <a:effectLst/>
                  <a:latin typeface="PT Sans"/>
                </a:rPr>
                <a:t>.</a:t>
              </a:r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7783" y="5203436"/>
              <a:ext cx="2188388" cy="771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50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3343647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Step 2. Graph building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04453" y="1279784"/>
            <a:ext cx="11166706" cy="5079599"/>
            <a:chOff x="518553" y="1232159"/>
            <a:chExt cx="11166706" cy="5079599"/>
          </a:xfrm>
        </p:grpSpPr>
        <p:sp>
          <p:nvSpPr>
            <p:cNvPr id="14" name="TextBox 13"/>
            <p:cNvSpPr txBox="1"/>
            <p:nvPr/>
          </p:nvSpPr>
          <p:spPr>
            <a:xfrm>
              <a:off x="518554" y="3172437"/>
              <a:ext cx="11166705" cy="31393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ε-neighborhood graph</a:t>
              </a:r>
              <a:r>
                <a:rPr lang="ko-KR" altLang="en-US" dirty="0"/>
                <a:t>는 노드의 밀도가 높은 </a:t>
              </a:r>
              <a:r>
                <a:rPr lang="ko-KR" altLang="en-US" dirty="0" smtClean="0"/>
                <a:t>지역에서 </a:t>
              </a:r>
              <a:r>
                <a:rPr lang="ko-KR" altLang="en-US" dirty="0" err="1" smtClean="0"/>
                <a:t>엣지가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지나치게 많이 발생하고</a:t>
              </a:r>
              <a:r>
                <a:rPr lang="en-US" altLang="ko-KR" dirty="0"/>
                <a:t>, </a:t>
              </a:r>
              <a:r>
                <a:rPr lang="ko-KR" altLang="en-US" dirty="0"/>
                <a:t>밀도가 낮은 </a:t>
              </a:r>
              <a:r>
                <a:rPr lang="ko-KR" altLang="en-US" dirty="0" smtClean="0"/>
                <a:t>지역에서 </a:t>
              </a:r>
              <a:r>
                <a:rPr lang="ko-KR" altLang="en-US" dirty="0" err="1"/>
                <a:t>엣지가</a:t>
              </a:r>
              <a:r>
                <a:rPr lang="ko-KR" altLang="en-US" dirty="0"/>
                <a:t> 하나도 없는 노드가 생길 수 </a:t>
              </a:r>
              <a:r>
                <a:rPr lang="ko-KR" altLang="en-US" dirty="0" smtClean="0"/>
                <a:t>있다</a:t>
              </a:r>
              <a:r>
                <a:rPr lang="en-US" altLang="ko-KR" dirty="0"/>
                <a:t>. k-nearest neighbor graph</a:t>
              </a:r>
              <a:r>
                <a:rPr lang="ko-KR" altLang="en-US" dirty="0"/>
                <a:t>는 끊기는 노드가 발생하진 않지만</a:t>
              </a:r>
              <a:r>
                <a:rPr lang="en-US" altLang="ko-KR" dirty="0"/>
                <a:t>, </a:t>
              </a:r>
              <a:r>
                <a:rPr lang="ko-KR" altLang="en-US" dirty="0"/>
                <a:t>군집이 극단적으로 멀리 떨어져 있는 경우 군집과 군집 사이는 연결되지 않는 경우가 발생할 수 </a:t>
              </a:r>
              <a:r>
                <a:rPr lang="ko-KR" altLang="en-US" dirty="0" smtClean="0"/>
                <a:t>있다</a:t>
              </a:r>
              <a:r>
                <a:rPr lang="en-US" altLang="ko-KR" dirty="0" smtClean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일반적으로 그래프를 구축할 </a:t>
              </a:r>
              <a:r>
                <a:rPr lang="ko-KR" altLang="en-US" dirty="0" smtClean="0"/>
                <a:t>때 </a:t>
              </a:r>
              <a:r>
                <a:rPr lang="en-US" altLang="ko-KR" dirty="0"/>
                <a:t>ε-neighborhood graph</a:t>
              </a:r>
              <a:r>
                <a:rPr lang="ko-KR" altLang="en-US" dirty="0"/>
                <a:t>를 먼저 구축한 뒤 </a:t>
              </a:r>
              <a:r>
                <a:rPr lang="en-US" altLang="ko-KR" dirty="0"/>
                <a:t>k-nearest neighbor graph</a:t>
              </a:r>
              <a:r>
                <a:rPr lang="ko-KR" altLang="en-US" dirty="0"/>
                <a:t>를 적용해 </a:t>
              </a:r>
              <a:r>
                <a:rPr lang="ko-KR" altLang="en-US" dirty="0" err="1"/>
                <a:t>엣지가</a:t>
              </a:r>
              <a:r>
                <a:rPr lang="ko-KR" altLang="en-US" dirty="0"/>
                <a:t> 전혀 없는 노드도 연결해주는 방식을 씁니다</a:t>
              </a:r>
              <a:r>
                <a:rPr lang="en-US" altLang="ko-KR" dirty="0"/>
                <a:t>. </a:t>
              </a:r>
              <a:r>
                <a:rPr lang="ko-KR" altLang="en-US" dirty="0"/>
                <a:t>그럼에도 불구하고 군집 사이가 너무 멀어서 연결 안되는 경우가 발생할 수 있는데 이럴 때는 </a:t>
              </a:r>
              <a:r>
                <a:rPr lang="en-US" altLang="ko-KR" dirty="0">
                  <a:hlinkClick r:id="rId2"/>
                </a:rPr>
                <a:t>minimum spanning tree</a:t>
              </a:r>
              <a:r>
                <a:rPr lang="ko-KR" altLang="en-US" dirty="0"/>
                <a:t> 방법도 자주 </a:t>
              </a:r>
              <a:r>
                <a:rPr lang="ko-KR" altLang="en-US" dirty="0" smtClean="0"/>
                <a:t>사용한다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518553" y="1232159"/>
              <a:ext cx="11166706" cy="1870385"/>
              <a:chOff x="518553" y="1365509"/>
              <a:chExt cx="11166706" cy="187038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8554" y="1365509"/>
                <a:ext cx="1581522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dirty="0" smtClean="0"/>
                  <a:t>Methods</a:t>
                </a:r>
                <a:endParaRPr lang="ko-KR" altLang="en-US" sz="2400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518553" y="1897066"/>
                <a:ext cx="11166706" cy="1338828"/>
                <a:chOff x="518553" y="2060617"/>
                <a:chExt cx="11166706" cy="133882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18553" y="2060617"/>
                  <a:ext cx="3672000" cy="133882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Fully connected graph</a:t>
                  </a:r>
                  <a:r>
                    <a:rPr lang="en-US" altLang="ko-KR" dirty="0" smtClean="0"/>
                    <a:t>:</a:t>
                  </a:r>
                </a:p>
                <a:p>
                  <a:pPr lvl="1">
                    <a:lnSpc>
                      <a:spcPct val="150000"/>
                    </a:lnSpc>
                  </a:pPr>
                  <a:r>
                    <a:rPr lang="ko-KR" altLang="en-US" dirty="0" smtClean="0"/>
                    <a:t>모든 </a:t>
                  </a:r>
                  <a:r>
                    <a:rPr lang="ko-KR" altLang="en-US" dirty="0"/>
                    <a:t>노드가 </a:t>
                  </a:r>
                  <a:r>
                    <a:rPr lang="ko-KR" altLang="en-US" dirty="0" err="1"/>
                    <a:t>엣지로</a:t>
                  </a:r>
                  <a:r>
                    <a:rPr lang="ko-KR" altLang="en-US" dirty="0"/>
                    <a:t> </a:t>
                  </a:r>
                  <a:r>
                    <a:rPr lang="ko-KR" altLang="en-US" dirty="0" smtClean="0"/>
                    <a:t>연결</a:t>
                  </a:r>
                  <a:endParaRPr lang="en-US" altLang="ko-KR" dirty="0" smtClean="0"/>
                </a:p>
                <a:p>
                  <a:pPr lvl="1">
                    <a:lnSpc>
                      <a:spcPct val="150000"/>
                    </a:lnSpc>
                  </a:pPr>
                  <a:endParaRPr lang="en-US" altLang="ko-KR" dirty="0" smtClean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265906" y="2060617"/>
                  <a:ext cx="3672000" cy="133882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e-neighborhood graph</a:t>
                  </a:r>
                  <a:r>
                    <a:rPr lang="en-US" altLang="ko-KR" dirty="0" smtClean="0"/>
                    <a:t>:</a:t>
                  </a:r>
                </a:p>
                <a:p>
                  <a:pPr lvl="1">
                    <a:lnSpc>
                      <a:spcPct val="150000"/>
                    </a:lnSpc>
                  </a:pPr>
                  <a:r>
                    <a:rPr lang="ko-KR" altLang="en-US" dirty="0" smtClean="0"/>
                    <a:t>거리가 </a:t>
                  </a:r>
                  <a:r>
                    <a:rPr lang="en-US" altLang="ko-KR" dirty="0" smtClean="0"/>
                    <a:t>e</a:t>
                  </a:r>
                  <a:r>
                    <a:rPr lang="ko-KR" altLang="en-US" dirty="0" smtClean="0"/>
                    <a:t>보다 가까운 노드만 </a:t>
                  </a:r>
                  <a:r>
                    <a:rPr lang="ko-KR" altLang="en-US" dirty="0" err="1" smtClean="0"/>
                    <a:t>엣지로</a:t>
                  </a:r>
                  <a:r>
                    <a:rPr lang="ko-KR" altLang="en-US" dirty="0" smtClean="0"/>
                    <a:t> 연결</a:t>
                  </a:r>
                  <a:endParaRPr lang="en-US" altLang="ko-KR" dirty="0" smtClean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8013259" y="2060617"/>
                  <a:ext cx="3672000" cy="133882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k-nearest neighbor graph</a:t>
                  </a:r>
                  <a:r>
                    <a:rPr lang="en-US" altLang="ko-KR" dirty="0" smtClean="0"/>
                    <a:t>:</a:t>
                  </a:r>
                </a:p>
                <a:p>
                  <a:pPr lvl="1">
                    <a:lnSpc>
                      <a:spcPct val="150000"/>
                    </a:lnSpc>
                  </a:pPr>
                  <a:r>
                    <a:rPr lang="ko-KR" altLang="en-US" dirty="0" smtClean="0"/>
                    <a:t>각 노드 주변 </a:t>
                  </a:r>
                  <a:r>
                    <a:rPr lang="en-US" altLang="ko-KR" dirty="0" smtClean="0"/>
                    <a:t>k</a:t>
                  </a:r>
                  <a:r>
                    <a:rPr lang="ko-KR" altLang="en-US" dirty="0" smtClean="0"/>
                    <a:t>개의 이웃들만 </a:t>
                  </a:r>
                  <a:r>
                    <a:rPr lang="ko-KR" altLang="en-US" dirty="0" err="1" smtClean="0"/>
                    <a:t>엣지로</a:t>
                  </a:r>
                  <a:r>
                    <a:rPr lang="ko-KR" altLang="en-US" dirty="0" smtClean="0"/>
                    <a:t> 연결</a:t>
                  </a:r>
                  <a:endParaRPr lang="en-US" altLang="ko-KR" dirty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93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3343647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Step 2. Graph building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04453" y="1279784"/>
            <a:ext cx="11166706" cy="5079599"/>
            <a:chOff x="518553" y="1232159"/>
            <a:chExt cx="11166706" cy="5079599"/>
          </a:xfrm>
        </p:grpSpPr>
        <p:sp>
          <p:nvSpPr>
            <p:cNvPr id="14" name="TextBox 13"/>
            <p:cNvSpPr txBox="1"/>
            <p:nvPr/>
          </p:nvSpPr>
          <p:spPr>
            <a:xfrm>
              <a:off x="518554" y="3172437"/>
              <a:ext cx="11166705" cy="31393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ε-neighborhood graph</a:t>
              </a:r>
              <a:r>
                <a:rPr lang="ko-KR" altLang="en-US" dirty="0"/>
                <a:t>는 노드의 밀도가 높은 </a:t>
              </a:r>
              <a:r>
                <a:rPr lang="ko-KR" altLang="en-US" dirty="0" smtClean="0"/>
                <a:t>지역에서 </a:t>
              </a:r>
              <a:r>
                <a:rPr lang="ko-KR" altLang="en-US" dirty="0" err="1" smtClean="0"/>
                <a:t>엣지가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지나치게 많이 발생하고</a:t>
              </a:r>
              <a:r>
                <a:rPr lang="en-US" altLang="ko-KR" dirty="0"/>
                <a:t>, </a:t>
              </a:r>
              <a:r>
                <a:rPr lang="ko-KR" altLang="en-US" dirty="0"/>
                <a:t>밀도가 낮은 </a:t>
              </a:r>
              <a:r>
                <a:rPr lang="ko-KR" altLang="en-US" dirty="0" smtClean="0"/>
                <a:t>지역에서 </a:t>
              </a:r>
              <a:r>
                <a:rPr lang="ko-KR" altLang="en-US" dirty="0" err="1"/>
                <a:t>엣지가</a:t>
              </a:r>
              <a:r>
                <a:rPr lang="ko-KR" altLang="en-US" dirty="0"/>
                <a:t> 하나도 없는 노드가 생길 수 </a:t>
              </a:r>
              <a:r>
                <a:rPr lang="ko-KR" altLang="en-US" dirty="0" smtClean="0"/>
                <a:t>있다</a:t>
              </a:r>
              <a:r>
                <a:rPr lang="en-US" altLang="ko-KR" dirty="0"/>
                <a:t>. k-nearest neighbor graph</a:t>
              </a:r>
              <a:r>
                <a:rPr lang="ko-KR" altLang="en-US" dirty="0"/>
                <a:t>는 끊기는 노드가 발생하진 않지만</a:t>
              </a:r>
              <a:r>
                <a:rPr lang="en-US" altLang="ko-KR" dirty="0"/>
                <a:t>, </a:t>
              </a:r>
              <a:r>
                <a:rPr lang="ko-KR" altLang="en-US" dirty="0"/>
                <a:t>군집이 극단적으로 멀리 떨어져 있는 경우 군집과 군집 사이는 연결되지 않는 경우가 발생할 수 </a:t>
              </a:r>
              <a:r>
                <a:rPr lang="ko-KR" altLang="en-US" dirty="0" smtClean="0"/>
                <a:t>있다</a:t>
              </a:r>
              <a:r>
                <a:rPr lang="en-US" altLang="ko-KR" dirty="0" smtClean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일반적으로 그래프를 구축할 </a:t>
              </a:r>
              <a:r>
                <a:rPr lang="ko-KR" altLang="en-US" dirty="0" smtClean="0"/>
                <a:t>때 </a:t>
              </a:r>
              <a:r>
                <a:rPr lang="en-US" altLang="ko-KR" dirty="0"/>
                <a:t>ε-neighborhood graph</a:t>
              </a:r>
              <a:r>
                <a:rPr lang="ko-KR" altLang="en-US" dirty="0"/>
                <a:t>를 먼저 구축한 뒤 </a:t>
              </a:r>
              <a:r>
                <a:rPr lang="en-US" altLang="ko-KR" dirty="0"/>
                <a:t>k-nearest neighbor graph</a:t>
              </a:r>
              <a:r>
                <a:rPr lang="ko-KR" altLang="en-US" dirty="0"/>
                <a:t>를 적용해 </a:t>
              </a:r>
              <a:r>
                <a:rPr lang="ko-KR" altLang="en-US" dirty="0" err="1"/>
                <a:t>엣지가</a:t>
              </a:r>
              <a:r>
                <a:rPr lang="ko-KR" altLang="en-US" dirty="0"/>
                <a:t> 전혀 없는 노드도 연결해주는 방식을 씁니다</a:t>
              </a:r>
              <a:r>
                <a:rPr lang="en-US" altLang="ko-KR" dirty="0"/>
                <a:t>. </a:t>
              </a:r>
              <a:r>
                <a:rPr lang="ko-KR" altLang="en-US" dirty="0"/>
                <a:t>그럼에도 불구하고 군집 사이가 너무 멀어서 연결 안되는 경우가 발생할 수 있는데 이럴 때는 </a:t>
              </a:r>
              <a:r>
                <a:rPr lang="en-US" altLang="ko-KR" dirty="0">
                  <a:hlinkClick r:id="rId2"/>
                </a:rPr>
                <a:t>minimum spanning tree</a:t>
              </a:r>
              <a:r>
                <a:rPr lang="ko-KR" altLang="en-US" dirty="0"/>
                <a:t> 방법도 자주 </a:t>
              </a:r>
              <a:r>
                <a:rPr lang="ko-KR" altLang="en-US" dirty="0" smtClean="0"/>
                <a:t>사용한다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518553" y="1232159"/>
              <a:ext cx="11166706" cy="1870385"/>
              <a:chOff x="518553" y="1365509"/>
              <a:chExt cx="11166706" cy="187038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8554" y="1365509"/>
                <a:ext cx="1581522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dirty="0" smtClean="0"/>
                  <a:t>Methods</a:t>
                </a:r>
                <a:endParaRPr lang="ko-KR" altLang="en-US" sz="2400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518553" y="1897066"/>
                <a:ext cx="11166706" cy="1338828"/>
                <a:chOff x="518553" y="2060617"/>
                <a:chExt cx="11166706" cy="133882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18553" y="2060617"/>
                  <a:ext cx="3672000" cy="133882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Fully connected graph</a:t>
                  </a:r>
                  <a:r>
                    <a:rPr lang="en-US" altLang="ko-KR" dirty="0" smtClean="0"/>
                    <a:t>:</a:t>
                  </a:r>
                </a:p>
                <a:p>
                  <a:pPr lvl="1">
                    <a:lnSpc>
                      <a:spcPct val="150000"/>
                    </a:lnSpc>
                  </a:pPr>
                  <a:r>
                    <a:rPr lang="ko-KR" altLang="en-US" dirty="0" smtClean="0"/>
                    <a:t>모든 </a:t>
                  </a:r>
                  <a:r>
                    <a:rPr lang="ko-KR" altLang="en-US" dirty="0"/>
                    <a:t>노드가 </a:t>
                  </a:r>
                  <a:r>
                    <a:rPr lang="ko-KR" altLang="en-US" dirty="0" err="1"/>
                    <a:t>엣지로</a:t>
                  </a:r>
                  <a:r>
                    <a:rPr lang="ko-KR" altLang="en-US" dirty="0"/>
                    <a:t> </a:t>
                  </a:r>
                  <a:r>
                    <a:rPr lang="ko-KR" altLang="en-US" dirty="0" smtClean="0"/>
                    <a:t>연결</a:t>
                  </a:r>
                  <a:endParaRPr lang="en-US" altLang="ko-KR" dirty="0" smtClean="0"/>
                </a:p>
                <a:p>
                  <a:pPr lvl="1">
                    <a:lnSpc>
                      <a:spcPct val="150000"/>
                    </a:lnSpc>
                  </a:pPr>
                  <a:endParaRPr lang="en-US" altLang="ko-KR" dirty="0" smtClean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265906" y="2060617"/>
                  <a:ext cx="3672000" cy="133882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e-neighborhood graph</a:t>
                  </a:r>
                  <a:r>
                    <a:rPr lang="en-US" altLang="ko-KR" dirty="0" smtClean="0"/>
                    <a:t>:</a:t>
                  </a:r>
                </a:p>
                <a:p>
                  <a:pPr lvl="1">
                    <a:lnSpc>
                      <a:spcPct val="150000"/>
                    </a:lnSpc>
                  </a:pPr>
                  <a:r>
                    <a:rPr lang="ko-KR" altLang="en-US" dirty="0" smtClean="0"/>
                    <a:t>거리가 </a:t>
                  </a:r>
                  <a:r>
                    <a:rPr lang="en-US" altLang="ko-KR" dirty="0" smtClean="0"/>
                    <a:t>e</a:t>
                  </a:r>
                  <a:r>
                    <a:rPr lang="ko-KR" altLang="en-US" dirty="0" smtClean="0"/>
                    <a:t>보다 가까운 노드만 </a:t>
                  </a:r>
                  <a:r>
                    <a:rPr lang="ko-KR" altLang="en-US" dirty="0" err="1" smtClean="0"/>
                    <a:t>엣지로</a:t>
                  </a:r>
                  <a:r>
                    <a:rPr lang="ko-KR" altLang="en-US" dirty="0" smtClean="0"/>
                    <a:t> 연결</a:t>
                  </a:r>
                  <a:endParaRPr lang="en-US" altLang="ko-KR" dirty="0" smtClean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8013259" y="2060617"/>
                  <a:ext cx="3672000" cy="133882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k-nearest neighbor graph</a:t>
                  </a:r>
                  <a:r>
                    <a:rPr lang="en-US" altLang="ko-KR" dirty="0" smtClean="0"/>
                    <a:t>:</a:t>
                  </a:r>
                </a:p>
                <a:p>
                  <a:pPr lvl="1">
                    <a:lnSpc>
                      <a:spcPct val="150000"/>
                    </a:lnSpc>
                  </a:pPr>
                  <a:r>
                    <a:rPr lang="ko-KR" altLang="en-US" dirty="0" smtClean="0"/>
                    <a:t>각 노드 주변 </a:t>
                  </a:r>
                  <a:r>
                    <a:rPr lang="en-US" altLang="ko-KR" dirty="0" smtClean="0"/>
                    <a:t>k</a:t>
                  </a:r>
                  <a:r>
                    <a:rPr lang="ko-KR" altLang="en-US" dirty="0" smtClean="0"/>
                    <a:t>개의 이웃들만 </a:t>
                  </a:r>
                  <a:r>
                    <a:rPr lang="ko-KR" altLang="en-US" dirty="0" err="1" smtClean="0"/>
                    <a:t>엣지로</a:t>
                  </a:r>
                  <a:r>
                    <a:rPr lang="ko-KR" altLang="en-US" dirty="0" smtClean="0"/>
                    <a:t> 연결</a:t>
                  </a:r>
                  <a:endParaRPr lang="en-US" altLang="ko-KR" dirty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37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341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PT Sans</vt:lpstr>
      <vt:lpstr>맑은 고딕</vt:lpstr>
      <vt:lpstr>Arial</vt:lpstr>
      <vt:lpstr>Office 테마</vt:lpstr>
      <vt:lpstr>Spectral Clustering</vt:lpstr>
      <vt:lpstr>Clustering Algorithm</vt:lpstr>
      <vt:lpstr>Spectral Clustering Process</vt:lpstr>
      <vt:lpstr>Step 1. Affinity Matrix</vt:lpstr>
      <vt:lpstr>Step 2. Graph building</vt:lpstr>
      <vt:lpstr>Step 2. Graph building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Clustering</dc:title>
  <dc:creator>Jwp</dc:creator>
  <cp:lastModifiedBy>Jwp</cp:lastModifiedBy>
  <cp:revision>11</cp:revision>
  <dcterms:created xsi:type="dcterms:W3CDTF">2019-08-22T08:26:23Z</dcterms:created>
  <dcterms:modified xsi:type="dcterms:W3CDTF">2019-08-22T09:43:24Z</dcterms:modified>
</cp:coreProperties>
</file>