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64" r:id="rId15"/>
    <p:sldId id="265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CFAFE7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B59C-429A-444C-97E1-705BD8041C3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machine%20learning/2017/04/27/spectral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economia.tistory.com/2" TargetMode="External"/><Relationship Id="rId4" Type="http://schemas.openxmlformats.org/officeDocument/2006/relationships/hyperlink" Target="https://elecs.tistory.com/169?category=643381" TargetMode="External"/><Relationship Id="rId9" Type="http://schemas.openxmlformats.org/officeDocument/2006/relationships/hyperlink" Target="https://micropilot.tistory.com/29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0989" y="2473622"/>
            <a:ext cx="6870023" cy="1113833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Spectral 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2661" y="3941351"/>
            <a:ext cx="928351" cy="436014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rmAutofit fontScale="92500"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박진원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28" y="1276865"/>
            <a:ext cx="7793182" cy="4970318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119966"/>
            <a:ext cx="4554682" cy="28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58" y="980726"/>
            <a:ext cx="6025583" cy="5467393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4453" y="1589909"/>
            <a:ext cx="9764211" cy="4716237"/>
            <a:chOff x="504453" y="1252151"/>
            <a:chExt cx="9764211" cy="4716237"/>
          </a:xfrm>
        </p:grpSpPr>
        <p:sp>
          <p:nvSpPr>
            <p:cNvPr id="2" name="TextBox 1"/>
            <p:cNvSpPr txBox="1"/>
            <p:nvPr/>
          </p:nvSpPr>
          <p:spPr>
            <a:xfrm>
              <a:off x="504453" y="1252151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를 선형변환으로 봤을 때</a:t>
              </a:r>
              <a:r>
                <a:rPr lang="en-US" altLang="ko-KR" sz="1600" dirty="0"/>
                <a:t>, </a:t>
              </a:r>
              <a:r>
                <a:rPr lang="ko-KR" altLang="en-US" sz="1600" dirty="0"/>
                <a:t>선형변환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에 의한 변환 결과가 자기 자신의 상수배가 </a:t>
              </a:r>
              <a:r>
                <a:rPr lang="ko-KR" altLang="en-US" sz="1600" dirty="0" smtClean="0"/>
                <a:t>되는 </a:t>
              </a:r>
              <a:r>
                <a:rPr lang="en-US" altLang="ko-KR" sz="1600" dirty="0" smtClean="0"/>
                <a:t>0</a:t>
              </a:r>
              <a:r>
                <a:rPr lang="ko-KR" altLang="en-US" sz="1600" dirty="0"/>
                <a:t>이 아닌 벡터를 고유벡터</a:t>
              </a:r>
              <a:r>
                <a:rPr lang="en-US" altLang="ko-KR" sz="1600" dirty="0"/>
                <a:t>(eigenvector)</a:t>
              </a:r>
              <a:r>
                <a:rPr lang="ko-KR" altLang="en-US" sz="1600" dirty="0"/>
                <a:t>라 하고 이 </a:t>
              </a:r>
              <a:r>
                <a:rPr lang="ko-KR" altLang="en-US" sz="1600" dirty="0" err="1"/>
                <a:t>상수배</a:t>
              </a:r>
              <a:r>
                <a:rPr lang="ko-KR" altLang="en-US" sz="1600" dirty="0"/>
                <a:t> 값을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(eigenvalue)</a:t>
              </a:r>
              <a:r>
                <a:rPr lang="ko-KR" altLang="en-US" sz="1600" dirty="0"/>
                <a:t>라 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4453" y="2011742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n x n </a:t>
              </a:r>
              <a:r>
                <a:rPr lang="ko-KR" altLang="en-US" sz="1600" dirty="0"/>
                <a:t>정방행렬</a:t>
              </a:r>
              <a:r>
                <a:rPr lang="en-US" altLang="ko-KR" sz="1600" dirty="0"/>
                <a:t>(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고유벡터는 정방행렬에 대해서만 정의된다</a:t>
              </a:r>
              <a:r>
                <a:rPr lang="en-US" altLang="ko-KR" sz="1600" dirty="0"/>
                <a:t>) A</a:t>
              </a:r>
              <a:r>
                <a:rPr lang="ko-KR" altLang="en-US" sz="1600" dirty="0"/>
                <a:t>에 대해 </a:t>
              </a:r>
              <a:r>
                <a:rPr lang="en-US" altLang="ko-KR" sz="1600" dirty="0"/>
                <a:t>A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 </a:t>
              </a:r>
              <a:r>
                <a:rPr lang="en-US" altLang="ko-KR" sz="1600" dirty="0"/>
                <a:t>= </a:t>
              </a:r>
              <a:r>
                <a:rPr lang="en-US" altLang="ko-KR" sz="1600" dirty="0" err="1"/>
                <a:t>λ</a:t>
              </a:r>
              <a:r>
                <a:rPr lang="en-US" altLang="ko-KR" sz="1600" b="1" dirty="0" err="1"/>
                <a:t>v</a:t>
              </a:r>
              <a:r>
                <a:rPr lang="ko-KR" altLang="en-US" sz="1600" dirty="0"/>
                <a:t>를 만족하는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이 아닌 </a:t>
              </a:r>
              <a:r>
                <a:rPr lang="ko-KR" altLang="en-US" sz="1600" dirty="0" err="1"/>
                <a:t>열벡터</a:t>
              </a:r>
              <a:r>
                <a:rPr lang="ko-KR" altLang="en-US" sz="1600" dirty="0"/>
                <a:t>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를 고유벡터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상수 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를 </a:t>
              </a:r>
              <a:r>
                <a:rPr lang="ko-KR" altLang="en-US" sz="1600" dirty="0" err="1"/>
                <a:t>고유값이라</a:t>
              </a:r>
              <a:r>
                <a:rPr lang="ko-KR" altLang="en-US" sz="1600" dirty="0"/>
                <a:t> 정의한다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38" y="2729111"/>
              <a:ext cx="3991841" cy="1930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4694193"/>
              <a:ext cx="9764211" cy="127419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좀더 정확한 용어로는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',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에 대한 고유벡터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이다</a:t>
              </a:r>
              <a:r>
                <a:rPr lang="en-US" altLang="ko-KR" sz="1600" dirty="0"/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600" dirty="0"/>
            </a:p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</a:t>
              </a:r>
              <a:r>
                <a:rPr lang="ko-KR" altLang="en-US" sz="1600" dirty="0" err="1"/>
                <a:t>고유값과</a:t>
              </a:r>
              <a:r>
                <a:rPr lang="ko-KR" altLang="en-US" sz="1600" dirty="0"/>
                <a:t> 고유벡터는 행렬에 따라 정의되는 값으로서 어떤 행렬은 이러한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고유벡터가 </a:t>
              </a:r>
              <a:r>
                <a:rPr lang="ko-KR" altLang="en-US" sz="1600" dirty="0" err="1"/>
                <a:t>아에</a:t>
              </a:r>
              <a:r>
                <a:rPr lang="ko-KR" altLang="en-US" sz="1600" dirty="0"/>
                <a:t> 존재하지 </a:t>
              </a:r>
              <a:r>
                <a:rPr lang="ko-KR" altLang="en-US" sz="1600" dirty="0" err="1"/>
                <a:t>않을수도</a:t>
              </a:r>
              <a:r>
                <a:rPr lang="ko-KR" altLang="en-US" sz="1600" dirty="0"/>
                <a:t> 있고 어떤 행렬은 하나만 존재하거나 또는 최대 </a:t>
              </a:r>
              <a:r>
                <a:rPr lang="en-US" altLang="ko-KR" sz="1600" dirty="0"/>
                <a:t>n</a:t>
              </a:r>
              <a:r>
                <a:rPr lang="ko-KR" altLang="en-US" sz="1600" dirty="0"/>
                <a:t>개까지 존재할 수 있다</a:t>
              </a:r>
              <a:r>
                <a:rPr lang="en-US" altLang="ko-KR" sz="1600" dirty="0"/>
                <a:t>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4453" y="1186245"/>
            <a:ext cx="646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688037"/>
            <a:ext cx="5069168" cy="420526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4453" y="1186245"/>
            <a:ext cx="1651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기하학적 </a:t>
            </a:r>
            <a:r>
              <a:rPr lang="ko-KR" altLang="en-US" dirty="0" smtClean="0">
                <a:solidFill>
                  <a:schemeClr val="bg1"/>
                </a:solidFill>
              </a:rPr>
              <a:t>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6670" y="1186245"/>
            <a:ext cx="142058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직관적 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1335" y="1688037"/>
            <a:ext cx="5769283" cy="4205264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행렬의 </a:t>
            </a:r>
            <a:r>
              <a:rPr lang="ko-KR" altLang="en-US" dirty="0" err="1" smtClean="0"/>
              <a:t>고유값과</a:t>
            </a:r>
            <a:r>
              <a:rPr lang="ko-KR" altLang="en-US" dirty="0" smtClean="0"/>
              <a:t> 고유벡터는 그 행렬의 매우 중요한</a:t>
            </a:r>
            <a:r>
              <a:rPr lang="en-US" altLang="ko-KR" dirty="0"/>
              <a:t> </a:t>
            </a:r>
            <a:r>
              <a:rPr lang="ko-KR" altLang="en-US" dirty="0" smtClean="0"/>
              <a:t>정보를 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임의의 벡터를 어느 방향으로 얼마만큼 변화시키는지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변환과정에서 변화 없이 유지되는 부분은 어느 부분인지 등이다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응용단계에서 어떤 물체나 영상 등을 변환시키는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영상이나 </a:t>
            </a:r>
            <a:r>
              <a:rPr lang="ko-KR" altLang="en-US" dirty="0" err="1" smtClean="0"/>
              <a:t>물체등은</a:t>
            </a:r>
            <a:r>
              <a:rPr lang="ko-KR" altLang="en-US" dirty="0" smtClean="0"/>
              <a:t> 무수히 많은 벡터들의 뭉치라고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영상이나 물체가 어떤 식으로 변환되고 중심축은 어디인지 등에 관한 중요한 정보들을 파악할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56853" y="1598092"/>
            <a:ext cx="10925547" cy="1838325"/>
            <a:chOff x="656853" y="1532188"/>
            <a:chExt cx="10925547" cy="183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532188"/>
              <a:ext cx="1323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667" y="1712952"/>
              <a:ext cx="8821733" cy="147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2163654" y="2236662"/>
              <a:ext cx="476250" cy="42937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56852" y="3803475"/>
            <a:ext cx="10925547" cy="216982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주어진 데이터는 총 </a:t>
            </a:r>
            <a:r>
              <a:rPr lang="en-US" altLang="ko-KR" dirty="0"/>
              <a:t>6</a:t>
            </a:r>
            <a:r>
              <a:rPr lang="ko-KR" altLang="en-US" dirty="0"/>
              <a:t>개이므로 </a:t>
            </a:r>
            <a:r>
              <a:rPr lang="en-US" altLang="ko-KR" dirty="0"/>
              <a:t>6X6 </a:t>
            </a:r>
            <a:r>
              <a:rPr lang="ko-KR" altLang="en-US" dirty="0"/>
              <a:t>크기의 </a:t>
            </a:r>
            <a:r>
              <a:rPr lang="en-US" altLang="ko-KR" dirty="0"/>
              <a:t>Affinity Matrix</a:t>
            </a:r>
            <a:r>
              <a:rPr lang="ko-KR" altLang="en-US" dirty="0"/>
              <a:t>가 </a:t>
            </a:r>
            <a:r>
              <a:rPr lang="ko-KR" altLang="en-US" dirty="0" smtClean="0"/>
              <a:t>만들어진다</a:t>
            </a:r>
            <a:r>
              <a:rPr lang="en-US" altLang="ko-KR" dirty="0"/>
              <a:t>. </a:t>
            </a:r>
            <a:r>
              <a:rPr lang="ko-KR" altLang="en-US" dirty="0"/>
              <a:t>각 행렬의 </a:t>
            </a:r>
            <a:r>
              <a:rPr lang="en-US" altLang="ko-KR" dirty="0" err="1"/>
              <a:t>i</a:t>
            </a:r>
            <a:r>
              <a:rPr lang="ko-KR" altLang="en-US" dirty="0"/>
              <a:t>열은 위 입력 데이터의 </a:t>
            </a:r>
            <a:r>
              <a:rPr lang="en-US" altLang="ko-KR" dirty="0" err="1"/>
              <a:t>i</a:t>
            </a:r>
            <a:r>
              <a:rPr lang="ko-KR" altLang="en-US" dirty="0"/>
              <a:t>번째 줄의 데이터를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 </a:t>
            </a:r>
            <a:r>
              <a:rPr lang="ko-KR" altLang="en-US" dirty="0"/>
              <a:t>자신의 데이터 사이의 거리는 </a:t>
            </a:r>
            <a:r>
              <a:rPr lang="en-US" altLang="ko-KR" dirty="0"/>
              <a:t>1</a:t>
            </a:r>
            <a:r>
              <a:rPr lang="ko-KR" altLang="en-US" dirty="0"/>
              <a:t>이며 자신에게 가까운 값일수록 </a:t>
            </a:r>
            <a:r>
              <a:rPr lang="en-US" altLang="ko-KR" dirty="0"/>
              <a:t>1</a:t>
            </a:r>
            <a:r>
              <a:rPr lang="ko-KR" altLang="en-US" dirty="0"/>
              <a:t>에 가깝고 멀어질수록 </a:t>
            </a:r>
            <a:r>
              <a:rPr lang="en-US" altLang="ko-KR" dirty="0"/>
              <a:t>0</a:t>
            </a:r>
            <a:r>
              <a:rPr lang="ko-KR" altLang="en-US" dirty="0"/>
              <a:t>으로 수렴하고 있는 것을 </a:t>
            </a:r>
            <a:r>
              <a:rPr lang="ko-KR" altLang="en-US" dirty="0" smtClean="0"/>
              <a:t>확인 할 수 있다</a:t>
            </a:r>
            <a:r>
              <a:rPr lang="en-US" altLang="ko-KR" dirty="0" smtClean="0"/>
              <a:t>. </a:t>
            </a:r>
            <a:r>
              <a:rPr lang="ko-KR" altLang="en-US" dirty="0"/>
              <a:t>위 데이터를 기준으로 본다면 </a:t>
            </a:r>
            <a:r>
              <a:rPr lang="en-US" altLang="ko-KR" dirty="0"/>
              <a:t>0.5 </a:t>
            </a:r>
            <a:r>
              <a:rPr lang="ko-KR" altLang="en-US" dirty="0"/>
              <a:t>이상의 값은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0.5 </a:t>
            </a:r>
            <a:r>
              <a:rPr lang="ko-KR" altLang="en-US" dirty="0"/>
              <a:t>이해의 값은 </a:t>
            </a:r>
            <a:r>
              <a:rPr lang="en-US" altLang="ko-KR" dirty="0"/>
              <a:t>0</a:t>
            </a:r>
            <a:r>
              <a:rPr lang="ko-KR" altLang="en-US" dirty="0"/>
              <a:t>으로 한다면 위에서 설명하였던 이상적인 </a:t>
            </a:r>
            <a:r>
              <a:rPr lang="en-US" altLang="ko-KR" dirty="0"/>
              <a:t>Affinity Matrix</a:t>
            </a:r>
            <a:r>
              <a:rPr lang="ko-KR" altLang="en-US" dirty="0"/>
              <a:t>가 그려지는 것을 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56852" y="3419815"/>
            <a:ext cx="10834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이를 구하기 위해서는 위에서 구한 </a:t>
            </a:r>
            <a:r>
              <a:rPr lang="en-US" altLang="ko-KR" sz="1600" dirty="0" smtClean="0"/>
              <a:t>Affinity </a:t>
            </a:r>
            <a:r>
              <a:rPr lang="en-US" altLang="ko-KR" sz="1600" dirty="0"/>
              <a:t>Matrix </a:t>
            </a:r>
            <a:r>
              <a:rPr lang="ko-KR" altLang="en-US" sz="1600" dirty="0"/>
              <a:t>값 </a:t>
            </a:r>
            <a:r>
              <a:rPr lang="en-US" altLang="ko-KR" sz="1600" dirty="0"/>
              <a:t>W</a:t>
            </a:r>
            <a:r>
              <a:rPr lang="ko-KR" altLang="en-US" sz="1600" dirty="0"/>
              <a:t>의 값이 최대로 나오는 </a:t>
            </a:r>
            <a:r>
              <a:rPr lang="en-US" altLang="ko-KR" sz="1600" dirty="0"/>
              <a:t>Vector </a:t>
            </a:r>
            <a:r>
              <a:rPr lang="ko-KR" altLang="en-US" sz="1600" dirty="0"/>
              <a:t>행렬을 구해야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 W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행렬곱을</a:t>
            </a:r>
            <a:r>
              <a:rPr lang="ko-KR" altLang="en-US" sz="1600" dirty="0"/>
              <a:t> 하였을 때 최대값이 나오게 하는 </a:t>
            </a:r>
            <a:r>
              <a:rPr lang="ko-KR" altLang="en-US" sz="1600" dirty="0" smtClean="0"/>
              <a:t>벡터가 바로 고유벡터</a:t>
            </a:r>
            <a:r>
              <a:rPr lang="en-US" altLang="ko-KR" sz="1600" dirty="0"/>
              <a:t>(eigenvector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81457" y="1509329"/>
            <a:ext cx="6029086" cy="1495006"/>
            <a:chOff x="2992211" y="4126442"/>
            <a:chExt cx="6029086" cy="1495006"/>
          </a:xfrm>
        </p:grpSpPr>
        <p:sp>
          <p:nvSpPr>
            <p:cNvPr id="13" name="TextBox 12"/>
            <p:cNvSpPr txBox="1"/>
            <p:nvPr/>
          </p:nvSpPr>
          <p:spPr>
            <a:xfrm>
              <a:off x="2992211" y="4790451"/>
              <a:ext cx="6029086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 anchor="ctr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같은 </a:t>
              </a:r>
              <a:r>
                <a:rPr lang="en-US" altLang="ko-KR" sz="1600" dirty="0"/>
                <a:t>Cluster </a:t>
              </a:r>
              <a:r>
                <a:rPr lang="ko-KR" altLang="en-US" sz="1600" dirty="0"/>
                <a:t>내의 요소끼리의 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큰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다른 </a:t>
              </a:r>
              <a:r>
                <a:rPr lang="en-US" altLang="ko-KR" sz="1600" dirty="0"/>
                <a:t>Cluster</a:t>
              </a:r>
              <a:r>
                <a:rPr lang="ko-KR" altLang="en-US" sz="1600" dirty="0"/>
                <a:t>에 속한 요소끼리의 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작은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31748" y="4126442"/>
              <a:ext cx="3550013" cy="3789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Spectral Clustering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구현 기준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2" y="4420070"/>
            <a:ext cx="10650682" cy="1610591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504453" y="508351"/>
            <a:ext cx="139024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40258" y="1291986"/>
            <a:ext cx="8802216" cy="1464174"/>
            <a:chOff x="656852" y="1283300"/>
            <a:chExt cx="10650682" cy="17716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2" y="1363831"/>
              <a:ext cx="10650682" cy="1610591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924433" y="1283300"/>
              <a:ext cx="1614617" cy="177165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6853" y="2918050"/>
            <a:ext cx="10769027" cy="34163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고유벡터의 열</a:t>
            </a:r>
            <a:r>
              <a:rPr lang="en-US" altLang="ko-KR" dirty="0"/>
              <a:t>(Column) </a:t>
            </a:r>
            <a:r>
              <a:rPr lang="ko-KR" altLang="en-US" dirty="0"/>
              <a:t>부분을 </a:t>
            </a:r>
            <a:r>
              <a:rPr lang="ko-KR" altLang="en-US" dirty="0" smtClean="0"/>
              <a:t>보면 </a:t>
            </a:r>
            <a:r>
              <a:rPr lang="ko-KR" altLang="en-US" dirty="0"/>
              <a:t>값이 서로 구분되고 있는 것을 </a:t>
            </a:r>
            <a:r>
              <a:rPr lang="ko-KR" altLang="en-US" dirty="0" smtClean="0"/>
              <a:t>볼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은 구분이 모호하기 때문에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부터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( </a:t>
            </a:r>
            <a:r>
              <a:rPr lang="ko-KR" altLang="en-US" dirty="0" smtClean="0">
                <a:solidFill>
                  <a:srgbClr val="0070C0"/>
                </a:solidFill>
              </a:rPr>
              <a:t>제일 </a:t>
            </a:r>
            <a:r>
              <a:rPr lang="ko-KR" altLang="en-US" dirty="0">
                <a:solidFill>
                  <a:srgbClr val="0070C0"/>
                </a:solidFill>
              </a:rPr>
              <a:t>작은 </a:t>
            </a:r>
            <a:r>
              <a:rPr lang="ko-KR" altLang="en-US" dirty="0" err="1">
                <a:solidFill>
                  <a:srgbClr val="0070C0"/>
                </a:solidFill>
              </a:rPr>
              <a:t>고유값은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이기 때문에 무의미한 </a:t>
            </a:r>
            <a:r>
              <a:rPr lang="ko-KR" altLang="en-US" dirty="0" smtClean="0">
                <a:solidFill>
                  <a:srgbClr val="0070C0"/>
                </a:solidFill>
              </a:rPr>
              <a:t>해다 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 </a:t>
            </a:r>
            <a:r>
              <a:rPr lang="ko-KR" altLang="en-US" dirty="0"/>
              <a:t>개의 그룹 </a:t>
            </a:r>
            <a:r>
              <a:rPr lang="en-US" altLang="ko-KR" dirty="0"/>
              <a:t>cluster</a:t>
            </a:r>
            <a:r>
              <a:rPr lang="ko-KR" altLang="en-US" dirty="0"/>
              <a:t>가 존재할 때 이들을 분별하기 위해서는 </a:t>
            </a:r>
            <a:r>
              <a:rPr lang="en-US" altLang="ko-KR" dirty="0"/>
              <a:t>Affinity Matrix</a:t>
            </a:r>
            <a:r>
              <a:rPr lang="ko-KR" altLang="en-US" dirty="0"/>
              <a:t>의 고유벡터의 </a:t>
            </a:r>
            <a:r>
              <a:rPr lang="en-US" altLang="ko-KR" dirty="0" smtClean="0"/>
              <a:t>2</a:t>
            </a:r>
            <a:r>
              <a:rPr lang="ko-KR" altLang="en-US" dirty="0"/>
              <a:t>번째부터 </a:t>
            </a:r>
            <a:r>
              <a:rPr lang="en-US" altLang="ko-KR" dirty="0" smtClean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column </a:t>
            </a:r>
            <a:r>
              <a:rPr lang="ko-KR" altLang="en-US" dirty="0"/>
              <a:t>부분만 보고 </a:t>
            </a:r>
            <a:r>
              <a:rPr lang="ko-KR" altLang="en-US" dirty="0" smtClean="0"/>
              <a:t>분별한다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 </a:t>
            </a:r>
            <a:r>
              <a:rPr lang="ko-KR" altLang="en-US" dirty="0"/>
              <a:t>위의 예제의 경우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</a:t>
            </a:r>
            <a:r>
              <a:rPr lang="ko-KR" altLang="en-US" dirty="0" smtClean="0"/>
              <a:t>구분되고 </a:t>
            </a:r>
            <a:r>
              <a:rPr lang="ko-KR" altLang="en-US" dirty="0"/>
              <a:t>있으니 </a:t>
            </a:r>
            <a:r>
              <a:rPr lang="en-US" altLang="ko-KR" dirty="0"/>
              <a:t>2,3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만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경우 첫 번째 </a:t>
            </a:r>
            <a:r>
              <a:rPr lang="en-US" altLang="ko-KR" dirty="0"/>
              <a:t>cluster</a:t>
            </a:r>
            <a:r>
              <a:rPr lang="ko-KR" altLang="en-US" dirty="0"/>
              <a:t>인 </a:t>
            </a:r>
            <a:r>
              <a:rPr lang="en-US" altLang="ko-KR" dirty="0"/>
              <a:t>(1,2)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/>
              <a:t>(-0.5, -0.3)</a:t>
            </a:r>
            <a:r>
              <a:rPr lang="ko-KR" altLang="en-US" dirty="0"/>
              <a:t>으로</a:t>
            </a:r>
            <a:r>
              <a:rPr lang="en-US" altLang="ko-KR" dirty="0"/>
              <a:t>, (3,4) </a:t>
            </a:r>
            <a:r>
              <a:rPr lang="ko-KR" altLang="en-US" dirty="0"/>
              <a:t>그룹의 경우 </a:t>
            </a:r>
            <a:r>
              <a:rPr lang="en-US" altLang="ko-KR" dirty="0"/>
              <a:t>( 0, 0.5), (5,6)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</a:t>
            </a:r>
            <a:r>
              <a:rPr lang="en-US" altLang="ko-KR" dirty="0"/>
              <a:t>0.5, -0.3)</a:t>
            </a:r>
            <a:r>
              <a:rPr lang="ko-KR" altLang="en-US" dirty="0"/>
              <a:t>으로 뚜렷이 구분되고 </a:t>
            </a:r>
            <a:r>
              <a:rPr lang="ko-KR" altLang="en-US" dirty="0" smtClean="0"/>
              <a:t>있음을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69" y="1855176"/>
            <a:ext cx="10418646" cy="3314701"/>
            <a:chOff x="949569" y="2003621"/>
            <a:chExt cx="10418646" cy="3314701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" t="6972" r="2879" b="2404"/>
            <a:stretch/>
          </p:blipFill>
          <p:spPr bwMode="auto">
            <a:xfrm>
              <a:off x="949569" y="2003621"/>
              <a:ext cx="3912578" cy="3314701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5272215" y="2226668"/>
              <a:ext cx="6096000" cy="2536794"/>
              <a:chOff x="5058032" y="1905287"/>
              <a:chExt cx="6096000" cy="253679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058032" y="2687755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각 </a:t>
                </a:r>
                <a:r>
                  <a:rPr lang="ko-KR" altLang="en-US" dirty="0"/>
                  <a:t>그룹이 고유벡터 내의 성분대로 분류하면 뚜렷하게 분류가 되는 것을 </a:t>
                </a:r>
                <a:r>
                  <a:rPr lang="ko-KR" altLang="en-US" dirty="0" smtClean="0"/>
                  <a:t>확인할 </a:t>
                </a:r>
                <a:r>
                  <a:rPr lang="ko-KR" altLang="en-US" dirty="0"/>
                  <a:t>수 </a:t>
                </a:r>
                <a:r>
                  <a:rPr lang="ko-KR" altLang="en-US" dirty="0" smtClean="0"/>
                  <a:t>있다</a:t>
                </a:r>
                <a:r>
                  <a:rPr lang="en-US" altLang="ko-KR" dirty="0"/>
                  <a:t>. 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고유벡터값을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토대로 </a:t>
                </a:r>
                <a:r>
                  <a:rPr lang="en-US" altLang="ko-KR" dirty="0"/>
                  <a:t>Spectral Clustering</a:t>
                </a:r>
                <a:r>
                  <a:rPr lang="ko-KR" altLang="en-US" dirty="0"/>
                  <a:t>을 구현하는 알고리즘으로는 </a:t>
                </a:r>
                <a:r>
                  <a:rPr lang="en-US" altLang="ko-KR" dirty="0"/>
                  <a:t>Minimum Cut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Normalized Cut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사용할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375704" y="1905287"/>
                <a:ext cx="1460656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</a:rPr>
                  <a:t>Conclusion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5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637385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Reference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17644" y="1422667"/>
            <a:ext cx="10997104" cy="4496010"/>
            <a:chOff x="617644" y="1230764"/>
            <a:chExt cx="10997104" cy="4496010"/>
          </a:xfrm>
        </p:grpSpPr>
        <p:grpSp>
          <p:nvGrpSpPr>
            <p:cNvPr id="38" name="그룹 37"/>
            <p:cNvGrpSpPr/>
            <p:nvPr/>
          </p:nvGrpSpPr>
          <p:grpSpPr>
            <a:xfrm>
              <a:off x="617644" y="1435895"/>
              <a:ext cx="5448148" cy="4154447"/>
              <a:chOff x="617644" y="1435895"/>
              <a:chExt cx="5448148" cy="415444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617644" y="1435895"/>
                <a:ext cx="2387593" cy="3950204"/>
                <a:chOff x="700024" y="1435895"/>
                <a:chExt cx="2387593" cy="3950204"/>
              </a:xfrm>
            </p:grpSpPr>
            <p:pic>
              <p:nvPicPr>
                <p:cNvPr id="1331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1435895"/>
                  <a:ext cx="2219075" cy="2497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4878654"/>
                  <a:ext cx="2387593" cy="507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3" name="그룹 32"/>
              <p:cNvGrpSpPr/>
              <p:nvPr/>
            </p:nvGrpSpPr>
            <p:grpSpPr>
              <a:xfrm>
                <a:off x="3029512" y="1928146"/>
                <a:ext cx="3036280" cy="3662196"/>
                <a:chOff x="3122767" y="1928146"/>
                <a:chExt cx="3036280" cy="366219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3368123" y="1928146"/>
                  <a:ext cx="2545569" cy="1308050"/>
                  <a:chOff x="3368123" y="1928146"/>
                  <a:chExt cx="2545569" cy="1308050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368123" y="1928146"/>
                    <a:ext cx="2545569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#1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407300" y="2651421"/>
                    <a:ext cx="246721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4"/>
                      </a:rPr>
                      <a:t>https://elecs.tistory.com</a:t>
                    </a:r>
                    <a:r>
                      <a:rPr lang="en-US" altLang="ko-KR" sz="1600" dirty="0" smtClean="0">
                        <a:hlinkClick r:id="rId4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4"/>
                      </a:rPr>
                      <a:t>169?category=643381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3122767" y="4546450"/>
                  <a:ext cx="3036280" cy="1043892"/>
                  <a:chOff x="3122767" y="4546450"/>
                  <a:chExt cx="3036280" cy="1043892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971493" y="4546450"/>
                    <a:ext cx="1338828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err="1" smtClean="0">
                        <a:solidFill>
                          <a:schemeClr val="bg1"/>
                        </a:solidFill>
                      </a:rPr>
                      <a:t>Lagrangian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122767" y="5251788"/>
                    <a:ext cx="30362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5"/>
                      </a:rPr>
                      <a:t>https://economia.tistory.com/2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39" name="그룹 38"/>
            <p:cNvGrpSpPr/>
            <p:nvPr/>
          </p:nvGrpSpPr>
          <p:grpSpPr>
            <a:xfrm>
              <a:off x="6296017" y="1230764"/>
              <a:ext cx="5318731" cy="4496010"/>
              <a:chOff x="6296017" y="1230764"/>
              <a:chExt cx="5318731" cy="449601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6296017" y="1230764"/>
                <a:ext cx="1887562" cy="4496010"/>
                <a:chOff x="6291581" y="1230764"/>
                <a:chExt cx="1887562" cy="4496010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581" y="1230764"/>
                  <a:ext cx="1887562" cy="2702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7043" y="4410019"/>
                  <a:ext cx="1882100" cy="1316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8207853" y="1928146"/>
                <a:ext cx="3406895" cy="3662196"/>
                <a:chOff x="8084283" y="1928146"/>
                <a:chExt cx="3406895" cy="366219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540595" y="1928146"/>
                  <a:ext cx="2494273" cy="1554272"/>
                  <a:chOff x="8540595" y="1928146"/>
                  <a:chExt cx="2494273" cy="1554272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540595" y="1928146"/>
                    <a:ext cx="2494273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#2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586922" y="2651421"/>
                    <a:ext cx="2401619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8"/>
                      </a:rPr>
                      <a:t>https://ratsgo.github.io</a:t>
                    </a:r>
                    <a:r>
                      <a:rPr lang="en-US" altLang="ko-KR" sz="1600" dirty="0" smtClean="0">
                        <a:hlinkClick r:id="rId8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machine%20learning/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2017/04/27/spectral</a:t>
                    </a:r>
                    <a:r>
                      <a:rPr lang="en-US" altLang="ko-KR" sz="1600" dirty="0">
                        <a:hlinkClick r:id="rId8"/>
                      </a:rPr>
                      <a:t>/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8084283" y="4546450"/>
                  <a:ext cx="3406895" cy="1043892"/>
                  <a:chOff x="8084283" y="4546450"/>
                  <a:chExt cx="3406895" cy="104389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13694" y="4546450"/>
                    <a:ext cx="1148071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Laplacian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084283" y="5251788"/>
                    <a:ext cx="34068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9"/>
                      </a:rPr>
                      <a:t>https://micropilot.tistory.com/2970</a:t>
                    </a:r>
                    <a:endParaRPr lang="ko-KR" altLang="en-US" sz="16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11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3105521" cy="472375"/>
          </a:xfrm>
          <a:solidFill>
            <a:srgbClr val="B889DB"/>
          </a:solidFill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Clustering Algorithm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0"/>
          <a:stretch/>
        </p:blipFill>
        <p:spPr bwMode="auto">
          <a:xfrm>
            <a:off x="649372" y="1377861"/>
            <a:ext cx="2674111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542927" y="1308171"/>
            <a:ext cx="8276625" cy="2307600"/>
          </a:xfrm>
          <a:prstGeom prst="rect">
            <a:avLst/>
          </a:prstGeom>
          <a:solidFill>
            <a:srgbClr val="FFF2CC">
              <a:alpha val="70000"/>
            </a:srgbClr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Parametric Model-based 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데이터를 가지고 임의의 그룹 중심점을 찾은 다음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반복적으로 </a:t>
            </a:r>
            <a:r>
              <a:rPr lang="ko-KR" altLang="en-US" dirty="0"/>
              <a:t>그룹의 중심점을 찾아가는 과정입니다</a:t>
            </a:r>
            <a:r>
              <a:rPr lang="en-US" altLang="ko-KR" dirty="0"/>
              <a:t>. k-Means </a:t>
            </a:r>
            <a:r>
              <a:rPr lang="ko-KR" altLang="en-US" dirty="0"/>
              <a:t>알고리즘이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</a:t>
            </a:r>
            <a:r>
              <a:rPr lang="ko-KR" altLang="en-US" dirty="0"/>
              <a:t>사용한 알고리즘으로서</a:t>
            </a:r>
            <a:r>
              <a:rPr lang="en-US" altLang="ko-KR" dirty="0"/>
              <a:t>, </a:t>
            </a:r>
            <a:r>
              <a:rPr lang="ko-KR" altLang="en-US" dirty="0"/>
              <a:t>반복적인 연산을 통해 결과를 </a:t>
            </a:r>
            <a:r>
              <a:rPr lang="ko-KR" altLang="en-US" dirty="0" smtClean="0"/>
              <a:t>얻어내는 방법</a:t>
            </a:r>
            <a:endParaRPr lang="ko-KR" altLang="en-US" dirty="0"/>
          </a:p>
        </p:txBody>
      </p:sp>
      <p:pic>
        <p:nvPicPr>
          <p:cNvPr id="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8"/>
          <a:stretch/>
        </p:blipFill>
        <p:spPr bwMode="auto">
          <a:xfrm>
            <a:off x="649372" y="4038466"/>
            <a:ext cx="2695573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3542928" y="3968414"/>
            <a:ext cx="8276625" cy="2308324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Graph-based: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데이터의 점들과 다른 점 사이에 선을 긋고 두 데이터 사이의 </a:t>
            </a:r>
            <a:r>
              <a:rPr lang="ko-KR" altLang="en-US" dirty="0" err="1" smtClean="0"/>
              <a:t>유사도에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 </a:t>
            </a:r>
            <a:r>
              <a:rPr lang="ko-KR" altLang="en-US" dirty="0"/>
              <a:t>비중을 부여하는 방식입니다</a:t>
            </a:r>
            <a:r>
              <a:rPr lang="en-US" altLang="ko-KR" dirty="0"/>
              <a:t>. </a:t>
            </a:r>
            <a:r>
              <a:rPr lang="ko-KR" altLang="en-US" dirty="0"/>
              <a:t>그래프 기반 방식에 따르면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데이터의 유사점이 </a:t>
            </a:r>
            <a:r>
              <a:rPr lang="ko-KR" altLang="en-US" dirty="0"/>
              <a:t>많으면 비중을 키우고</a:t>
            </a:r>
            <a:r>
              <a:rPr lang="en-US" altLang="ko-KR" dirty="0"/>
              <a:t>, </a:t>
            </a:r>
            <a:r>
              <a:rPr lang="ko-KR" altLang="en-US" dirty="0"/>
              <a:t>유사점이 낮으면 비중을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낮추는 </a:t>
            </a:r>
            <a:r>
              <a:rPr lang="ko-KR" altLang="en-US" dirty="0"/>
              <a:t>식으로 </a:t>
            </a:r>
            <a:r>
              <a:rPr lang="ko-KR" altLang="en-US" dirty="0" smtClean="0"/>
              <a:t>하여 </a:t>
            </a:r>
            <a:r>
              <a:rPr lang="ko-KR" altLang="en-US" dirty="0"/>
              <a:t>이를 기준으로 별개의 그룹으로 나누는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97229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Spectral Clustering Process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3299" y="1614487"/>
            <a:ext cx="10845402" cy="3240000"/>
            <a:chOff x="673299" y="1300162"/>
            <a:chExt cx="10845402" cy="32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73299" y="1300162"/>
              <a:ext cx="10845402" cy="3240000"/>
              <a:chOff x="719982" y="1300162"/>
              <a:chExt cx="10845402" cy="3240000"/>
            </a:xfrm>
          </p:grpSpPr>
          <p:pic>
            <p:nvPicPr>
              <p:cNvPr id="2050" name="Picture 2" descr="https://t1.daumcdn.net/cfile/tistory/2737DA50567A9463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982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t1.daumcdn.net/cfile/tistory/253D673A567AAE5C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0" y="1300162"/>
                <a:ext cx="3331866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t1.daumcdn.net/cfile/tistory/27254C3C567AAFB62A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5384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오른쪽 화살표 3"/>
            <p:cNvSpPr/>
            <p:nvPr/>
          </p:nvSpPr>
          <p:spPr>
            <a:xfrm>
              <a:off x="3753558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962192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028" y="5301863"/>
            <a:ext cx="1413528" cy="6408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DATA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6750" y="5268340"/>
            <a:ext cx="34660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Affinity Matrix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86982" y="5268340"/>
            <a:ext cx="178343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Cluster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74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2" y="508351"/>
            <a:ext cx="219755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6853" y="1242926"/>
            <a:ext cx="10925546" cy="3048001"/>
            <a:chOff x="656853" y="1281026"/>
            <a:chExt cx="10925546" cy="3048001"/>
          </a:xfrm>
        </p:grpSpPr>
        <p:sp>
          <p:nvSpPr>
            <p:cNvPr id="5" name="TextBox 4"/>
            <p:cNvSpPr txBox="1"/>
            <p:nvPr/>
          </p:nvSpPr>
          <p:spPr>
            <a:xfrm>
              <a:off x="5572124" y="1290196"/>
              <a:ext cx="6010275" cy="3000821"/>
            </a:xfrm>
            <a:prstGeom prst="rect">
              <a:avLst/>
            </a:prstGeom>
            <a:solidFill>
              <a:srgbClr val="FFF2CC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Spectral Clustering</a:t>
              </a:r>
              <a:r>
                <a:rPr lang="ko-KR" altLang="en-US" dirty="0"/>
                <a:t>을 수행하려면 </a:t>
              </a:r>
              <a:r>
                <a:rPr lang="ko-KR" altLang="en-US" dirty="0" err="1"/>
                <a:t>원데이터를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그래프로변환하기 </a:t>
              </a:r>
              <a:r>
                <a:rPr lang="ko-KR" altLang="en-US" dirty="0"/>
                <a:t>위해 </a:t>
              </a:r>
              <a:r>
                <a:rPr lang="ko-KR" altLang="en-US" b="1" dirty="0" err="1"/>
                <a:t>인접행렬</a:t>
              </a:r>
              <a:r>
                <a:rPr lang="en-US" altLang="ko-KR" b="1" dirty="0"/>
                <a:t>(Adjacency Matrix)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만들어야 한다</a:t>
              </a:r>
              <a:r>
                <a:rPr lang="en-US" altLang="ko-KR" dirty="0" smtClean="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Spectral </a:t>
              </a:r>
              <a:r>
                <a:rPr lang="en-US" altLang="ko-KR" dirty="0"/>
                <a:t>Clustering</a:t>
              </a:r>
              <a:r>
                <a:rPr lang="ko-KR" altLang="en-US" dirty="0"/>
                <a:t>은 </a:t>
              </a:r>
              <a:r>
                <a:rPr lang="ko-KR" altLang="en-US" b="1" dirty="0" err="1"/>
                <a:t>무방향</a:t>
              </a:r>
              <a:r>
                <a:rPr lang="ko-KR" altLang="en-US" b="1" dirty="0"/>
                <a:t> 가중치 그래프</a:t>
              </a:r>
              <a:r>
                <a:rPr lang="en-US" altLang="ko-KR" b="1" dirty="0"/>
                <a:t>(Undirected Weighted Graph)</a:t>
              </a:r>
              <a:r>
                <a:rPr lang="ko-KR" altLang="en-US" dirty="0"/>
                <a:t>를 </a:t>
              </a:r>
              <a:r>
                <a:rPr lang="ko-KR" altLang="en-US" dirty="0" smtClean="0"/>
                <a:t>사용하는데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무방향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가중치 그래프와 </a:t>
              </a:r>
              <a:r>
                <a:rPr lang="ko-KR" altLang="en-US" dirty="0" err="1"/>
                <a:t>인접행렬을</a:t>
              </a:r>
              <a:r>
                <a:rPr lang="ko-KR" altLang="en-US" dirty="0"/>
                <a:t> 직관적으로 비교한 그림은 </a:t>
              </a:r>
              <a:r>
                <a:rPr lang="ko-KR" altLang="en-US" dirty="0" smtClean="0"/>
                <a:t>왼쪽과 같다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3074" name="Picture 2" descr="https://i.imgur.com/zAyiJX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81026"/>
              <a:ext cx="4589318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668542" y="4474734"/>
            <a:ext cx="10913857" cy="2057402"/>
            <a:chOff x="668542" y="4560459"/>
            <a:chExt cx="10913857" cy="2057402"/>
          </a:xfrm>
        </p:grpSpPr>
        <p:pic>
          <p:nvPicPr>
            <p:cNvPr id="3076" name="Picture 4" descr="Plot of the wrapped exponential P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42" y="4560459"/>
              <a:ext cx="3095626" cy="205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572124" y="4731048"/>
              <a:ext cx="6010275" cy="1754326"/>
            </a:xfrm>
            <a:prstGeom prst="rect">
              <a:avLst/>
            </a:prstGeom>
            <a:solidFill>
              <a:srgbClr val="FFF2CC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인접행렬을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만들 때 보통 </a:t>
              </a:r>
              <a:r>
                <a:rPr lang="ko-KR" altLang="en-US" b="1" i="0" dirty="0" err="1" smtClean="0">
                  <a:solidFill>
                    <a:srgbClr val="303030"/>
                  </a:solidFill>
                  <a:effectLst/>
                  <a:latin typeface="PT Sans"/>
                </a:rPr>
                <a:t>가우시안</a:t>
              </a:r>
              <a:r>
                <a:rPr lang="ko-KR" altLang="en-US" b="1" i="0" dirty="0" smtClean="0">
                  <a:solidFill>
                    <a:srgbClr val="303030"/>
                  </a:solidFill>
                  <a:effectLst/>
                  <a:latin typeface="PT Sans"/>
                </a:rPr>
                <a:t> 커널</a:t>
              </a:r>
              <a:r>
                <a:rPr lang="en-US" altLang="ko-KR" b="1" i="0" dirty="0" smtClean="0">
                  <a:solidFill>
                    <a:srgbClr val="303030"/>
                  </a:solidFill>
                  <a:effectLst/>
                  <a:latin typeface="PT Sans"/>
                </a:rPr>
                <a:t>(Gaussian kernel)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을 사용한다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가우시안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커널로 만들어진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인접행렬은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대칭행렬이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783" y="5203436"/>
              <a:ext cx="2188388" cy="771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6853" y="1293286"/>
            <a:ext cx="10925547" cy="4662815"/>
            <a:chOff x="656853" y="1252096"/>
            <a:chExt cx="10925547" cy="4662815"/>
          </a:xfrm>
        </p:grpSpPr>
        <p:sp>
          <p:nvSpPr>
            <p:cNvPr id="5" name="TextBox 4"/>
            <p:cNvSpPr txBox="1"/>
            <p:nvPr/>
          </p:nvSpPr>
          <p:spPr>
            <a:xfrm>
              <a:off x="4506098" y="1252096"/>
              <a:ext cx="7076302" cy="4662815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σ</a:t>
              </a:r>
              <a:r>
                <a:rPr lang="ko-KR" altLang="en-US" dirty="0"/>
                <a:t>의 값이 작을수록 각 그룹을 세분하게 나누어줄 수 있으나 자칫하면 같은 그룹에 속하는 데이터 사이의 간격이 조금이라도 멀어지면 </a:t>
              </a:r>
              <a:r>
                <a:rPr lang="en-US" altLang="ko-KR" dirty="0"/>
                <a:t>w</a:t>
              </a:r>
              <a:r>
                <a:rPr lang="ko-KR" altLang="en-US" dirty="0"/>
                <a:t>값</a:t>
              </a:r>
              <a:r>
                <a:rPr lang="en-US" altLang="ko-KR" dirty="0"/>
                <a:t>(affinity)</a:t>
              </a:r>
              <a:r>
                <a:rPr lang="ko-KR" altLang="en-US" dirty="0"/>
                <a:t>이 급격하게 줄어드는 것을 </a:t>
              </a:r>
              <a:r>
                <a:rPr lang="ko-KR" altLang="en-US" dirty="0" smtClean="0"/>
                <a:t>볼 수 있다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반면</a:t>
              </a:r>
              <a:r>
                <a:rPr lang="en-US" altLang="ko-KR" dirty="0"/>
                <a:t>, σ</a:t>
              </a:r>
              <a:r>
                <a:rPr lang="ko-KR" altLang="en-US" dirty="0"/>
                <a:t>의 값이 클수록 다소 멀리 떨어져 있는 같은 그룹 내의 데이터를 포함시킬 수 있으나 자칫하면 비교적 거리가 가까운 다른 그룹의 데이터까지 포함해버리는 경우가 </a:t>
              </a:r>
              <a:r>
                <a:rPr lang="ko-KR" altLang="en-US" dirty="0" smtClean="0"/>
                <a:t>발생하게 된다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σ</a:t>
              </a:r>
              <a:r>
                <a:rPr lang="ko-KR" altLang="en-US" dirty="0"/>
                <a:t>의 값을 각 데이터 </a:t>
              </a:r>
              <a:r>
                <a:rPr lang="en-US" altLang="ko-KR" dirty="0" err="1"/>
                <a:t>i</a:t>
              </a:r>
              <a:r>
                <a:rPr lang="ko-KR" altLang="en-US" dirty="0"/>
                <a:t>와 </a:t>
              </a:r>
              <a:r>
                <a:rPr lang="en-US" altLang="ko-KR" dirty="0"/>
                <a:t>j</a:t>
              </a:r>
              <a:r>
                <a:rPr lang="ko-KR" altLang="en-US" dirty="0"/>
                <a:t>의 주변 점에서 </a:t>
              </a:r>
              <a:r>
                <a:rPr lang="en-US" altLang="ko-KR" dirty="0"/>
                <a:t>(2d+1)</a:t>
              </a:r>
              <a:r>
                <a:rPr lang="ko-KR" altLang="en-US" dirty="0"/>
                <a:t>번째로 가까운 점 사이의 거리를 </a:t>
              </a:r>
              <a:r>
                <a:rPr lang="en-US" altLang="ko-KR" dirty="0"/>
                <a:t>σ</a:t>
              </a:r>
              <a:r>
                <a:rPr lang="ko-KR" altLang="en-US" dirty="0"/>
                <a:t>로 사용할 경우 최적의 값을 구할 수 있다고 </a:t>
              </a:r>
              <a:r>
                <a:rPr lang="ko-KR" altLang="en-US" dirty="0" smtClean="0"/>
                <a:t>알려져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1026" name="Picture 2" descr="https://t1.daumcdn.net/cfile/tistory/21505D35567AB4C6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52096"/>
              <a:ext cx="3630454" cy="280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1.daumcdn.net/cfile/tistory/241B3648568003B91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29" y="4435751"/>
              <a:ext cx="2945301" cy="113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제목 1"/>
          <p:cNvSpPr txBox="1">
            <a:spLocks/>
          </p:cNvSpPr>
          <p:nvPr/>
        </p:nvSpPr>
        <p:spPr>
          <a:xfrm>
            <a:off x="504452" y="508351"/>
            <a:ext cx="219755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2321124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Graph building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04453" y="1279784"/>
            <a:ext cx="11166706" cy="5079599"/>
            <a:chOff x="518553" y="1232159"/>
            <a:chExt cx="11166706" cy="5079599"/>
          </a:xfrm>
        </p:grpSpPr>
        <p:sp>
          <p:nvSpPr>
            <p:cNvPr id="14" name="TextBox 13"/>
            <p:cNvSpPr txBox="1"/>
            <p:nvPr/>
          </p:nvSpPr>
          <p:spPr>
            <a:xfrm>
              <a:off x="518554" y="3172437"/>
              <a:ext cx="11166705" cy="3139321"/>
            </a:xfrm>
            <a:prstGeom prst="rect">
              <a:avLst/>
            </a:prstGeom>
            <a:solidFill>
              <a:srgbClr val="FBE5D6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ε-neighborhood graph</a:t>
              </a:r>
              <a:r>
                <a:rPr lang="ko-KR" altLang="en-US" dirty="0"/>
                <a:t>는 노드의 밀도가 높은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 smtClean="0"/>
                <a:t>엣지가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지나치게 많이 발생하고</a:t>
              </a:r>
              <a:r>
                <a:rPr lang="en-US" altLang="ko-KR" dirty="0"/>
                <a:t>, </a:t>
              </a:r>
              <a:r>
                <a:rPr lang="ko-KR" altLang="en-US" dirty="0"/>
                <a:t>밀도가 낮은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하나도 없는 노드가 생길 수 </a:t>
              </a:r>
              <a:r>
                <a:rPr lang="ko-KR" altLang="en-US" dirty="0" smtClean="0"/>
                <a:t>있다</a:t>
              </a:r>
              <a:r>
                <a:rPr lang="en-US" altLang="ko-KR" dirty="0"/>
                <a:t>. k-nearest neighbor graph</a:t>
              </a:r>
              <a:r>
                <a:rPr lang="ko-KR" altLang="en-US" dirty="0"/>
                <a:t>는 끊기는 노드가 발생하진 않지만</a:t>
              </a:r>
              <a:r>
                <a:rPr lang="en-US" altLang="ko-KR" dirty="0"/>
                <a:t>, </a:t>
              </a:r>
              <a:r>
                <a:rPr lang="ko-KR" altLang="en-US" dirty="0"/>
                <a:t>군집이 극단적으로 멀리 떨어져 있는 경우 군집과 군집 사이는 연결되지 않는 경우가 발생할 수 </a:t>
              </a:r>
              <a:r>
                <a:rPr lang="ko-KR" altLang="en-US" dirty="0" smtClean="0"/>
                <a:t>있다</a:t>
              </a:r>
              <a:r>
                <a:rPr lang="en-US" altLang="ko-KR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일반적으로 그래프를 구축할 </a:t>
              </a:r>
              <a:r>
                <a:rPr lang="ko-KR" altLang="en-US" dirty="0" smtClean="0"/>
                <a:t>때 </a:t>
              </a:r>
              <a:r>
                <a:rPr lang="en-US" altLang="ko-KR" dirty="0"/>
                <a:t>ε-neighborhood graph</a:t>
              </a:r>
              <a:r>
                <a:rPr lang="ko-KR" altLang="en-US" dirty="0"/>
                <a:t>를 먼저 구축한 뒤 </a:t>
              </a:r>
              <a:r>
                <a:rPr lang="en-US" altLang="ko-KR" dirty="0"/>
                <a:t>k-nearest neighbor graph</a:t>
              </a:r>
              <a:r>
                <a:rPr lang="ko-KR" altLang="en-US" dirty="0"/>
                <a:t>를 적용해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전혀 없는 노드도 연결해주는 방식을 씁니다</a:t>
              </a:r>
              <a:r>
                <a:rPr lang="en-US" altLang="ko-KR" dirty="0"/>
                <a:t>. </a:t>
              </a:r>
              <a:r>
                <a:rPr lang="ko-KR" altLang="en-US" dirty="0"/>
                <a:t>그럼에도 불구하고 군집 사이가 너무 멀어서 연결 안되는 경우가 발생할 수 있는데 이럴 때는 </a:t>
              </a:r>
              <a:r>
                <a:rPr lang="en-US" altLang="ko-KR" dirty="0" smtClean="0"/>
                <a:t>*</a:t>
              </a:r>
              <a:r>
                <a:rPr lang="en-US" altLang="ko-KR" dirty="0" smtClean="0">
                  <a:hlinkClick r:id="rId2"/>
                </a:rPr>
                <a:t>minimum </a:t>
              </a:r>
              <a:r>
                <a:rPr lang="en-US" altLang="ko-KR" dirty="0">
                  <a:hlinkClick r:id="rId2"/>
                </a:rPr>
                <a:t>spanning tree</a:t>
              </a:r>
              <a:r>
                <a:rPr lang="ko-KR" altLang="en-US" dirty="0"/>
                <a:t> 방법도 자주 </a:t>
              </a:r>
              <a:r>
                <a:rPr lang="ko-KR" altLang="en-US" dirty="0" smtClean="0"/>
                <a:t>사용한다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18553" y="1232159"/>
              <a:ext cx="11166706" cy="1870385"/>
              <a:chOff x="518553" y="1365509"/>
              <a:chExt cx="11166706" cy="1870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554" y="1365509"/>
                <a:ext cx="158152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Methods</a:t>
                </a:r>
                <a:endParaRPr lang="ko-KR" altLang="en-US" sz="2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18553" y="1897066"/>
                <a:ext cx="11166706" cy="1338828"/>
                <a:chOff x="518553" y="2060617"/>
                <a:chExt cx="11166706" cy="13388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18553" y="2060617"/>
                  <a:ext cx="3672000" cy="128528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Fully connected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모든 </a:t>
                  </a:r>
                  <a:r>
                    <a:rPr lang="ko-KR" altLang="en-US" dirty="0"/>
                    <a:t>노드가 </a:t>
                  </a:r>
                  <a:r>
                    <a:rPr lang="ko-KR" altLang="en-US" dirty="0" err="1"/>
                    <a:t>엣지로</a:t>
                  </a:r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65906" y="2060617"/>
                  <a:ext cx="3672000" cy="133882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e-neighborhood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거리가 </a:t>
                  </a:r>
                  <a:r>
                    <a:rPr lang="en-US" altLang="ko-KR" dirty="0" smtClean="0"/>
                    <a:t>e</a:t>
                  </a:r>
                  <a:r>
                    <a:rPr lang="ko-KR" altLang="en-US" dirty="0" smtClean="0"/>
                    <a:t>보다 가까운 </a:t>
                  </a:r>
                  <a:r>
                    <a:rPr lang="ko-KR" altLang="en-US" dirty="0" err="1" smtClean="0"/>
                    <a:t>노드만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013259" y="2060617"/>
                  <a:ext cx="3672000" cy="128528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k-nearest neighbor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각 노드 주변 </a:t>
                  </a:r>
                  <a:r>
                    <a:rPr lang="en-US" altLang="ko-KR" dirty="0" smtClean="0"/>
                    <a:t>k</a:t>
                  </a:r>
                  <a:r>
                    <a:rPr lang="ko-KR" altLang="en-US" dirty="0" smtClean="0"/>
                    <a:t>개의 이웃들만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93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453" y="1515627"/>
            <a:ext cx="4554108" cy="4489968"/>
            <a:chOff x="504453" y="1344827"/>
            <a:chExt cx="4554108" cy="4489968"/>
          </a:xfrm>
        </p:grpSpPr>
        <p:pic>
          <p:nvPicPr>
            <p:cNvPr id="4098" name="Picture 2" descr="http://i.imgur.com/d8yZTY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344827"/>
              <a:ext cx="4302990" cy="182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3664970"/>
              <a:ext cx="4554108" cy="216982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그래프 컷은 그래프를 특정 기준에 의해 두 개 이상의 </a:t>
              </a:r>
              <a:r>
                <a:rPr lang="ko-KR" altLang="en-US" b="1" dirty="0" err="1"/>
                <a:t>부그래프</a:t>
              </a:r>
              <a:r>
                <a:rPr lang="en-US" altLang="ko-KR" b="1" dirty="0"/>
                <a:t>(subgraph)</a:t>
              </a:r>
              <a:r>
                <a:rPr lang="ko-KR" altLang="en-US" dirty="0" smtClean="0"/>
                <a:t>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나누는 것</a:t>
              </a:r>
              <a:r>
                <a:rPr lang="ko-KR" altLang="en-US" dirty="0"/>
                <a:t>이</a:t>
              </a:r>
              <a:r>
                <a:rPr lang="ko-KR" altLang="en-US" dirty="0" smtClean="0"/>
                <a:t>다</a:t>
              </a:r>
              <a:r>
                <a:rPr lang="en-US" altLang="ko-KR" dirty="0"/>
                <a:t>. 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이 </a:t>
              </a:r>
              <a:r>
                <a:rPr lang="ko-KR" altLang="en-US" dirty="0" err="1"/>
                <a:t>부그래프가</a:t>
              </a:r>
              <a:r>
                <a:rPr lang="ko-KR" altLang="en-US" dirty="0"/>
                <a:t> 바로 </a:t>
              </a:r>
              <a:r>
                <a:rPr lang="en-US" altLang="ko-KR" dirty="0"/>
                <a:t>Spectral Clustering </a:t>
              </a:r>
              <a:r>
                <a:rPr lang="ko-KR" altLang="en-US" dirty="0"/>
                <a:t>기법의 학습 결과물인 </a:t>
              </a:r>
              <a:r>
                <a:rPr lang="ko-KR" altLang="en-US" dirty="0" smtClean="0"/>
                <a:t>군집이다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55" y="1260389"/>
            <a:ext cx="6120346" cy="474520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217076"/>
            <a:ext cx="7163430" cy="531353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1" y="2371403"/>
            <a:ext cx="3385986" cy="30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9825" y="1334530"/>
            <a:ext cx="10690106" cy="4366053"/>
            <a:chOff x="759825" y="1334530"/>
            <a:chExt cx="10690106" cy="4366053"/>
          </a:xfrm>
          <a:solidFill>
            <a:schemeClr val="accent2">
              <a:lumMod val="20000"/>
              <a:lumOff val="80000"/>
            </a:schemeClr>
          </a:solidFill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25" y="1334530"/>
              <a:ext cx="497371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51" y="1334530"/>
              <a:ext cx="532098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sp>
        <p:nvSpPr>
          <p:cNvPr id="3" name="직사각형 2"/>
          <p:cNvSpPr/>
          <p:nvPr/>
        </p:nvSpPr>
        <p:spPr>
          <a:xfrm>
            <a:off x="683741" y="1276865"/>
            <a:ext cx="10832756" cy="448138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593</Words>
  <Application>Microsoft Office PowerPoint</Application>
  <PresentationFormat>와이드스크린</PresentationFormat>
  <Paragraphs>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PT Sans</vt:lpstr>
      <vt:lpstr>맑은 고딕</vt:lpstr>
      <vt:lpstr>Arial</vt:lpstr>
      <vt:lpstr>Office 테마</vt:lpstr>
      <vt:lpstr>Spectral Clustering</vt:lpstr>
      <vt:lpstr>Clustering Algorithm</vt:lpstr>
      <vt:lpstr>Spectral Clustering Process</vt:lpstr>
      <vt:lpstr>Affinity Matrix</vt:lpstr>
      <vt:lpstr>PowerPoint 프레젠테이션</vt:lpstr>
      <vt:lpstr>Graph building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</vt:lpstr>
      <vt:lpstr>PowerPoint 프레젠테이션</vt:lpstr>
      <vt:lpstr>Example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Jwp</dc:creator>
  <cp:lastModifiedBy>Jwp</cp:lastModifiedBy>
  <cp:revision>49</cp:revision>
  <dcterms:created xsi:type="dcterms:W3CDTF">2019-08-22T08:26:23Z</dcterms:created>
  <dcterms:modified xsi:type="dcterms:W3CDTF">2019-08-25T13:33:42Z</dcterms:modified>
</cp:coreProperties>
</file>