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20" autoAdjust="0"/>
  </p:normalViewPr>
  <p:slideViewPr>
    <p:cSldViewPr snapToGrid="0">
      <p:cViewPr varScale="1">
        <p:scale>
          <a:sx n="80" d="100"/>
          <a:sy n="80" d="100"/>
        </p:scale>
        <p:origin x="58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7402-2679-4B4C-8D2A-5FF93BCFFF7E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865E-2025-4C2A-8EC2-D839BF2242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501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7402-2679-4B4C-8D2A-5FF93BCFFF7E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865E-2025-4C2A-8EC2-D839BF2242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816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7402-2679-4B4C-8D2A-5FF93BCFFF7E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865E-2025-4C2A-8EC2-D839BF2242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56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7402-2679-4B4C-8D2A-5FF93BCFFF7E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865E-2025-4C2A-8EC2-D839BF2242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6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7402-2679-4B4C-8D2A-5FF93BCFFF7E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865E-2025-4C2A-8EC2-D839BF2242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153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7402-2679-4B4C-8D2A-5FF93BCFFF7E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865E-2025-4C2A-8EC2-D839BF2242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663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7402-2679-4B4C-8D2A-5FF93BCFFF7E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865E-2025-4C2A-8EC2-D839BF2242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36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7402-2679-4B4C-8D2A-5FF93BCFFF7E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865E-2025-4C2A-8EC2-D839BF2242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95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7402-2679-4B4C-8D2A-5FF93BCFFF7E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865E-2025-4C2A-8EC2-D839BF2242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651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7402-2679-4B4C-8D2A-5FF93BCFFF7E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865E-2025-4C2A-8EC2-D839BF2242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96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7402-2679-4B4C-8D2A-5FF93BCFFF7E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865E-2025-4C2A-8EC2-D839BF2242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72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B7402-2679-4B4C-8D2A-5FF93BCFFF7E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B865E-2025-4C2A-8EC2-D839BF2242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48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13" Type="http://schemas.openxmlformats.org/officeDocument/2006/relationships/image" Target="../media/image20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12" Type="http://schemas.openxmlformats.org/officeDocument/2006/relationships/image" Target="../media/image19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11" Type="http://schemas.openxmlformats.org/officeDocument/2006/relationships/image" Target="../media/image18.jpeg"/><Relationship Id="rId5" Type="http://schemas.openxmlformats.org/officeDocument/2006/relationships/image" Target="../media/image12.jpeg"/><Relationship Id="rId10" Type="http://schemas.openxmlformats.org/officeDocument/2006/relationships/image" Target="../media/image17.jpeg"/><Relationship Id="rId4" Type="http://schemas.openxmlformats.org/officeDocument/2006/relationships/image" Target="../media/image11.jpeg"/><Relationship Id="rId9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13" Type="http://schemas.openxmlformats.org/officeDocument/2006/relationships/image" Target="../media/image28.jpeg"/><Relationship Id="rId18" Type="http://schemas.openxmlformats.org/officeDocument/2006/relationships/image" Target="../media/image33.jpeg"/><Relationship Id="rId26" Type="http://schemas.openxmlformats.org/officeDocument/2006/relationships/image" Target="../media/image41.jpeg"/><Relationship Id="rId3" Type="http://schemas.openxmlformats.org/officeDocument/2006/relationships/image" Target="../media/image10.jpeg"/><Relationship Id="rId21" Type="http://schemas.openxmlformats.org/officeDocument/2006/relationships/image" Target="../media/image36.jpeg"/><Relationship Id="rId7" Type="http://schemas.openxmlformats.org/officeDocument/2006/relationships/image" Target="../media/image22.jpeg"/><Relationship Id="rId12" Type="http://schemas.openxmlformats.org/officeDocument/2006/relationships/image" Target="../media/image27.jpeg"/><Relationship Id="rId17" Type="http://schemas.openxmlformats.org/officeDocument/2006/relationships/image" Target="../media/image32.jpeg"/><Relationship Id="rId25" Type="http://schemas.openxmlformats.org/officeDocument/2006/relationships/image" Target="../media/image40.jpeg"/><Relationship Id="rId2" Type="http://schemas.openxmlformats.org/officeDocument/2006/relationships/image" Target="../media/image9.jpeg"/><Relationship Id="rId16" Type="http://schemas.openxmlformats.org/officeDocument/2006/relationships/image" Target="../media/image31.jpeg"/><Relationship Id="rId20" Type="http://schemas.openxmlformats.org/officeDocument/2006/relationships/image" Target="../media/image35.jpeg"/><Relationship Id="rId29" Type="http://schemas.openxmlformats.org/officeDocument/2006/relationships/image" Target="../media/image4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eg"/><Relationship Id="rId11" Type="http://schemas.openxmlformats.org/officeDocument/2006/relationships/image" Target="../media/image26.jpeg"/><Relationship Id="rId24" Type="http://schemas.openxmlformats.org/officeDocument/2006/relationships/image" Target="../media/image39.jpeg"/><Relationship Id="rId5" Type="http://schemas.openxmlformats.org/officeDocument/2006/relationships/image" Target="../media/image12.jpeg"/><Relationship Id="rId15" Type="http://schemas.openxmlformats.org/officeDocument/2006/relationships/image" Target="../media/image30.jpeg"/><Relationship Id="rId23" Type="http://schemas.openxmlformats.org/officeDocument/2006/relationships/image" Target="../media/image38.jpeg"/><Relationship Id="rId28" Type="http://schemas.openxmlformats.org/officeDocument/2006/relationships/image" Target="../media/image43.jpeg"/><Relationship Id="rId10" Type="http://schemas.openxmlformats.org/officeDocument/2006/relationships/image" Target="../media/image25.jpeg"/><Relationship Id="rId19" Type="http://schemas.openxmlformats.org/officeDocument/2006/relationships/image" Target="../media/image34.jpeg"/><Relationship Id="rId4" Type="http://schemas.openxmlformats.org/officeDocument/2006/relationships/image" Target="../media/image11.jpeg"/><Relationship Id="rId9" Type="http://schemas.openxmlformats.org/officeDocument/2006/relationships/image" Target="../media/image24.jpeg"/><Relationship Id="rId14" Type="http://schemas.openxmlformats.org/officeDocument/2006/relationships/image" Target="../media/image29.jpeg"/><Relationship Id="rId22" Type="http://schemas.openxmlformats.org/officeDocument/2006/relationships/image" Target="../media/image37.jpeg"/><Relationship Id="rId27" Type="http://schemas.openxmlformats.org/officeDocument/2006/relationships/image" Target="../media/image4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/>
        </p:nvGrpSpPr>
        <p:grpSpPr>
          <a:xfrm>
            <a:off x="8845314" y="4204109"/>
            <a:ext cx="1161856" cy="409110"/>
            <a:chOff x="8845314" y="4204109"/>
            <a:chExt cx="1161856" cy="409110"/>
          </a:xfrm>
        </p:grpSpPr>
        <p:sp>
          <p:nvSpPr>
            <p:cNvPr id="24" name="평행 사변형 23"/>
            <p:cNvSpPr/>
            <p:nvPr/>
          </p:nvSpPr>
          <p:spPr>
            <a:xfrm>
              <a:off x="8847220" y="4204109"/>
              <a:ext cx="1159950" cy="390342"/>
            </a:xfrm>
            <a:prstGeom prst="parallelogram">
              <a:avLst/>
            </a:prstGeom>
            <a:solidFill>
              <a:schemeClr val="accent4">
                <a:lumMod val="20000"/>
                <a:lumOff val="8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박진원</a:t>
              </a:r>
              <a:endParaRPr lang="ko-KR" altLang="en-US" b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26" name="평행 사변형 25"/>
            <p:cNvSpPr/>
            <p:nvPr/>
          </p:nvSpPr>
          <p:spPr>
            <a:xfrm>
              <a:off x="8845314" y="4559219"/>
              <a:ext cx="1072115" cy="54000"/>
            </a:xfrm>
            <a:prstGeom prst="parallelogram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2203605" y="2362200"/>
            <a:ext cx="8252991" cy="1653196"/>
            <a:chOff x="2203605" y="2362200"/>
            <a:chExt cx="8252991" cy="1653196"/>
          </a:xfrm>
        </p:grpSpPr>
        <p:sp>
          <p:nvSpPr>
            <p:cNvPr id="30" name="평행 사변형 29"/>
            <p:cNvSpPr/>
            <p:nvPr/>
          </p:nvSpPr>
          <p:spPr>
            <a:xfrm>
              <a:off x="2203605" y="2362200"/>
              <a:ext cx="8252991" cy="1645920"/>
            </a:xfrm>
            <a:prstGeom prst="parallelogram">
              <a:avLst/>
            </a:prstGeom>
            <a:solidFill>
              <a:schemeClr val="accent2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3600" dirty="0" smtClean="0">
                  <a:solidFill>
                    <a:schemeClr val="tx1"/>
                  </a:solidFill>
                  <a:latin typeface="Bahnschrift" panose="020B0502040204020203" pitchFamily="34" charset="0"/>
                </a:rPr>
                <a:t>GAN</a:t>
              </a:r>
              <a:r>
                <a:rPr lang="ko-KR" altLang="en-US" sz="3600" dirty="0" smtClean="0">
                  <a:solidFill>
                    <a:schemeClr val="tx1"/>
                  </a:solidFill>
                  <a:latin typeface="Bahnschrift" panose="020B0502040204020203" pitchFamily="34" charset="0"/>
                </a:rPr>
                <a:t>   </a:t>
              </a:r>
              <a:r>
                <a:rPr lang="en-US" altLang="ko-KR" sz="3600" dirty="0" smtClean="0">
                  <a:solidFill>
                    <a:schemeClr val="tx1"/>
                  </a:solidFill>
                  <a:latin typeface="Bahnschrift" panose="020B0502040204020203" pitchFamily="34" charset="0"/>
                </a:rPr>
                <a:t>-   Research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dirty="0" smtClean="0">
                  <a:solidFill>
                    <a:schemeClr val="accent2">
                      <a:lumMod val="75000"/>
                    </a:schemeClr>
                  </a:solidFill>
                </a:rPr>
                <a:t>Image Segmentation &amp; </a:t>
              </a:r>
              <a:r>
                <a:rPr lang="ko-KR" altLang="en-US" dirty="0" smtClean="0">
                  <a:solidFill>
                    <a:schemeClr val="accent2">
                      <a:lumMod val="75000"/>
                    </a:schemeClr>
                  </a:solidFill>
                </a:rPr>
                <a:t>고해상도 이미지 생성 가능 여부 분석</a:t>
              </a:r>
              <a:endParaRPr lang="en-US" altLang="ko-KR" dirty="0" smtClean="0">
                <a:solidFill>
                  <a:schemeClr val="accent2">
                    <a:lumMod val="75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31" name="평행 사변형 30"/>
            <p:cNvSpPr/>
            <p:nvPr/>
          </p:nvSpPr>
          <p:spPr>
            <a:xfrm>
              <a:off x="2233874" y="3943396"/>
              <a:ext cx="7824526" cy="72000"/>
            </a:xfrm>
            <a:prstGeom prst="parallelogram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820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526074" y="303334"/>
            <a:ext cx="11157437" cy="6223242"/>
            <a:chOff x="602274" y="560509"/>
            <a:chExt cx="11157437" cy="6223242"/>
          </a:xfrm>
        </p:grpSpPr>
        <p:sp>
          <p:nvSpPr>
            <p:cNvPr id="4" name="TextBox 3"/>
            <p:cNvSpPr txBox="1"/>
            <p:nvPr/>
          </p:nvSpPr>
          <p:spPr>
            <a:xfrm>
              <a:off x="602274" y="560509"/>
              <a:ext cx="11157437" cy="6223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sz="2400" dirty="0" smtClean="0"/>
                <a:t>GAN-Research</a:t>
              </a:r>
              <a:endParaRPr lang="en-US" altLang="ko-KR" dirty="0" smtClean="0"/>
            </a:p>
            <a:p>
              <a:r>
                <a:rPr lang="en-US" altLang="ko-KR" dirty="0"/>
                <a:t> </a:t>
              </a:r>
              <a:r>
                <a:rPr lang="en-US" altLang="ko-KR" dirty="0" smtClean="0"/>
                <a:t>  </a:t>
              </a:r>
            </a:p>
            <a:p>
              <a:r>
                <a:rPr lang="en-US" altLang="ko-KR" dirty="0"/>
                <a:t> </a:t>
              </a:r>
              <a:r>
                <a:rPr lang="en-US" altLang="ko-KR" dirty="0" smtClean="0"/>
                <a:t>  - Style GAN : </a:t>
              </a:r>
              <a:r>
                <a:rPr lang="en-US" altLang="ko-KR" dirty="0" err="1" smtClean="0"/>
                <a:t>Nvidia</a:t>
              </a:r>
              <a:r>
                <a:rPr lang="ko-KR" altLang="en-US" dirty="0" smtClean="0"/>
                <a:t>에서 만든 </a:t>
              </a:r>
              <a:r>
                <a:rPr lang="ko-KR" altLang="en-US" dirty="0" err="1" smtClean="0"/>
                <a:t>딥러닝</a:t>
              </a:r>
              <a:r>
                <a:rPr lang="ko-KR" altLang="en-US" dirty="0" smtClean="0"/>
                <a:t> 모델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거의 사실에 가까운 이미지를 </a:t>
              </a:r>
              <a:r>
                <a:rPr lang="ko-KR" altLang="en-US" dirty="0" err="1" smtClean="0"/>
                <a:t>생성해냄</a:t>
              </a:r>
              <a:endParaRPr lang="en-US" altLang="ko-KR" dirty="0" smtClean="0"/>
            </a:p>
            <a:p>
              <a:endParaRPr lang="en-US" altLang="ko-KR" dirty="0"/>
            </a:p>
            <a:p>
              <a:endParaRPr lang="en-US" altLang="ko-KR" dirty="0" smtClean="0"/>
            </a:p>
            <a:p>
              <a:endParaRPr lang="en-US" altLang="ko-KR" dirty="0" smtClean="0"/>
            </a:p>
            <a:p>
              <a:endParaRPr lang="en-US" altLang="ko-KR" dirty="0"/>
            </a:p>
            <a:p>
              <a:endParaRPr lang="en-US" altLang="ko-KR" dirty="0" smtClean="0"/>
            </a:p>
            <a:p>
              <a:endParaRPr lang="en-US" altLang="ko-KR" dirty="0" smtClean="0"/>
            </a:p>
            <a:p>
              <a:endParaRPr lang="en-US" altLang="ko-KR" dirty="0" smtClean="0"/>
            </a:p>
            <a:p>
              <a:endParaRPr lang="en-US" altLang="ko-KR" dirty="0"/>
            </a:p>
            <a:p>
              <a:endParaRPr lang="en-US" altLang="ko-KR" dirty="0" smtClean="0"/>
            </a:p>
            <a:p>
              <a:endParaRPr lang="en-US" altLang="ko-KR" dirty="0"/>
            </a:p>
            <a:p>
              <a:r>
                <a:rPr lang="en-US" altLang="ko-KR" dirty="0"/>
                <a:t/>
              </a:r>
              <a:br>
                <a:rPr lang="en-US" altLang="ko-KR" dirty="0"/>
              </a:br>
              <a:r>
                <a:rPr lang="en-US" altLang="ko-KR" dirty="0"/>
                <a:t> </a:t>
              </a:r>
              <a:r>
                <a:rPr lang="en-US" altLang="ko-KR" dirty="0" smtClean="0"/>
                <a:t>  </a:t>
              </a:r>
            </a:p>
            <a:p>
              <a:endParaRPr lang="en-US" altLang="ko-KR" dirty="0"/>
            </a:p>
            <a:p>
              <a:endParaRPr lang="en-US" altLang="ko-KR" dirty="0"/>
            </a:p>
            <a:p>
              <a:pPr>
                <a:lnSpc>
                  <a:spcPct val="120000"/>
                </a:lnSpc>
              </a:pPr>
              <a:r>
                <a:rPr lang="en-US" altLang="ko-KR" dirty="0" smtClean="0"/>
                <a:t>   - </a:t>
              </a:r>
              <a:r>
                <a:rPr lang="en-US" altLang="ko-KR" dirty="0" err="1" smtClean="0"/>
                <a:t>Vanila</a:t>
              </a:r>
              <a:r>
                <a:rPr lang="en-US" altLang="ko-KR" dirty="0" smtClean="0"/>
                <a:t> GAN :</a:t>
              </a:r>
              <a:r>
                <a:rPr lang="ko-KR" altLang="en-US" dirty="0"/>
                <a:t> </a:t>
              </a:r>
              <a:r>
                <a:rPr lang="en-US" altLang="ko-KR" dirty="0" smtClean="0"/>
                <a:t>GAN</a:t>
              </a:r>
              <a:r>
                <a:rPr lang="ko-KR" altLang="en-US" dirty="0" smtClean="0"/>
                <a:t>의 기본 알고리즘 구조를 이해하기위해 구현 연습을 거듭함</a:t>
              </a:r>
              <a:r>
                <a:rPr lang="en-US" altLang="ko-KR" dirty="0"/>
                <a:t/>
              </a:r>
              <a:br>
                <a:rPr lang="en-US" altLang="ko-KR" dirty="0"/>
              </a:br>
              <a:r>
                <a:rPr lang="en-US" altLang="ko-KR" dirty="0"/>
                <a:t> </a:t>
              </a:r>
              <a:r>
                <a:rPr lang="en-US" altLang="ko-KR" dirty="0" smtClean="0"/>
                <a:t>  - SR GAN : </a:t>
              </a:r>
              <a:r>
                <a:rPr lang="ko-KR" altLang="en-US" dirty="0" err="1" smtClean="0"/>
                <a:t>저화질의</a:t>
              </a:r>
              <a:r>
                <a:rPr lang="ko-KR" altLang="en-US" dirty="0" smtClean="0"/>
                <a:t> 사진을 고화질로 만들어주는 모델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아직 테스트는 못함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코드 이해 정도</a:t>
              </a:r>
              <a:endParaRPr lang="en-US" altLang="ko-KR" dirty="0" smtClean="0"/>
            </a:p>
            <a:p>
              <a:pPr>
                <a:lnSpc>
                  <a:spcPct val="120000"/>
                </a:lnSpc>
              </a:pPr>
              <a:r>
                <a:rPr lang="en-US" altLang="ko-KR" dirty="0" smtClean="0"/>
                <a:t>   - Disco GAN : </a:t>
              </a:r>
              <a:r>
                <a:rPr lang="ko-KR" altLang="en-US" dirty="0" smtClean="0"/>
                <a:t>두 개의 이미지를 받아 한 이미지에서는 외곽스타일을 나머지 한 이미지에서는</a:t>
              </a:r>
              <a:endParaRPr lang="en-US" altLang="ko-KR" dirty="0" smtClean="0"/>
            </a:p>
            <a:p>
              <a:pPr>
                <a:lnSpc>
                  <a:spcPct val="120000"/>
                </a:lnSpc>
              </a:pPr>
              <a:r>
                <a:rPr lang="en-US" altLang="ko-KR" dirty="0"/>
                <a:t> </a:t>
              </a:r>
              <a:r>
                <a:rPr lang="en-US" altLang="ko-KR" dirty="0" smtClean="0"/>
                <a:t>                     </a:t>
              </a:r>
              <a:r>
                <a:rPr lang="ko-KR" altLang="en-US" dirty="0" smtClean="0"/>
                <a:t>얼굴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색깔 등의 스타일을 믹스해서 가져옴</a:t>
              </a:r>
              <a:endParaRPr lang="ko-KR" altLang="en-US" dirty="0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1152525" y="1812065"/>
              <a:ext cx="9445762" cy="1440000"/>
              <a:chOff x="1152525" y="1812065"/>
              <a:chExt cx="9445762" cy="1440000"/>
            </a:xfrm>
          </p:grpSpPr>
          <p:grpSp>
            <p:nvGrpSpPr>
              <p:cNvPr id="9" name="그룹 8"/>
              <p:cNvGrpSpPr/>
              <p:nvPr/>
            </p:nvGrpSpPr>
            <p:grpSpPr>
              <a:xfrm>
                <a:off x="2595194" y="1812065"/>
                <a:ext cx="8003093" cy="1440000"/>
                <a:chOff x="1175969" y="1773965"/>
                <a:chExt cx="8003093" cy="1440000"/>
              </a:xfrm>
            </p:grpSpPr>
            <p:pic>
              <p:nvPicPr>
                <p:cNvPr id="5" name="그림 4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39062" y="1773965"/>
                  <a:ext cx="1440000" cy="1440000"/>
                </a:xfrm>
                <a:prstGeom prst="rect">
                  <a:avLst/>
                </a:prstGeom>
              </p:spPr>
            </p:pic>
            <p:pic>
              <p:nvPicPr>
                <p:cNvPr id="6" name="그림 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18142" y="1773965"/>
                  <a:ext cx="1440000" cy="1440000"/>
                </a:xfrm>
                <a:prstGeom prst="rect">
                  <a:avLst/>
                </a:prstGeom>
              </p:spPr>
            </p:pic>
            <p:pic>
              <p:nvPicPr>
                <p:cNvPr id="7" name="그림 6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75969" y="1773965"/>
                  <a:ext cx="1440000" cy="1440000"/>
                </a:xfrm>
                <a:prstGeom prst="rect">
                  <a:avLst/>
                </a:prstGeom>
              </p:spPr>
            </p:pic>
            <p:pic>
              <p:nvPicPr>
                <p:cNvPr id="8" name="그림 7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97222" y="1773965"/>
                  <a:ext cx="1440000" cy="1440000"/>
                </a:xfrm>
                <a:prstGeom prst="rect">
                  <a:avLst/>
                </a:prstGeom>
              </p:spPr>
            </p:pic>
          </p:grpSp>
          <p:sp>
            <p:nvSpPr>
              <p:cNvPr id="10" name="TextBox 9"/>
              <p:cNvSpPr txBox="1"/>
              <p:nvPr/>
            </p:nvSpPr>
            <p:spPr>
              <a:xfrm>
                <a:off x="1152525" y="2371725"/>
                <a:ext cx="1016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smtClean="0"/>
                  <a:t>사람 </a:t>
                </a:r>
                <a:endParaRPr lang="ko-KR" altLang="en-US" dirty="0"/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1152524" y="3621257"/>
              <a:ext cx="9445763" cy="1440000"/>
              <a:chOff x="1152524" y="3440282"/>
              <a:chExt cx="9445763" cy="144000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1152524" y="3962400"/>
                <a:ext cx="12474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smtClean="0"/>
                  <a:t>고양이 </a:t>
                </a:r>
                <a:endParaRPr lang="ko-KR" altLang="en-US" dirty="0"/>
              </a:p>
            </p:txBody>
          </p:sp>
          <p:grpSp>
            <p:nvGrpSpPr>
              <p:cNvPr id="17" name="그룹 16"/>
              <p:cNvGrpSpPr/>
              <p:nvPr/>
            </p:nvGrpSpPr>
            <p:grpSpPr>
              <a:xfrm>
                <a:off x="2595194" y="3440282"/>
                <a:ext cx="8003093" cy="1440000"/>
                <a:chOff x="2338019" y="3411707"/>
                <a:chExt cx="8003093" cy="1440000"/>
              </a:xfrm>
            </p:grpSpPr>
            <p:pic>
              <p:nvPicPr>
                <p:cNvPr id="12" name="그림 11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59272" y="3411707"/>
                  <a:ext cx="1440000" cy="1440000"/>
                </a:xfrm>
                <a:prstGeom prst="rect">
                  <a:avLst/>
                </a:prstGeom>
              </p:spPr>
            </p:pic>
            <p:pic>
              <p:nvPicPr>
                <p:cNvPr id="14" name="그림 13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01112" y="3411707"/>
                  <a:ext cx="1440000" cy="1440000"/>
                </a:xfrm>
                <a:prstGeom prst="rect">
                  <a:avLst/>
                </a:prstGeom>
              </p:spPr>
            </p:pic>
            <p:pic>
              <p:nvPicPr>
                <p:cNvPr id="15" name="그림 14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98066" y="3411707"/>
                  <a:ext cx="1440000" cy="1440000"/>
                </a:xfrm>
                <a:prstGeom prst="rect">
                  <a:avLst/>
                </a:prstGeom>
              </p:spPr>
            </p:pic>
            <p:pic>
              <p:nvPicPr>
                <p:cNvPr id="16" name="그림 15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38019" y="3411707"/>
                  <a:ext cx="1440000" cy="144000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15654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526074" y="206196"/>
            <a:ext cx="8286243" cy="1726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2. Finding landmarks of image </a:t>
            </a:r>
            <a:r>
              <a:rPr lang="en-US" altLang="ko-KR" sz="2400" dirty="0" smtClean="0"/>
              <a:t>(for </a:t>
            </a:r>
            <a:r>
              <a:rPr lang="en-US" altLang="ko-KR" sz="2400" dirty="0" smtClean="0"/>
              <a:t>image </a:t>
            </a:r>
            <a:r>
              <a:rPr lang="en-US" altLang="ko-KR" sz="2400" dirty="0" smtClean="0"/>
              <a:t>segmentation</a:t>
            </a:r>
            <a:r>
              <a:rPr lang="en-US" altLang="ko-KR" sz="2400" dirty="0" smtClean="0"/>
              <a:t>)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이미지에서 얼굴 부분을 추출하고 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귀의 랜드마크 좌표를 추출</a:t>
            </a:r>
            <a:r>
              <a:rPr lang="en-US" altLang="ko-KR" dirty="0" smtClean="0"/>
              <a:t>   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구글의</a:t>
            </a:r>
            <a:r>
              <a:rPr lang="en-US" altLang="ko-KR" dirty="0" smtClean="0"/>
              <a:t> mobilenet_v2</a:t>
            </a:r>
            <a:r>
              <a:rPr lang="ko-KR" altLang="en-US" dirty="0" smtClean="0"/>
              <a:t>를 기반으로 구현된 모델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</a:t>
            </a:r>
            <a:r>
              <a:rPr lang="ko-KR" altLang="en-US" dirty="0" smtClean="0"/>
              <a:t> 우리가 원하는 결과를 내기 위해 모델을 재구성하는 중</a:t>
            </a:r>
            <a:endParaRPr lang="en-US" altLang="ko-KR" dirty="0" smtClean="0"/>
          </a:p>
        </p:txBody>
      </p:sp>
      <p:grpSp>
        <p:nvGrpSpPr>
          <p:cNvPr id="53" name="그룹 52"/>
          <p:cNvGrpSpPr/>
          <p:nvPr/>
        </p:nvGrpSpPr>
        <p:grpSpPr>
          <a:xfrm>
            <a:off x="864994" y="3562707"/>
            <a:ext cx="10126856" cy="1464326"/>
            <a:chOff x="864994" y="3677007"/>
            <a:chExt cx="10126856" cy="1464326"/>
          </a:xfrm>
        </p:grpSpPr>
        <p:sp>
          <p:nvSpPr>
            <p:cNvPr id="29" name="TextBox 28"/>
            <p:cNvSpPr txBox="1"/>
            <p:nvPr/>
          </p:nvSpPr>
          <p:spPr>
            <a:xfrm>
              <a:off x="864994" y="3874717"/>
              <a:ext cx="1175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 smtClean="0"/>
                <a:t>output</a:t>
              </a:r>
              <a:endParaRPr lang="ko-KR" altLang="en-US" dirty="0"/>
            </a:p>
          </p:txBody>
        </p:sp>
        <p:pic>
          <p:nvPicPr>
            <p:cNvPr id="39" name="그림 3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895"/>
            <a:stretch/>
          </p:blipFill>
          <p:spPr>
            <a:xfrm>
              <a:off x="9281476" y="3677007"/>
              <a:ext cx="1710374" cy="1440000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0" r="7720"/>
            <a:stretch/>
          </p:blipFill>
          <p:spPr>
            <a:xfrm>
              <a:off x="7010481" y="3701333"/>
              <a:ext cx="1833830" cy="1440000"/>
            </a:xfrm>
            <a:prstGeom prst="rect">
              <a:avLst/>
            </a:prstGeom>
          </p:spPr>
        </p:pic>
        <p:pic>
          <p:nvPicPr>
            <p:cNvPr id="41" name="그림 4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03" r="14103"/>
            <a:stretch/>
          </p:blipFill>
          <p:spPr>
            <a:xfrm>
              <a:off x="4919195" y="3677007"/>
              <a:ext cx="1561676" cy="1440000"/>
            </a:xfrm>
            <a:prstGeom prst="rect">
              <a:avLst/>
            </a:prstGeom>
          </p:spPr>
        </p:pic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1118" y="3701333"/>
              <a:ext cx="1377990" cy="144000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1044332" y="4310494"/>
              <a:ext cx="14948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accent2">
                      <a:lumMod val="75000"/>
                    </a:schemeClr>
                  </a:solidFill>
                </a:rPr>
                <a:t>Landmarks</a:t>
              </a:r>
            </a:p>
            <a:p>
              <a:r>
                <a:rPr lang="en-US" altLang="ko-KR" sz="1600" dirty="0" smtClean="0">
                  <a:solidFill>
                    <a:schemeClr val="accent2">
                      <a:lumMod val="75000"/>
                    </a:schemeClr>
                  </a:solidFill>
                </a:rPr>
                <a:t>Bounding box</a:t>
              </a:r>
              <a:endParaRPr lang="ko-KR" altLang="en-US" sz="16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864994" y="1962507"/>
            <a:ext cx="10139941" cy="1440000"/>
            <a:chOff x="864994" y="2076807"/>
            <a:chExt cx="10139941" cy="14400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290"/>
            <a:stretch/>
          </p:blipFill>
          <p:spPr>
            <a:xfrm>
              <a:off x="9281476" y="2076807"/>
              <a:ext cx="1723459" cy="1440000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56" r="7956"/>
            <a:stretch/>
          </p:blipFill>
          <p:spPr>
            <a:xfrm>
              <a:off x="7010481" y="2076807"/>
              <a:ext cx="1823610" cy="144000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64" r="14164"/>
            <a:stretch/>
          </p:blipFill>
          <p:spPr>
            <a:xfrm>
              <a:off x="4921861" y="2076807"/>
              <a:ext cx="1559010" cy="14400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864994" y="2274517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 smtClean="0"/>
                <a:t>Input</a:t>
              </a:r>
              <a:r>
                <a:rPr lang="ko-KR" altLang="en-US" dirty="0" smtClean="0"/>
                <a:t> </a:t>
              </a:r>
              <a:endParaRPr lang="ko-KR" altLang="en-US" dirty="0"/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1118" y="2076807"/>
              <a:ext cx="1377990" cy="1440000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1038847" y="2721499"/>
              <a:ext cx="13019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accent2">
                      <a:lumMod val="75000"/>
                    </a:schemeClr>
                  </a:solidFill>
                </a:rPr>
                <a:t>Raw images</a:t>
              </a:r>
              <a:endParaRPr lang="ko-KR" altLang="en-US" sz="16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864994" y="5191482"/>
            <a:ext cx="10126856" cy="1440000"/>
            <a:chOff x="864994" y="5305782"/>
            <a:chExt cx="10126856" cy="1440000"/>
          </a:xfrm>
        </p:grpSpPr>
        <p:sp>
          <p:nvSpPr>
            <p:cNvPr id="37" name="TextBox 36"/>
            <p:cNvSpPr txBox="1"/>
            <p:nvPr/>
          </p:nvSpPr>
          <p:spPr>
            <a:xfrm>
              <a:off x="864994" y="5503492"/>
              <a:ext cx="1125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 smtClean="0"/>
                <a:t>result</a:t>
              </a:r>
              <a:r>
                <a:rPr lang="ko-KR" altLang="en-US" dirty="0" smtClean="0"/>
                <a:t> </a:t>
              </a:r>
              <a:endParaRPr lang="ko-KR" altLang="en-US" dirty="0"/>
            </a:p>
          </p:txBody>
        </p:sp>
        <p:pic>
          <p:nvPicPr>
            <p:cNvPr id="44" name="그림 43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895"/>
            <a:stretch/>
          </p:blipFill>
          <p:spPr>
            <a:xfrm>
              <a:off x="9281476" y="5305782"/>
              <a:ext cx="1710374" cy="1440000"/>
            </a:xfrm>
            <a:prstGeom prst="rect">
              <a:avLst/>
            </a:prstGeom>
          </p:spPr>
        </p:pic>
        <p:pic>
          <p:nvPicPr>
            <p:cNvPr id="45" name="그림 44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59" r="8159"/>
            <a:stretch/>
          </p:blipFill>
          <p:spPr>
            <a:xfrm>
              <a:off x="7003135" y="5305782"/>
              <a:ext cx="1814780" cy="1440000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04" r="14004"/>
            <a:stretch/>
          </p:blipFill>
          <p:spPr>
            <a:xfrm>
              <a:off x="4912237" y="5305782"/>
              <a:ext cx="1565980" cy="1440000"/>
            </a:xfrm>
            <a:prstGeom prst="rect">
              <a:avLst/>
            </a:prstGeom>
          </p:spPr>
        </p:pic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1118" y="5305782"/>
              <a:ext cx="1377990" cy="1440000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1038847" y="5941987"/>
              <a:ext cx="17716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accent2">
                      <a:lumMod val="75000"/>
                    </a:schemeClr>
                  </a:solidFill>
                </a:rPr>
                <a:t>Insert eye image</a:t>
              </a:r>
            </a:p>
            <a:p>
              <a:r>
                <a:rPr lang="en-US" altLang="ko-KR" sz="1600" dirty="0" smtClean="0">
                  <a:solidFill>
                    <a:schemeClr val="accent2">
                      <a:lumMod val="75000"/>
                    </a:schemeClr>
                  </a:solidFill>
                </a:rPr>
                <a:t>on the landmark</a:t>
              </a:r>
              <a:endParaRPr lang="ko-KR" altLang="en-US" sz="16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356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864994" y="1963527"/>
            <a:ext cx="10126856" cy="1464326"/>
            <a:chOff x="864994" y="3677007"/>
            <a:chExt cx="10126856" cy="1464326"/>
          </a:xfrm>
        </p:grpSpPr>
        <p:sp>
          <p:nvSpPr>
            <p:cNvPr id="25" name="TextBox 24"/>
            <p:cNvSpPr txBox="1"/>
            <p:nvPr/>
          </p:nvSpPr>
          <p:spPr>
            <a:xfrm>
              <a:off x="864994" y="3874717"/>
              <a:ext cx="10902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/>
                <a:t>From</a:t>
              </a:r>
              <a:r>
                <a:rPr lang="ko-KR" altLang="en-US" dirty="0"/>
                <a:t> </a:t>
              </a:r>
              <a:endParaRPr lang="ko-KR" altLang="en-US" dirty="0"/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895"/>
            <a:stretch/>
          </p:blipFill>
          <p:spPr>
            <a:xfrm>
              <a:off x="9281476" y="3677007"/>
              <a:ext cx="1710374" cy="1440000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0" r="7720"/>
            <a:stretch/>
          </p:blipFill>
          <p:spPr>
            <a:xfrm>
              <a:off x="7010481" y="3701333"/>
              <a:ext cx="1833830" cy="1440000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03" r="14103"/>
            <a:stretch/>
          </p:blipFill>
          <p:spPr>
            <a:xfrm>
              <a:off x="4919195" y="3677007"/>
              <a:ext cx="1561676" cy="1440000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1118" y="3701333"/>
              <a:ext cx="1377990" cy="1440000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1044332" y="4310494"/>
              <a:ext cx="12989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accent2">
                      <a:lumMod val="75000"/>
                    </a:schemeClr>
                  </a:solidFill>
                </a:rPr>
                <a:t>Coordinates</a:t>
              </a:r>
              <a:endParaRPr lang="ko-KR" altLang="en-US" sz="16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26074" y="206196"/>
            <a:ext cx="8353954" cy="1726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3. Extracting landmarks of image (for image </a:t>
            </a:r>
            <a:r>
              <a:rPr lang="en-US" altLang="ko-KR" sz="2400" dirty="0" err="1" smtClean="0"/>
              <a:t>segmentaion</a:t>
            </a:r>
            <a:r>
              <a:rPr lang="en-US" altLang="ko-KR" sz="2400" dirty="0" smtClean="0"/>
              <a:t>)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좌표와 얼굴 크기를 </a:t>
            </a:r>
            <a:r>
              <a:rPr lang="ko-KR" altLang="en-US" dirty="0" smtClean="0"/>
              <a:t>기반으로 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입만 따로 추출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랜드마크별</a:t>
            </a:r>
            <a:r>
              <a:rPr lang="ko-KR" altLang="en-US" dirty="0" smtClean="0"/>
              <a:t> 부분 </a:t>
            </a:r>
            <a:r>
              <a:rPr lang="ko-KR" altLang="en-US" dirty="0" err="1" smtClean="0"/>
              <a:t>세그멘테이션을</a:t>
            </a:r>
            <a:r>
              <a:rPr lang="ko-KR" altLang="en-US" dirty="0" smtClean="0"/>
              <a:t> 위해 이미지 자르고 저장하는 </a:t>
            </a:r>
            <a:r>
              <a:rPr lang="ko-KR" altLang="en-US" dirty="0" err="1" smtClean="0"/>
              <a:t>코드구현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   -</a:t>
            </a:r>
            <a:r>
              <a:rPr lang="ko-KR" altLang="en-US" dirty="0" smtClean="0"/>
              <a:t> 데이터 셋을 만드는 효과적인 방법으로서 활용 가능</a:t>
            </a:r>
            <a:endParaRPr lang="en-US" altLang="ko-KR" dirty="0" smtClean="0"/>
          </a:p>
        </p:txBody>
      </p:sp>
      <p:grpSp>
        <p:nvGrpSpPr>
          <p:cNvPr id="7" name="그룹 6"/>
          <p:cNvGrpSpPr/>
          <p:nvPr/>
        </p:nvGrpSpPr>
        <p:grpSpPr>
          <a:xfrm>
            <a:off x="864994" y="3561111"/>
            <a:ext cx="10107807" cy="1465922"/>
            <a:chOff x="864994" y="3561111"/>
            <a:chExt cx="10107807" cy="1465922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2191"/>
            <a:stretch/>
          </p:blipFill>
          <p:spPr>
            <a:xfrm>
              <a:off x="9290437" y="3561111"/>
              <a:ext cx="1682364" cy="1440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1117" y="3587033"/>
              <a:ext cx="1377991" cy="1440000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30" r="8030"/>
            <a:stretch/>
          </p:blipFill>
          <p:spPr>
            <a:xfrm>
              <a:off x="7000323" y="3587033"/>
              <a:ext cx="1820404" cy="1440000"/>
            </a:xfrm>
            <a:prstGeom prst="rect">
              <a:avLst/>
            </a:prstGeom>
          </p:spPr>
        </p:pic>
        <p:grpSp>
          <p:nvGrpSpPr>
            <p:cNvPr id="53" name="그룹 52"/>
            <p:cNvGrpSpPr/>
            <p:nvPr/>
          </p:nvGrpSpPr>
          <p:grpSpPr>
            <a:xfrm>
              <a:off x="864994" y="3760417"/>
              <a:ext cx="1938544" cy="1020552"/>
              <a:chOff x="864994" y="3874717"/>
              <a:chExt cx="1938544" cy="102055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864994" y="3874717"/>
                <a:ext cx="1938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Bounding Box</a:t>
                </a:r>
                <a:endParaRPr lang="ko-KR" altLang="en-US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044332" y="4310494"/>
                <a:ext cx="149483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accent2">
                        <a:lumMod val="75000"/>
                      </a:schemeClr>
                    </a:solidFill>
                  </a:rPr>
                  <a:t>Bounding box</a:t>
                </a:r>
              </a:p>
              <a:p>
                <a:r>
                  <a:rPr lang="en-US" altLang="ko-KR" sz="1600" dirty="0">
                    <a:solidFill>
                      <a:schemeClr val="accent2">
                        <a:lumMod val="75000"/>
                      </a:schemeClr>
                    </a:solidFill>
                  </a:rPr>
                  <a:t>by Landmarks</a:t>
                </a:r>
                <a:endParaRPr lang="en-US" altLang="ko-KR" sz="16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67" r="14167"/>
            <a:stretch/>
          </p:blipFill>
          <p:spPr>
            <a:xfrm>
              <a:off x="4912237" y="3561111"/>
              <a:ext cx="1558928" cy="1440000"/>
            </a:xfrm>
            <a:prstGeom prst="rect">
              <a:avLst/>
            </a:prstGeom>
          </p:spPr>
        </p:pic>
      </p:grpSp>
      <p:grpSp>
        <p:nvGrpSpPr>
          <p:cNvPr id="6" name="그룹 5"/>
          <p:cNvGrpSpPr/>
          <p:nvPr/>
        </p:nvGrpSpPr>
        <p:grpSpPr>
          <a:xfrm>
            <a:off x="864994" y="5179996"/>
            <a:ext cx="10004452" cy="1450641"/>
            <a:chOff x="864994" y="5179996"/>
            <a:chExt cx="10004452" cy="1450641"/>
          </a:xfrm>
        </p:grpSpPr>
        <p:grpSp>
          <p:nvGrpSpPr>
            <p:cNvPr id="43" name="그룹 42"/>
            <p:cNvGrpSpPr>
              <a:grpSpLocks noChangeAspect="1"/>
            </p:cNvGrpSpPr>
            <p:nvPr/>
          </p:nvGrpSpPr>
          <p:grpSpPr>
            <a:xfrm>
              <a:off x="7255198" y="5179996"/>
              <a:ext cx="1305166" cy="1440000"/>
              <a:chOff x="4402327" y="877192"/>
              <a:chExt cx="5511979" cy="6081410"/>
            </a:xfrm>
          </p:grpSpPr>
          <p:pic>
            <p:nvPicPr>
              <p:cNvPr id="48" name="그림 47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7702" y="3939628"/>
                <a:ext cx="1304925" cy="1304925"/>
              </a:xfrm>
              <a:prstGeom prst="rect">
                <a:avLst/>
              </a:prstGeom>
            </p:spPr>
          </p:pic>
          <p:pic>
            <p:nvPicPr>
              <p:cNvPr id="55" name="그림 54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1181" y="3898400"/>
                <a:ext cx="1304925" cy="1304925"/>
              </a:xfrm>
              <a:prstGeom prst="rect">
                <a:avLst/>
              </a:prstGeom>
            </p:spPr>
          </p:pic>
          <p:pic>
            <p:nvPicPr>
              <p:cNvPr id="56" name="그림 55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07369" y="5329827"/>
                <a:ext cx="1628775" cy="1628775"/>
              </a:xfrm>
              <a:prstGeom prst="rect">
                <a:avLst/>
              </a:prstGeom>
            </p:spPr>
          </p:pic>
          <p:pic>
            <p:nvPicPr>
              <p:cNvPr id="57" name="그림 56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02327" y="877192"/>
                <a:ext cx="2428875" cy="2933700"/>
              </a:xfrm>
              <a:prstGeom prst="rect">
                <a:avLst/>
              </a:prstGeom>
            </p:spPr>
          </p:pic>
          <p:pic>
            <p:nvPicPr>
              <p:cNvPr id="58" name="그림 57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1181" y="1409698"/>
                <a:ext cx="2143125" cy="2143125"/>
              </a:xfrm>
              <a:prstGeom prst="rect">
                <a:avLst/>
              </a:prstGeom>
            </p:spPr>
          </p:pic>
        </p:grpSp>
        <p:grpSp>
          <p:nvGrpSpPr>
            <p:cNvPr id="59" name="그룹 58"/>
            <p:cNvGrpSpPr>
              <a:grpSpLocks noChangeAspect="1"/>
            </p:cNvGrpSpPr>
            <p:nvPr/>
          </p:nvGrpSpPr>
          <p:grpSpPr>
            <a:xfrm>
              <a:off x="5062308" y="5187270"/>
              <a:ext cx="1328458" cy="1440000"/>
              <a:chOff x="242888" y="1228724"/>
              <a:chExt cx="3643308" cy="4301127"/>
            </a:xfrm>
          </p:grpSpPr>
          <p:pic>
            <p:nvPicPr>
              <p:cNvPr id="60" name="그림 59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4861" y="3465013"/>
                <a:ext cx="866775" cy="866775"/>
              </a:xfrm>
              <a:prstGeom prst="rect">
                <a:avLst/>
              </a:prstGeom>
            </p:spPr>
          </p:pic>
          <p:pic>
            <p:nvPicPr>
              <p:cNvPr id="61" name="그림 60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03551" y="3424528"/>
                <a:ext cx="866775" cy="866775"/>
              </a:xfrm>
              <a:prstGeom prst="rect">
                <a:avLst/>
              </a:prstGeom>
            </p:spPr>
          </p:pic>
          <p:pic>
            <p:nvPicPr>
              <p:cNvPr id="62" name="그림 61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4228" y="4453526"/>
                <a:ext cx="1076325" cy="1076325"/>
              </a:xfrm>
              <a:prstGeom prst="rect">
                <a:avLst/>
              </a:prstGeom>
            </p:spPr>
          </p:pic>
          <p:pic>
            <p:nvPicPr>
              <p:cNvPr id="63" name="그림 62"/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2888" y="1471612"/>
                <a:ext cx="1457325" cy="1885950"/>
              </a:xfrm>
              <a:prstGeom prst="rect">
                <a:avLst/>
              </a:prstGeom>
            </p:spPr>
          </p:pic>
          <p:pic>
            <p:nvPicPr>
              <p:cNvPr id="64" name="그림 63"/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5996" y="1228724"/>
                <a:ext cx="1600200" cy="2066925"/>
              </a:xfrm>
              <a:prstGeom prst="rect">
                <a:avLst/>
              </a:prstGeom>
            </p:spPr>
          </p:pic>
        </p:grpSp>
        <p:grpSp>
          <p:nvGrpSpPr>
            <p:cNvPr id="65" name="그룹 64"/>
            <p:cNvGrpSpPr>
              <a:grpSpLocks noChangeAspect="1"/>
            </p:cNvGrpSpPr>
            <p:nvPr/>
          </p:nvGrpSpPr>
          <p:grpSpPr>
            <a:xfrm>
              <a:off x="2940833" y="5186213"/>
              <a:ext cx="1278558" cy="1440000"/>
              <a:chOff x="5064992" y="100011"/>
              <a:chExt cx="4790964" cy="5395912"/>
            </a:xfrm>
          </p:grpSpPr>
          <p:pic>
            <p:nvPicPr>
              <p:cNvPr id="66" name="그림 65"/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10333" y="3238494"/>
                <a:ext cx="962025" cy="962025"/>
              </a:xfrm>
              <a:prstGeom prst="rect">
                <a:avLst/>
              </a:prstGeom>
            </p:spPr>
          </p:pic>
          <p:pic>
            <p:nvPicPr>
              <p:cNvPr id="67" name="그림 66"/>
              <p:cNvPicPr>
                <a:picLocks noChangeAspect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28395" y="3238494"/>
                <a:ext cx="962025" cy="962025"/>
              </a:xfrm>
              <a:prstGeom prst="rect">
                <a:avLst/>
              </a:prstGeom>
            </p:spPr>
          </p:pic>
          <p:pic>
            <p:nvPicPr>
              <p:cNvPr id="68" name="그림 67"/>
              <p:cNvPicPr>
                <a:picLocks noChangeAspect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75882" y="4286248"/>
                <a:ext cx="1209675" cy="1209675"/>
              </a:xfrm>
              <a:prstGeom prst="rect">
                <a:avLst/>
              </a:prstGeom>
            </p:spPr>
          </p:pic>
          <p:pic>
            <p:nvPicPr>
              <p:cNvPr id="69" name="그림 68"/>
              <p:cNvPicPr>
                <a:picLocks noChangeAspect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4992" y="100011"/>
                <a:ext cx="2095500" cy="2981325"/>
              </a:xfrm>
              <a:prstGeom prst="rect">
                <a:avLst/>
              </a:prstGeom>
            </p:spPr>
          </p:pic>
          <p:pic>
            <p:nvPicPr>
              <p:cNvPr id="70" name="그림 69"/>
              <p:cNvPicPr>
                <a:picLocks noChangeAspect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98581" y="180973"/>
                <a:ext cx="1857375" cy="2819400"/>
              </a:xfrm>
              <a:prstGeom prst="rect">
                <a:avLst/>
              </a:prstGeom>
            </p:spPr>
          </p:pic>
        </p:grpSp>
        <p:grpSp>
          <p:nvGrpSpPr>
            <p:cNvPr id="54" name="그룹 53"/>
            <p:cNvGrpSpPr/>
            <p:nvPr/>
          </p:nvGrpSpPr>
          <p:grpSpPr>
            <a:xfrm>
              <a:off x="864994" y="5389192"/>
              <a:ext cx="1938544" cy="1023270"/>
              <a:chOff x="864994" y="5503492"/>
              <a:chExt cx="1938544" cy="1023270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864994" y="5503492"/>
                <a:ext cx="1938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Bounding Box</a:t>
                </a:r>
                <a:endParaRPr lang="ko-KR" altLang="en-US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038847" y="5941987"/>
                <a:ext cx="149483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accent2">
                        <a:lumMod val="75000"/>
                      </a:schemeClr>
                    </a:solidFill>
                  </a:rPr>
                  <a:t>Bounding box</a:t>
                </a:r>
              </a:p>
              <a:p>
                <a:r>
                  <a:rPr lang="en-US" altLang="ko-KR" sz="1600" dirty="0">
                    <a:solidFill>
                      <a:schemeClr val="accent2">
                        <a:lumMod val="75000"/>
                      </a:schemeClr>
                    </a:solidFill>
                  </a:rPr>
                  <a:t>by Landmarks</a:t>
                </a:r>
                <a:endParaRPr lang="en-US" altLang="ko-KR" sz="16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71" name="그룹 70"/>
            <p:cNvGrpSpPr>
              <a:grpSpLocks noChangeAspect="1"/>
            </p:cNvGrpSpPr>
            <p:nvPr/>
          </p:nvGrpSpPr>
          <p:grpSpPr>
            <a:xfrm>
              <a:off x="9393792" y="5190637"/>
              <a:ext cx="1475654" cy="1440000"/>
              <a:chOff x="-262542" y="395287"/>
              <a:chExt cx="4270361" cy="4167182"/>
            </a:xfrm>
          </p:grpSpPr>
          <p:pic>
            <p:nvPicPr>
              <p:cNvPr id="72" name="그림 71"/>
              <p:cNvPicPr>
                <a:picLocks noChangeAspect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7889" y="3238494"/>
                <a:ext cx="1323975" cy="1323975"/>
              </a:xfrm>
              <a:prstGeom prst="rect">
                <a:avLst/>
              </a:prstGeom>
            </p:spPr>
          </p:pic>
          <p:pic>
            <p:nvPicPr>
              <p:cNvPr id="73" name="그림 72"/>
              <p:cNvPicPr>
                <a:picLocks noChangeAspect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40969" y="395287"/>
                <a:ext cx="1466850" cy="1524000"/>
              </a:xfrm>
              <a:prstGeom prst="rect">
                <a:avLst/>
              </a:prstGeom>
            </p:spPr>
          </p:pic>
          <p:pic>
            <p:nvPicPr>
              <p:cNvPr id="74" name="그림 73"/>
              <p:cNvPicPr>
                <a:picLocks noChangeAspect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758" y="2038351"/>
                <a:ext cx="1057275" cy="1057275"/>
              </a:xfrm>
              <a:prstGeom prst="rect">
                <a:avLst/>
              </a:prstGeom>
            </p:spPr>
          </p:pic>
          <p:pic>
            <p:nvPicPr>
              <p:cNvPr id="75" name="그림 74"/>
              <p:cNvPicPr>
                <a:picLocks noChangeAspect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30558" y="2024061"/>
                <a:ext cx="1057275" cy="1057275"/>
              </a:xfrm>
              <a:prstGeom prst="rect">
                <a:avLst/>
              </a:prstGeom>
            </p:spPr>
          </p:pic>
          <p:pic>
            <p:nvPicPr>
              <p:cNvPr id="76" name="그림 75"/>
              <p:cNvPicPr>
                <a:picLocks noChangeAspect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2542" y="395287"/>
                <a:ext cx="1933575" cy="157162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67472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150</Words>
  <Application>Microsoft Office PowerPoint</Application>
  <PresentationFormat>와이드스크린</PresentationFormat>
  <Paragraphs>48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맑은 고딕 Semilight</vt:lpstr>
      <vt:lpstr>Arial</vt:lpstr>
      <vt:lpstr>Bahnschrift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Remove background of image  2. Gan research  - 1. Style GAN  - 2. Vanila GAN  - 3. SR GAN  - 4. Disco GAN  3. Style Transfer  4. color recognition &amp; extracting  - using kanny algorithm(opencv)  5. Finding landmarks of image  - using mobilenet_v2 : image classification, segmentation, detection neural networks  6.</dc:title>
  <dc:creator>Jwp</dc:creator>
  <cp:lastModifiedBy>Jwp</cp:lastModifiedBy>
  <cp:revision>23</cp:revision>
  <dcterms:created xsi:type="dcterms:W3CDTF">2019-08-09T10:06:52Z</dcterms:created>
  <dcterms:modified xsi:type="dcterms:W3CDTF">2019-08-16T10:41:29Z</dcterms:modified>
</cp:coreProperties>
</file>