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0" autoAdjust="0"/>
    <p:restoredTop sz="94660"/>
  </p:normalViewPr>
  <p:slideViewPr>
    <p:cSldViewPr>
      <p:cViewPr varScale="1">
        <p:scale>
          <a:sx n="110" d="100"/>
          <a:sy n="110" d="100"/>
        </p:scale>
        <p:origin x="-177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2A00-EE9D-447D-A66D-1DEBF8A19CAB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47DA-3CE2-4160-945B-C6E6B3A3DE6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2A00-EE9D-447D-A66D-1DEBF8A19CAB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47DA-3CE2-4160-945B-C6E6B3A3DE6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2A00-EE9D-447D-A66D-1DEBF8A19CAB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47DA-3CE2-4160-945B-C6E6B3A3DE6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2A00-EE9D-447D-A66D-1DEBF8A19CAB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47DA-3CE2-4160-945B-C6E6B3A3DE6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2A00-EE9D-447D-A66D-1DEBF8A19CAB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47DA-3CE2-4160-945B-C6E6B3A3DE6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2A00-EE9D-447D-A66D-1DEBF8A19CAB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47DA-3CE2-4160-945B-C6E6B3A3DE6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2A00-EE9D-447D-A66D-1DEBF8A19CAB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47DA-3CE2-4160-945B-C6E6B3A3DE6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2A00-EE9D-447D-A66D-1DEBF8A19CAB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47DA-3CE2-4160-945B-C6E6B3A3DE6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2A00-EE9D-447D-A66D-1DEBF8A19CAB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47DA-3CE2-4160-945B-C6E6B3A3DE6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2A00-EE9D-447D-A66D-1DEBF8A19CAB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47DA-3CE2-4160-945B-C6E6B3A3DE6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36F2A00-EE9D-447D-A66D-1DEBF8A19CAB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828F47DA-3CE2-4160-945B-C6E6B3A3DE6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36F2A00-EE9D-447D-A66D-1DEBF8A19CAB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28F47DA-3CE2-4160-945B-C6E6B3A3DE6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1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1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1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1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7200" b="0" dirty="0" smtClean="0">
                <a:latin typeface="Adobe Song Std L" pitchFamily="18" charset="-128"/>
                <a:ea typeface="Adobe Song Std L" pitchFamily="18" charset="-128"/>
              </a:rPr>
              <a:t>Assignment</a:t>
            </a:r>
            <a:r>
              <a:rPr lang="en-US" altLang="ko-KR" sz="6600" b="0" dirty="0" smtClean="0">
                <a:latin typeface="Adobe Song Std L" pitchFamily="18" charset="-128"/>
                <a:ea typeface="Adobe Song Std L" pitchFamily="18" charset="-128"/>
              </a:rPr>
              <a:t> 6</a:t>
            </a:r>
            <a:endParaRPr lang="ko-KR" altLang="en-US" sz="6600" b="0" dirty="0">
              <a:latin typeface="Adobe Song Std L" pitchFamily="18" charset="-128"/>
              <a:ea typeface="MD이솝체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latin typeface="Adobe Song Std L" pitchFamily="18" charset="-128"/>
                <a:ea typeface="Adobe Song Std L" pitchFamily="18" charset="-128"/>
              </a:rPr>
              <a:t>Text Mining &amp; Visualization</a:t>
            </a:r>
          </a:p>
          <a:p>
            <a:endParaRPr lang="ko-KR" altLang="en-US" dirty="0">
              <a:latin typeface="Adobe Song Std L" pitchFamily="18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52436" y="580526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박진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</a:p>
        </p:txBody>
      </p:sp>
    </p:spTree>
    <p:extLst>
      <p:ext uri="{BB962C8B-B14F-4D97-AF65-F5344CB8AC3E}">
        <p14:creationId xmlns:p14="http://schemas.microsoft.com/office/powerpoint/2010/main" val="24903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838" y="2271125"/>
            <a:ext cx="5781490" cy="4398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#8. Bar Chart Graph</a:t>
            </a:r>
            <a:endParaRPr lang="ko-KR" altLang="en-US" sz="54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856" y="1775191"/>
            <a:ext cx="8229600" cy="4625609"/>
          </a:xfrm>
        </p:spPr>
        <p:txBody>
          <a:bodyPr>
            <a:noAutofit/>
          </a:bodyPr>
          <a:lstStyle/>
          <a:p>
            <a:r>
              <a:rPr lang="en-US" altLang="ko-KR" sz="20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en-US" altLang="ko-KR" sz="2000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Result</a:t>
            </a:r>
          </a:p>
          <a:p>
            <a:pPr marL="118872" indent="0">
              <a:buNone/>
            </a:pPr>
            <a:r>
              <a:rPr lang="en-US" altLang="ko-KR" sz="2000" dirty="0" smtClean="0">
                <a:solidFill>
                  <a:srgbClr val="00B05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</a:t>
            </a:r>
            <a:endParaRPr lang="en-US" altLang="ko-KR" sz="20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4" name="AutoShape 2" descr="http://127.0.0.1:46274/graphics/plot_zoom_png?width=1183&amp;height=900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05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#9. </a:t>
            </a:r>
            <a:r>
              <a:rPr lang="en-US" altLang="ko-KR" sz="54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ggplot</a:t>
            </a:r>
            <a:r>
              <a:rPr lang="en-US" altLang="ko-KR" sz="5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Pie Chart</a:t>
            </a:r>
            <a:endParaRPr lang="ko-KR" altLang="en-US" sz="54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856" y="1775191"/>
            <a:ext cx="8229600" cy="4625609"/>
          </a:xfrm>
        </p:spPr>
        <p:txBody>
          <a:bodyPr>
            <a:noAutofit/>
          </a:bodyPr>
          <a:lstStyle/>
          <a:p>
            <a:r>
              <a:rPr lang="en-US" altLang="ko-KR" sz="20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en-US" altLang="ko-KR" sz="2000" dirty="0" err="1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ggplot</a:t>
            </a:r>
            <a:r>
              <a:rPr lang="en-US" altLang="ko-KR" sz="2000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Pie Chart</a:t>
            </a:r>
          </a:p>
          <a:p>
            <a:pPr marL="118872" indent="0">
              <a:buNone/>
            </a:pPr>
            <a:r>
              <a:rPr lang="en-US" altLang="ko-KR" sz="2000" dirty="0">
                <a:solidFill>
                  <a:srgbClr val="00B05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2000" dirty="0" smtClean="0">
                <a:solidFill>
                  <a:srgbClr val="00B05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</a:t>
            </a:r>
            <a:r>
              <a:rPr lang="en-US" altLang="ko-KR" sz="2000" dirty="0" err="1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ggplot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(df_top10_2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en-US" altLang="ko-KR" sz="20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aes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(x="", y=</a:t>
            </a:r>
            <a:r>
              <a:rPr lang="en-US" altLang="ko-KR" sz="20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Freq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, fill=rev)) + </a:t>
            </a:r>
            <a:endParaRPr lang="en-US" altLang="ko-KR" sz="2000" dirty="0" smtClean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pPr marL="118872" indent="0">
              <a:buNone/>
            </a:pP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</a:t>
            </a:r>
            <a:r>
              <a:rPr lang="en-US" altLang="ko-KR" sz="20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geom_bar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(width = 1, stat="identity") 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+</a:t>
            </a:r>
          </a:p>
          <a:p>
            <a:pPr marL="118872" indent="0">
              <a:buNone/>
            </a:pP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</a:t>
            </a:r>
            <a:r>
              <a:rPr lang="en-US" altLang="ko-KR" sz="20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geom_text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-US" altLang="ko-KR" sz="20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aes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(y=</a:t>
            </a:r>
            <a:r>
              <a:rPr lang="en-US" altLang="ko-KR" sz="20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ypos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, label=</a:t>
            </a:r>
            <a:r>
              <a:rPr lang="en-US" altLang="ko-KR" sz="20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ylabel_p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), </a:t>
            </a:r>
            <a:r>
              <a:rPr lang="en-US" altLang="ko-KR" sz="20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cex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=5, </a:t>
            </a:r>
            <a:endParaRPr lang="en-US" altLang="ko-KR" sz="2000" dirty="0" smtClean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pPr marL="118872" indent="0">
              <a:buNone/>
            </a:pP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color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="white", family="</a:t>
            </a:r>
            <a:r>
              <a:rPr lang="en-US" altLang="ko-KR" sz="20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myfont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") 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+</a:t>
            </a:r>
          </a:p>
          <a:p>
            <a:pPr marL="118872" indent="0">
              <a:buNone/>
            </a:pP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</a:t>
            </a:r>
            <a:r>
              <a:rPr lang="en-US" altLang="ko-KR" sz="20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coord_polar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(theta="y", start=0) 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+</a:t>
            </a:r>
          </a:p>
          <a:p>
            <a:pPr marL="118872" indent="0">
              <a:buNone/>
            </a:pP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</a:t>
            </a:r>
            <a:r>
              <a:rPr lang="en-US" altLang="ko-KR" sz="20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ggtitle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("Hip Hop </a:t>
            </a:r>
            <a:r>
              <a:rPr lang="ko-KR" altLang="en-US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노래가사 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HOT </a:t>
            </a:r>
            <a:r>
              <a:rPr lang="ko-KR" altLang="en-US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단어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") 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+</a:t>
            </a:r>
          </a:p>
          <a:p>
            <a:pPr marL="118872" indent="0">
              <a:buNone/>
            </a:pP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theme(</a:t>
            </a:r>
            <a:r>
              <a:rPr lang="en-US" altLang="ko-KR" sz="20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plot.title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=</a:t>
            </a:r>
            <a:r>
              <a:rPr lang="en-US" altLang="ko-KR" sz="20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element_text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(color='purple', size=</a:t>
            </a:r>
            <a:r>
              <a:rPr lang="en-US" altLang="ko-KR" sz="20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rel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(2), </a:t>
            </a:r>
            <a:endParaRPr lang="en-US" altLang="ko-KR" sz="2000" dirty="0" smtClean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pPr marL="118872" indent="0">
              <a:buNone/>
            </a:pP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face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="bold", </a:t>
            </a:r>
            <a:r>
              <a:rPr lang="en-US" altLang="ko-KR" sz="20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hjust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=0.5))</a:t>
            </a:r>
            <a:endParaRPr lang="en-US" altLang="ko-KR" sz="2000" dirty="0" smtClean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705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271126"/>
            <a:ext cx="5781490" cy="4398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#10. Bar Chart Graph</a:t>
            </a:r>
            <a:endParaRPr lang="ko-KR" altLang="en-US" sz="54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856" y="1775191"/>
            <a:ext cx="8229600" cy="4625609"/>
          </a:xfrm>
        </p:spPr>
        <p:txBody>
          <a:bodyPr>
            <a:noAutofit/>
          </a:bodyPr>
          <a:lstStyle/>
          <a:p>
            <a:r>
              <a:rPr lang="en-US" altLang="ko-KR" sz="20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en-US" altLang="ko-KR" sz="2000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Result</a:t>
            </a:r>
          </a:p>
          <a:p>
            <a:pPr marL="118872" indent="0">
              <a:buNone/>
            </a:pPr>
            <a:r>
              <a:rPr lang="en-US" altLang="ko-KR" sz="2000" dirty="0" smtClean="0">
                <a:solidFill>
                  <a:srgbClr val="00B05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</a:t>
            </a:r>
            <a:endParaRPr lang="en-US" altLang="ko-KR" sz="20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4" name="AutoShape 2" descr="http://127.0.0.1:46274/graphics/plot_zoom_png?width=1183&amp;height=900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66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Question</a:t>
            </a:r>
            <a:endParaRPr lang="ko-KR" altLang="en-US" sz="6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856" y="1775191"/>
            <a:ext cx="8229600" cy="4625609"/>
          </a:xfrm>
        </p:spPr>
        <p:txBody>
          <a:bodyPr>
            <a:noAutofit/>
          </a:bodyPr>
          <a:lstStyle/>
          <a:p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연습문제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한영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워드클라우드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및 그래프 그리기</a:t>
            </a:r>
          </a:p>
          <a:p>
            <a:pPr marL="118872" indent="0">
              <a:buNone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</a:p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hiphop.txt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가지고 다음 문제를 해결하여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파워포인트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파일로 제출하시오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 1.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워드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클라우드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만들기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</a:pP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Top 10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단어에 대해서 원 그래프 만들기 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ggplot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사용할 것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768096" lvl="2" indent="0">
              <a:buNone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 3. Top 10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단어에 대해서 막대 그래프 만들기 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ggplot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사용할 것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749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6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#1. </a:t>
            </a:r>
            <a:r>
              <a:rPr lang="ko-KR" altLang="en-US" sz="6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라이브러리 불러오기</a:t>
            </a:r>
            <a:endParaRPr lang="ko-KR" altLang="en-US" sz="6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856" y="1775191"/>
            <a:ext cx="8229600" cy="4625609"/>
          </a:xfrm>
        </p:spPr>
        <p:txBody>
          <a:bodyPr>
            <a:noAutofit/>
          </a:bodyPr>
          <a:lstStyle/>
          <a:p>
            <a:r>
              <a:rPr lang="en-US" altLang="ko-KR" sz="2000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2000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라이브러리 불러오기</a:t>
            </a:r>
            <a:endParaRPr lang="en-US" altLang="ko-KR" sz="2000" dirty="0" smtClean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18872" indent="0">
              <a:buNone/>
            </a:pP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library(</a:t>
            </a:r>
            <a:r>
              <a:rPr lang="en-US" altLang="ko-KR" sz="2000" dirty="0" err="1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KoNLP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</a:p>
          <a:p>
            <a:pPr marL="118872" indent="0">
              <a:buNone/>
            </a:pP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library(</a:t>
            </a:r>
            <a:r>
              <a:rPr lang="en-US" altLang="ko-KR" sz="2000" dirty="0" err="1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wordcloud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</a:p>
          <a:p>
            <a:pPr marL="118872" indent="0">
              <a:buNone/>
            </a:pP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library(</a:t>
            </a:r>
            <a:r>
              <a:rPr lang="en-US" altLang="ko-KR" sz="2000" dirty="0" err="1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RColorBrewer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</a:p>
          <a:p>
            <a:pPr marL="118872" indent="0">
              <a:buNone/>
            </a:pP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library(</a:t>
            </a:r>
            <a:r>
              <a:rPr lang="en-US" altLang="ko-KR" sz="2000" dirty="0" err="1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stringr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</a:p>
          <a:p>
            <a:pPr marL="118872" indent="0">
              <a:buNone/>
            </a:pP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library(</a:t>
            </a:r>
            <a:r>
              <a:rPr lang="en-US" altLang="ko-KR" sz="2000" dirty="0" err="1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dplyr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</a:p>
          <a:p>
            <a:pPr marL="118872" indent="0">
              <a:buNone/>
            </a:pP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library(ggplot2)</a:t>
            </a:r>
          </a:p>
          <a:p>
            <a:pPr marL="118872" indent="0">
              <a:buNone/>
            </a:pP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library(tm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</a:p>
          <a:p>
            <a:pPr marL="118872" indent="0">
              <a:buNone/>
            </a:pP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</a:t>
            </a:r>
            <a:r>
              <a:rPr lang="en-US" altLang="ko-KR" sz="2000" dirty="0" err="1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useSejongDic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()</a:t>
            </a:r>
          </a:p>
          <a:p>
            <a:pPr marL="118872" indent="0">
              <a:buNone/>
            </a:pPr>
            <a:endParaRPr lang="en-US" altLang="ko-KR" sz="20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sz="20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20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내가 원하는 </a:t>
            </a:r>
            <a:r>
              <a:rPr lang="en-US" altLang="ko-KR" sz="20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Font </a:t>
            </a:r>
            <a:r>
              <a:rPr lang="ko-KR" altLang="en-US" sz="20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endParaRPr lang="en-US" altLang="ko-KR" sz="2000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18872" indent="0">
              <a:buNone/>
            </a:pP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library(</a:t>
            </a:r>
            <a:r>
              <a:rPr lang="en-US" altLang="ko-KR" sz="2000" dirty="0" err="1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extrafont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</a:p>
          <a:p>
            <a:pPr marL="457200" lvl="1" indent="0">
              <a:buNone/>
            </a:pP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</a:t>
            </a:r>
            <a:r>
              <a:rPr lang="en-US" altLang="ko-KR" sz="2000" dirty="0" err="1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windowsFonts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-US" altLang="ko-KR" sz="2000" dirty="0" err="1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myfont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= "MD</a:t>
            </a:r>
            <a:r>
              <a:rPr lang="ko-KR" altLang="en-US" sz="20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이솝체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")</a:t>
            </a:r>
          </a:p>
          <a:p>
            <a:pPr marL="457200" lvl="1" indent="0">
              <a:buNone/>
            </a:pP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2000" dirty="0" err="1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theme_update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(text=</a:t>
            </a:r>
            <a:r>
              <a:rPr lang="en-US" altLang="ko-KR" sz="2000" dirty="0" err="1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element_text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(family="</a:t>
            </a:r>
            <a:r>
              <a:rPr lang="en-US" altLang="ko-KR" sz="2000" dirty="0" err="1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myfont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"))</a:t>
            </a:r>
            <a:endParaRPr lang="ko-KR" altLang="en-US" sz="20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656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6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#2. </a:t>
            </a:r>
            <a:r>
              <a:rPr lang="ko-KR" altLang="en-US" sz="6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불러와서 </a:t>
            </a:r>
            <a:r>
              <a:rPr lang="ko-KR" altLang="en-US" sz="60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필터링</a:t>
            </a:r>
            <a:endParaRPr lang="ko-KR" altLang="en-US" sz="6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856" y="1775191"/>
            <a:ext cx="8229600" cy="4625609"/>
          </a:xfrm>
        </p:spPr>
        <p:txBody>
          <a:bodyPr>
            <a:noAutofit/>
          </a:bodyPr>
          <a:lstStyle/>
          <a:p>
            <a:r>
              <a:rPr lang="en-US" altLang="ko-KR" sz="2000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2000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텍스트 파일 불러오기</a:t>
            </a:r>
            <a:endParaRPr lang="en-US" altLang="ko-KR" sz="2000" dirty="0" smtClean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18872" indent="0">
              <a:buNone/>
            </a:pPr>
            <a:r>
              <a:rPr lang="en-US" altLang="ko-KR" sz="2000" dirty="0">
                <a:solidFill>
                  <a:srgbClr val="00B05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2000" dirty="0" smtClean="0">
                <a:solidFill>
                  <a:srgbClr val="00B05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txt &lt;- </a:t>
            </a:r>
            <a:r>
              <a:rPr lang="en-US" altLang="ko-KR" sz="2000" dirty="0" err="1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readLines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("data/hiphop.txt")</a:t>
            </a:r>
          </a:p>
          <a:p>
            <a:endParaRPr lang="en-US" altLang="ko-KR" sz="20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sz="2000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2000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ko-KR" altLang="en-US" sz="2000" dirty="0" err="1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필터링</a:t>
            </a:r>
            <a:endParaRPr lang="ko-KR" altLang="en-US" sz="2000" dirty="0" smtClean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18872" indent="0">
              <a:buNone/>
            </a:pP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lyrics 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&lt;- </a:t>
            </a:r>
            <a:r>
              <a:rPr lang="en-US" altLang="ko-KR" sz="20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sapply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(txt, </a:t>
            </a:r>
            <a:r>
              <a:rPr lang="en-US" altLang="ko-KR" sz="20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extractNoun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, USE.NAMES = F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endParaRPr lang="en-US" altLang="ko-KR" sz="20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pPr marL="118872" indent="0">
              <a:buNone/>
            </a:pP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</a:t>
            </a:r>
            <a:r>
              <a:rPr lang="en-US" altLang="ko-KR" sz="2000" dirty="0" err="1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cdata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&lt;- </a:t>
            </a:r>
            <a:r>
              <a:rPr lang="en-US" altLang="ko-KR" sz="20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unlist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(lyrics)</a:t>
            </a:r>
          </a:p>
          <a:p>
            <a:pPr marL="118872" indent="0">
              <a:buNone/>
            </a:pP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lyrics 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&lt;- </a:t>
            </a:r>
            <a:r>
              <a:rPr lang="en-US" altLang="ko-KR" sz="20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str_replace_all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-US" altLang="ko-KR" sz="20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cdata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, "[^[:alpha:]]", "")</a:t>
            </a:r>
          </a:p>
          <a:p>
            <a:pPr marL="118872" indent="0">
              <a:buNone/>
            </a:pP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lyrics 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&lt;- </a:t>
            </a:r>
            <a:r>
              <a:rPr lang="en-US" altLang="ko-KR" sz="20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gsub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(" ", "", lyrics)</a:t>
            </a:r>
          </a:p>
          <a:p>
            <a:pPr marL="118872" indent="0">
              <a:buNone/>
            </a:pP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lyrics 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&lt;- Filter(function(x) {</a:t>
            </a:r>
            <a:r>
              <a:rPr lang="en-US" altLang="ko-KR" sz="20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nchar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(x) &gt;= 2}, 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lyrics)</a:t>
            </a:r>
          </a:p>
          <a:p>
            <a:pPr marL="118872" indent="0">
              <a:buNone/>
            </a:pP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lyrics</a:t>
            </a:r>
          </a:p>
          <a:p>
            <a:pPr marL="118872" indent="0">
              <a:buNone/>
            </a:pPr>
            <a:endParaRPr lang="en-US" altLang="ko-KR" sz="20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sz="2000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2000" dirty="0" err="1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필터링된</a:t>
            </a:r>
            <a:r>
              <a:rPr lang="ko-KR" altLang="en-US" sz="20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변수의 공백 데이터 제거</a:t>
            </a:r>
          </a:p>
          <a:p>
            <a:pPr marL="118872" indent="0">
              <a:buNone/>
            </a:pP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write(lyrics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, "data/lyrics.txt")</a:t>
            </a:r>
          </a:p>
          <a:p>
            <a:pPr marL="118872" indent="0">
              <a:buNone/>
            </a:pP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rev 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&lt;- </a:t>
            </a:r>
            <a:r>
              <a:rPr lang="en-US" altLang="ko-KR" sz="20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read.table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("data/lyrics.txt")</a:t>
            </a:r>
          </a:p>
          <a:p>
            <a:pPr marL="118872" indent="0">
              <a:buNone/>
            </a:pP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</a:t>
            </a:r>
            <a:r>
              <a:rPr lang="en-US" altLang="ko-KR" sz="2000" dirty="0" err="1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nrow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(rev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endParaRPr lang="ko-KR" altLang="en-US" sz="20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080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#3. </a:t>
            </a:r>
            <a:r>
              <a:rPr lang="en-US" altLang="ko-KR" sz="60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WordCloud</a:t>
            </a:r>
            <a:r>
              <a:rPr lang="en-US" altLang="ko-KR" sz="6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6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출력</a:t>
            </a:r>
            <a:endParaRPr lang="ko-KR" altLang="en-US" sz="6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856" y="1775191"/>
            <a:ext cx="8229600" cy="4625609"/>
          </a:xfrm>
        </p:spPr>
        <p:txBody>
          <a:bodyPr>
            <a:noAutofit/>
          </a:bodyPr>
          <a:lstStyle/>
          <a:p>
            <a:r>
              <a:rPr lang="en-US" altLang="ko-KR" sz="20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20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중복된 데이터의 빈도수 생성</a:t>
            </a:r>
          </a:p>
          <a:p>
            <a:pPr marL="118872" indent="0">
              <a:buNone/>
            </a:pP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</a:t>
            </a:r>
            <a:r>
              <a:rPr lang="en-US" altLang="ko-KR" sz="2000" dirty="0" err="1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wordcount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&lt;- table(rev)</a:t>
            </a:r>
          </a:p>
          <a:p>
            <a:pPr marL="118872" indent="0">
              <a:buNone/>
            </a:pP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head(sort(</a:t>
            </a:r>
            <a:r>
              <a:rPr lang="en-US" altLang="ko-KR" sz="2000" dirty="0" err="1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wordcount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, decreasing = T), 100)</a:t>
            </a:r>
          </a:p>
          <a:p>
            <a:endParaRPr lang="en-US" altLang="ko-KR" sz="20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sz="20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en-US" altLang="ko-KR" sz="2000" dirty="0" err="1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wordcloud</a:t>
            </a:r>
            <a:r>
              <a:rPr lang="en-US" altLang="ko-KR" sz="20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</a:t>
            </a:r>
          </a:p>
          <a:p>
            <a:pPr marL="118872" indent="0">
              <a:buNone/>
            </a:pP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pal 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&lt;- </a:t>
            </a:r>
            <a:r>
              <a:rPr lang="en-US" altLang="ko-KR" sz="20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brewer.pal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(9, 'Set1')</a:t>
            </a:r>
          </a:p>
          <a:p>
            <a:pPr marL="118872" indent="0">
              <a:buNone/>
            </a:pP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</a:t>
            </a:r>
            <a:r>
              <a:rPr lang="en-US" altLang="ko-KR" sz="2000" dirty="0" err="1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wordcloud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(names(</a:t>
            </a:r>
            <a:r>
              <a:rPr lang="en-US" altLang="ko-KR" sz="2000" dirty="0" err="1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wordcount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), </a:t>
            </a:r>
            <a:r>
              <a:rPr lang="en-US" altLang="ko-KR" sz="20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freq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=</a:t>
            </a:r>
            <a:r>
              <a:rPr lang="en-US" altLang="ko-KR" sz="20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wordcount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scale=c(5,0.5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), </a:t>
            </a:r>
            <a:endParaRPr lang="en-US" altLang="ko-KR" sz="2000" dirty="0" smtClean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pPr marL="118872" indent="0">
              <a:buNone/>
            </a:pP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</a:t>
            </a:r>
            <a:r>
              <a:rPr lang="en-US" altLang="ko-KR" sz="2000" dirty="0" err="1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rot.per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= 0.25, </a:t>
            </a:r>
            <a:r>
              <a:rPr lang="en-US" altLang="ko-KR" sz="2000" dirty="0" err="1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min.freq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=5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en-US" altLang="ko-KR" sz="20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random.order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F, </a:t>
            </a:r>
            <a:endParaRPr lang="en-US" altLang="ko-KR" sz="2000" dirty="0" smtClean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pPr marL="118872" indent="0">
              <a:buNone/>
            </a:pP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</a:t>
            </a:r>
            <a:r>
              <a:rPr lang="en-US" altLang="ko-KR" sz="2000" dirty="0" err="1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random.color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= T, colors = pal)</a:t>
            </a:r>
          </a:p>
          <a:p>
            <a:pPr marL="118872" indent="0">
              <a:buNone/>
            </a:pP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</a:t>
            </a:r>
          </a:p>
          <a:p>
            <a:pPr marL="118872" indent="0">
              <a:buNone/>
            </a:pP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legend(0.2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, 1, "Hip Hop </a:t>
            </a:r>
            <a:r>
              <a:rPr lang="ko-KR" altLang="en-US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노래가사 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HOT </a:t>
            </a:r>
            <a:r>
              <a:rPr lang="ko-KR" altLang="en-US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단어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", </a:t>
            </a:r>
            <a:r>
              <a:rPr lang="en-US" altLang="ko-KR" sz="20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cex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=0.8, </a:t>
            </a:r>
            <a:endParaRPr lang="en-US" altLang="ko-KR" sz="2000" dirty="0" smtClean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pPr marL="118872" indent="0">
              <a:buNone/>
            </a:pP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fill=NA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, border=NA, </a:t>
            </a:r>
            <a:r>
              <a:rPr lang="en-US" altLang="ko-KR" sz="2000" dirty="0" err="1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bg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="black", </a:t>
            </a:r>
            <a:r>
              <a:rPr lang="en-US" altLang="ko-KR" sz="20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text.col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"yellow", </a:t>
            </a:r>
            <a:endParaRPr lang="en-US" altLang="ko-KR" sz="2000" dirty="0" smtClean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pPr marL="118872" indent="0">
              <a:buNone/>
            </a:pP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</a:t>
            </a:r>
            <a:r>
              <a:rPr lang="en-US" altLang="ko-KR" sz="2000" dirty="0" err="1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text.font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= 2, </a:t>
            </a:r>
            <a:r>
              <a:rPr lang="en-US" altLang="ko-KR" sz="20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box.col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NA)</a:t>
            </a:r>
            <a:endParaRPr lang="ko-KR" altLang="en-US" sz="16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358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4" t="6768" r="11829" b="7970"/>
          <a:stretch/>
        </p:blipFill>
        <p:spPr bwMode="auto">
          <a:xfrm>
            <a:off x="2267744" y="2338114"/>
            <a:ext cx="4799424" cy="412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#4. </a:t>
            </a:r>
            <a:r>
              <a:rPr lang="en-US" altLang="ko-KR" sz="60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WordCloud</a:t>
            </a:r>
            <a:r>
              <a:rPr lang="en-US" altLang="ko-KR" sz="6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Graph</a:t>
            </a:r>
            <a:endParaRPr lang="ko-KR" altLang="en-US" sz="6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856" y="1775191"/>
            <a:ext cx="8229600" cy="4625609"/>
          </a:xfrm>
        </p:spPr>
        <p:txBody>
          <a:bodyPr>
            <a:noAutofit/>
          </a:bodyPr>
          <a:lstStyle/>
          <a:p>
            <a:r>
              <a:rPr lang="en-US" altLang="ko-KR" sz="2000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Result</a:t>
            </a:r>
          </a:p>
          <a:p>
            <a:endParaRPr lang="ko-KR" altLang="en-US" sz="2000" dirty="0">
              <a:solidFill>
                <a:srgbClr val="00B050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358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#5. Top10 </a:t>
            </a:r>
            <a:r>
              <a:rPr lang="ko-KR" altLang="en-US" sz="5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생성</a:t>
            </a:r>
            <a:endParaRPr lang="ko-KR" altLang="en-US" sz="54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856" y="1775191"/>
            <a:ext cx="8229600" cy="4625609"/>
          </a:xfrm>
        </p:spPr>
        <p:txBody>
          <a:bodyPr>
            <a:noAutofit/>
          </a:bodyPr>
          <a:lstStyle/>
          <a:p>
            <a:r>
              <a:rPr lang="en-US" altLang="ko-KR" sz="20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Top 10 </a:t>
            </a:r>
            <a:r>
              <a:rPr lang="ko-KR" altLang="en-US" sz="20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단어 데이터 생성</a:t>
            </a:r>
          </a:p>
          <a:p>
            <a:pPr marL="118872" indent="0">
              <a:buNone/>
            </a:pP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top10 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&lt;- head(sort(</a:t>
            </a:r>
            <a:r>
              <a:rPr lang="en-US" altLang="ko-KR" sz="20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wordcount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, decreasing = T), 10)</a:t>
            </a:r>
          </a:p>
          <a:p>
            <a:pPr marL="118872" indent="0">
              <a:buNone/>
            </a:pP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df_top10 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&lt;- </a:t>
            </a:r>
            <a:r>
              <a:rPr lang="en-US" altLang="ko-KR" sz="20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as.data.frame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(top10)</a:t>
            </a:r>
          </a:p>
          <a:p>
            <a:pPr marL="118872" indent="0">
              <a:buNone/>
            </a:pP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df_top10</a:t>
            </a:r>
            <a:endParaRPr lang="en-US" altLang="ko-KR" sz="20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358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#6. </a:t>
            </a:r>
            <a:r>
              <a:rPr lang="ko-KR" altLang="en-US" sz="5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레이블 변수 생성</a:t>
            </a:r>
            <a:endParaRPr lang="ko-KR" altLang="en-US" sz="54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856" y="1775191"/>
            <a:ext cx="8229600" cy="4625609"/>
          </a:xfrm>
        </p:spPr>
        <p:txBody>
          <a:bodyPr>
            <a:noAutofit/>
          </a:bodyPr>
          <a:lstStyle/>
          <a:p>
            <a:r>
              <a:rPr lang="en-US" altLang="ko-KR" sz="20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20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레이블 변수 생성</a:t>
            </a:r>
          </a:p>
          <a:p>
            <a:pPr marL="118872" indent="0">
              <a:buNone/>
            </a:pP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options(digits=2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) </a:t>
            </a:r>
            <a:r>
              <a:rPr lang="en-US" altLang="ko-KR" sz="16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16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소수점 첫째 자리까지만 출력하도록 지정</a:t>
            </a:r>
          </a:p>
          <a:p>
            <a:endParaRPr lang="ko-KR" altLang="en-US" sz="20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pPr marL="118872" indent="0">
              <a:buNone/>
            </a:pP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df_top10_2 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&lt;- df_top10 %&gt;%</a:t>
            </a:r>
          </a:p>
          <a:p>
            <a:pPr marL="118872" indent="0">
              <a:buNone/>
            </a:pP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mutate(</a:t>
            </a:r>
            <a:r>
              <a:rPr lang="en-US" altLang="ko-KR" sz="2000" dirty="0" err="1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pct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= </a:t>
            </a:r>
            <a:r>
              <a:rPr lang="en-US" altLang="ko-KR" sz="20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Freq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/sum(</a:t>
            </a:r>
            <a:r>
              <a:rPr lang="en-US" altLang="ko-KR" sz="20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Freq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)*100) %&gt;%</a:t>
            </a:r>
          </a:p>
          <a:p>
            <a:pPr marL="118872" indent="0">
              <a:buNone/>
            </a:pP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mutate(</a:t>
            </a:r>
            <a:r>
              <a:rPr lang="en-US" altLang="ko-KR" sz="2000" dirty="0" err="1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ylabel_b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= </a:t>
            </a:r>
            <a:r>
              <a:rPr lang="en-US" altLang="ko-KR" sz="20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str_c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(rev, " (", format(</a:t>
            </a:r>
            <a:r>
              <a:rPr lang="en-US" altLang="ko-KR" sz="20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pct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, digits=2), </a:t>
            </a:r>
            <a:endParaRPr lang="en-US" altLang="ko-KR" sz="2000" dirty="0" smtClean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pPr marL="118872" indent="0">
              <a:buNone/>
            </a:pP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"%)")) 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%&gt;%</a:t>
            </a:r>
          </a:p>
          <a:p>
            <a:pPr marL="118872" indent="0">
              <a:buNone/>
            </a:pP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mutate(</a:t>
            </a:r>
            <a:r>
              <a:rPr lang="en-US" altLang="ko-KR" sz="2000" dirty="0" err="1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ylabel_p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= </a:t>
            </a:r>
            <a:r>
              <a:rPr lang="en-US" altLang="ko-KR" sz="20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str_c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(rev, "\n (", format(</a:t>
            </a:r>
            <a:r>
              <a:rPr lang="en-US" altLang="ko-KR" sz="20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pct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, digits=2), </a:t>
            </a:r>
            <a:endParaRPr lang="en-US" altLang="ko-KR" sz="2000" dirty="0" smtClean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pPr marL="118872" indent="0">
              <a:buNone/>
            </a:pP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"%)")) 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%&gt;%</a:t>
            </a:r>
          </a:p>
          <a:p>
            <a:pPr marL="118872" indent="0">
              <a:buNone/>
            </a:pP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arrange(</a:t>
            </a:r>
            <a:r>
              <a:rPr lang="en-US" altLang="ko-KR" sz="2000" dirty="0" err="1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desc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(rev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)) %&gt;%</a:t>
            </a:r>
          </a:p>
          <a:p>
            <a:pPr marL="118872" indent="0">
              <a:buNone/>
            </a:pP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mutate(</a:t>
            </a:r>
            <a:r>
              <a:rPr lang="en-US" altLang="ko-KR" sz="2000" dirty="0" err="1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ypos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= </a:t>
            </a:r>
            <a:r>
              <a:rPr lang="en-US" altLang="ko-KR" sz="20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cumsum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-US" altLang="ko-KR" sz="20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Freq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) - 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0.5*</a:t>
            </a:r>
            <a:r>
              <a:rPr lang="en-US" altLang="ko-KR" sz="2000" dirty="0" err="1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Freq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</a:p>
          <a:p>
            <a:pPr marL="118872" indent="0">
              <a:buNone/>
            </a:pP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df_top10_2</a:t>
            </a:r>
            <a:endParaRPr lang="en-US" altLang="ko-KR" sz="20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358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#7. </a:t>
            </a:r>
            <a:r>
              <a:rPr lang="en-US" altLang="ko-KR" sz="54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ggplot</a:t>
            </a:r>
            <a:r>
              <a:rPr lang="en-US" altLang="ko-KR" sz="5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Bar Chart</a:t>
            </a:r>
            <a:endParaRPr lang="ko-KR" altLang="en-US" sz="54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856" y="1775191"/>
            <a:ext cx="8229600" cy="4625609"/>
          </a:xfrm>
        </p:spPr>
        <p:txBody>
          <a:bodyPr>
            <a:noAutofit/>
          </a:bodyPr>
          <a:lstStyle/>
          <a:p>
            <a:r>
              <a:rPr lang="en-US" altLang="ko-KR" sz="20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en-US" altLang="ko-KR" sz="2000" dirty="0" err="1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ggplot</a:t>
            </a:r>
            <a:r>
              <a:rPr lang="en-US" altLang="ko-KR" sz="2000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Bar Chart</a:t>
            </a:r>
          </a:p>
          <a:p>
            <a:pPr marL="118872" indent="0">
              <a:buNone/>
            </a:pPr>
            <a:r>
              <a:rPr lang="en-US" altLang="ko-KR" sz="2000" dirty="0" smtClean="0">
                <a:solidFill>
                  <a:srgbClr val="00B05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</a:t>
            </a:r>
            <a:r>
              <a:rPr lang="en-US" altLang="ko-KR" sz="2000" dirty="0" err="1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ggplot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(df_top10_2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en-US" altLang="ko-KR" sz="20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aes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(x="", y=</a:t>
            </a:r>
            <a:r>
              <a:rPr lang="en-US" altLang="ko-KR" sz="20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Freq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, fill=rev)) + </a:t>
            </a:r>
            <a:endParaRPr lang="en-US" altLang="ko-KR" sz="2000" dirty="0" smtClean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pPr marL="118872" indent="0">
              <a:buNone/>
            </a:pP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</a:t>
            </a:r>
            <a:r>
              <a:rPr lang="en-US" altLang="ko-KR" sz="2000" dirty="0" err="1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geom_bar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(width 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= 1, stat="identity") 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+</a:t>
            </a:r>
          </a:p>
          <a:p>
            <a:pPr marL="118872" indent="0">
              <a:buNone/>
            </a:pP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</a:t>
            </a:r>
            <a:r>
              <a:rPr lang="en-US" altLang="ko-KR" sz="2000" dirty="0" err="1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geom_text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-US" altLang="ko-KR" sz="2000" dirty="0" err="1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aes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(y=</a:t>
            </a:r>
            <a:r>
              <a:rPr lang="en-US" altLang="ko-KR" sz="2000" dirty="0" err="1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ypos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, label=</a:t>
            </a:r>
            <a:r>
              <a:rPr lang="en-US" altLang="ko-KR" sz="20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ylabel_b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), </a:t>
            </a:r>
            <a:r>
              <a:rPr lang="en-US" altLang="ko-KR" sz="20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cex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=5, </a:t>
            </a:r>
            <a:endParaRPr lang="en-US" altLang="ko-KR" sz="2000" dirty="0" smtClean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pPr marL="118872" indent="0">
              <a:buNone/>
            </a:pP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color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="black", family="</a:t>
            </a:r>
            <a:r>
              <a:rPr lang="en-US" altLang="ko-KR" sz="20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myfont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") 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+</a:t>
            </a:r>
          </a:p>
          <a:p>
            <a:pPr marL="118872" indent="0">
              <a:buNone/>
            </a:pP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</a:t>
            </a:r>
            <a:r>
              <a:rPr lang="en-US" altLang="ko-KR" sz="2000" dirty="0" err="1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ggtitle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("Hip Hop </a:t>
            </a:r>
            <a:r>
              <a:rPr lang="ko-KR" altLang="en-US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노래가사 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HOT </a:t>
            </a:r>
            <a:r>
              <a:rPr lang="ko-KR" altLang="en-US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단어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") 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+</a:t>
            </a:r>
          </a:p>
          <a:p>
            <a:pPr marL="118872" indent="0">
              <a:buNone/>
            </a:pP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theme(</a:t>
            </a:r>
            <a:r>
              <a:rPr lang="en-US" altLang="ko-KR" sz="2000" dirty="0" err="1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plot.title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=</a:t>
            </a:r>
            <a:r>
              <a:rPr lang="en-US" altLang="ko-KR" sz="2000" dirty="0" err="1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element_text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(color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='purple', size=</a:t>
            </a:r>
            <a:r>
              <a:rPr lang="en-US" altLang="ko-KR" sz="20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rel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(2), </a:t>
            </a:r>
            <a:endParaRPr lang="en-US" altLang="ko-KR" sz="2000" dirty="0" smtClean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pPr marL="118872" indent="0">
              <a:buNone/>
            </a:pP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face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="bold", </a:t>
            </a:r>
            <a:r>
              <a:rPr lang="en-US" altLang="ko-KR" sz="20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hjust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=0.5))</a:t>
            </a:r>
          </a:p>
        </p:txBody>
      </p:sp>
    </p:spTree>
    <p:extLst>
      <p:ext uri="{BB962C8B-B14F-4D97-AF65-F5344CB8AC3E}">
        <p14:creationId xmlns:p14="http://schemas.microsoft.com/office/powerpoint/2010/main" val="286005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듈">
  <a:themeElements>
    <a:clrScheme name="모듈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모듈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모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277</TotalTime>
  <Words>540</Words>
  <Application>Microsoft Office PowerPoint</Application>
  <PresentationFormat>화면 슬라이드 쇼(4:3)</PresentationFormat>
  <Paragraphs>105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모듈</vt:lpstr>
      <vt:lpstr>Assignment 6</vt:lpstr>
      <vt:lpstr>Question</vt:lpstr>
      <vt:lpstr>#1. 라이브러리 불러오기</vt:lpstr>
      <vt:lpstr>#2. 파일 불러와서 필터링</vt:lpstr>
      <vt:lpstr>#3. WordCloud 출력</vt:lpstr>
      <vt:lpstr>#4. WordCloud Graph</vt:lpstr>
      <vt:lpstr>#5. Top10 데이터 생성</vt:lpstr>
      <vt:lpstr>#6. 레이블 변수 생성</vt:lpstr>
      <vt:lpstr>#7. ggplot Bar Chart</vt:lpstr>
      <vt:lpstr>#8. Bar Chart Graph</vt:lpstr>
      <vt:lpstr>#9. ggplot Pie Chart</vt:lpstr>
      <vt:lpstr>#10. Bar Chart Graph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709-24</dc:creator>
  <cp:lastModifiedBy>709-24</cp:lastModifiedBy>
  <cp:revision>8</cp:revision>
  <dcterms:created xsi:type="dcterms:W3CDTF">2019-06-12T03:19:50Z</dcterms:created>
  <dcterms:modified xsi:type="dcterms:W3CDTF">2019-06-12T07:57:47Z</dcterms:modified>
</cp:coreProperties>
</file>