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4" r:id="rId5"/>
    <p:sldId id="275" r:id="rId6"/>
    <p:sldId id="276" r:id="rId7"/>
    <p:sldId id="272" r:id="rId8"/>
    <p:sldId id="277" r:id="rId9"/>
    <p:sldId id="278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66"/>
    <a:srgbClr val="0000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3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0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.re.kr/node/6120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i.re.kr/node/4907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i.re.kr/node/5323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i.re.kr/node/53703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동 입력 11"/>
          <p:cNvSpPr/>
          <p:nvPr/>
        </p:nvSpPr>
        <p:spPr>
          <a:xfrm rot="5400000">
            <a:off x="322774" y="-340359"/>
            <a:ext cx="6858001" cy="7538722"/>
          </a:xfrm>
          <a:prstGeom prst="flowChartManualInpu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0267" y="1308244"/>
            <a:ext cx="65237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2019 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통계 빅데이터 자료분석</a:t>
            </a:r>
            <a:r>
              <a:rPr lang="en-US" altLang="ko-KR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ko-KR" alt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활용대회</a:t>
            </a:r>
            <a:r>
              <a:rPr lang="ko-KR" alt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공모전</a:t>
            </a:r>
            <a:endParaRPr lang="en-US" altLang="ko-KR" sz="20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 smtClean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서울시</a:t>
            </a:r>
            <a:endParaRPr lang="en-US" altLang="ko-KR" sz="5400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54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0</a:t>
            </a:r>
            <a:r>
              <a:rPr lang="ko-KR" altLang="en-US" sz="5400" b="1" dirty="0" err="1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세아</a:t>
            </a:r>
            <a:r>
              <a:rPr lang="ko-KR" altLang="en-US" sz="54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5400" b="1" dirty="0" err="1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어린이집</a:t>
            </a:r>
            <a:endParaRPr lang="en-US" altLang="ko-KR" sz="5400" b="1" dirty="0" smtClean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5400" b="1" dirty="0" smtClean="0">
                <a:solidFill>
                  <a:srgbClr val="FF0066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최적 입지 </a:t>
            </a:r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찾기</a:t>
            </a:r>
            <a:r>
              <a:rPr lang="en-US" altLang="ko-KR" sz="5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!</a:t>
            </a:r>
            <a:endParaRPr lang="en-US" altLang="ko-KR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847" y="5149061"/>
            <a:ext cx="3579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박진원</a:t>
            </a:r>
            <a:r>
              <a:rPr lang="en-US" altLang="ko-K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임원기</a:t>
            </a:r>
            <a:r>
              <a:rPr lang="ko-KR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황성윤</a:t>
            </a:r>
            <a:endParaRPr lang="en-US" altLang="ko-KR" sz="28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dirty="0" smtClean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ko-KR" altLang="en-US" b="1" dirty="0" smtClean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빅데이터 </a:t>
            </a:r>
            <a:r>
              <a:rPr lang="ko-KR" altLang="en-US" b="1" dirty="0" smtClean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전문가 양성과정</a:t>
            </a:r>
            <a:endParaRPr lang="en-US" altLang="ko-KR" b="1" dirty="0" smtClean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905436" y="5451"/>
            <a:ext cx="4166185" cy="604121"/>
            <a:chOff x="8050495" y="-83149"/>
            <a:chExt cx="4166185" cy="6041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03807" y="-27384"/>
              <a:ext cx="1912873" cy="47231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0495" y="-83149"/>
              <a:ext cx="2149961" cy="604121"/>
            </a:xfrm>
            <a:prstGeom prst="rect">
              <a:avLst/>
            </a:prstGeom>
          </p:spPr>
        </p:pic>
      </p:grpSp>
      <p:pic>
        <p:nvPicPr>
          <p:cNvPr id="17" name="Picture 2" descr="ì´ë¦°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BFDFF"/>
              </a:clrFrom>
              <a:clrTo>
                <a:srgbClr val="FBFD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67" b="98287" l="6571" r="97429">
                        <a14:foregroundMark x1="21429" y1="31049" x2="21286" y2="54390"/>
                        <a14:foregroundMark x1="46429" y1="25054" x2="46714" y2="75803"/>
                        <a14:foregroundMark x1="12857" y1="17987" x2="13857" y2="23769"/>
                        <a14:foregroundMark x1="14714" y1="28694" x2="17714" y2="42612"/>
                        <a14:foregroundMark x1="13286" y1="23769" x2="14286" y2="29550"/>
                        <a14:foregroundMark x1="18000" y1="62955" x2="15143" y2="86510"/>
                        <a14:foregroundMark x1="23857" y1="82869" x2="25429" y2="88437"/>
                        <a14:foregroundMark x1="13286" y1="87794" x2="17143" y2="94218"/>
                        <a14:foregroundMark x1="75429" y1="41542" x2="82143" y2="83726"/>
                        <a14:foregroundMark x1="82143" y1="31692" x2="81000" y2="54818"/>
                        <a14:foregroundMark x1="70429" y1="61242" x2="73429" y2="57602"/>
                        <a14:foregroundMark x1="69000" y1="48394" x2="69857" y2="59957"/>
                        <a14:foregroundMark x1="76429" y1="67024" x2="76714" y2="92719"/>
                        <a14:foregroundMark x1="83000" y1="84797" x2="82714" y2="82869"/>
                        <a14:foregroundMark x1="81571" y1="82655" x2="83857" y2="86081"/>
                        <a14:foregroundMark x1="37429" y1="14561" x2="37286" y2="17345"/>
                        <a14:foregroundMark x1="54571" y1="28266" x2="59429" y2="21627"/>
                        <a14:foregroundMark x1="59857" y1="43041" x2="57143" y2="44968"/>
                        <a14:foregroundMark x1="81429" y1="28266" x2="82000" y2="32548"/>
                        <a14:foregroundMark x1="83286" y1="23769" x2="83286" y2="25054"/>
                        <a14:foregroundMark x1="54571" y1="54176" x2="54571" y2="54176"/>
                        <a14:foregroundMark x1="54571" y1="57388" x2="53571" y2="55675"/>
                        <a14:foregroundMark x1="53429" y1="58244" x2="53000" y2="57173"/>
                        <a14:foregroundMark x1="54857" y1="55889" x2="53571" y2="54818"/>
                        <a14:foregroundMark x1="84429" y1="25268" x2="81714" y2="26552"/>
                        <a14:foregroundMark x1="83286" y1="23555" x2="83000" y2="25696"/>
                        <a14:foregroundMark x1="82714" y1="22056" x2="82714" y2="24197"/>
                        <a14:foregroundMark x1="85857" y1="24839" x2="83286" y2="26552"/>
                        <a14:foregroundMark x1="74857" y1="92934" x2="76000" y2="91006"/>
                        <a14:foregroundMark x1="77143" y1="92934" x2="77143" y2="91006"/>
                        <a14:foregroundMark x1="78429" y1="93576" x2="77429" y2="87580"/>
                        <a14:foregroundMark x1="82571" y1="87580" x2="81714" y2="85225"/>
                        <a14:foregroundMark x1="17429" y1="93148" x2="14714" y2="84797"/>
                        <a14:foregroundMark x1="14714" y1="95075" x2="13000" y2="89079"/>
                        <a14:foregroundMark x1="11429" y1="18844" x2="11143" y2="15418"/>
                        <a14:foregroundMark x1="11571" y1="22270" x2="10571" y2="14775"/>
                        <a14:foregroundMark x1="56857" y1="45610" x2="56571" y2="44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9" y="3068960"/>
            <a:ext cx="5528461" cy="36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erlogos.org/files/backgrounds/Mafia_Penguin/magnetic-field-line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1090B"/>
              </a:clrFrom>
              <a:clrTo>
                <a:srgbClr val="01090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32" y="0"/>
            <a:ext cx="6226268" cy="466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15480" y="3436094"/>
            <a:ext cx="7409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dirty="0" smtClean="0">
                <a:latin typeface="Impact" panose="020B0806030902050204" pitchFamily="34" charset="0"/>
              </a:rPr>
              <a:t>THANK YOU, BYE!</a:t>
            </a:r>
            <a:endParaRPr lang="en-US" sz="8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95255" y="2780226"/>
            <a:ext cx="8629475" cy="12975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프로젝트 소개</a:t>
            </a:r>
            <a:endParaRPr lang="en-US" altLang="ko-KR" sz="3600" b="1" dirty="0" smtClean="0">
              <a:solidFill>
                <a:schemeClr val="tx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700" b="1" dirty="0" smtClean="0">
              <a:solidFill>
                <a:schemeClr val="tx1"/>
              </a:solidFill>
              <a:latin typeface="Arial" panose="020B0604020202020204" pitchFamily="34" charset="0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배경 및 데이터 수집</a:t>
            </a:r>
            <a:r>
              <a:rPr lang="en-US" altLang="ko-KR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 소개</a:t>
            </a:r>
            <a:endParaRPr lang="en-US" altLang="ko-KR" b="1" dirty="0" smtClean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맞벌이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증가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800" b="1" dirty="0" err="1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저출산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심화</a:t>
              </a:r>
              <a:endParaRPr lang="en-US" altLang="ko-K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영유아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가정 양육 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감소</a:t>
              </a:r>
              <a:endParaRPr lang="en-US" altLang="ko-K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025" y="843884"/>
            <a:ext cx="5061949" cy="451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https://www.si.re.kr/node/61209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자녀 포함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세대 가구 가장 많아</a:t>
            </a:r>
            <a: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서울 신혼부부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 쌍 중 떨어져 살고 있는 부부는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10.9%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영유아 양육 감소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보육 증가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영유아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자녀 절반은 가정에서 양육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전보다 가정 양육은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3.7%p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감소했고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보육은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3.5%p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증가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맞벌이 비율 매년 증가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맞벌이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부부 비율은 매년 증가하는 반면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외벌이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비율은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감소</a:t>
            </a: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경력 단절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주요 원인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임신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출산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 중 </a:t>
              </a:r>
              <a:r>
                <a:rPr lang="en-US" altLang="ko-KR" sz="2800" b="1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https://www.si.re.kr/node/49072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 기혼 여성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40.1%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비취업여성</a:t>
            </a:r>
            <a: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비취업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여성 중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43.0%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임신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인한 경력 단절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결혼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임신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출산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자녀교육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인한 경력단절 여성 총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천명</a:t>
            </a:r>
            <a:endParaRPr lang="en-US" altLang="ko-KR" sz="2200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200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중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결혼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천명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11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천명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임신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/’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출산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7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만명으로 나타남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200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2925" y="738038"/>
            <a:ext cx="5105555" cy="4619472"/>
            <a:chOff x="534388" y="654122"/>
            <a:chExt cx="5105555" cy="46194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27957"/>
            <a:stretch/>
          </p:blipFill>
          <p:spPr>
            <a:xfrm>
              <a:off x="534388" y="654122"/>
              <a:ext cx="5085768" cy="245684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456" y="3110963"/>
              <a:ext cx="5059487" cy="2162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1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주요 관심사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위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전국 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34.6%,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서울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30.4%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https://www.si.re.kr/node/53236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22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 신혼부부의 현재 관심사는 소득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재산증식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34.3%, 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육아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30.4%, 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부채상환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10.3% 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</a:t>
            </a:r>
            <a:endParaRPr lang="en-US" altLang="ko-K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전국은 육아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(34. 6%)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관심도가 가장 높은 데 비해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서울의 신혼부부는 소득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재산증식</a:t>
            </a:r>
            <a:r>
              <a:rPr lang="en-US" altLang="ko-KR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b="1" spc="-14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부채상환 등 경제여건 개선에 상대적으로 더 관심이 많은 편</a:t>
            </a:r>
            <a:endParaRPr lang="en-US" altLang="ko-KR" sz="2200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2" y="836712"/>
            <a:ext cx="5070635" cy="451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9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30965" y="593124"/>
            <a:ext cx="11730069" cy="6091972"/>
            <a:chOff x="230965" y="593124"/>
            <a:chExt cx="11730069" cy="6091972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096001" y="593124"/>
              <a:ext cx="0" cy="5016844"/>
            </a:xfrm>
            <a:prstGeom prst="line">
              <a:avLst/>
            </a:prstGeom>
            <a:ln w="63500">
              <a:solidFill>
                <a:srgbClr val="C3BCB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230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주요 관심사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위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육아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26965" y="5792411"/>
              <a:ext cx="5634069" cy="8926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전국 </a:t>
              </a:r>
              <a:r>
                <a:rPr lang="en-US" altLang="ko-KR" sz="2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34.6%, </a:t>
              </a:r>
              <a:r>
                <a:rPr lang="ko-KR" altLang="en-US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서울 </a:t>
              </a:r>
              <a:r>
                <a:rPr lang="en-US" altLang="ko-KR" sz="2800" b="1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30.4%</a:t>
              </a:r>
              <a:endPara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0" y="3450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1-1. </a:t>
            </a:r>
            <a:r>
              <a:rPr lang="ko-KR" altLang="en-US" sz="2800" b="1" dirty="0" smtClean="0">
                <a:latin typeface="+mj-lt"/>
              </a:rPr>
              <a:t>프로젝트 배경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17025" y="5445224"/>
            <a:ext cx="8071048" cy="28803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https://www.si.re.kr/node/53703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52060" y="872071"/>
            <a:ext cx="5183877" cy="4458949"/>
          </a:xfrm>
          <a:prstGeom prst="roundRect">
            <a:avLst>
              <a:gd name="adj" fmla="val 90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영유아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 중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(24.3%)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국공립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</a:t>
            </a:r>
            <a: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이용자 중 국공립 이용 비율은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24.3%,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이외에는 민간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45.9%,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가정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27.1%,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직장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4.1%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서비스 중 가장 만족하는 부분은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보육교사의 친절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전문성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설문조사 결과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서비스 중 만족도는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보육교사의 친절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전문성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’(4.51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‘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보육시간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’(4.33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보육비용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’(4.32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교재교구 및 장비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’(4.31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</a:t>
            </a:r>
            <a:endParaRPr lang="en-US" altLang="ko-KR" b="1" spc="-14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6" y="816056"/>
            <a:ext cx="5044905" cy="457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7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4015" y="1027527"/>
            <a:ext cx="5892094" cy="5234406"/>
            <a:chOff x="134015" y="1027527"/>
            <a:chExt cx="5892094" cy="523440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4015" y="1027527"/>
              <a:ext cx="5892094" cy="69635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통계 빅데이터 센터</a:t>
              </a:r>
              <a:endPara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34015" y="1802984"/>
              <a:ext cx="5892094" cy="4458949"/>
            </a:xfrm>
            <a:prstGeom prst="roundRect">
              <a:avLst>
                <a:gd name="adj" fmla="val 90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신혼부부통계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전체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맞벌이 부부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인구 밀도 및 인구 예측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(x, y)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좌표 데이터를 이용한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공간분석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성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·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연령별 인구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영유아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영세아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인구 밀도 및 인구 예측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(x, y)</a:t>
              </a:r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좌표 데이터를 이용한 </a:t>
              </a:r>
              <a:r>
                <a:rPr lang="ko-KR" altLang="en-US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공간분석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표준지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공시지가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저소득 지역 추출을 위한 기반 데이터로 사용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147508" y="1027527"/>
            <a:ext cx="5892094" cy="5234406"/>
            <a:chOff x="6147508" y="1027527"/>
            <a:chExt cx="5892094" cy="523440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147508" y="1027527"/>
              <a:ext cx="5892094" cy="69635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공공 데이터</a:t>
              </a:r>
              <a:endPara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147508" y="1802984"/>
              <a:ext cx="5892094" cy="4458949"/>
            </a:xfrm>
            <a:prstGeom prst="roundRect">
              <a:avLst>
                <a:gd name="adj" fmla="val 90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서울 열린 데이터 광장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거주 인구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행정동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),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가임기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여성인구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출산율 통계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보육 및 아동복지 시설 현황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공공데이터</a:t>
              </a: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포털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주택 유형별 매매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실거래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정보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오픈 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API),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주택 유형별 전월세 자료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오픈 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API)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국가통계포털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(KOSIS):</a:t>
              </a:r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전반적인 통계자료 데이터 수집</a:t>
              </a:r>
              <a:endPara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34504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1-2. </a:t>
            </a:r>
            <a:r>
              <a:rPr lang="ko-KR" altLang="en-US" sz="2800" b="1" dirty="0" smtClean="0">
                <a:latin typeface="+mj-lt"/>
              </a:rPr>
              <a:t>데이터 소개</a:t>
            </a:r>
            <a:endParaRPr lang="en-US" altLang="ko-K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5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4504"/>
            <a:ext cx="3379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1-2. </a:t>
            </a:r>
            <a:r>
              <a:rPr lang="ko-KR" altLang="en-US" sz="2800" b="1" dirty="0" smtClean="0">
                <a:latin typeface="+mj-lt"/>
              </a:rPr>
              <a:t>분석 </a:t>
            </a:r>
            <a:r>
              <a:rPr lang="ko-KR" altLang="en-US" sz="2800" b="1" dirty="0" smtClean="0">
                <a:latin typeface="+mj-lt"/>
              </a:rPr>
              <a:t>기법 소개</a:t>
            </a:r>
            <a:endParaRPr lang="en-US" altLang="ko-KR" sz="2800" b="1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3" y="687114"/>
            <a:ext cx="11689773" cy="454208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308496" y="5274124"/>
            <a:ext cx="9575008" cy="1385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머신 러닝</a:t>
            </a:r>
            <a:r>
              <a:rPr lang="en-US" altLang="ko-KR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및 </a:t>
            </a:r>
            <a:r>
              <a:rPr lang="ko-KR" altLang="en-US" sz="2800" b="1" dirty="0" err="1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en-US" altLang="ko-KR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GIS</a:t>
            </a:r>
            <a:r>
              <a:rPr lang="ko-KR" altLang="en-US" sz="28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공간 분석</a:t>
            </a:r>
            <a:r>
              <a:rPr lang="ko-KR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등을 활용하여</a:t>
            </a:r>
            <a:endParaRPr lang="en-US" altLang="ko-KR" sz="28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영세아</a:t>
            </a:r>
            <a:r>
              <a:rPr lang="ko-KR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어린이집의</a:t>
            </a:r>
            <a:r>
              <a:rPr lang="ko-KR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최적지</a:t>
            </a:r>
            <a:r>
              <a:rPr lang="ko-KR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찾고자 함</a:t>
            </a:r>
            <a:endParaRPr lang="en-US" altLang="ko-KR" sz="28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4504"/>
            <a:ext cx="3379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+mj-lt"/>
              </a:rPr>
              <a:t>1-2. </a:t>
            </a:r>
            <a:r>
              <a:rPr lang="ko-KR" altLang="en-US" sz="2800" b="1" dirty="0" smtClean="0">
                <a:latin typeface="+mj-lt"/>
              </a:rPr>
              <a:t>분석 </a:t>
            </a:r>
            <a:r>
              <a:rPr lang="ko-KR" altLang="en-US" sz="2800" b="1" dirty="0" smtClean="0">
                <a:latin typeface="+mj-lt"/>
              </a:rPr>
              <a:t>기법 소개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08496" y="5526757"/>
            <a:ext cx="9575008" cy="114525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NLP, Static </a:t>
            </a:r>
            <a:r>
              <a:rPr lang="en-US" altLang="ko-KR" sz="2600" b="1" dirty="0" err="1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Anlysis</a:t>
            </a:r>
            <a:r>
              <a:rPr lang="en-US" altLang="ko-KR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600" b="1" dirty="0" err="1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딥러닝</a:t>
            </a:r>
            <a:r>
              <a:rPr lang="ko-KR" altLang="en-US" sz="2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등을 활용하여</a:t>
            </a:r>
            <a:endParaRPr lang="en-US" altLang="ko-KR" sz="26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영세아</a:t>
            </a:r>
            <a:r>
              <a:rPr lang="ko-KR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어린이집의</a:t>
            </a:r>
            <a:r>
              <a:rPr lang="ko-KR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최적지</a:t>
            </a:r>
            <a:r>
              <a:rPr lang="ko-KR" alt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찾고자 함</a:t>
            </a:r>
            <a:endParaRPr lang="en-US" altLang="ko-KR" sz="26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62938" y="660291"/>
            <a:ext cx="12172107" cy="2426933"/>
            <a:chOff x="462938" y="764704"/>
            <a:chExt cx="12172107" cy="2426933"/>
          </a:xfrm>
        </p:grpSpPr>
        <p:grpSp>
          <p:nvGrpSpPr>
            <p:cNvPr id="3" name="그룹 2"/>
            <p:cNvGrpSpPr/>
            <p:nvPr/>
          </p:nvGrpSpPr>
          <p:grpSpPr>
            <a:xfrm>
              <a:off x="462938" y="764704"/>
              <a:ext cx="3040774" cy="2426933"/>
              <a:chOff x="1979455" y="1054812"/>
              <a:chExt cx="3040774" cy="2426933"/>
            </a:xfrm>
          </p:grpSpPr>
          <p:sp>
            <p:nvSpPr>
              <p:cNvPr id="5" name="텍스트 개체 틀 3"/>
              <p:cNvSpPr txBox="1">
                <a:spLocks/>
              </p:cNvSpPr>
              <p:nvPr/>
            </p:nvSpPr>
            <p:spPr>
              <a:xfrm>
                <a:off x="1979455" y="1054812"/>
                <a:ext cx="3040774" cy="43696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 Preprocessing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2862" y="1553173"/>
                <a:ext cx="2508639" cy="1928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" name="그룹 3"/>
            <p:cNvGrpSpPr/>
            <p:nvPr/>
          </p:nvGrpSpPr>
          <p:grpSpPr>
            <a:xfrm>
              <a:off x="3227247" y="802804"/>
              <a:ext cx="5389033" cy="2275303"/>
              <a:chOff x="6109103" y="1636511"/>
              <a:chExt cx="5389033" cy="2275303"/>
            </a:xfrm>
          </p:grpSpPr>
          <p:sp>
            <p:nvSpPr>
              <p:cNvPr id="8" name="텍스트 개체 틀 5"/>
              <p:cNvSpPr txBox="1">
                <a:spLocks/>
              </p:cNvSpPr>
              <p:nvPr/>
            </p:nvSpPr>
            <p:spPr>
              <a:xfrm>
                <a:off x="6109103" y="1636511"/>
                <a:ext cx="5389033" cy="43696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Natural Language Processing (NLP)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9714" y="2168780"/>
                <a:ext cx="3340310" cy="1743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7248128" y="802804"/>
              <a:ext cx="5386917" cy="2116445"/>
              <a:chOff x="3572272" y="3235882"/>
              <a:chExt cx="5386917" cy="2116445"/>
            </a:xfrm>
          </p:grpSpPr>
          <p:sp>
            <p:nvSpPr>
              <p:cNvPr id="12" name="텍스트 개체 틀 2"/>
              <p:cNvSpPr txBox="1">
                <a:spLocks/>
              </p:cNvSpPr>
              <p:nvPr/>
            </p:nvSpPr>
            <p:spPr>
              <a:xfrm>
                <a:off x="3572272" y="3235882"/>
                <a:ext cx="5386917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Statistical Analysis</a:t>
                </a:r>
                <a:endParaRPr lang="ko-KR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5979" y="3813984"/>
                <a:ext cx="2759503" cy="153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그룹 24"/>
          <p:cNvGrpSpPr/>
          <p:nvPr/>
        </p:nvGrpSpPr>
        <p:grpSpPr>
          <a:xfrm>
            <a:off x="-983304" y="3203304"/>
            <a:ext cx="13524160" cy="2289545"/>
            <a:chOff x="-983304" y="3201164"/>
            <a:chExt cx="13524160" cy="2289545"/>
          </a:xfrm>
        </p:grpSpPr>
        <p:grpSp>
          <p:nvGrpSpPr>
            <p:cNvPr id="16" name="그룹 15"/>
            <p:cNvGrpSpPr/>
            <p:nvPr/>
          </p:nvGrpSpPr>
          <p:grpSpPr>
            <a:xfrm>
              <a:off x="-983304" y="3264848"/>
              <a:ext cx="5927936" cy="1928994"/>
              <a:chOff x="9124141" y="3235882"/>
              <a:chExt cx="5389033" cy="1928994"/>
            </a:xfrm>
          </p:grpSpPr>
          <p:sp>
            <p:nvSpPr>
              <p:cNvPr id="13" name="텍스트 개체 틀 4"/>
              <p:cNvSpPr txBox="1">
                <a:spLocks/>
              </p:cNvSpPr>
              <p:nvPr/>
            </p:nvSpPr>
            <p:spPr>
              <a:xfrm>
                <a:off x="9124141" y="3235882"/>
                <a:ext cx="5389033" cy="63976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Deep Learning</a:t>
                </a:r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3845" y="3746548"/>
                <a:ext cx="2509624" cy="1418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3244554" y="3201164"/>
              <a:ext cx="5386917" cy="2003077"/>
              <a:chOff x="3519191" y="3222057"/>
              <a:chExt cx="5386917" cy="2003077"/>
            </a:xfrm>
          </p:grpSpPr>
          <p:sp>
            <p:nvSpPr>
              <p:cNvPr id="18" name="텍스트 개체 틀 2"/>
              <p:cNvSpPr txBox="1">
                <a:spLocks/>
              </p:cNvSpPr>
              <p:nvPr/>
            </p:nvSpPr>
            <p:spPr>
              <a:xfrm>
                <a:off x="3519191" y="3222057"/>
                <a:ext cx="5386917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Visualization</a:t>
                </a:r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0461" y="3654105"/>
                <a:ext cx="2759503" cy="1571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그룹 23"/>
            <p:cNvGrpSpPr/>
            <p:nvPr/>
          </p:nvGrpSpPr>
          <p:grpSpPr>
            <a:xfrm>
              <a:off x="7151823" y="3201164"/>
              <a:ext cx="5389033" cy="2289545"/>
              <a:chOff x="9102959" y="3083671"/>
              <a:chExt cx="5389033" cy="2289545"/>
            </a:xfrm>
          </p:grpSpPr>
          <p:sp>
            <p:nvSpPr>
              <p:cNvPr id="19" name="텍스트 개체 틀 4"/>
              <p:cNvSpPr txBox="1">
                <a:spLocks/>
              </p:cNvSpPr>
              <p:nvPr/>
            </p:nvSpPr>
            <p:spPr>
              <a:xfrm>
                <a:off x="9102959" y="3083671"/>
                <a:ext cx="5389033" cy="6397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Policy Proposal</a:t>
                </a:r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7181" y="3511141"/>
                <a:ext cx="2760586" cy="186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352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268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HY헤드라인M</vt:lpstr>
      <vt:lpstr>맑은 고딕</vt:lpstr>
      <vt:lpstr>Arial</vt:lpstr>
      <vt:lpstr>Calibri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Jwp</cp:lastModifiedBy>
  <cp:revision>56</cp:revision>
  <dcterms:created xsi:type="dcterms:W3CDTF">2019-07-10T02:20:59Z</dcterms:created>
  <dcterms:modified xsi:type="dcterms:W3CDTF">2019-07-10T16:24:23Z</dcterms:modified>
</cp:coreProperties>
</file>