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310" r:id="rId4"/>
    <p:sldId id="314" r:id="rId5"/>
    <p:sldId id="313" r:id="rId6"/>
    <p:sldId id="258" r:id="rId7"/>
    <p:sldId id="287" r:id="rId8"/>
    <p:sldId id="312" r:id="rId9"/>
    <p:sldId id="350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16" r:id="rId18"/>
    <p:sldId id="348" r:id="rId19"/>
    <p:sldId id="349" r:id="rId20"/>
    <p:sldId id="351" r:id="rId21"/>
    <p:sldId id="352" r:id="rId22"/>
    <p:sldId id="361" r:id="rId23"/>
    <p:sldId id="353" r:id="rId24"/>
    <p:sldId id="354" r:id="rId25"/>
    <p:sldId id="355" r:id="rId26"/>
    <p:sldId id="356" r:id="rId27"/>
    <p:sldId id="357" r:id="rId28"/>
    <p:sldId id="358" r:id="rId29"/>
    <p:sldId id="359" r:id="rId30"/>
    <p:sldId id="360" r:id="rId31"/>
    <p:sldId id="315" r:id="rId32"/>
  </p:sldIdLst>
  <p:sldSz cx="18288000" cy="10287000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Telegraf" panose="020B0604020202020204" charset="0"/>
      <p:regular r:id="rId37"/>
    </p:embeddedFont>
    <p:embeddedFont>
      <p:font typeface="Telegraf Bold" panose="020B0604020202020204" charset="0"/>
      <p:regular r:id="rId38"/>
    </p:embeddedFont>
    <p:embeddedFont>
      <p:font typeface="Telegraf Medium" panose="020B0604020202020204" charset="0"/>
      <p:regular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622" autoAdjust="0"/>
  </p:normalViewPr>
  <p:slideViewPr>
    <p:cSldViewPr>
      <p:cViewPr varScale="1">
        <p:scale>
          <a:sx n="45" d="100"/>
          <a:sy n="45" d="100"/>
        </p:scale>
        <p:origin x="75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5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alejandro99so/solidity-intro" TargetMode="External"/><Relationship Id="rId4" Type="http://schemas.openxmlformats.org/officeDocument/2006/relationships/hyperlink" Target="https://remix.ethereum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250" r="-625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004086" y="2015893"/>
            <a:ext cx="6255214" cy="6255214"/>
          </a:xfrm>
          <a:custGeom>
            <a:avLst/>
            <a:gdLst/>
            <a:ahLst/>
            <a:cxnLst/>
            <a:rect l="l" t="t" r="r" b="b"/>
            <a:pathLst>
              <a:path w="6255214" h="6255214">
                <a:moveTo>
                  <a:pt x="0" y="0"/>
                </a:moveTo>
                <a:lnTo>
                  <a:pt x="6255214" y="0"/>
                </a:lnTo>
                <a:lnTo>
                  <a:pt x="6255214" y="6255214"/>
                </a:lnTo>
                <a:lnTo>
                  <a:pt x="0" y="62552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267154" y="4695876"/>
            <a:ext cx="9531599" cy="5268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50"/>
              </a:lnSpc>
            </a:pPr>
            <a:r>
              <a:rPr lang="en-US" sz="7500" spc="-375" dirty="0">
                <a:solidFill>
                  <a:srgbClr val="FFFFFF"/>
                </a:solidFill>
                <a:latin typeface="Telegraf"/>
              </a:rPr>
              <a:t>Bootcamp Avalanche </a:t>
            </a:r>
            <a:r>
              <a:rPr lang="en-US" sz="7500" spc="-375" dirty="0" err="1">
                <a:solidFill>
                  <a:srgbClr val="FFFFFF"/>
                </a:solidFill>
                <a:latin typeface="Telegraf"/>
              </a:rPr>
              <a:t>en</a:t>
            </a:r>
            <a:r>
              <a:rPr lang="en-US" sz="7500" spc="-375" dirty="0">
                <a:solidFill>
                  <a:srgbClr val="FFFFFF"/>
                </a:solidFill>
                <a:latin typeface="Telegraf"/>
              </a:rPr>
              <a:t> </a:t>
            </a:r>
            <a:r>
              <a:rPr lang="en-US" sz="7500" spc="-375" dirty="0" err="1">
                <a:solidFill>
                  <a:srgbClr val="FFFFFF"/>
                </a:solidFill>
                <a:latin typeface="Telegraf"/>
              </a:rPr>
              <a:t>español</a:t>
            </a:r>
            <a:endParaRPr lang="en-US" sz="7500" spc="-375" dirty="0">
              <a:solidFill>
                <a:srgbClr val="FFFFFF"/>
              </a:solidFill>
              <a:latin typeface="Telegraf"/>
            </a:endParaRPr>
          </a:p>
          <a:p>
            <a:pPr algn="ctr">
              <a:lnSpc>
                <a:spcPts val="6750"/>
              </a:lnSpc>
            </a:pPr>
            <a:endParaRPr lang="en-US" sz="7500" spc="-375" dirty="0">
              <a:solidFill>
                <a:srgbClr val="FFFFFF"/>
              </a:solidFill>
              <a:latin typeface="Telegraf"/>
            </a:endParaRPr>
          </a:p>
          <a:p>
            <a:pPr algn="ctr">
              <a:lnSpc>
                <a:spcPts val="6750"/>
              </a:lnSpc>
            </a:pPr>
            <a:r>
              <a:rPr lang="en-US" sz="7500" spc="-375" dirty="0" err="1">
                <a:solidFill>
                  <a:srgbClr val="FFFFFF"/>
                </a:solidFill>
                <a:latin typeface="Telegraf"/>
              </a:rPr>
              <a:t>Clase</a:t>
            </a:r>
            <a:r>
              <a:rPr lang="en-US" sz="7500" spc="-375" dirty="0">
                <a:solidFill>
                  <a:srgbClr val="FFFFFF"/>
                </a:solidFill>
                <a:latin typeface="Telegraf"/>
              </a:rPr>
              <a:t> 4</a:t>
            </a:r>
          </a:p>
          <a:p>
            <a:pPr algn="ctr">
              <a:lnSpc>
                <a:spcPts val="6750"/>
              </a:lnSpc>
            </a:pPr>
            <a:endParaRPr lang="en-US" sz="7500" spc="-375" dirty="0">
              <a:solidFill>
                <a:srgbClr val="FFFFFF"/>
              </a:solidFill>
              <a:latin typeface="Telegraf"/>
            </a:endParaRPr>
          </a:p>
          <a:p>
            <a:pPr marL="0" lvl="0" indent="0" algn="ctr">
              <a:lnSpc>
                <a:spcPts val="6750"/>
              </a:lnSpc>
              <a:spcBef>
                <a:spcPct val="0"/>
              </a:spcBef>
            </a:pPr>
            <a:r>
              <a:rPr lang="en-US" sz="7500" spc="-375" dirty="0">
                <a:solidFill>
                  <a:srgbClr val="FFFFFF"/>
                </a:solidFill>
                <a:latin typeface="Telegraf Bold"/>
              </a:rPr>
              <a:t>2024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67154" y="3333801"/>
            <a:ext cx="9519097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100"/>
              </a:lnSpc>
              <a:spcBef>
                <a:spcPct val="0"/>
              </a:spcBef>
            </a:pPr>
            <a:r>
              <a:rPr lang="en-US" sz="9000" spc="-450" dirty="0">
                <a:solidFill>
                  <a:srgbClr val="FFFFFF"/>
                </a:solidFill>
                <a:latin typeface="Telegraf Bold"/>
              </a:rPr>
              <a:t>Avalanche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250" r="-625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715334" y="7714334"/>
            <a:ext cx="2277391" cy="2277391"/>
          </a:xfrm>
          <a:custGeom>
            <a:avLst/>
            <a:gdLst/>
            <a:ahLst/>
            <a:cxnLst/>
            <a:rect l="l" t="t" r="r" b="b"/>
            <a:pathLst>
              <a:path w="2277391" h="2277391">
                <a:moveTo>
                  <a:pt x="0" y="0"/>
                </a:moveTo>
                <a:lnTo>
                  <a:pt x="2277391" y="0"/>
                </a:lnTo>
                <a:lnTo>
                  <a:pt x="2277391" y="2277391"/>
                </a:lnTo>
                <a:lnTo>
                  <a:pt x="0" y="22773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649726" y="1104900"/>
            <a:ext cx="15204303" cy="924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750"/>
              </a:lnSpc>
              <a:spcBef>
                <a:spcPct val="0"/>
              </a:spcBef>
            </a:pPr>
            <a:r>
              <a:rPr lang="es-MX" sz="8000" dirty="0">
                <a:solidFill>
                  <a:srgbClr val="FFFFFF"/>
                </a:solidFill>
                <a:latin typeface="Telegraf"/>
              </a:rPr>
              <a:t>Tipos de funciones</a:t>
            </a:r>
            <a:endParaRPr lang="en-US" sz="7500" spc="-375" dirty="0">
              <a:solidFill>
                <a:srgbClr val="FFFFFF"/>
              </a:solidFill>
              <a:latin typeface="Telegraf Mediu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C35E2-7D13-46D7-8619-695B523E02E8}"/>
              </a:ext>
            </a:extLst>
          </p:cNvPr>
          <p:cNvSpPr txBox="1"/>
          <p:nvPr/>
        </p:nvSpPr>
        <p:spPr>
          <a:xfrm>
            <a:off x="4240525" y="4850976"/>
            <a:ext cx="10022703" cy="9079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6750"/>
              </a:lnSpc>
              <a:spcBef>
                <a:spcPct val="0"/>
              </a:spcBef>
            </a:pPr>
            <a:r>
              <a:rPr lang="en-US" sz="7500" spc="-375" dirty="0" err="1">
                <a:solidFill>
                  <a:srgbClr val="FFFFFF"/>
                </a:solidFill>
                <a:latin typeface="Telegraf Medium"/>
              </a:rPr>
              <a:t>Lectura</a:t>
            </a:r>
            <a:endParaRPr lang="en-US" sz="7500" spc="-375" dirty="0">
              <a:solidFill>
                <a:srgbClr val="FFFFFF"/>
              </a:solidFill>
              <a:latin typeface="Telegraf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73412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250" r="-6250"/>
            </a:stretch>
          </a:blipFill>
        </p:spPr>
        <p:txBody>
          <a:bodyPr/>
          <a:lstStyle/>
          <a:p>
            <a:endParaRPr lang="es-CO" dirty="0"/>
          </a:p>
        </p:txBody>
      </p:sp>
      <p:sp>
        <p:nvSpPr>
          <p:cNvPr id="3" name="Freeform 3"/>
          <p:cNvSpPr/>
          <p:nvPr/>
        </p:nvSpPr>
        <p:spPr>
          <a:xfrm>
            <a:off x="15715334" y="7714334"/>
            <a:ext cx="2277391" cy="2277391"/>
          </a:xfrm>
          <a:custGeom>
            <a:avLst/>
            <a:gdLst/>
            <a:ahLst/>
            <a:cxnLst/>
            <a:rect l="l" t="t" r="r" b="b"/>
            <a:pathLst>
              <a:path w="2277391" h="2277391">
                <a:moveTo>
                  <a:pt x="0" y="0"/>
                </a:moveTo>
                <a:lnTo>
                  <a:pt x="2277391" y="0"/>
                </a:lnTo>
                <a:lnTo>
                  <a:pt x="2277391" y="2277391"/>
                </a:lnTo>
                <a:lnTo>
                  <a:pt x="0" y="22773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649726" y="1104900"/>
            <a:ext cx="15204303" cy="924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750"/>
              </a:lnSpc>
              <a:spcBef>
                <a:spcPct val="0"/>
              </a:spcBef>
            </a:pPr>
            <a:r>
              <a:rPr lang="en-US" sz="8000" spc="-375" dirty="0" err="1">
                <a:solidFill>
                  <a:srgbClr val="FFFFFF"/>
                </a:solidFill>
                <a:latin typeface="Telegraf Medium"/>
              </a:rPr>
              <a:t>Lectura</a:t>
            </a:r>
            <a:endParaRPr lang="en-US" sz="8000" spc="-375" dirty="0">
              <a:solidFill>
                <a:srgbClr val="FFFFFF"/>
              </a:solidFill>
              <a:latin typeface="Telegraf Medium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B2EF62C-86FF-4969-98B9-31CC072E39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3358" y="4229100"/>
            <a:ext cx="6957037" cy="279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54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250" r="-625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715334" y="7714334"/>
            <a:ext cx="2277391" cy="2277391"/>
          </a:xfrm>
          <a:custGeom>
            <a:avLst/>
            <a:gdLst/>
            <a:ahLst/>
            <a:cxnLst/>
            <a:rect l="l" t="t" r="r" b="b"/>
            <a:pathLst>
              <a:path w="2277391" h="2277391">
                <a:moveTo>
                  <a:pt x="0" y="0"/>
                </a:moveTo>
                <a:lnTo>
                  <a:pt x="2277391" y="0"/>
                </a:lnTo>
                <a:lnTo>
                  <a:pt x="2277391" y="2277391"/>
                </a:lnTo>
                <a:lnTo>
                  <a:pt x="0" y="22773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649726" y="1104900"/>
            <a:ext cx="15204303" cy="924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750"/>
              </a:lnSpc>
              <a:spcBef>
                <a:spcPct val="0"/>
              </a:spcBef>
            </a:pPr>
            <a:r>
              <a:rPr lang="es-MX" sz="8000" dirty="0">
                <a:solidFill>
                  <a:srgbClr val="FFFFFF"/>
                </a:solidFill>
                <a:latin typeface="Telegraf"/>
              </a:rPr>
              <a:t>Tipos de funciones</a:t>
            </a:r>
            <a:endParaRPr lang="en-US" sz="7500" spc="-375" dirty="0">
              <a:solidFill>
                <a:srgbClr val="FFFFFF"/>
              </a:solidFill>
              <a:latin typeface="Telegraf Mediu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C35E2-7D13-46D7-8619-695B523E02E8}"/>
              </a:ext>
            </a:extLst>
          </p:cNvPr>
          <p:cNvSpPr txBox="1"/>
          <p:nvPr/>
        </p:nvSpPr>
        <p:spPr>
          <a:xfrm>
            <a:off x="4240525" y="4850976"/>
            <a:ext cx="10022703" cy="9079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6750"/>
              </a:lnSpc>
              <a:spcBef>
                <a:spcPct val="0"/>
              </a:spcBef>
            </a:pPr>
            <a:r>
              <a:rPr lang="en-US" sz="7500" spc="-375" dirty="0" err="1">
                <a:solidFill>
                  <a:srgbClr val="FFFFFF"/>
                </a:solidFill>
                <a:latin typeface="Telegraf Medium"/>
              </a:rPr>
              <a:t>Escritura</a:t>
            </a:r>
            <a:endParaRPr lang="en-US" sz="7500" spc="-375" dirty="0">
              <a:solidFill>
                <a:srgbClr val="FFFFFF"/>
              </a:solidFill>
              <a:latin typeface="Telegraf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71969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250" r="-6250"/>
            </a:stretch>
          </a:blipFill>
        </p:spPr>
        <p:txBody>
          <a:bodyPr/>
          <a:lstStyle/>
          <a:p>
            <a:endParaRPr lang="es-CO" dirty="0"/>
          </a:p>
        </p:txBody>
      </p:sp>
      <p:sp>
        <p:nvSpPr>
          <p:cNvPr id="3" name="Freeform 3"/>
          <p:cNvSpPr/>
          <p:nvPr/>
        </p:nvSpPr>
        <p:spPr>
          <a:xfrm>
            <a:off x="15715334" y="7714334"/>
            <a:ext cx="2277391" cy="2277391"/>
          </a:xfrm>
          <a:custGeom>
            <a:avLst/>
            <a:gdLst/>
            <a:ahLst/>
            <a:cxnLst/>
            <a:rect l="l" t="t" r="r" b="b"/>
            <a:pathLst>
              <a:path w="2277391" h="2277391">
                <a:moveTo>
                  <a:pt x="0" y="0"/>
                </a:moveTo>
                <a:lnTo>
                  <a:pt x="2277391" y="0"/>
                </a:lnTo>
                <a:lnTo>
                  <a:pt x="2277391" y="2277391"/>
                </a:lnTo>
                <a:lnTo>
                  <a:pt x="0" y="22773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649726" y="1104900"/>
            <a:ext cx="15204303" cy="924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50"/>
              </a:lnSpc>
              <a:spcBef>
                <a:spcPct val="0"/>
              </a:spcBef>
            </a:pPr>
            <a:r>
              <a:rPr lang="en-US" sz="8000" spc="-375" dirty="0" err="1">
                <a:solidFill>
                  <a:srgbClr val="FFFFFF"/>
                </a:solidFill>
                <a:latin typeface="Telegraf Medium"/>
              </a:rPr>
              <a:t>Escritura</a:t>
            </a:r>
            <a:endParaRPr lang="en-US" sz="8000" spc="-375" dirty="0">
              <a:solidFill>
                <a:srgbClr val="FFFFFF"/>
              </a:solidFill>
              <a:latin typeface="Telegraf Medium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84A02B6-27FB-4B6D-99FF-827C44CEEE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3842" y="3905527"/>
            <a:ext cx="14960187" cy="193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873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250" r="-625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715334" y="7714334"/>
            <a:ext cx="2277391" cy="2277391"/>
          </a:xfrm>
          <a:custGeom>
            <a:avLst/>
            <a:gdLst/>
            <a:ahLst/>
            <a:cxnLst/>
            <a:rect l="l" t="t" r="r" b="b"/>
            <a:pathLst>
              <a:path w="2277391" h="2277391">
                <a:moveTo>
                  <a:pt x="0" y="0"/>
                </a:moveTo>
                <a:lnTo>
                  <a:pt x="2277391" y="0"/>
                </a:lnTo>
                <a:lnTo>
                  <a:pt x="2277391" y="2277391"/>
                </a:lnTo>
                <a:lnTo>
                  <a:pt x="0" y="22773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649726" y="1104900"/>
            <a:ext cx="15204303" cy="924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750"/>
              </a:lnSpc>
              <a:spcBef>
                <a:spcPct val="0"/>
              </a:spcBef>
            </a:pPr>
            <a:r>
              <a:rPr lang="es-MX" sz="8000" dirty="0">
                <a:solidFill>
                  <a:srgbClr val="FFFFFF"/>
                </a:solidFill>
                <a:latin typeface="Telegraf"/>
              </a:rPr>
              <a:t>Tipos de funciones</a:t>
            </a:r>
            <a:endParaRPr lang="en-US" sz="7500" spc="-375" dirty="0">
              <a:solidFill>
                <a:srgbClr val="FFFFFF"/>
              </a:solidFill>
              <a:latin typeface="Telegraf Mediu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C35E2-7D13-46D7-8619-695B523E02E8}"/>
              </a:ext>
            </a:extLst>
          </p:cNvPr>
          <p:cNvSpPr txBox="1"/>
          <p:nvPr/>
        </p:nvSpPr>
        <p:spPr>
          <a:xfrm>
            <a:off x="4240525" y="4850976"/>
            <a:ext cx="10022703" cy="9079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6750"/>
              </a:lnSpc>
              <a:spcBef>
                <a:spcPct val="0"/>
              </a:spcBef>
            </a:pPr>
            <a:r>
              <a:rPr lang="en-US" sz="7500" spc="-375" dirty="0">
                <a:solidFill>
                  <a:srgbClr val="FFFFFF"/>
                </a:solidFill>
                <a:latin typeface="Telegraf Medium"/>
              </a:rPr>
              <a:t>Payable</a:t>
            </a:r>
          </a:p>
        </p:txBody>
      </p:sp>
    </p:spTree>
    <p:extLst>
      <p:ext uri="{BB962C8B-B14F-4D97-AF65-F5344CB8AC3E}">
        <p14:creationId xmlns:p14="http://schemas.microsoft.com/office/powerpoint/2010/main" val="3005636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250" r="-6250"/>
            </a:stretch>
          </a:blipFill>
        </p:spPr>
        <p:txBody>
          <a:bodyPr/>
          <a:lstStyle/>
          <a:p>
            <a:endParaRPr lang="es-CO" dirty="0"/>
          </a:p>
        </p:txBody>
      </p:sp>
      <p:sp>
        <p:nvSpPr>
          <p:cNvPr id="3" name="Freeform 3"/>
          <p:cNvSpPr/>
          <p:nvPr/>
        </p:nvSpPr>
        <p:spPr>
          <a:xfrm>
            <a:off x="15715334" y="7714334"/>
            <a:ext cx="2277391" cy="2277391"/>
          </a:xfrm>
          <a:custGeom>
            <a:avLst/>
            <a:gdLst/>
            <a:ahLst/>
            <a:cxnLst/>
            <a:rect l="l" t="t" r="r" b="b"/>
            <a:pathLst>
              <a:path w="2277391" h="2277391">
                <a:moveTo>
                  <a:pt x="0" y="0"/>
                </a:moveTo>
                <a:lnTo>
                  <a:pt x="2277391" y="0"/>
                </a:lnTo>
                <a:lnTo>
                  <a:pt x="2277391" y="2277391"/>
                </a:lnTo>
                <a:lnTo>
                  <a:pt x="0" y="22773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649726" y="1104900"/>
            <a:ext cx="15204303" cy="924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50"/>
              </a:lnSpc>
              <a:spcBef>
                <a:spcPct val="0"/>
              </a:spcBef>
            </a:pPr>
            <a:r>
              <a:rPr lang="en-US" sz="8000" spc="-375" dirty="0">
                <a:solidFill>
                  <a:srgbClr val="FFFFFF"/>
                </a:solidFill>
                <a:latin typeface="Telegraf Medium"/>
              </a:rPr>
              <a:t>Payable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1F60A72-8765-495D-900D-A25999772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3083" y="5885979"/>
            <a:ext cx="11989465" cy="153308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EDBD9DC-B601-4BEE-A4B1-2EEDD0DDB1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3083" y="2806665"/>
            <a:ext cx="10028924" cy="255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978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250" r="-625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715334" y="7714334"/>
            <a:ext cx="2277391" cy="2277391"/>
          </a:xfrm>
          <a:custGeom>
            <a:avLst/>
            <a:gdLst/>
            <a:ahLst/>
            <a:cxnLst/>
            <a:rect l="l" t="t" r="r" b="b"/>
            <a:pathLst>
              <a:path w="2277391" h="2277391">
                <a:moveTo>
                  <a:pt x="0" y="0"/>
                </a:moveTo>
                <a:lnTo>
                  <a:pt x="2277391" y="0"/>
                </a:lnTo>
                <a:lnTo>
                  <a:pt x="2277391" y="2277391"/>
                </a:lnTo>
                <a:lnTo>
                  <a:pt x="0" y="22773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C35E2-7D13-46D7-8619-695B523E02E8}"/>
              </a:ext>
            </a:extLst>
          </p:cNvPr>
          <p:cNvSpPr txBox="1"/>
          <p:nvPr/>
        </p:nvSpPr>
        <p:spPr>
          <a:xfrm>
            <a:off x="4240525" y="4850976"/>
            <a:ext cx="10022703" cy="9248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6750"/>
              </a:lnSpc>
              <a:spcBef>
                <a:spcPct val="0"/>
              </a:spcBef>
            </a:pPr>
            <a:r>
              <a:rPr lang="en-US" sz="8000" spc="-375" dirty="0">
                <a:solidFill>
                  <a:srgbClr val="FFFFFF"/>
                </a:solidFill>
                <a:latin typeface="Telegraf Medium"/>
              </a:rPr>
              <a:t>Owner</a:t>
            </a:r>
            <a:endParaRPr lang="en-US" sz="7500" spc="-375" dirty="0">
              <a:solidFill>
                <a:srgbClr val="FFFFFF"/>
              </a:solidFill>
              <a:latin typeface="Telegraf Medium"/>
            </a:endParaRPr>
          </a:p>
        </p:txBody>
      </p:sp>
    </p:spTree>
    <p:extLst>
      <p:ext uri="{BB962C8B-B14F-4D97-AF65-F5344CB8AC3E}">
        <p14:creationId xmlns:p14="http://schemas.microsoft.com/office/powerpoint/2010/main" val="2037179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250" r="-6250"/>
            </a:stretch>
          </a:blipFill>
        </p:spPr>
        <p:txBody>
          <a:bodyPr/>
          <a:lstStyle/>
          <a:p>
            <a:endParaRPr lang="es-CO" dirty="0"/>
          </a:p>
        </p:txBody>
      </p:sp>
      <p:sp>
        <p:nvSpPr>
          <p:cNvPr id="3" name="Freeform 3"/>
          <p:cNvSpPr/>
          <p:nvPr/>
        </p:nvSpPr>
        <p:spPr>
          <a:xfrm>
            <a:off x="15715334" y="7714334"/>
            <a:ext cx="2277391" cy="2277391"/>
          </a:xfrm>
          <a:custGeom>
            <a:avLst/>
            <a:gdLst/>
            <a:ahLst/>
            <a:cxnLst/>
            <a:rect l="l" t="t" r="r" b="b"/>
            <a:pathLst>
              <a:path w="2277391" h="2277391">
                <a:moveTo>
                  <a:pt x="0" y="0"/>
                </a:moveTo>
                <a:lnTo>
                  <a:pt x="2277391" y="0"/>
                </a:lnTo>
                <a:lnTo>
                  <a:pt x="2277391" y="2277391"/>
                </a:lnTo>
                <a:lnTo>
                  <a:pt x="0" y="22773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C35E2-7D13-46D7-8619-695B523E02E8}"/>
              </a:ext>
            </a:extLst>
          </p:cNvPr>
          <p:cNvSpPr txBox="1"/>
          <p:nvPr/>
        </p:nvSpPr>
        <p:spPr>
          <a:xfrm>
            <a:off x="2324100" y="829565"/>
            <a:ext cx="13639800" cy="9079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6750"/>
              </a:lnSpc>
              <a:spcBef>
                <a:spcPct val="0"/>
              </a:spcBef>
            </a:pPr>
            <a:r>
              <a:rPr lang="es-MX" sz="7500" spc="-375" dirty="0" err="1">
                <a:solidFill>
                  <a:srgbClr val="FFFFFF"/>
                </a:solidFill>
                <a:latin typeface="Telegraf Medium"/>
              </a:rPr>
              <a:t>Owner</a:t>
            </a:r>
            <a:endParaRPr lang="es-MX" sz="7500" spc="-375" dirty="0">
              <a:solidFill>
                <a:srgbClr val="FFFFFF"/>
              </a:solidFill>
              <a:latin typeface="Telegraf Medium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0A5D9CF-B21D-4473-8960-DE4D0AB2E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2629" y="3528984"/>
            <a:ext cx="12202742" cy="322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562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250" r="-625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715334" y="7714334"/>
            <a:ext cx="2277391" cy="2277391"/>
          </a:xfrm>
          <a:custGeom>
            <a:avLst/>
            <a:gdLst/>
            <a:ahLst/>
            <a:cxnLst/>
            <a:rect l="l" t="t" r="r" b="b"/>
            <a:pathLst>
              <a:path w="2277391" h="2277391">
                <a:moveTo>
                  <a:pt x="0" y="0"/>
                </a:moveTo>
                <a:lnTo>
                  <a:pt x="2277391" y="0"/>
                </a:lnTo>
                <a:lnTo>
                  <a:pt x="2277391" y="2277391"/>
                </a:lnTo>
                <a:lnTo>
                  <a:pt x="0" y="22773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C35E2-7D13-46D7-8619-695B523E02E8}"/>
              </a:ext>
            </a:extLst>
          </p:cNvPr>
          <p:cNvSpPr txBox="1"/>
          <p:nvPr/>
        </p:nvSpPr>
        <p:spPr>
          <a:xfrm>
            <a:off x="4240525" y="4850976"/>
            <a:ext cx="10022703" cy="9248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6750"/>
              </a:lnSpc>
              <a:spcBef>
                <a:spcPct val="0"/>
              </a:spcBef>
            </a:pPr>
            <a:r>
              <a:rPr lang="en-US" sz="8000" spc="-375" dirty="0" err="1">
                <a:solidFill>
                  <a:srgbClr val="FFFFFF"/>
                </a:solidFill>
                <a:latin typeface="Telegraf Medium"/>
              </a:rPr>
              <a:t>Condicionales</a:t>
            </a:r>
            <a:endParaRPr lang="en-US" sz="7500" spc="-375" dirty="0">
              <a:solidFill>
                <a:srgbClr val="FFFFFF"/>
              </a:solidFill>
              <a:latin typeface="Telegraf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9039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250" r="-6250"/>
            </a:stretch>
          </a:blipFill>
        </p:spPr>
        <p:txBody>
          <a:bodyPr/>
          <a:lstStyle/>
          <a:p>
            <a:endParaRPr lang="es-CO" dirty="0"/>
          </a:p>
        </p:txBody>
      </p:sp>
      <p:sp>
        <p:nvSpPr>
          <p:cNvPr id="3" name="Freeform 3"/>
          <p:cNvSpPr/>
          <p:nvPr/>
        </p:nvSpPr>
        <p:spPr>
          <a:xfrm>
            <a:off x="15715334" y="7714334"/>
            <a:ext cx="2277391" cy="2277391"/>
          </a:xfrm>
          <a:custGeom>
            <a:avLst/>
            <a:gdLst/>
            <a:ahLst/>
            <a:cxnLst/>
            <a:rect l="l" t="t" r="r" b="b"/>
            <a:pathLst>
              <a:path w="2277391" h="2277391">
                <a:moveTo>
                  <a:pt x="0" y="0"/>
                </a:moveTo>
                <a:lnTo>
                  <a:pt x="2277391" y="0"/>
                </a:lnTo>
                <a:lnTo>
                  <a:pt x="2277391" y="2277391"/>
                </a:lnTo>
                <a:lnTo>
                  <a:pt x="0" y="22773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C35E2-7D13-46D7-8619-695B523E02E8}"/>
              </a:ext>
            </a:extLst>
          </p:cNvPr>
          <p:cNvSpPr txBox="1"/>
          <p:nvPr/>
        </p:nvSpPr>
        <p:spPr>
          <a:xfrm>
            <a:off x="2324100" y="829565"/>
            <a:ext cx="13639800" cy="9079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6750"/>
              </a:lnSpc>
              <a:spcBef>
                <a:spcPct val="0"/>
              </a:spcBef>
            </a:pPr>
            <a:r>
              <a:rPr lang="es-MX" sz="7500" spc="-375" dirty="0">
                <a:solidFill>
                  <a:srgbClr val="FFFFFF"/>
                </a:solidFill>
                <a:latin typeface="Telegraf Medium"/>
              </a:rPr>
              <a:t>Condicionales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EAF5E20-75F2-4732-B512-E01B92BC3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0902" y="3224711"/>
            <a:ext cx="14466196" cy="300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869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250" r="-625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038804" y="2757741"/>
            <a:ext cx="8757309" cy="3103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8258" lvl="1" indent="-379129">
              <a:lnSpc>
                <a:spcPts val="4916"/>
              </a:lnSpc>
              <a:buFont typeface="Arial"/>
              <a:buChar char="•"/>
            </a:pPr>
            <a:r>
              <a:rPr lang="es-MX" sz="3512" dirty="0">
                <a:solidFill>
                  <a:srgbClr val="FFFFFF"/>
                </a:solidFill>
                <a:latin typeface="Telegraf"/>
              </a:rPr>
              <a:t>Array</a:t>
            </a:r>
          </a:p>
          <a:p>
            <a:pPr marL="758258" lvl="1" indent="-379129">
              <a:lnSpc>
                <a:spcPts val="4916"/>
              </a:lnSpc>
              <a:buFont typeface="Arial"/>
              <a:buChar char="•"/>
            </a:pPr>
            <a:r>
              <a:rPr lang="es-MX" sz="3512" dirty="0" err="1">
                <a:solidFill>
                  <a:srgbClr val="FFFFFF"/>
                </a:solidFill>
                <a:latin typeface="Telegraf"/>
              </a:rPr>
              <a:t>Struct</a:t>
            </a:r>
            <a:endParaRPr lang="es-MX" sz="3512" dirty="0">
              <a:solidFill>
                <a:srgbClr val="FFFFFF"/>
              </a:solidFill>
              <a:latin typeface="Telegraf"/>
            </a:endParaRPr>
          </a:p>
          <a:p>
            <a:pPr marL="758258" lvl="1" indent="-379129">
              <a:lnSpc>
                <a:spcPts val="4916"/>
              </a:lnSpc>
              <a:buFont typeface="Arial"/>
              <a:buChar char="•"/>
            </a:pPr>
            <a:r>
              <a:rPr lang="es-MX" sz="3512" dirty="0" err="1">
                <a:solidFill>
                  <a:srgbClr val="FFFFFF"/>
                </a:solidFill>
                <a:latin typeface="Telegraf"/>
              </a:rPr>
              <a:t>Enum</a:t>
            </a:r>
            <a:endParaRPr lang="es-MX" sz="3512" dirty="0">
              <a:solidFill>
                <a:srgbClr val="FFFFFF"/>
              </a:solidFill>
              <a:latin typeface="Telegraf"/>
            </a:endParaRPr>
          </a:p>
          <a:p>
            <a:pPr marL="758258" lvl="1" indent="-379129">
              <a:lnSpc>
                <a:spcPts val="4916"/>
              </a:lnSpc>
              <a:buFont typeface="Arial"/>
              <a:buChar char="•"/>
            </a:pPr>
            <a:r>
              <a:rPr lang="es-MX" sz="3512" dirty="0">
                <a:solidFill>
                  <a:srgbClr val="FFFFFF"/>
                </a:solidFill>
                <a:latin typeface="Telegraf"/>
              </a:rPr>
              <a:t>Ejemplos de contratos</a:t>
            </a:r>
          </a:p>
          <a:p>
            <a:pPr marL="758258" lvl="1" indent="-379129">
              <a:lnSpc>
                <a:spcPts val="4916"/>
              </a:lnSpc>
              <a:buFont typeface="Arial"/>
              <a:buChar char="•"/>
            </a:pPr>
            <a:r>
              <a:rPr lang="es-MX" sz="3512" dirty="0">
                <a:solidFill>
                  <a:srgbClr val="FFFFFF"/>
                </a:solidFill>
                <a:latin typeface="Telegraf"/>
              </a:rPr>
              <a:t>Estándar ERC20</a:t>
            </a:r>
            <a:endParaRPr lang="en-US" sz="3512" dirty="0">
              <a:solidFill>
                <a:srgbClr val="FFFFFF"/>
              </a:solidFill>
              <a:latin typeface="Telegraf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038804" y="1789294"/>
            <a:ext cx="8437740" cy="7237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5432"/>
              </a:lnSpc>
              <a:spcBef>
                <a:spcPct val="0"/>
              </a:spcBef>
            </a:pPr>
            <a:r>
              <a:rPr lang="en-US" sz="6036" spc="-301" dirty="0" err="1">
                <a:solidFill>
                  <a:srgbClr val="FFFFFF"/>
                </a:solidFill>
                <a:latin typeface="Telegraf Medium"/>
              </a:rPr>
              <a:t>Clase</a:t>
            </a:r>
            <a:r>
              <a:rPr lang="en-US" sz="6036" spc="-301" dirty="0">
                <a:solidFill>
                  <a:srgbClr val="FFFFFF"/>
                </a:solidFill>
                <a:latin typeface="Telegraf Medium"/>
              </a:rPr>
              <a:t> 4 - </a:t>
            </a:r>
            <a:r>
              <a:rPr lang="en-US" sz="6036" spc="-301" dirty="0" err="1">
                <a:solidFill>
                  <a:srgbClr val="FFFFFF"/>
                </a:solidFill>
                <a:latin typeface="Telegraf Medium"/>
              </a:rPr>
              <a:t>Contenido</a:t>
            </a:r>
            <a:endParaRPr lang="en-US" sz="6036" spc="-301" dirty="0">
              <a:solidFill>
                <a:srgbClr val="FFFFFF"/>
              </a:solidFill>
              <a:latin typeface="Telegraf Medium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5715334" y="7714334"/>
            <a:ext cx="2277391" cy="2277391"/>
          </a:xfrm>
          <a:custGeom>
            <a:avLst/>
            <a:gdLst/>
            <a:ahLst/>
            <a:cxnLst/>
            <a:rect l="l" t="t" r="r" b="b"/>
            <a:pathLst>
              <a:path w="2277391" h="2277391">
                <a:moveTo>
                  <a:pt x="0" y="0"/>
                </a:moveTo>
                <a:lnTo>
                  <a:pt x="2277391" y="0"/>
                </a:lnTo>
                <a:lnTo>
                  <a:pt x="2277391" y="2277391"/>
                </a:lnTo>
                <a:lnTo>
                  <a:pt x="0" y="22773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250" r="-625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715334" y="7714334"/>
            <a:ext cx="2277391" cy="2277391"/>
          </a:xfrm>
          <a:custGeom>
            <a:avLst/>
            <a:gdLst/>
            <a:ahLst/>
            <a:cxnLst/>
            <a:rect l="l" t="t" r="r" b="b"/>
            <a:pathLst>
              <a:path w="2277391" h="2277391">
                <a:moveTo>
                  <a:pt x="0" y="0"/>
                </a:moveTo>
                <a:lnTo>
                  <a:pt x="2277391" y="0"/>
                </a:lnTo>
                <a:lnTo>
                  <a:pt x="2277391" y="2277391"/>
                </a:lnTo>
                <a:lnTo>
                  <a:pt x="0" y="22773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C35E2-7D13-46D7-8619-695B523E02E8}"/>
              </a:ext>
            </a:extLst>
          </p:cNvPr>
          <p:cNvSpPr txBox="1"/>
          <p:nvPr/>
        </p:nvSpPr>
        <p:spPr>
          <a:xfrm>
            <a:off x="4240525" y="4850976"/>
            <a:ext cx="10022703" cy="9248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6750"/>
              </a:lnSpc>
              <a:spcBef>
                <a:spcPct val="0"/>
              </a:spcBef>
            </a:pPr>
            <a:r>
              <a:rPr lang="en-US" sz="8000" spc="-375" dirty="0">
                <a:solidFill>
                  <a:srgbClr val="FFFFFF"/>
                </a:solidFill>
                <a:latin typeface="Telegraf Medium"/>
              </a:rPr>
              <a:t>Require</a:t>
            </a:r>
            <a:endParaRPr lang="en-US" sz="7500" spc="-375" dirty="0">
              <a:solidFill>
                <a:srgbClr val="FFFFFF"/>
              </a:solidFill>
              <a:latin typeface="Telegraf Medium"/>
            </a:endParaRPr>
          </a:p>
        </p:txBody>
      </p:sp>
    </p:spTree>
    <p:extLst>
      <p:ext uri="{BB962C8B-B14F-4D97-AF65-F5344CB8AC3E}">
        <p14:creationId xmlns:p14="http://schemas.microsoft.com/office/powerpoint/2010/main" val="601807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250" r="-6250"/>
            </a:stretch>
          </a:blipFill>
        </p:spPr>
        <p:txBody>
          <a:bodyPr/>
          <a:lstStyle/>
          <a:p>
            <a:endParaRPr lang="es-CO" dirty="0"/>
          </a:p>
        </p:txBody>
      </p:sp>
      <p:sp>
        <p:nvSpPr>
          <p:cNvPr id="3" name="Freeform 3"/>
          <p:cNvSpPr/>
          <p:nvPr/>
        </p:nvSpPr>
        <p:spPr>
          <a:xfrm>
            <a:off x="15715334" y="7714334"/>
            <a:ext cx="2277391" cy="2277391"/>
          </a:xfrm>
          <a:custGeom>
            <a:avLst/>
            <a:gdLst/>
            <a:ahLst/>
            <a:cxnLst/>
            <a:rect l="l" t="t" r="r" b="b"/>
            <a:pathLst>
              <a:path w="2277391" h="2277391">
                <a:moveTo>
                  <a:pt x="0" y="0"/>
                </a:moveTo>
                <a:lnTo>
                  <a:pt x="2277391" y="0"/>
                </a:lnTo>
                <a:lnTo>
                  <a:pt x="2277391" y="2277391"/>
                </a:lnTo>
                <a:lnTo>
                  <a:pt x="0" y="22773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C35E2-7D13-46D7-8619-695B523E02E8}"/>
              </a:ext>
            </a:extLst>
          </p:cNvPr>
          <p:cNvSpPr txBox="1"/>
          <p:nvPr/>
        </p:nvSpPr>
        <p:spPr>
          <a:xfrm>
            <a:off x="2324100" y="829565"/>
            <a:ext cx="13639800" cy="9079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6750"/>
              </a:lnSpc>
              <a:spcBef>
                <a:spcPct val="0"/>
              </a:spcBef>
            </a:pPr>
            <a:r>
              <a:rPr lang="es-MX" sz="7500" spc="-375" dirty="0">
                <a:solidFill>
                  <a:srgbClr val="FFFFFF"/>
                </a:solidFill>
                <a:latin typeface="Telegraf Medium"/>
              </a:rPr>
              <a:t>Asistencia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CFDA4C7-82B0-451C-9427-A2E47F8415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550" y="2037434"/>
            <a:ext cx="567690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030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250" r="-6250"/>
            </a:stretch>
          </a:blipFill>
        </p:spPr>
        <p:txBody>
          <a:bodyPr/>
          <a:lstStyle/>
          <a:p>
            <a:endParaRPr lang="es-CO" dirty="0"/>
          </a:p>
        </p:txBody>
      </p:sp>
      <p:sp>
        <p:nvSpPr>
          <p:cNvPr id="3" name="Freeform 3"/>
          <p:cNvSpPr/>
          <p:nvPr/>
        </p:nvSpPr>
        <p:spPr>
          <a:xfrm>
            <a:off x="15715334" y="7714334"/>
            <a:ext cx="2277391" cy="2277391"/>
          </a:xfrm>
          <a:custGeom>
            <a:avLst/>
            <a:gdLst/>
            <a:ahLst/>
            <a:cxnLst/>
            <a:rect l="l" t="t" r="r" b="b"/>
            <a:pathLst>
              <a:path w="2277391" h="2277391">
                <a:moveTo>
                  <a:pt x="0" y="0"/>
                </a:moveTo>
                <a:lnTo>
                  <a:pt x="2277391" y="0"/>
                </a:lnTo>
                <a:lnTo>
                  <a:pt x="2277391" y="2277391"/>
                </a:lnTo>
                <a:lnTo>
                  <a:pt x="0" y="22773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C35E2-7D13-46D7-8619-695B523E02E8}"/>
              </a:ext>
            </a:extLst>
          </p:cNvPr>
          <p:cNvSpPr txBox="1"/>
          <p:nvPr/>
        </p:nvSpPr>
        <p:spPr>
          <a:xfrm>
            <a:off x="2324100" y="829565"/>
            <a:ext cx="13639800" cy="9079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6750"/>
              </a:lnSpc>
              <a:spcBef>
                <a:spcPct val="0"/>
              </a:spcBef>
            </a:pPr>
            <a:r>
              <a:rPr lang="es-MX" sz="7500" spc="-375" dirty="0" err="1">
                <a:solidFill>
                  <a:srgbClr val="FFFFFF"/>
                </a:solidFill>
                <a:latin typeface="Telegraf Medium"/>
              </a:rPr>
              <a:t>Require</a:t>
            </a:r>
            <a:endParaRPr lang="es-MX" sz="7500" spc="-375" dirty="0">
              <a:solidFill>
                <a:srgbClr val="FFFFFF"/>
              </a:solidFill>
              <a:latin typeface="Telegraf Medium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30999C9-AB06-4D84-8CD9-06D983F52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2251" y="3702587"/>
            <a:ext cx="14243498" cy="288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935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250" r="-625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715334" y="7714334"/>
            <a:ext cx="2277391" cy="2277391"/>
          </a:xfrm>
          <a:custGeom>
            <a:avLst/>
            <a:gdLst/>
            <a:ahLst/>
            <a:cxnLst/>
            <a:rect l="l" t="t" r="r" b="b"/>
            <a:pathLst>
              <a:path w="2277391" h="2277391">
                <a:moveTo>
                  <a:pt x="0" y="0"/>
                </a:moveTo>
                <a:lnTo>
                  <a:pt x="2277391" y="0"/>
                </a:lnTo>
                <a:lnTo>
                  <a:pt x="2277391" y="2277391"/>
                </a:lnTo>
                <a:lnTo>
                  <a:pt x="0" y="22773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C35E2-7D13-46D7-8619-695B523E02E8}"/>
              </a:ext>
            </a:extLst>
          </p:cNvPr>
          <p:cNvSpPr txBox="1"/>
          <p:nvPr/>
        </p:nvSpPr>
        <p:spPr>
          <a:xfrm>
            <a:off x="4240525" y="4850976"/>
            <a:ext cx="10022703" cy="9248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6750"/>
              </a:lnSpc>
              <a:spcBef>
                <a:spcPct val="0"/>
              </a:spcBef>
            </a:pPr>
            <a:r>
              <a:rPr lang="en-US" sz="8000" spc="-375" dirty="0">
                <a:solidFill>
                  <a:srgbClr val="FFFFFF"/>
                </a:solidFill>
                <a:latin typeface="Telegraf Medium"/>
              </a:rPr>
              <a:t>Variables </a:t>
            </a:r>
            <a:r>
              <a:rPr lang="en-US" sz="8000" spc="-375" dirty="0" err="1">
                <a:solidFill>
                  <a:srgbClr val="FFFFFF"/>
                </a:solidFill>
                <a:latin typeface="Telegraf Medium"/>
              </a:rPr>
              <a:t>globales</a:t>
            </a:r>
            <a:endParaRPr lang="en-US" sz="8000" spc="-375" dirty="0">
              <a:solidFill>
                <a:srgbClr val="FFFFFF"/>
              </a:solidFill>
              <a:latin typeface="Telegraf Medium"/>
            </a:endParaRPr>
          </a:p>
        </p:txBody>
      </p:sp>
    </p:spTree>
    <p:extLst>
      <p:ext uri="{BB962C8B-B14F-4D97-AF65-F5344CB8AC3E}">
        <p14:creationId xmlns:p14="http://schemas.microsoft.com/office/powerpoint/2010/main" val="3801995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250" r="-6250"/>
            </a:stretch>
          </a:blipFill>
        </p:spPr>
        <p:txBody>
          <a:bodyPr/>
          <a:lstStyle/>
          <a:p>
            <a:endParaRPr lang="es-CO" dirty="0"/>
          </a:p>
        </p:txBody>
      </p:sp>
      <p:sp>
        <p:nvSpPr>
          <p:cNvPr id="3" name="Freeform 3"/>
          <p:cNvSpPr/>
          <p:nvPr/>
        </p:nvSpPr>
        <p:spPr>
          <a:xfrm>
            <a:off x="15715334" y="7714334"/>
            <a:ext cx="2277391" cy="2277391"/>
          </a:xfrm>
          <a:custGeom>
            <a:avLst/>
            <a:gdLst/>
            <a:ahLst/>
            <a:cxnLst/>
            <a:rect l="l" t="t" r="r" b="b"/>
            <a:pathLst>
              <a:path w="2277391" h="2277391">
                <a:moveTo>
                  <a:pt x="0" y="0"/>
                </a:moveTo>
                <a:lnTo>
                  <a:pt x="2277391" y="0"/>
                </a:lnTo>
                <a:lnTo>
                  <a:pt x="2277391" y="2277391"/>
                </a:lnTo>
                <a:lnTo>
                  <a:pt x="0" y="22773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C35E2-7D13-46D7-8619-695B523E02E8}"/>
              </a:ext>
            </a:extLst>
          </p:cNvPr>
          <p:cNvSpPr txBox="1"/>
          <p:nvPr/>
        </p:nvSpPr>
        <p:spPr>
          <a:xfrm>
            <a:off x="2324100" y="829565"/>
            <a:ext cx="13639800" cy="9079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6750"/>
              </a:lnSpc>
              <a:spcBef>
                <a:spcPct val="0"/>
              </a:spcBef>
            </a:pPr>
            <a:r>
              <a:rPr lang="en-US" sz="7200" spc="-375" dirty="0">
                <a:solidFill>
                  <a:srgbClr val="FFFFFF"/>
                </a:solidFill>
                <a:latin typeface="Telegraf Medium"/>
              </a:rPr>
              <a:t>Variables </a:t>
            </a:r>
            <a:r>
              <a:rPr lang="en-US" sz="7200" spc="-375" dirty="0" err="1">
                <a:solidFill>
                  <a:srgbClr val="FFFFFF"/>
                </a:solidFill>
                <a:latin typeface="Telegraf Medium"/>
              </a:rPr>
              <a:t>globales</a:t>
            </a:r>
            <a:endParaRPr lang="es-MX" sz="7500" spc="-375" dirty="0">
              <a:solidFill>
                <a:srgbClr val="FFFFFF"/>
              </a:solidFill>
              <a:latin typeface="Telegraf Medium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3403E79-7576-4D28-B7FE-768035943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1738297"/>
            <a:ext cx="8382000" cy="771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216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250" r="-625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715334" y="7714334"/>
            <a:ext cx="2277391" cy="2277391"/>
          </a:xfrm>
          <a:custGeom>
            <a:avLst/>
            <a:gdLst/>
            <a:ahLst/>
            <a:cxnLst/>
            <a:rect l="l" t="t" r="r" b="b"/>
            <a:pathLst>
              <a:path w="2277391" h="2277391">
                <a:moveTo>
                  <a:pt x="0" y="0"/>
                </a:moveTo>
                <a:lnTo>
                  <a:pt x="2277391" y="0"/>
                </a:lnTo>
                <a:lnTo>
                  <a:pt x="2277391" y="2277391"/>
                </a:lnTo>
                <a:lnTo>
                  <a:pt x="0" y="22773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C35E2-7D13-46D7-8619-695B523E02E8}"/>
              </a:ext>
            </a:extLst>
          </p:cNvPr>
          <p:cNvSpPr txBox="1"/>
          <p:nvPr/>
        </p:nvSpPr>
        <p:spPr>
          <a:xfrm>
            <a:off x="4240525" y="4850976"/>
            <a:ext cx="10022703" cy="9248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6750"/>
              </a:lnSpc>
              <a:spcBef>
                <a:spcPct val="0"/>
              </a:spcBef>
            </a:pPr>
            <a:r>
              <a:rPr lang="en-US" sz="8000" spc="-375" dirty="0" err="1">
                <a:solidFill>
                  <a:srgbClr val="FFFFFF"/>
                </a:solidFill>
                <a:latin typeface="Telegraf Medium"/>
              </a:rPr>
              <a:t>Modificadores</a:t>
            </a:r>
            <a:endParaRPr lang="en-US" sz="8000" spc="-375" dirty="0">
              <a:solidFill>
                <a:srgbClr val="FFFFFF"/>
              </a:solidFill>
              <a:latin typeface="Telegraf Medium"/>
            </a:endParaRPr>
          </a:p>
        </p:txBody>
      </p:sp>
    </p:spTree>
    <p:extLst>
      <p:ext uri="{BB962C8B-B14F-4D97-AF65-F5344CB8AC3E}">
        <p14:creationId xmlns:p14="http://schemas.microsoft.com/office/powerpoint/2010/main" val="1643414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250" r="-6250"/>
            </a:stretch>
          </a:blipFill>
        </p:spPr>
        <p:txBody>
          <a:bodyPr/>
          <a:lstStyle/>
          <a:p>
            <a:endParaRPr lang="es-CO" dirty="0"/>
          </a:p>
        </p:txBody>
      </p:sp>
      <p:sp>
        <p:nvSpPr>
          <p:cNvPr id="3" name="Freeform 3"/>
          <p:cNvSpPr/>
          <p:nvPr/>
        </p:nvSpPr>
        <p:spPr>
          <a:xfrm>
            <a:off x="15715334" y="7714334"/>
            <a:ext cx="2277391" cy="2277391"/>
          </a:xfrm>
          <a:custGeom>
            <a:avLst/>
            <a:gdLst/>
            <a:ahLst/>
            <a:cxnLst/>
            <a:rect l="l" t="t" r="r" b="b"/>
            <a:pathLst>
              <a:path w="2277391" h="2277391">
                <a:moveTo>
                  <a:pt x="0" y="0"/>
                </a:moveTo>
                <a:lnTo>
                  <a:pt x="2277391" y="0"/>
                </a:lnTo>
                <a:lnTo>
                  <a:pt x="2277391" y="2277391"/>
                </a:lnTo>
                <a:lnTo>
                  <a:pt x="0" y="22773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C35E2-7D13-46D7-8619-695B523E02E8}"/>
              </a:ext>
            </a:extLst>
          </p:cNvPr>
          <p:cNvSpPr txBox="1"/>
          <p:nvPr/>
        </p:nvSpPr>
        <p:spPr>
          <a:xfrm>
            <a:off x="2324100" y="829565"/>
            <a:ext cx="13639800" cy="9079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6750"/>
              </a:lnSpc>
              <a:spcBef>
                <a:spcPct val="0"/>
              </a:spcBef>
            </a:pPr>
            <a:r>
              <a:rPr lang="en-US" sz="7200" spc="-375" dirty="0" err="1">
                <a:solidFill>
                  <a:srgbClr val="FFFFFF"/>
                </a:solidFill>
                <a:latin typeface="Telegraf Medium"/>
              </a:rPr>
              <a:t>Modificadores</a:t>
            </a:r>
            <a:endParaRPr lang="es-MX" sz="7500" spc="-375" dirty="0">
              <a:solidFill>
                <a:srgbClr val="FFFFFF"/>
              </a:solidFill>
              <a:latin typeface="Telegraf Medium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632B78E-2416-401A-A139-541A294FA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2469606"/>
            <a:ext cx="11887200" cy="534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5138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250" r="-625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715334" y="7714334"/>
            <a:ext cx="2277391" cy="2277391"/>
          </a:xfrm>
          <a:custGeom>
            <a:avLst/>
            <a:gdLst/>
            <a:ahLst/>
            <a:cxnLst/>
            <a:rect l="l" t="t" r="r" b="b"/>
            <a:pathLst>
              <a:path w="2277391" h="2277391">
                <a:moveTo>
                  <a:pt x="0" y="0"/>
                </a:moveTo>
                <a:lnTo>
                  <a:pt x="2277391" y="0"/>
                </a:lnTo>
                <a:lnTo>
                  <a:pt x="2277391" y="2277391"/>
                </a:lnTo>
                <a:lnTo>
                  <a:pt x="0" y="22773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C35E2-7D13-46D7-8619-695B523E02E8}"/>
              </a:ext>
            </a:extLst>
          </p:cNvPr>
          <p:cNvSpPr txBox="1"/>
          <p:nvPr/>
        </p:nvSpPr>
        <p:spPr>
          <a:xfrm>
            <a:off x="4132648" y="4457700"/>
            <a:ext cx="10022703" cy="9248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6750"/>
              </a:lnSpc>
              <a:spcBef>
                <a:spcPct val="0"/>
              </a:spcBef>
            </a:pPr>
            <a:r>
              <a:rPr lang="en-US" sz="8000" spc="-375" dirty="0">
                <a:solidFill>
                  <a:srgbClr val="FFFFFF"/>
                </a:solidFill>
                <a:latin typeface="Telegraf Medium"/>
              </a:rPr>
              <a:t>whitelist</a:t>
            </a:r>
          </a:p>
        </p:txBody>
      </p:sp>
    </p:spTree>
    <p:extLst>
      <p:ext uri="{BB962C8B-B14F-4D97-AF65-F5344CB8AC3E}">
        <p14:creationId xmlns:p14="http://schemas.microsoft.com/office/powerpoint/2010/main" val="37258682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250" r="-6250"/>
            </a:stretch>
          </a:blipFill>
        </p:spPr>
        <p:txBody>
          <a:bodyPr/>
          <a:lstStyle/>
          <a:p>
            <a:endParaRPr lang="es-CO" dirty="0"/>
          </a:p>
        </p:txBody>
      </p:sp>
      <p:sp>
        <p:nvSpPr>
          <p:cNvPr id="3" name="Freeform 3"/>
          <p:cNvSpPr/>
          <p:nvPr/>
        </p:nvSpPr>
        <p:spPr>
          <a:xfrm>
            <a:off x="15715334" y="7714334"/>
            <a:ext cx="2277391" cy="2277391"/>
          </a:xfrm>
          <a:custGeom>
            <a:avLst/>
            <a:gdLst/>
            <a:ahLst/>
            <a:cxnLst/>
            <a:rect l="l" t="t" r="r" b="b"/>
            <a:pathLst>
              <a:path w="2277391" h="2277391">
                <a:moveTo>
                  <a:pt x="0" y="0"/>
                </a:moveTo>
                <a:lnTo>
                  <a:pt x="2277391" y="0"/>
                </a:lnTo>
                <a:lnTo>
                  <a:pt x="2277391" y="2277391"/>
                </a:lnTo>
                <a:lnTo>
                  <a:pt x="0" y="22773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C35E2-7D13-46D7-8619-695B523E02E8}"/>
              </a:ext>
            </a:extLst>
          </p:cNvPr>
          <p:cNvSpPr txBox="1"/>
          <p:nvPr/>
        </p:nvSpPr>
        <p:spPr>
          <a:xfrm>
            <a:off x="2324100" y="829565"/>
            <a:ext cx="13639800" cy="9079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6750"/>
              </a:lnSpc>
              <a:spcBef>
                <a:spcPct val="0"/>
              </a:spcBef>
            </a:pPr>
            <a:r>
              <a:rPr lang="en-US" sz="7200" spc="-375" dirty="0">
                <a:solidFill>
                  <a:srgbClr val="FFFFFF"/>
                </a:solidFill>
                <a:latin typeface="Telegraf Medium"/>
              </a:rPr>
              <a:t>whitelist</a:t>
            </a:r>
            <a:endParaRPr lang="es-MX" sz="7500" spc="-375" dirty="0">
              <a:solidFill>
                <a:srgbClr val="FFFFFF"/>
              </a:solidFill>
              <a:latin typeface="Telegraf Medium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C961B2B-DF64-47BB-8CFF-B4B62B05E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7873" y="1737506"/>
            <a:ext cx="11392254" cy="772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403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250" r="-625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715334" y="7714334"/>
            <a:ext cx="2277391" cy="2277391"/>
          </a:xfrm>
          <a:custGeom>
            <a:avLst/>
            <a:gdLst/>
            <a:ahLst/>
            <a:cxnLst/>
            <a:rect l="l" t="t" r="r" b="b"/>
            <a:pathLst>
              <a:path w="2277391" h="2277391">
                <a:moveTo>
                  <a:pt x="0" y="0"/>
                </a:moveTo>
                <a:lnTo>
                  <a:pt x="2277391" y="0"/>
                </a:lnTo>
                <a:lnTo>
                  <a:pt x="2277391" y="2277391"/>
                </a:lnTo>
                <a:lnTo>
                  <a:pt x="0" y="22773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C35E2-7D13-46D7-8619-695B523E02E8}"/>
              </a:ext>
            </a:extLst>
          </p:cNvPr>
          <p:cNvSpPr txBox="1"/>
          <p:nvPr/>
        </p:nvSpPr>
        <p:spPr>
          <a:xfrm>
            <a:off x="4132648" y="4218631"/>
            <a:ext cx="10022703" cy="9248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6750"/>
              </a:lnSpc>
              <a:spcBef>
                <a:spcPct val="0"/>
              </a:spcBef>
            </a:pPr>
            <a:r>
              <a:rPr lang="en-US" sz="8000" spc="-375" dirty="0">
                <a:solidFill>
                  <a:srgbClr val="FFFFFF"/>
                </a:solidFill>
                <a:latin typeface="Telegraf Medium"/>
              </a:rPr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3800547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250" r="-6250"/>
            </a:stretch>
          </a:blipFill>
        </p:spPr>
        <p:txBody>
          <a:bodyPr/>
          <a:lstStyle/>
          <a:p>
            <a:endParaRPr lang="es-CO" dirty="0"/>
          </a:p>
        </p:txBody>
      </p:sp>
      <p:sp>
        <p:nvSpPr>
          <p:cNvPr id="3" name="Freeform 3"/>
          <p:cNvSpPr/>
          <p:nvPr/>
        </p:nvSpPr>
        <p:spPr>
          <a:xfrm>
            <a:off x="15715334" y="7714334"/>
            <a:ext cx="2277391" cy="2277391"/>
          </a:xfrm>
          <a:custGeom>
            <a:avLst/>
            <a:gdLst/>
            <a:ahLst/>
            <a:cxnLst/>
            <a:rect l="l" t="t" r="r" b="b"/>
            <a:pathLst>
              <a:path w="2277391" h="2277391">
                <a:moveTo>
                  <a:pt x="0" y="0"/>
                </a:moveTo>
                <a:lnTo>
                  <a:pt x="2277391" y="0"/>
                </a:lnTo>
                <a:lnTo>
                  <a:pt x="2277391" y="2277391"/>
                </a:lnTo>
                <a:lnTo>
                  <a:pt x="0" y="22773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C35E2-7D13-46D7-8619-695B523E02E8}"/>
              </a:ext>
            </a:extLst>
          </p:cNvPr>
          <p:cNvSpPr txBox="1"/>
          <p:nvPr/>
        </p:nvSpPr>
        <p:spPr>
          <a:xfrm>
            <a:off x="2324100" y="1104900"/>
            <a:ext cx="13639800" cy="8368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6750"/>
              </a:lnSpc>
              <a:spcBef>
                <a:spcPct val="0"/>
              </a:spcBef>
            </a:pPr>
            <a:r>
              <a:rPr lang="es-MX" sz="5400" spc="-375" dirty="0">
                <a:solidFill>
                  <a:srgbClr val="FFFFFF"/>
                </a:solidFill>
                <a:latin typeface="Telegraf Medium"/>
              </a:rPr>
              <a:t>Creemos nuestro diccionario de palabras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1009D64-4C77-4CAD-87A6-7D178555ED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570" y="2247900"/>
            <a:ext cx="6254859" cy="625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592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250" r="-6250"/>
            </a:stretch>
          </a:blipFill>
        </p:spPr>
        <p:txBody>
          <a:bodyPr/>
          <a:lstStyle/>
          <a:p>
            <a:endParaRPr lang="es-CO" dirty="0"/>
          </a:p>
        </p:txBody>
      </p:sp>
      <p:sp>
        <p:nvSpPr>
          <p:cNvPr id="3" name="Freeform 3"/>
          <p:cNvSpPr/>
          <p:nvPr/>
        </p:nvSpPr>
        <p:spPr>
          <a:xfrm>
            <a:off x="15715334" y="7714334"/>
            <a:ext cx="2277391" cy="2277391"/>
          </a:xfrm>
          <a:custGeom>
            <a:avLst/>
            <a:gdLst/>
            <a:ahLst/>
            <a:cxnLst/>
            <a:rect l="l" t="t" r="r" b="b"/>
            <a:pathLst>
              <a:path w="2277391" h="2277391">
                <a:moveTo>
                  <a:pt x="0" y="0"/>
                </a:moveTo>
                <a:lnTo>
                  <a:pt x="2277391" y="0"/>
                </a:lnTo>
                <a:lnTo>
                  <a:pt x="2277391" y="2277391"/>
                </a:lnTo>
                <a:lnTo>
                  <a:pt x="0" y="22773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C35E2-7D13-46D7-8619-695B523E02E8}"/>
              </a:ext>
            </a:extLst>
          </p:cNvPr>
          <p:cNvSpPr txBox="1"/>
          <p:nvPr/>
        </p:nvSpPr>
        <p:spPr>
          <a:xfrm>
            <a:off x="2324100" y="829565"/>
            <a:ext cx="13639800" cy="9079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6750"/>
              </a:lnSpc>
              <a:spcBef>
                <a:spcPct val="0"/>
              </a:spcBef>
            </a:pPr>
            <a:r>
              <a:rPr lang="en-US" sz="7200" spc="-375" dirty="0">
                <a:solidFill>
                  <a:srgbClr val="FFFFFF"/>
                </a:solidFill>
                <a:latin typeface="Telegraf Medium"/>
              </a:rPr>
              <a:t>event</a:t>
            </a:r>
            <a:endParaRPr lang="es-MX" sz="7500" spc="-375" dirty="0">
              <a:solidFill>
                <a:srgbClr val="FFFFFF"/>
              </a:solidFill>
              <a:latin typeface="Telegraf Medium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C4BBBA9-109C-4F25-8D2F-33BC3FA62D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8376" y="2567071"/>
            <a:ext cx="14291248" cy="457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1416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250" r="-6250"/>
            </a:stretch>
          </a:blipFill>
        </p:spPr>
        <p:txBody>
          <a:bodyPr/>
          <a:lstStyle/>
          <a:p>
            <a:endParaRPr lang="es-CO" dirty="0"/>
          </a:p>
        </p:txBody>
      </p:sp>
      <p:sp>
        <p:nvSpPr>
          <p:cNvPr id="3" name="Freeform 3"/>
          <p:cNvSpPr/>
          <p:nvPr/>
        </p:nvSpPr>
        <p:spPr>
          <a:xfrm>
            <a:off x="15715334" y="7714334"/>
            <a:ext cx="2277391" cy="2277391"/>
          </a:xfrm>
          <a:custGeom>
            <a:avLst/>
            <a:gdLst/>
            <a:ahLst/>
            <a:cxnLst/>
            <a:rect l="l" t="t" r="r" b="b"/>
            <a:pathLst>
              <a:path w="2277391" h="2277391">
                <a:moveTo>
                  <a:pt x="0" y="0"/>
                </a:moveTo>
                <a:lnTo>
                  <a:pt x="2277391" y="0"/>
                </a:lnTo>
                <a:lnTo>
                  <a:pt x="2277391" y="2277391"/>
                </a:lnTo>
                <a:lnTo>
                  <a:pt x="0" y="22773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649726" y="1104900"/>
            <a:ext cx="15204303" cy="9079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750"/>
              </a:lnSpc>
              <a:spcBef>
                <a:spcPct val="0"/>
              </a:spcBef>
            </a:pPr>
            <a:r>
              <a:rPr lang="en-US" sz="7500" spc="-375" dirty="0" err="1">
                <a:solidFill>
                  <a:srgbClr val="FFFFFF"/>
                </a:solidFill>
                <a:latin typeface="Telegraf Medium"/>
              </a:rPr>
              <a:t>Referencias</a:t>
            </a:r>
            <a:endParaRPr lang="en-US" sz="7500" spc="-375" dirty="0">
              <a:solidFill>
                <a:srgbClr val="FFFFFF"/>
              </a:solidFill>
              <a:latin typeface="Telegraf Mediu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C35E2-7D13-46D7-8619-695B523E02E8}"/>
              </a:ext>
            </a:extLst>
          </p:cNvPr>
          <p:cNvSpPr txBox="1"/>
          <p:nvPr/>
        </p:nvSpPr>
        <p:spPr>
          <a:xfrm>
            <a:off x="4495800" y="2012841"/>
            <a:ext cx="10022703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spc="-375" dirty="0">
                <a:solidFill>
                  <a:srgbClr val="000000"/>
                </a:solidFill>
                <a:latin typeface="Telegraf"/>
                <a:hlinkClick r:id="rId4"/>
              </a:rPr>
              <a:t>https://remix.ethereum.org/</a:t>
            </a:r>
            <a:endParaRPr lang="en-US" sz="2400" spc="-375" dirty="0">
              <a:solidFill>
                <a:srgbClr val="000000"/>
              </a:solidFill>
              <a:latin typeface="Telegraf"/>
            </a:endParaRPr>
          </a:p>
          <a:p>
            <a:pPr algn="ctr">
              <a:spcBef>
                <a:spcPct val="0"/>
              </a:spcBef>
            </a:pPr>
            <a:r>
              <a:rPr lang="en-US" sz="2400" spc="-375" dirty="0">
                <a:solidFill>
                  <a:srgbClr val="000000"/>
                </a:solidFill>
                <a:latin typeface="Telegraf"/>
                <a:hlinkClick r:id="rId5"/>
              </a:rPr>
              <a:t>https://github.com/alejandro99so/solidity-intro</a:t>
            </a:r>
            <a:endParaRPr lang="en-US" sz="2400" spc="-375" dirty="0">
              <a:solidFill>
                <a:srgbClr val="000000"/>
              </a:solidFill>
              <a:latin typeface="Telegraf"/>
            </a:endParaRPr>
          </a:p>
          <a:p>
            <a:pPr algn="ctr">
              <a:spcBef>
                <a:spcPct val="0"/>
              </a:spcBef>
            </a:pPr>
            <a:endParaRPr lang="en-US" sz="2400" spc="-375" dirty="0">
              <a:solidFill>
                <a:srgbClr val="000000"/>
              </a:solidFill>
              <a:latin typeface="Telegraf"/>
            </a:endParaRPr>
          </a:p>
        </p:txBody>
      </p:sp>
    </p:spTree>
    <p:extLst>
      <p:ext uri="{BB962C8B-B14F-4D97-AF65-F5344CB8AC3E}">
        <p14:creationId xmlns:p14="http://schemas.microsoft.com/office/powerpoint/2010/main" val="1580686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250" r="-6250"/>
            </a:stretch>
          </a:blipFill>
        </p:spPr>
        <p:txBody>
          <a:bodyPr/>
          <a:lstStyle/>
          <a:p>
            <a:endParaRPr lang="es-CO" dirty="0"/>
          </a:p>
        </p:txBody>
      </p:sp>
      <p:sp>
        <p:nvSpPr>
          <p:cNvPr id="3" name="Freeform 3"/>
          <p:cNvSpPr/>
          <p:nvPr/>
        </p:nvSpPr>
        <p:spPr>
          <a:xfrm>
            <a:off x="15715334" y="7714334"/>
            <a:ext cx="2277391" cy="2277391"/>
          </a:xfrm>
          <a:custGeom>
            <a:avLst/>
            <a:gdLst/>
            <a:ahLst/>
            <a:cxnLst/>
            <a:rect l="l" t="t" r="r" b="b"/>
            <a:pathLst>
              <a:path w="2277391" h="2277391">
                <a:moveTo>
                  <a:pt x="0" y="0"/>
                </a:moveTo>
                <a:lnTo>
                  <a:pt x="2277391" y="0"/>
                </a:lnTo>
                <a:lnTo>
                  <a:pt x="2277391" y="2277391"/>
                </a:lnTo>
                <a:lnTo>
                  <a:pt x="0" y="22773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C35E2-7D13-46D7-8619-695B523E02E8}"/>
              </a:ext>
            </a:extLst>
          </p:cNvPr>
          <p:cNvSpPr txBox="1"/>
          <p:nvPr/>
        </p:nvSpPr>
        <p:spPr>
          <a:xfrm>
            <a:off x="2324099" y="863800"/>
            <a:ext cx="13639800" cy="1708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6750"/>
              </a:lnSpc>
              <a:spcBef>
                <a:spcPct val="0"/>
              </a:spcBef>
            </a:pPr>
            <a:r>
              <a:rPr lang="es-MX" sz="5400" spc="-375" dirty="0">
                <a:solidFill>
                  <a:srgbClr val="FFFFFF"/>
                </a:solidFill>
                <a:latin typeface="Telegraf Medium"/>
              </a:rPr>
              <a:t>Momento publicitario</a:t>
            </a:r>
          </a:p>
          <a:p>
            <a:pPr marL="0" lvl="0" indent="0" algn="ctr">
              <a:lnSpc>
                <a:spcPts val="6750"/>
              </a:lnSpc>
              <a:spcBef>
                <a:spcPct val="0"/>
              </a:spcBef>
            </a:pPr>
            <a:r>
              <a:rPr lang="es-MX" sz="5400" spc="-375" dirty="0">
                <a:solidFill>
                  <a:srgbClr val="FFFFFF"/>
                </a:solidFill>
                <a:latin typeface="Telegraf Medium"/>
              </a:rPr>
              <a:t>sigan en X a @AvaxDao_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4F9AFC8-75FF-41DA-8198-4F0EA44914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569" y="2933700"/>
            <a:ext cx="6254859" cy="625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147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250" r="-6250"/>
            </a:stretch>
          </a:blipFill>
        </p:spPr>
        <p:txBody>
          <a:bodyPr/>
          <a:lstStyle/>
          <a:p>
            <a:endParaRPr lang="es-CO" dirty="0"/>
          </a:p>
        </p:txBody>
      </p:sp>
      <p:sp>
        <p:nvSpPr>
          <p:cNvPr id="3" name="Freeform 3"/>
          <p:cNvSpPr/>
          <p:nvPr/>
        </p:nvSpPr>
        <p:spPr>
          <a:xfrm>
            <a:off x="15715334" y="7714334"/>
            <a:ext cx="2277391" cy="2277391"/>
          </a:xfrm>
          <a:custGeom>
            <a:avLst/>
            <a:gdLst/>
            <a:ahLst/>
            <a:cxnLst/>
            <a:rect l="l" t="t" r="r" b="b"/>
            <a:pathLst>
              <a:path w="2277391" h="2277391">
                <a:moveTo>
                  <a:pt x="0" y="0"/>
                </a:moveTo>
                <a:lnTo>
                  <a:pt x="2277391" y="0"/>
                </a:lnTo>
                <a:lnTo>
                  <a:pt x="2277391" y="2277391"/>
                </a:lnTo>
                <a:lnTo>
                  <a:pt x="0" y="22773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C35E2-7D13-46D7-8619-695B523E02E8}"/>
              </a:ext>
            </a:extLst>
          </p:cNvPr>
          <p:cNvSpPr txBox="1"/>
          <p:nvPr/>
        </p:nvSpPr>
        <p:spPr>
          <a:xfrm>
            <a:off x="2324100" y="1104900"/>
            <a:ext cx="13639800" cy="69410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6750"/>
              </a:lnSpc>
              <a:spcBef>
                <a:spcPct val="0"/>
              </a:spcBef>
            </a:pPr>
            <a:r>
              <a:rPr lang="es-MX" sz="5400" spc="-375" dirty="0" err="1">
                <a:solidFill>
                  <a:srgbClr val="FFFFFF"/>
                </a:solidFill>
                <a:latin typeface="Telegraf Medium"/>
              </a:rPr>
              <a:t>Ayudenme</a:t>
            </a:r>
            <a:r>
              <a:rPr lang="es-MX" sz="5400" spc="-375" dirty="0">
                <a:solidFill>
                  <a:srgbClr val="FFFFFF"/>
                </a:solidFill>
                <a:latin typeface="Telegraf Medium"/>
              </a:rPr>
              <a:t> a difundir esto</a:t>
            </a:r>
          </a:p>
          <a:p>
            <a:pPr marL="0" lvl="0" indent="0" algn="ctr">
              <a:lnSpc>
                <a:spcPts val="6750"/>
              </a:lnSpc>
              <a:spcBef>
                <a:spcPct val="0"/>
              </a:spcBef>
            </a:pPr>
            <a:endParaRPr lang="es-MX" sz="5400" spc="-375" dirty="0">
              <a:solidFill>
                <a:srgbClr val="FFFFFF"/>
              </a:solidFill>
              <a:latin typeface="Telegraf Medium"/>
            </a:endParaRPr>
          </a:p>
          <a:p>
            <a:pPr marL="0" lvl="0" indent="0" algn="ctr">
              <a:lnSpc>
                <a:spcPts val="6750"/>
              </a:lnSpc>
              <a:spcBef>
                <a:spcPct val="0"/>
              </a:spcBef>
            </a:pPr>
            <a:r>
              <a:rPr lang="es-MX" sz="5400" spc="-375" dirty="0">
                <a:solidFill>
                  <a:srgbClr val="FFFFFF"/>
                </a:solidFill>
                <a:latin typeface="Telegraf Medium"/>
              </a:rPr>
              <a:t>https://www.twitch.tv/AvaxColombia</a:t>
            </a:r>
          </a:p>
          <a:p>
            <a:pPr marL="0" lvl="0" indent="0" algn="ctr">
              <a:lnSpc>
                <a:spcPts val="6750"/>
              </a:lnSpc>
              <a:spcBef>
                <a:spcPct val="0"/>
              </a:spcBef>
            </a:pPr>
            <a:r>
              <a:rPr lang="es-MX" sz="5400" spc="-375" dirty="0">
                <a:solidFill>
                  <a:srgbClr val="FFFFFF"/>
                </a:solidFill>
                <a:latin typeface="Telegraf Medium"/>
              </a:rPr>
              <a:t>@avalanche_esp</a:t>
            </a:r>
          </a:p>
          <a:p>
            <a:pPr marL="0" lvl="0" indent="0" algn="ctr">
              <a:lnSpc>
                <a:spcPts val="6750"/>
              </a:lnSpc>
              <a:spcBef>
                <a:spcPct val="0"/>
              </a:spcBef>
            </a:pPr>
            <a:r>
              <a:rPr lang="es-MX" sz="5400" spc="-375" dirty="0">
                <a:solidFill>
                  <a:srgbClr val="FFFFFF"/>
                </a:solidFill>
                <a:latin typeface="Telegraf Medium"/>
              </a:rPr>
              <a:t>@AvaxDAO_</a:t>
            </a:r>
          </a:p>
          <a:p>
            <a:pPr marL="0" lvl="0" indent="0" algn="ctr">
              <a:lnSpc>
                <a:spcPts val="6750"/>
              </a:lnSpc>
              <a:spcBef>
                <a:spcPct val="0"/>
              </a:spcBef>
            </a:pPr>
            <a:r>
              <a:rPr lang="es-MX" sz="5400" spc="-375" dirty="0">
                <a:solidFill>
                  <a:srgbClr val="FFFFFF"/>
                </a:solidFill>
                <a:latin typeface="Telegraf Medium"/>
              </a:rPr>
              <a:t>@AvaxDevelopers</a:t>
            </a:r>
          </a:p>
          <a:p>
            <a:pPr marL="0" lvl="0" indent="0" algn="ctr">
              <a:lnSpc>
                <a:spcPts val="6750"/>
              </a:lnSpc>
              <a:spcBef>
                <a:spcPct val="0"/>
              </a:spcBef>
            </a:pPr>
            <a:r>
              <a:rPr lang="es-MX" sz="5400" spc="-375" dirty="0">
                <a:solidFill>
                  <a:srgbClr val="FFFFFF"/>
                </a:solidFill>
                <a:latin typeface="Telegraf Medium"/>
              </a:rPr>
              <a:t>@alejandro99so</a:t>
            </a:r>
          </a:p>
          <a:p>
            <a:pPr marL="0" lvl="0" indent="0" algn="ctr">
              <a:lnSpc>
                <a:spcPts val="6750"/>
              </a:lnSpc>
              <a:spcBef>
                <a:spcPct val="0"/>
              </a:spcBef>
            </a:pPr>
            <a:r>
              <a:rPr lang="es-MX" sz="5400" spc="-375" dirty="0">
                <a:solidFill>
                  <a:srgbClr val="FFFFFF"/>
                </a:solidFill>
                <a:latin typeface="Telegraf Medium"/>
              </a:rPr>
              <a:t>@AvaxColombia</a:t>
            </a:r>
          </a:p>
        </p:txBody>
      </p:sp>
    </p:spTree>
    <p:extLst>
      <p:ext uri="{BB962C8B-B14F-4D97-AF65-F5344CB8AC3E}">
        <p14:creationId xmlns:p14="http://schemas.microsoft.com/office/powerpoint/2010/main" val="1223495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250" r="-625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715334" y="7714334"/>
            <a:ext cx="2277391" cy="2277391"/>
          </a:xfrm>
          <a:custGeom>
            <a:avLst/>
            <a:gdLst/>
            <a:ahLst/>
            <a:cxnLst/>
            <a:rect l="l" t="t" r="r" b="b"/>
            <a:pathLst>
              <a:path w="2277391" h="2277391">
                <a:moveTo>
                  <a:pt x="0" y="0"/>
                </a:moveTo>
                <a:lnTo>
                  <a:pt x="2277391" y="0"/>
                </a:lnTo>
                <a:lnTo>
                  <a:pt x="2277391" y="2277391"/>
                </a:lnTo>
                <a:lnTo>
                  <a:pt x="0" y="22773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649726" y="1104900"/>
            <a:ext cx="15204303" cy="9079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750"/>
              </a:lnSpc>
              <a:spcBef>
                <a:spcPct val="0"/>
              </a:spcBef>
            </a:pPr>
            <a:r>
              <a:rPr lang="en-US" sz="7500" spc="-375" dirty="0" err="1">
                <a:solidFill>
                  <a:srgbClr val="FFFFFF"/>
                </a:solidFill>
                <a:latin typeface="Telegraf Medium"/>
              </a:rPr>
              <a:t>Vamos</a:t>
            </a:r>
            <a:r>
              <a:rPr lang="en-US" sz="7500" spc="-375" dirty="0">
                <a:solidFill>
                  <a:srgbClr val="FFFFFF"/>
                </a:solidFill>
                <a:latin typeface="Telegraf Medium"/>
              </a:rPr>
              <a:t> 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C35E2-7D13-46D7-8619-695B523E02E8}"/>
              </a:ext>
            </a:extLst>
          </p:cNvPr>
          <p:cNvSpPr txBox="1"/>
          <p:nvPr/>
        </p:nvSpPr>
        <p:spPr>
          <a:xfrm>
            <a:off x="4240525" y="4850976"/>
            <a:ext cx="10022703" cy="9079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6750"/>
              </a:lnSpc>
              <a:spcBef>
                <a:spcPct val="0"/>
              </a:spcBef>
            </a:pPr>
            <a:r>
              <a:rPr lang="en-US" sz="7500" spc="-375" dirty="0">
                <a:solidFill>
                  <a:srgbClr val="FFFFFF"/>
                </a:solidFill>
                <a:latin typeface="Telegraf Medium"/>
              </a:rPr>
              <a:t>Remix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250" r="-6250"/>
            </a:stretch>
          </a:blipFill>
        </p:spPr>
        <p:txBody>
          <a:bodyPr/>
          <a:lstStyle/>
          <a:p>
            <a:endParaRPr lang="es-CO" dirty="0"/>
          </a:p>
        </p:txBody>
      </p:sp>
      <p:sp>
        <p:nvSpPr>
          <p:cNvPr id="3" name="Freeform 3"/>
          <p:cNvSpPr/>
          <p:nvPr/>
        </p:nvSpPr>
        <p:spPr>
          <a:xfrm>
            <a:off x="15715334" y="7714334"/>
            <a:ext cx="2277391" cy="2277391"/>
          </a:xfrm>
          <a:custGeom>
            <a:avLst/>
            <a:gdLst/>
            <a:ahLst/>
            <a:cxnLst/>
            <a:rect l="l" t="t" r="r" b="b"/>
            <a:pathLst>
              <a:path w="2277391" h="2277391">
                <a:moveTo>
                  <a:pt x="0" y="0"/>
                </a:moveTo>
                <a:lnTo>
                  <a:pt x="2277391" y="0"/>
                </a:lnTo>
                <a:lnTo>
                  <a:pt x="2277391" y="2277391"/>
                </a:lnTo>
                <a:lnTo>
                  <a:pt x="0" y="22773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C35E2-7D13-46D7-8619-695B523E02E8}"/>
              </a:ext>
            </a:extLst>
          </p:cNvPr>
          <p:cNvSpPr txBox="1"/>
          <p:nvPr/>
        </p:nvSpPr>
        <p:spPr>
          <a:xfrm>
            <a:off x="2324100" y="829565"/>
            <a:ext cx="13639800" cy="9079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6750"/>
              </a:lnSpc>
              <a:spcBef>
                <a:spcPct val="0"/>
              </a:spcBef>
            </a:pPr>
            <a:r>
              <a:rPr lang="es-MX" sz="7500" spc="-375" dirty="0">
                <a:solidFill>
                  <a:srgbClr val="FFFFFF"/>
                </a:solidFill>
                <a:latin typeface="Telegraf Medium"/>
              </a:rPr>
              <a:t>Remix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5E8BEEA-2526-4846-8DAF-2DB742FBFD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527" y="2819400"/>
            <a:ext cx="6362700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259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250" r="-6250"/>
            </a:stretch>
          </a:blipFill>
        </p:spPr>
        <p:txBody>
          <a:bodyPr/>
          <a:lstStyle/>
          <a:p>
            <a:endParaRPr lang="es-CO" dirty="0"/>
          </a:p>
        </p:txBody>
      </p:sp>
      <p:sp>
        <p:nvSpPr>
          <p:cNvPr id="3" name="Freeform 3"/>
          <p:cNvSpPr/>
          <p:nvPr/>
        </p:nvSpPr>
        <p:spPr>
          <a:xfrm>
            <a:off x="15715334" y="7714334"/>
            <a:ext cx="2277391" cy="2277391"/>
          </a:xfrm>
          <a:custGeom>
            <a:avLst/>
            <a:gdLst/>
            <a:ahLst/>
            <a:cxnLst/>
            <a:rect l="l" t="t" r="r" b="b"/>
            <a:pathLst>
              <a:path w="2277391" h="2277391">
                <a:moveTo>
                  <a:pt x="0" y="0"/>
                </a:moveTo>
                <a:lnTo>
                  <a:pt x="2277391" y="0"/>
                </a:lnTo>
                <a:lnTo>
                  <a:pt x="2277391" y="2277391"/>
                </a:lnTo>
                <a:lnTo>
                  <a:pt x="0" y="22773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C35E2-7D13-46D7-8619-695B523E02E8}"/>
              </a:ext>
            </a:extLst>
          </p:cNvPr>
          <p:cNvSpPr txBox="1"/>
          <p:nvPr/>
        </p:nvSpPr>
        <p:spPr>
          <a:xfrm>
            <a:off x="2324100" y="1104900"/>
            <a:ext cx="13639800" cy="8368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6750"/>
              </a:lnSpc>
              <a:spcBef>
                <a:spcPct val="0"/>
              </a:spcBef>
            </a:pPr>
            <a:r>
              <a:rPr lang="es-MX" sz="5400" spc="-375" dirty="0">
                <a:solidFill>
                  <a:srgbClr val="FFFFFF"/>
                </a:solidFill>
                <a:latin typeface="Telegraf Medium"/>
              </a:rPr>
              <a:t>Instalemos Core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2D48481-E33F-4224-8A31-50CA7ED0ED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570" y="2171700"/>
            <a:ext cx="6254859" cy="625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531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250" r="-6250"/>
            </a:stretch>
          </a:blipFill>
        </p:spPr>
        <p:txBody>
          <a:bodyPr/>
          <a:lstStyle/>
          <a:p>
            <a:endParaRPr lang="es-CO" dirty="0"/>
          </a:p>
        </p:txBody>
      </p:sp>
      <p:sp>
        <p:nvSpPr>
          <p:cNvPr id="3" name="Freeform 3"/>
          <p:cNvSpPr/>
          <p:nvPr/>
        </p:nvSpPr>
        <p:spPr>
          <a:xfrm>
            <a:off x="15715334" y="7714334"/>
            <a:ext cx="2277391" cy="2277391"/>
          </a:xfrm>
          <a:custGeom>
            <a:avLst/>
            <a:gdLst/>
            <a:ahLst/>
            <a:cxnLst/>
            <a:rect l="l" t="t" r="r" b="b"/>
            <a:pathLst>
              <a:path w="2277391" h="2277391">
                <a:moveTo>
                  <a:pt x="0" y="0"/>
                </a:moveTo>
                <a:lnTo>
                  <a:pt x="2277391" y="0"/>
                </a:lnTo>
                <a:lnTo>
                  <a:pt x="2277391" y="2277391"/>
                </a:lnTo>
                <a:lnTo>
                  <a:pt x="0" y="22773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C35E2-7D13-46D7-8619-695B523E02E8}"/>
              </a:ext>
            </a:extLst>
          </p:cNvPr>
          <p:cNvSpPr txBox="1"/>
          <p:nvPr/>
        </p:nvSpPr>
        <p:spPr>
          <a:xfrm>
            <a:off x="2324100" y="829565"/>
            <a:ext cx="13639800" cy="9079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6750"/>
              </a:lnSpc>
              <a:spcBef>
                <a:spcPct val="0"/>
              </a:spcBef>
            </a:pPr>
            <a:r>
              <a:rPr lang="es-MX" sz="7500" spc="-375" dirty="0">
                <a:solidFill>
                  <a:srgbClr val="FFFFFF"/>
                </a:solidFill>
                <a:latin typeface="Telegraf Medium"/>
              </a:rPr>
              <a:t>Material de apoyo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7BC4453-55A3-47F4-BFE5-09DB3C62D7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885950"/>
            <a:ext cx="651510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961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5012</TotalTime>
  <Words>119</Words>
  <Application>Microsoft Office PowerPoint</Application>
  <PresentationFormat>Personalizado</PresentationFormat>
  <Paragraphs>55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7" baseType="lpstr">
      <vt:lpstr>Telegraf Medium</vt:lpstr>
      <vt:lpstr>Calibri</vt:lpstr>
      <vt:lpstr>Telegraf</vt:lpstr>
      <vt:lpstr>Arial</vt:lpstr>
      <vt:lpstr>Telegraf Bold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Avalanche Universidades</dc:title>
  <cp:lastModifiedBy>alejandro soto diaz</cp:lastModifiedBy>
  <cp:revision>56</cp:revision>
  <dcterms:created xsi:type="dcterms:W3CDTF">2006-08-16T00:00:00Z</dcterms:created>
  <dcterms:modified xsi:type="dcterms:W3CDTF">2024-04-21T23:16:08Z</dcterms:modified>
  <dc:identifier>DAF9EAyernA</dc:identifier>
</cp:coreProperties>
</file>