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Lato" charset="1" panose="020F0502020204030203"/>
      <p:regular r:id="rId8"/>
    </p:embeddedFont>
    <p:embeddedFont>
      <p:font typeface="Lato Bold" charset="1" panose="020F0802020204030203"/>
      <p:regular r:id="rId9"/>
    </p:embeddedFont>
    <p:embeddedFont>
      <p:font typeface="Lato Italics" charset="1" panose="020F0502020204030203"/>
      <p:regular r:id="rId10"/>
    </p:embeddedFont>
    <p:embeddedFont>
      <p:font typeface="Lato Bold Italics" charset="1" panose="020F0802020204030203"/>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https://www.linkedin.com/in/petermacblockchain" TargetMode="External" Type="http://schemas.openxmlformats.org/officeDocument/2006/relationships/hyperlink"/><Relationship Id="rId8" Target="https://twitter.com/machado_leiva"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1891172" y="2099654"/>
            <a:ext cx="6087692" cy="6087692"/>
          </a:xfrm>
          <a:custGeom>
            <a:avLst/>
            <a:gdLst/>
            <a:ahLst/>
            <a:cxnLst/>
            <a:rect r="r" b="b" t="t" l="l"/>
            <a:pathLst>
              <a:path h="6087692" w="6087692">
                <a:moveTo>
                  <a:pt x="0" y="0"/>
                </a:moveTo>
                <a:lnTo>
                  <a:pt x="6087692" y="0"/>
                </a:lnTo>
                <a:lnTo>
                  <a:pt x="6087692" y="6087692"/>
                </a:lnTo>
                <a:lnTo>
                  <a:pt x="0" y="6087692"/>
                </a:lnTo>
                <a:lnTo>
                  <a:pt x="0" y="0"/>
                </a:lnTo>
                <a:close/>
              </a:path>
            </a:pathLst>
          </a:custGeom>
          <a:blipFill>
            <a:blip r:embed="rId3"/>
            <a:stretch>
              <a:fillRect l="0" t="0" r="0" b="0"/>
            </a:stretch>
          </a:blipFill>
        </p:spPr>
      </p:sp>
      <p:sp>
        <p:nvSpPr>
          <p:cNvPr name="TextBox 4" id="4"/>
          <p:cNvSpPr txBox="true"/>
          <p:nvPr/>
        </p:nvSpPr>
        <p:spPr>
          <a:xfrm rot="0">
            <a:off x="2566859" y="1716102"/>
            <a:ext cx="6065243"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Avalanche</a:t>
            </a:r>
          </a:p>
        </p:txBody>
      </p:sp>
      <p:sp>
        <p:nvSpPr>
          <p:cNvPr name="TextBox 5" id="5"/>
          <p:cNvSpPr txBox="true"/>
          <p:nvPr/>
        </p:nvSpPr>
        <p:spPr>
          <a:xfrm rot="0">
            <a:off x="313288" y="3523497"/>
            <a:ext cx="11265297" cy="920115"/>
          </a:xfrm>
          <a:prstGeom prst="rect">
            <a:avLst/>
          </a:prstGeom>
        </p:spPr>
        <p:txBody>
          <a:bodyPr anchor="t" rtlCol="false" tIns="0" lIns="0" bIns="0" rIns="0">
            <a:spAutoFit/>
          </a:bodyPr>
          <a:lstStyle/>
          <a:p>
            <a:pPr algn="ctr">
              <a:lnSpc>
                <a:spcPts val="7559"/>
              </a:lnSpc>
            </a:pPr>
            <a:r>
              <a:rPr lang="en-US" sz="5399">
                <a:solidFill>
                  <a:srgbClr val="FFFFFF"/>
                </a:solidFill>
                <a:latin typeface="Open Sans Bold"/>
              </a:rPr>
              <a:t>Bootcamp Avalanche en Español </a:t>
            </a:r>
          </a:p>
        </p:txBody>
      </p:sp>
      <p:sp>
        <p:nvSpPr>
          <p:cNvPr name="TextBox 6" id="6"/>
          <p:cNvSpPr txBox="true"/>
          <p:nvPr/>
        </p:nvSpPr>
        <p:spPr>
          <a:xfrm rot="0">
            <a:off x="4411666" y="5381625"/>
            <a:ext cx="2375628" cy="920115"/>
          </a:xfrm>
          <a:prstGeom prst="rect">
            <a:avLst/>
          </a:prstGeom>
        </p:spPr>
        <p:txBody>
          <a:bodyPr anchor="t" rtlCol="false" tIns="0" lIns="0" bIns="0" rIns="0">
            <a:spAutoFit/>
          </a:bodyPr>
          <a:lstStyle/>
          <a:p>
            <a:pPr algn="ctr">
              <a:lnSpc>
                <a:spcPts val="7559"/>
              </a:lnSpc>
            </a:pPr>
            <a:r>
              <a:rPr lang="en-US" sz="5399">
                <a:solidFill>
                  <a:srgbClr val="FFFFFF"/>
                </a:solidFill>
                <a:latin typeface="Open Sans Bold"/>
              </a:rPr>
              <a:t>Clase 4</a:t>
            </a:r>
          </a:p>
        </p:txBody>
      </p:sp>
      <p:grpSp>
        <p:nvGrpSpPr>
          <p:cNvPr name="Group 7" id="7"/>
          <p:cNvGrpSpPr/>
          <p:nvPr/>
        </p:nvGrpSpPr>
        <p:grpSpPr>
          <a:xfrm rot="0">
            <a:off x="3291938" y="6278212"/>
            <a:ext cx="4615084" cy="2342354"/>
            <a:chOff x="0" y="0"/>
            <a:chExt cx="6153446" cy="3123138"/>
          </a:xfrm>
        </p:grpSpPr>
        <p:sp>
          <p:nvSpPr>
            <p:cNvPr name="TextBox 8" id="8"/>
            <p:cNvSpPr txBox="true"/>
            <p:nvPr/>
          </p:nvSpPr>
          <p:spPr>
            <a:xfrm rot="0">
              <a:off x="0" y="760321"/>
              <a:ext cx="6100581" cy="2362817"/>
            </a:xfrm>
            <a:prstGeom prst="rect">
              <a:avLst/>
            </a:prstGeom>
          </p:spPr>
          <p:txBody>
            <a:bodyPr anchor="t" rtlCol="false" tIns="0" lIns="0" bIns="0" rIns="0">
              <a:spAutoFit/>
            </a:bodyPr>
            <a:lstStyle/>
            <a:p>
              <a:pPr algn="ctr">
                <a:lnSpc>
                  <a:spcPts val="13648"/>
                </a:lnSpc>
              </a:pPr>
              <a:r>
                <a:rPr lang="en-US" sz="11972">
                  <a:solidFill>
                    <a:srgbClr val="FFFFFF"/>
                  </a:solidFill>
                  <a:latin typeface="Oswald Bold"/>
                </a:rPr>
                <a:t>2024</a:t>
              </a:r>
            </a:p>
          </p:txBody>
        </p:sp>
        <p:sp>
          <p:nvSpPr>
            <p:cNvPr name="TextBox 9" id="9"/>
            <p:cNvSpPr txBox="true"/>
            <p:nvPr/>
          </p:nvSpPr>
          <p:spPr>
            <a:xfrm rot="0">
              <a:off x="0" y="0"/>
              <a:ext cx="6153446" cy="412421"/>
            </a:xfrm>
            <a:prstGeom prst="rect">
              <a:avLst/>
            </a:prstGeom>
          </p:spPr>
          <p:txBody>
            <a:bodyPr anchor="t" rtlCol="false" tIns="0" lIns="0" bIns="0" rIns="0">
              <a:spAutoFit/>
            </a:bodyPr>
            <a:lstStyle/>
            <a:p>
              <a:pPr algn="ctr">
                <a:lnSpc>
                  <a:spcPts val="2477"/>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sp>
        <p:nvSpPr>
          <p:cNvPr name="TextBox 5" id="5"/>
          <p:cNvSpPr txBox="true"/>
          <p:nvPr/>
        </p:nvSpPr>
        <p:spPr>
          <a:xfrm rot="0">
            <a:off x="276354" y="-20766"/>
            <a:ext cx="3503910"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ERC20</a:t>
            </a:r>
          </a:p>
        </p:txBody>
      </p:sp>
      <p:sp>
        <p:nvSpPr>
          <p:cNvPr name="TextBox 6" id="6"/>
          <p:cNvSpPr txBox="true"/>
          <p:nvPr/>
        </p:nvSpPr>
        <p:spPr>
          <a:xfrm rot="0">
            <a:off x="408263" y="2654899"/>
            <a:ext cx="17471475" cy="4314864"/>
          </a:xfrm>
          <a:prstGeom prst="rect">
            <a:avLst/>
          </a:prstGeom>
        </p:spPr>
        <p:txBody>
          <a:bodyPr anchor="t" rtlCol="false" tIns="0" lIns="0" bIns="0" rIns="0">
            <a:spAutoFit/>
          </a:bodyPr>
          <a:lstStyle/>
          <a:p>
            <a:pPr algn="l" marL="0" indent="0" lvl="0">
              <a:lnSpc>
                <a:spcPts val="5740"/>
              </a:lnSpc>
              <a:spcBef>
                <a:spcPct val="0"/>
              </a:spcBef>
            </a:pPr>
            <a:r>
              <a:rPr lang="en-US" sz="4100" strike="noStrike" u="none">
                <a:solidFill>
                  <a:srgbClr val="FFFFFF"/>
                </a:solidFill>
                <a:latin typeface="Open Sans Bold"/>
              </a:rPr>
              <a:t>Define una interfaz de tokens fungibles con funcionalidades y eventos. Permite la creación de contratos inteligentes que se comporten como libros contables de tokens fungibles. Permitiendo la emisión de activos, verificación de estado de cuenta, aprobación de gastos de activos por terceros, así como la asignación de un metadata para el activo subyacente.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AutoShape 3" id="3"/>
          <p:cNvSpPr/>
          <p:nvPr/>
        </p:nvSpPr>
        <p:spPr>
          <a:xfrm>
            <a:off x="0" y="1545679"/>
            <a:ext cx="6492240" cy="0"/>
          </a:xfrm>
          <a:prstGeom prst="line">
            <a:avLst/>
          </a:prstGeom>
          <a:ln cap="rnd" w="95250">
            <a:solidFill>
              <a:srgbClr val="FFFFFF"/>
            </a:solidFill>
            <a:prstDash val="solid"/>
            <a:headEnd type="none" len="sm" w="sm"/>
            <a:tailEnd type="none" len="sm" w="sm"/>
          </a:ln>
        </p:spPr>
      </p:sp>
      <p:sp>
        <p:nvSpPr>
          <p:cNvPr name="Freeform 4" id="4"/>
          <p:cNvSpPr/>
          <p:nvPr/>
        </p:nvSpPr>
        <p:spPr>
          <a:xfrm flipH="false" flipV="false" rot="0">
            <a:off x="694685" y="2038780"/>
            <a:ext cx="16898630" cy="7219520"/>
          </a:xfrm>
          <a:custGeom>
            <a:avLst/>
            <a:gdLst/>
            <a:ahLst/>
            <a:cxnLst/>
            <a:rect r="r" b="b" t="t" l="l"/>
            <a:pathLst>
              <a:path h="7219520" w="16898630">
                <a:moveTo>
                  <a:pt x="0" y="0"/>
                </a:moveTo>
                <a:lnTo>
                  <a:pt x="16898630" y="0"/>
                </a:lnTo>
                <a:lnTo>
                  <a:pt x="16898630" y="7219520"/>
                </a:lnTo>
                <a:lnTo>
                  <a:pt x="0" y="7219520"/>
                </a:lnTo>
                <a:lnTo>
                  <a:pt x="0" y="0"/>
                </a:lnTo>
                <a:close/>
              </a:path>
            </a:pathLst>
          </a:custGeom>
          <a:blipFill>
            <a:blip r:embed="rId3"/>
            <a:stretch>
              <a:fillRect l="0" t="0" r="0" b="0"/>
            </a:stretch>
          </a:blipFill>
        </p:spPr>
      </p:sp>
      <p:sp>
        <p:nvSpPr>
          <p:cNvPr name="Freeform 5" id="5"/>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4"/>
            <a:stretch>
              <a:fillRect l="0" t="0" r="0" b="0"/>
            </a:stretch>
          </a:blipFill>
        </p:spPr>
      </p:sp>
      <p:sp>
        <p:nvSpPr>
          <p:cNvPr name="TextBox 6" id="6"/>
          <p:cNvSpPr txBox="true"/>
          <p:nvPr/>
        </p:nvSpPr>
        <p:spPr>
          <a:xfrm rot="0">
            <a:off x="276354" y="-20766"/>
            <a:ext cx="3503910"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ERC20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TextBox 3" id="3"/>
          <p:cNvSpPr txBox="true"/>
          <p:nvPr/>
        </p:nvSpPr>
        <p:spPr>
          <a:xfrm rot="0">
            <a:off x="276354" y="-20766"/>
            <a:ext cx="3503910"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ERC20</a:t>
            </a:r>
          </a:p>
        </p:txBody>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sp>
        <p:nvSpPr>
          <p:cNvPr name="Freeform 5" id="5"/>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TextBox 6" id="6"/>
          <p:cNvSpPr txBox="true"/>
          <p:nvPr/>
        </p:nvSpPr>
        <p:spPr>
          <a:xfrm rot="0">
            <a:off x="3473648" y="4652344"/>
            <a:ext cx="11340703"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Implementación de OpenZeppelin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Freeform 4" id="4"/>
          <p:cNvSpPr/>
          <p:nvPr/>
        </p:nvSpPr>
        <p:spPr>
          <a:xfrm flipH="false" flipV="false" rot="0">
            <a:off x="6676212" y="4177876"/>
            <a:ext cx="5468586" cy="5468586"/>
          </a:xfrm>
          <a:custGeom>
            <a:avLst/>
            <a:gdLst/>
            <a:ahLst/>
            <a:cxnLst/>
            <a:rect r="r" b="b" t="t" l="l"/>
            <a:pathLst>
              <a:path h="5468586" w="5468586">
                <a:moveTo>
                  <a:pt x="0" y="0"/>
                </a:moveTo>
                <a:lnTo>
                  <a:pt x="5468586" y="0"/>
                </a:lnTo>
                <a:lnTo>
                  <a:pt x="5468586" y="5468586"/>
                </a:lnTo>
                <a:lnTo>
                  <a:pt x="0" y="5468586"/>
                </a:lnTo>
                <a:lnTo>
                  <a:pt x="0" y="0"/>
                </a:lnTo>
                <a:close/>
              </a:path>
            </a:pathLst>
          </a:custGeom>
          <a:blipFill>
            <a:blip r:embed="rId4"/>
            <a:stretch>
              <a:fillRect l="0" t="0" r="0" b="0"/>
            </a:stretch>
          </a:blipFill>
        </p:spPr>
      </p:sp>
      <p:sp>
        <p:nvSpPr>
          <p:cNvPr name="TextBox 5" id="5"/>
          <p:cNvSpPr txBox="true"/>
          <p:nvPr/>
        </p:nvSpPr>
        <p:spPr>
          <a:xfrm rot="0">
            <a:off x="2459735" y="453932"/>
            <a:ext cx="13901540" cy="3195121"/>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Momento publicitario</a:t>
            </a:r>
          </a:p>
          <a:p>
            <a:pPr algn="ctr">
              <a:lnSpc>
                <a:spcPts val="12880"/>
              </a:lnSpc>
            </a:pPr>
            <a:r>
              <a:rPr lang="en-US" sz="9200">
                <a:solidFill>
                  <a:srgbClr val="FFFFFF"/>
                </a:solidFill>
                <a:latin typeface="Open Sans Bold"/>
              </a:rPr>
              <a:t>sigan en X a @AvaxDao_</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Freeform 4" id="4"/>
          <p:cNvSpPr/>
          <p:nvPr/>
        </p:nvSpPr>
        <p:spPr>
          <a:xfrm flipH="false" flipV="false" rot="0">
            <a:off x="1028700" y="2974188"/>
            <a:ext cx="5633880" cy="5633880"/>
          </a:xfrm>
          <a:custGeom>
            <a:avLst/>
            <a:gdLst/>
            <a:ahLst/>
            <a:cxnLst/>
            <a:rect r="r" b="b" t="t" l="l"/>
            <a:pathLst>
              <a:path h="5633880" w="5633880">
                <a:moveTo>
                  <a:pt x="0" y="0"/>
                </a:moveTo>
                <a:lnTo>
                  <a:pt x="5633880" y="0"/>
                </a:lnTo>
                <a:lnTo>
                  <a:pt x="5633880" y="5633880"/>
                </a:lnTo>
                <a:lnTo>
                  <a:pt x="0" y="5633880"/>
                </a:lnTo>
                <a:lnTo>
                  <a:pt x="0" y="0"/>
                </a:lnTo>
                <a:close/>
              </a:path>
            </a:pathLst>
          </a:custGeom>
          <a:blipFill>
            <a:blip r:embed="rId4"/>
            <a:stretch>
              <a:fillRect l="0" t="0" r="0" b="0"/>
            </a:stretch>
          </a:blipFill>
          <a:ln cap="sq">
            <a:noFill/>
            <a:prstDash val="solid"/>
            <a:miter/>
          </a:ln>
        </p:spPr>
      </p:sp>
      <p:sp>
        <p:nvSpPr>
          <p:cNvPr name="Freeform 5" id="5"/>
          <p:cNvSpPr/>
          <p:nvPr/>
        </p:nvSpPr>
        <p:spPr>
          <a:xfrm flipH="false" flipV="false" rot="0">
            <a:off x="7169310" y="5791128"/>
            <a:ext cx="1407376" cy="1407376"/>
          </a:xfrm>
          <a:custGeom>
            <a:avLst/>
            <a:gdLst/>
            <a:ahLst/>
            <a:cxnLst/>
            <a:rect r="r" b="b" t="t" l="l"/>
            <a:pathLst>
              <a:path h="1407376" w="1407376">
                <a:moveTo>
                  <a:pt x="0" y="0"/>
                </a:moveTo>
                <a:lnTo>
                  <a:pt x="1407376" y="0"/>
                </a:lnTo>
                <a:lnTo>
                  <a:pt x="1407376" y="1407376"/>
                </a:lnTo>
                <a:lnTo>
                  <a:pt x="0" y="1407376"/>
                </a:lnTo>
                <a:lnTo>
                  <a:pt x="0" y="0"/>
                </a:lnTo>
                <a:close/>
              </a:path>
            </a:pathLst>
          </a:custGeom>
          <a:blipFill>
            <a:blip r:embed="rId5"/>
            <a:stretch>
              <a:fillRect l="0" t="0" r="0" b="0"/>
            </a:stretch>
          </a:blipFill>
        </p:spPr>
      </p:sp>
      <p:sp>
        <p:nvSpPr>
          <p:cNvPr name="Freeform 6" id="6"/>
          <p:cNvSpPr/>
          <p:nvPr/>
        </p:nvSpPr>
        <p:spPr>
          <a:xfrm flipH="false" flipV="false" rot="0">
            <a:off x="7169310" y="7655704"/>
            <a:ext cx="1407376" cy="1407376"/>
          </a:xfrm>
          <a:custGeom>
            <a:avLst/>
            <a:gdLst/>
            <a:ahLst/>
            <a:cxnLst/>
            <a:rect r="r" b="b" t="t" l="l"/>
            <a:pathLst>
              <a:path h="1407376" w="1407376">
                <a:moveTo>
                  <a:pt x="0" y="0"/>
                </a:moveTo>
                <a:lnTo>
                  <a:pt x="1407376" y="0"/>
                </a:lnTo>
                <a:lnTo>
                  <a:pt x="1407376" y="1407376"/>
                </a:lnTo>
                <a:lnTo>
                  <a:pt x="0" y="1407376"/>
                </a:lnTo>
                <a:lnTo>
                  <a:pt x="0" y="0"/>
                </a:lnTo>
                <a:close/>
              </a:path>
            </a:pathLst>
          </a:custGeom>
          <a:blipFill>
            <a:blip r:embed="rId6"/>
            <a:stretch>
              <a:fillRect l="0" t="0" r="0" b="0"/>
            </a:stretch>
          </a:blipFill>
        </p:spPr>
      </p:sp>
      <p:sp>
        <p:nvSpPr>
          <p:cNvPr name="TextBox 7" id="7"/>
          <p:cNvSpPr txBox="true"/>
          <p:nvPr/>
        </p:nvSpPr>
        <p:spPr>
          <a:xfrm rot="0">
            <a:off x="1087404" y="857250"/>
            <a:ext cx="5902689"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Instructor</a:t>
            </a:r>
          </a:p>
        </p:txBody>
      </p:sp>
      <p:sp>
        <p:nvSpPr>
          <p:cNvPr name="TextBox 8" id="8"/>
          <p:cNvSpPr txBox="true"/>
          <p:nvPr/>
        </p:nvSpPr>
        <p:spPr>
          <a:xfrm rot="0">
            <a:off x="9929493" y="2878938"/>
            <a:ext cx="5122003"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Pedro Machado</a:t>
            </a:r>
          </a:p>
        </p:txBody>
      </p:sp>
      <p:sp>
        <p:nvSpPr>
          <p:cNvPr name="TextBox 9" id="9"/>
          <p:cNvSpPr txBox="true"/>
          <p:nvPr/>
        </p:nvSpPr>
        <p:spPr>
          <a:xfrm rot="0">
            <a:off x="8949004" y="6225594"/>
            <a:ext cx="8929026" cy="481295"/>
          </a:xfrm>
          <a:prstGeom prst="rect">
            <a:avLst/>
          </a:prstGeom>
        </p:spPr>
        <p:txBody>
          <a:bodyPr anchor="t" rtlCol="false" tIns="0" lIns="0" bIns="0" rIns="0">
            <a:spAutoFit/>
          </a:bodyPr>
          <a:lstStyle/>
          <a:p>
            <a:pPr algn="ctr">
              <a:lnSpc>
                <a:spcPts val="3920"/>
              </a:lnSpc>
            </a:pPr>
            <a:r>
              <a:rPr lang="en-US" sz="2800" u="sng">
                <a:solidFill>
                  <a:srgbClr val="FFFFFF"/>
                </a:solidFill>
                <a:latin typeface="Open Sans Bold"/>
                <a:hlinkClick r:id="rId7" tooltip="https://www.linkedin.com/in/petermacblockchain"/>
              </a:rPr>
              <a:t>https://www.linkedin.com/in/petermacblockchain</a:t>
            </a:r>
          </a:p>
        </p:txBody>
      </p:sp>
      <p:sp>
        <p:nvSpPr>
          <p:cNvPr name="TextBox 10" id="10"/>
          <p:cNvSpPr txBox="true"/>
          <p:nvPr/>
        </p:nvSpPr>
        <p:spPr>
          <a:xfrm rot="0">
            <a:off x="8949004" y="8043295"/>
            <a:ext cx="6217212" cy="481295"/>
          </a:xfrm>
          <a:prstGeom prst="rect">
            <a:avLst/>
          </a:prstGeom>
        </p:spPr>
        <p:txBody>
          <a:bodyPr anchor="t" rtlCol="false" tIns="0" lIns="0" bIns="0" rIns="0">
            <a:spAutoFit/>
          </a:bodyPr>
          <a:lstStyle/>
          <a:p>
            <a:pPr algn="ctr">
              <a:lnSpc>
                <a:spcPts val="3920"/>
              </a:lnSpc>
            </a:pPr>
            <a:r>
              <a:rPr lang="en-US" sz="2800" u="sng">
                <a:solidFill>
                  <a:srgbClr val="FFFFFF"/>
                </a:solidFill>
                <a:latin typeface="Open Sans Bold"/>
                <a:hlinkClick r:id="rId8" tooltip="https://twitter.com/machado_leiva"/>
              </a:rPr>
              <a:t>https://twitter.com/machado_leiva</a:t>
            </a:r>
          </a:p>
        </p:txBody>
      </p:sp>
      <p:sp>
        <p:nvSpPr>
          <p:cNvPr name="TextBox 11" id="11"/>
          <p:cNvSpPr txBox="true"/>
          <p:nvPr/>
        </p:nvSpPr>
        <p:spPr>
          <a:xfrm rot="0">
            <a:off x="7169310" y="4212016"/>
            <a:ext cx="10642369" cy="712337"/>
          </a:xfrm>
          <a:prstGeom prst="rect">
            <a:avLst/>
          </a:prstGeom>
        </p:spPr>
        <p:txBody>
          <a:bodyPr anchor="t" rtlCol="false" tIns="0" lIns="0" bIns="0" rIns="0">
            <a:spAutoFit/>
          </a:bodyPr>
          <a:lstStyle/>
          <a:p>
            <a:pPr algn="ctr">
              <a:lnSpc>
                <a:spcPts val="5880"/>
              </a:lnSpc>
            </a:pPr>
            <a:r>
              <a:rPr lang="en-US" sz="4200">
                <a:solidFill>
                  <a:srgbClr val="FFFFFF"/>
                </a:solidFill>
                <a:latin typeface="Open Sans Bold"/>
              </a:rPr>
              <a:t>Investigador y Desarrollador Blockchain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TextBox 3" id="3"/>
          <p:cNvSpPr txBox="true"/>
          <p:nvPr/>
        </p:nvSpPr>
        <p:spPr>
          <a:xfrm rot="0">
            <a:off x="1028700" y="857250"/>
            <a:ext cx="6020098"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Contenido</a:t>
            </a:r>
          </a:p>
        </p:txBody>
      </p:sp>
      <p:sp>
        <p:nvSpPr>
          <p:cNvPr name="TextBox 4" id="4"/>
          <p:cNvSpPr txBox="true"/>
          <p:nvPr/>
        </p:nvSpPr>
        <p:spPr>
          <a:xfrm rot="0">
            <a:off x="1028700" y="3319818"/>
            <a:ext cx="8510654" cy="4582630"/>
          </a:xfrm>
          <a:prstGeom prst="rect">
            <a:avLst/>
          </a:prstGeom>
        </p:spPr>
        <p:txBody>
          <a:bodyPr anchor="t" rtlCol="false" tIns="0" lIns="0" bIns="0" rIns="0">
            <a:spAutoFit/>
          </a:bodyPr>
          <a:lstStyle/>
          <a:p>
            <a:pPr algn="just" marL="1122679" indent="-561340" lvl="1">
              <a:lnSpc>
                <a:spcPts val="7279"/>
              </a:lnSpc>
              <a:buAutoNum type="arabicPeriod" startAt="1"/>
            </a:pPr>
            <a:r>
              <a:rPr lang="en-US" sz="5199">
                <a:solidFill>
                  <a:srgbClr val="FFFFFF"/>
                </a:solidFill>
                <a:latin typeface="Open Sans Bold"/>
              </a:rPr>
              <a:t>Array</a:t>
            </a:r>
          </a:p>
          <a:p>
            <a:pPr algn="just" marL="1122679" indent="-561340" lvl="1">
              <a:lnSpc>
                <a:spcPts val="7279"/>
              </a:lnSpc>
              <a:buAutoNum type="arabicPeriod" startAt="1"/>
            </a:pPr>
            <a:r>
              <a:rPr lang="en-US" sz="5199">
                <a:solidFill>
                  <a:srgbClr val="FFFFFF"/>
                </a:solidFill>
                <a:latin typeface="Open Sans Bold"/>
              </a:rPr>
              <a:t>Struct</a:t>
            </a:r>
          </a:p>
          <a:p>
            <a:pPr algn="just" marL="1122679" indent="-561340" lvl="1">
              <a:lnSpc>
                <a:spcPts val="7279"/>
              </a:lnSpc>
              <a:buAutoNum type="arabicPeriod" startAt="1"/>
            </a:pPr>
            <a:r>
              <a:rPr lang="en-US" sz="5199">
                <a:solidFill>
                  <a:srgbClr val="FFFFFF"/>
                </a:solidFill>
                <a:latin typeface="Open Sans Bold"/>
              </a:rPr>
              <a:t>Enum</a:t>
            </a:r>
          </a:p>
          <a:p>
            <a:pPr algn="just" marL="1122679" indent="-561340" lvl="1">
              <a:lnSpc>
                <a:spcPts val="7279"/>
              </a:lnSpc>
              <a:buAutoNum type="arabicPeriod" startAt="1"/>
            </a:pPr>
            <a:r>
              <a:rPr lang="en-US" sz="5199">
                <a:solidFill>
                  <a:srgbClr val="FFFFFF"/>
                </a:solidFill>
                <a:latin typeface="Open Sans Bold"/>
              </a:rPr>
              <a:t>Ejemplos de Contratos</a:t>
            </a:r>
          </a:p>
          <a:p>
            <a:pPr algn="just" marL="1122679" indent="-561340" lvl="1">
              <a:lnSpc>
                <a:spcPts val="7279"/>
              </a:lnSpc>
              <a:buAutoNum type="arabicPeriod" startAt="1"/>
            </a:pPr>
            <a:r>
              <a:rPr lang="en-US" sz="5199">
                <a:solidFill>
                  <a:srgbClr val="FFFFFF"/>
                </a:solidFill>
                <a:latin typeface="Open Sans Bold"/>
              </a:rPr>
              <a:t>Estándar ERC20</a:t>
            </a:r>
          </a:p>
        </p:txBody>
      </p:sp>
      <p:sp>
        <p:nvSpPr>
          <p:cNvPr name="Freeform 5" id="5"/>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grpSp>
        <p:nvGrpSpPr>
          <p:cNvPr name="Group 5" id="5"/>
          <p:cNvGrpSpPr/>
          <p:nvPr/>
        </p:nvGrpSpPr>
        <p:grpSpPr>
          <a:xfrm rot="0">
            <a:off x="5122451" y="5429498"/>
            <a:ext cx="3413831" cy="1082666"/>
            <a:chOff x="0" y="0"/>
            <a:chExt cx="899116" cy="285147"/>
          </a:xfrm>
        </p:grpSpPr>
        <p:sp>
          <p:nvSpPr>
            <p:cNvPr name="Freeform 6" id="6"/>
            <p:cNvSpPr/>
            <p:nvPr/>
          </p:nvSpPr>
          <p:spPr>
            <a:xfrm flipH="false" flipV="false" rot="0">
              <a:off x="0" y="0"/>
              <a:ext cx="899116" cy="285147"/>
            </a:xfrm>
            <a:custGeom>
              <a:avLst/>
              <a:gdLst/>
              <a:ahLst/>
              <a:cxnLst/>
              <a:rect r="r" b="b" t="t" l="l"/>
              <a:pathLst>
                <a:path h="285147" w="899116">
                  <a:moveTo>
                    <a:pt x="115658" y="0"/>
                  </a:moveTo>
                  <a:lnTo>
                    <a:pt x="783458" y="0"/>
                  </a:lnTo>
                  <a:cubicBezTo>
                    <a:pt x="814132" y="0"/>
                    <a:pt x="843550" y="12185"/>
                    <a:pt x="865241" y="33876"/>
                  </a:cubicBezTo>
                  <a:cubicBezTo>
                    <a:pt x="886931" y="55566"/>
                    <a:pt x="899116" y="84984"/>
                    <a:pt x="899116" y="115658"/>
                  </a:cubicBezTo>
                  <a:lnTo>
                    <a:pt x="899116" y="169488"/>
                  </a:lnTo>
                  <a:cubicBezTo>
                    <a:pt x="899116" y="200163"/>
                    <a:pt x="886931" y="229581"/>
                    <a:pt x="865241" y="251271"/>
                  </a:cubicBezTo>
                  <a:cubicBezTo>
                    <a:pt x="843550" y="272961"/>
                    <a:pt x="814132" y="285147"/>
                    <a:pt x="783458" y="285147"/>
                  </a:cubicBezTo>
                  <a:lnTo>
                    <a:pt x="115658" y="285147"/>
                  </a:lnTo>
                  <a:cubicBezTo>
                    <a:pt x="84984" y="285147"/>
                    <a:pt x="55566" y="272961"/>
                    <a:pt x="33876" y="251271"/>
                  </a:cubicBezTo>
                  <a:cubicBezTo>
                    <a:pt x="12185" y="229581"/>
                    <a:pt x="0" y="200163"/>
                    <a:pt x="0" y="169488"/>
                  </a:cubicBezTo>
                  <a:lnTo>
                    <a:pt x="0" y="115658"/>
                  </a:lnTo>
                  <a:cubicBezTo>
                    <a:pt x="0" y="84984"/>
                    <a:pt x="12185" y="55566"/>
                    <a:pt x="33876" y="33876"/>
                  </a:cubicBezTo>
                  <a:cubicBezTo>
                    <a:pt x="55566" y="12185"/>
                    <a:pt x="84984" y="0"/>
                    <a:pt x="115658" y="0"/>
                  </a:cubicBezTo>
                  <a:close/>
                </a:path>
              </a:pathLst>
            </a:custGeom>
            <a:solidFill>
              <a:srgbClr val="9A583D"/>
            </a:solidFill>
          </p:spPr>
        </p:sp>
        <p:sp>
          <p:nvSpPr>
            <p:cNvPr name="TextBox 7" id="7"/>
            <p:cNvSpPr txBox="true"/>
            <p:nvPr/>
          </p:nvSpPr>
          <p:spPr>
            <a:xfrm>
              <a:off x="0" y="0"/>
              <a:ext cx="899116" cy="285147"/>
            </a:xfrm>
            <a:prstGeom prst="rect">
              <a:avLst/>
            </a:prstGeom>
          </p:spPr>
          <p:txBody>
            <a:bodyPr anchor="ctr" rtlCol="false" tIns="50800" lIns="50800" bIns="50800" rIns="50800"/>
            <a:lstStyle/>
            <a:p>
              <a:pPr algn="ctr">
                <a:lnSpc>
                  <a:spcPts val="3421"/>
                </a:lnSpc>
              </a:pPr>
              <a:r>
                <a:rPr lang="en-US" sz="2899" spc="449">
                  <a:solidFill>
                    <a:srgbClr val="FFFFFF"/>
                  </a:solidFill>
                  <a:latin typeface="Lato Bold"/>
                </a:rPr>
                <a:t>ESTÁTICOS</a:t>
              </a:r>
            </a:p>
          </p:txBody>
        </p:sp>
      </p:grpSp>
      <p:grpSp>
        <p:nvGrpSpPr>
          <p:cNvPr name="Group 8" id="8"/>
          <p:cNvGrpSpPr/>
          <p:nvPr/>
        </p:nvGrpSpPr>
        <p:grpSpPr>
          <a:xfrm rot="0">
            <a:off x="9778368" y="5429498"/>
            <a:ext cx="3413831" cy="1082666"/>
            <a:chOff x="0" y="0"/>
            <a:chExt cx="899116" cy="285147"/>
          </a:xfrm>
        </p:grpSpPr>
        <p:sp>
          <p:nvSpPr>
            <p:cNvPr name="Freeform 9" id="9"/>
            <p:cNvSpPr/>
            <p:nvPr/>
          </p:nvSpPr>
          <p:spPr>
            <a:xfrm flipH="false" flipV="false" rot="0">
              <a:off x="0" y="0"/>
              <a:ext cx="899116" cy="285147"/>
            </a:xfrm>
            <a:custGeom>
              <a:avLst/>
              <a:gdLst/>
              <a:ahLst/>
              <a:cxnLst/>
              <a:rect r="r" b="b" t="t" l="l"/>
              <a:pathLst>
                <a:path h="285147" w="899116">
                  <a:moveTo>
                    <a:pt x="115658" y="0"/>
                  </a:moveTo>
                  <a:lnTo>
                    <a:pt x="783458" y="0"/>
                  </a:lnTo>
                  <a:cubicBezTo>
                    <a:pt x="814132" y="0"/>
                    <a:pt x="843550" y="12185"/>
                    <a:pt x="865241" y="33876"/>
                  </a:cubicBezTo>
                  <a:cubicBezTo>
                    <a:pt x="886931" y="55566"/>
                    <a:pt x="899116" y="84984"/>
                    <a:pt x="899116" y="115658"/>
                  </a:cubicBezTo>
                  <a:lnTo>
                    <a:pt x="899116" y="169488"/>
                  </a:lnTo>
                  <a:cubicBezTo>
                    <a:pt x="899116" y="200163"/>
                    <a:pt x="886931" y="229581"/>
                    <a:pt x="865241" y="251271"/>
                  </a:cubicBezTo>
                  <a:cubicBezTo>
                    <a:pt x="843550" y="272961"/>
                    <a:pt x="814132" y="285147"/>
                    <a:pt x="783458" y="285147"/>
                  </a:cubicBezTo>
                  <a:lnTo>
                    <a:pt x="115658" y="285147"/>
                  </a:lnTo>
                  <a:cubicBezTo>
                    <a:pt x="84984" y="285147"/>
                    <a:pt x="55566" y="272961"/>
                    <a:pt x="33876" y="251271"/>
                  </a:cubicBezTo>
                  <a:cubicBezTo>
                    <a:pt x="12185" y="229581"/>
                    <a:pt x="0" y="200163"/>
                    <a:pt x="0" y="169488"/>
                  </a:cubicBezTo>
                  <a:lnTo>
                    <a:pt x="0" y="115658"/>
                  </a:lnTo>
                  <a:cubicBezTo>
                    <a:pt x="0" y="84984"/>
                    <a:pt x="12185" y="55566"/>
                    <a:pt x="33876" y="33876"/>
                  </a:cubicBezTo>
                  <a:cubicBezTo>
                    <a:pt x="55566" y="12185"/>
                    <a:pt x="84984" y="0"/>
                    <a:pt x="115658" y="0"/>
                  </a:cubicBezTo>
                  <a:close/>
                </a:path>
              </a:pathLst>
            </a:custGeom>
            <a:solidFill>
              <a:srgbClr val="9A583D"/>
            </a:solidFill>
            <a:ln cap="rnd">
              <a:noFill/>
              <a:prstDash val="solid"/>
              <a:round/>
            </a:ln>
          </p:spPr>
        </p:sp>
        <p:sp>
          <p:nvSpPr>
            <p:cNvPr name="TextBox 10" id="10"/>
            <p:cNvSpPr txBox="true"/>
            <p:nvPr/>
          </p:nvSpPr>
          <p:spPr>
            <a:xfrm>
              <a:off x="0" y="0"/>
              <a:ext cx="899116" cy="285147"/>
            </a:xfrm>
            <a:prstGeom prst="rect">
              <a:avLst/>
            </a:prstGeom>
          </p:spPr>
          <p:txBody>
            <a:bodyPr anchor="ctr" rtlCol="false" tIns="50800" lIns="50800" bIns="50800" rIns="50800"/>
            <a:lstStyle/>
            <a:p>
              <a:pPr algn="ctr" marL="0" indent="0" lvl="0">
                <a:lnSpc>
                  <a:spcPts val="3421"/>
                </a:lnSpc>
                <a:spcBef>
                  <a:spcPct val="0"/>
                </a:spcBef>
              </a:pPr>
              <a:r>
                <a:rPr lang="en-US" sz="2899" spc="449">
                  <a:solidFill>
                    <a:srgbClr val="FFFFFF"/>
                  </a:solidFill>
                  <a:latin typeface="Lato Bold"/>
                </a:rPr>
                <a:t>DINÁMICOS</a:t>
              </a:r>
            </a:p>
          </p:txBody>
        </p:sp>
      </p:grpSp>
      <p:sp>
        <p:nvSpPr>
          <p:cNvPr name="AutoShape 11" id="11"/>
          <p:cNvSpPr/>
          <p:nvPr/>
        </p:nvSpPr>
        <p:spPr>
          <a:xfrm>
            <a:off x="5897880" y="4671391"/>
            <a:ext cx="6492240" cy="0"/>
          </a:xfrm>
          <a:prstGeom prst="line">
            <a:avLst/>
          </a:prstGeom>
          <a:ln cap="flat" w="38100">
            <a:solidFill>
              <a:srgbClr val="FFFFFF"/>
            </a:solidFill>
            <a:prstDash val="sysDash"/>
            <a:headEnd type="none" len="sm" w="sm"/>
            <a:tailEnd type="none" len="sm" w="sm"/>
          </a:ln>
        </p:spPr>
      </p:sp>
      <p:sp>
        <p:nvSpPr>
          <p:cNvPr name="Freeform 12" id="12"/>
          <p:cNvSpPr/>
          <p:nvPr/>
        </p:nvSpPr>
        <p:spPr>
          <a:xfrm flipH="false" flipV="false" rot="0">
            <a:off x="10928343" y="7251221"/>
            <a:ext cx="4527714" cy="1275412"/>
          </a:xfrm>
          <a:custGeom>
            <a:avLst/>
            <a:gdLst/>
            <a:ahLst/>
            <a:cxnLst/>
            <a:rect r="r" b="b" t="t" l="l"/>
            <a:pathLst>
              <a:path h="1275412" w="4527714">
                <a:moveTo>
                  <a:pt x="0" y="0"/>
                </a:moveTo>
                <a:lnTo>
                  <a:pt x="4527713" y="0"/>
                </a:lnTo>
                <a:lnTo>
                  <a:pt x="4527713" y="1275412"/>
                </a:lnTo>
                <a:lnTo>
                  <a:pt x="0" y="1275412"/>
                </a:lnTo>
                <a:lnTo>
                  <a:pt x="0" y="0"/>
                </a:lnTo>
                <a:close/>
              </a:path>
            </a:pathLst>
          </a:custGeom>
          <a:blipFill>
            <a:blip r:embed="rId4"/>
            <a:stretch>
              <a:fillRect l="0" t="0" r="0" b="0"/>
            </a:stretch>
          </a:blipFill>
        </p:spPr>
      </p:sp>
      <p:sp>
        <p:nvSpPr>
          <p:cNvPr name="Freeform 13" id="13"/>
          <p:cNvSpPr/>
          <p:nvPr/>
        </p:nvSpPr>
        <p:spPr>
          <a:xfrm flipH="false" flipV="false" rot="0">
            <a:off x="2858594" y="7251221"/>
            <a:ext cx="4527714" cy="1275412"/>
          </a:xfrm>
          <a:custGeom>
            <a:avLst/>
            <a:gdLst/>
            <a:ahLst/>
            <a:cxnLst/>
            <a:rect r="r" b="b" t="t" l="l"/>
            <a:pathLst>
              <a:path h="1275412" w="4527714">
                <a:moveTo>
                  <a:pt x="0" y="0"/>
                </a:moveTo>
                <a:lnTo>
                  <a:pt x="4527714" y="0"/>
                </a:lnTo>
                <a:lnTo>
                  <a:pt x="4527714" y="1275412"/>
                </a:lnTo>
                <a:lnTo>
                  <a:pt x="0" y="1275412"/>
                </a:lnTo>
                <a:lnTo>
                  <a:pt x="0" y="0"/>
                </a:lnTo>
                <a:close/>
              </a:path>
            </a:pathLst>
          </a:custGeom>
          <a:blipFill>
            <a:blip r:embed="rId5"/>
            <a:stretch>
              <a:fillRect l="0" t="0" r="0" b="0"/>
            </a:stretch>
          </a:blipFill>
          <a:ln cap="sq">
            <a:noFill/>
            <a:prstDash val="solid"/>
            <a:miter/>
          </a:ln>
        </p:spPr>
      </p:sp>
      <p:sp>
        <p:nvSpPr>
          <p:cNvPr name="TextBox 14" id="14"/>
          <p:cNvSpPr txBox="true"/>
          <p:nvPr/>
        </p:nvSpPr>
        <p:spPr>
          <a:xfrm rot="0">
            <a:off x="409555" y="-20766"/>
            <a:ext cx="3237508"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Array</a:t>
            </a:r>
          </a:p>
        </p:txBody>
      </p:sp>
      <p:sp>
        <p:nvSpPr>
          <p:cNvPr name="TextBox 15" id="15"/>
          <p:cNvSpPr txBox="true"/>
          <p:nvPr/>
        </p:nvSpPr>
        <p:spPr>
          <a:xfrm rot="0">
            <a:off x="694613" y="2272847"/>
            <a:ext cx="16898773" cy="1331121"/>
          </a:xfrm>
          <a:prstGeom prst="rect">
            <a:avLst/>
          </a:prstGeom>
        </p:spPr>
        <p:txBody>
          <a:bodyPr anchor="t" rtlCol="false" tIns="0" lIns="0" bIns="0" rIns="0">
            <a:spAutoFit/>
          </a:bodyPr>
          <a:lstStyle/>
          <a:p>
            <a:pPr algn="l" marL="0" indent="0" lvl="0">
              <a:lnSpc>
                <a:spcPts val="5370"/>
              </a:lnSpc>
              <a:spcBef>
                <a:spcPct val="0"/>
              </a:spcBef>
            </a:pPr>
            <a:r>
              <a:rPr lang="en-US" sz="3835" strike="noStrike" u="none">
                <a:solidFill>
                  <a:srgbClr val="FFFFFF"/>
                </a:solidFill>
                <a:latin typeface="Open Sans Bold"/>
              </a:rPr>
              <a:t>Lista de elementos de un tipo determinado, que pueden ser iterables.</a:t>
            </a:r>
          </a:p>
          <a:p>
            <a:pPr algn="l" marL="0" indent="0" lvl="0">
              <a:lnSpc>
                <a:spcPts val="5370"/>
              </a:lnSpc>
              <a:spcBef>
                <a:spcPct val="0"/>
              </a:spcBef>
            </a:pPr>
          </a:p>
        </p:txBody>
      </p:sp>
      <p:sp>
        <p:nvSpPr>
          <p:cNvPr name="TextBox 16" id="16"/>
          <p:cNvSpPr txBox="true"/>
          <p:nvPr/>
        </p:nvSpPr>
        <p:spPr>
          <a:xfrm rot="0">
            <a:off x="6492240" y="3112811"/>
            <a:ext cx="5161359"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Tipos de  arrays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grpSp>
        <p:nvGrpSpPr>
          <p:cNvPr name="Group 5" id="5"/>
          <p:cNvGrpSpPr/>
          <p:nvPr/>
        </p:nvGrpSpPr>
        <p:grpSpPr>
          <a:xfrm rot="0">
            <a:off x="1028700" y="5843954"/>
            <a:ext cx="3086100" cy="1142287"/>
            <a:chOff x="0" y="0"/>
            <a:chExt cx="812800" cy="300849"/>
          </a:xfrm>
        </p:grpSpPr>
        <p:sp>
          <p:nvSpPr>
            <p:cNvPr name="Freeform 6" id="6"/>
            <p:cNvSpPr/>
            <p:nvPr/>
          </p:nvSpPr>
          <p:spPr>
            <a:xfrm flipH="false" flipV="false" rot="0">
              <a:off x="0" y="0"/>
              <a:ext cx="812800" cy="300849"/>
            </a:xfrm>
            <a:custGeom>
              <a:avLst/>
              <a:gdLst/>
              <a:ahLst/>
              <a:cxnLst/>
              <a:rect r="r" b="b" t="t" l="l"/>
              <a:pathLst>
                <a:path h="300849" w="812800">
                  <a:moveTo>
                    <a:pt x="127941" y="0"/>
                  </a:moveTo>
                  <a:lnTo>
                    <a:pt x="684859" y="0"/>
                  </a:lnTo>
                  <a:cubicBezTo>
                    <a:pt x="718791" y="0"/>
                    <a:pt x="751333" y="13479"/>
                    <a:pt x="775327" y="37473"/>
                  </a:cubicBezTo>
                  <a:cubicBezTo>
                    <a:pt x="799321" y="61467"/>
                    <a:pt x="812800" y="94009"/>
                    <a:pt x="812800" y="127941"/>
                  </a:cubicBezTo>
                  <a:lnTo>
                    <a:pt x="812800" y="172908"/>
                  </a:lnTo>
                  <a:cubicBezTo>
                    <a:pt x="812800" y="206840"/>
                    <a:pt x="799321" y="239383"/>
                    <a:pt x="775327" y="263376"/>
                  </a:cubicBezTo>
                  <a:cubicBezTo>
                    <a:pt x="751333" y="287370"/>
                    <a:pt x="718791" y="300849"/>
                    <a:pt x="684859" y="300849"/>
                  </a:cubicBezTo>
                  <a:lnTo>
                    <a:pt x="127941" y="300849"/>
                  </a:lnTo>
                  <a:cubicBezTo>
                    <a:pt x="94009" y="300849"/>
                    <a:pt x="61467" y="287370"/>
                    <a:pt x="37473" y="263376"/>
                  </a:cubicBezTo>
                  <a:cubicBezTo>
                    <a:pt x="13479" y="239383"/>
                    <a:pt x="0" y="206840"/>
                    <a:pt x="0" y="172908"/>
                  </a:cubicBezTo>
                  <a:lnTo>
                    <a:pt x="0" y="127941"/>
                  </a:lnTo>
                  <a:cubicBezTo>
                    <a:pt x="0" y="94009"/>
                    <a:pt x="13479" y="61467"/>
                    <a:pt x="37473" y="37473"/>
                  </a:cubicBezTo>
                  <a:cubicBezTo>
                    <a:pt x="61467" y="13479"/>
                    <a:pt x="94009" y="0"/>
                    <a:pt x="127941" y="0"/>
                  </a:cubicBezTo>
                  <a:close/>
                </a:path>
              </a:pathLst>
            </a:custGeom>
            <a:solidFill>
              <a:srgbClr val="5271FF"/>
            </a:solidFill>
          </p:spPr>
        </p:sp>
        <p:sp>
          <p:nvSpPr>
            <p:cNvPr name="TextBox 7" id="7"/>
            <p:cNvSpPr txBox="true"/>
            <p:nvPr/>
          </p:nvSpPr>
          <p:spPr>
            <a:xfrm>
              <a:off x="0" y="0"/>
              <a:ext cx="812800" cy="300849"/>
            </a:xfrm>
            <a:prstGeom prst="rect">
              <a:avLst/>
            </a:prstGeom>
          </p:spPr>
          <p:txBody>
            <a:bodyPr anchor="ctr" rtlCol="false" tIns="50800" lIns="50800" bIns="50800" rIns="50800"/>
            <a:lstStyle/>
            <a:p>
              <a:pPr algn="ctr">
                <a:lnSpc>
                  <a:spcPts val="4837"/>
                </a:lnSpc>
              </a:pPr>
              <a:r>
                <a:rPr lang="en-US" sz="4099" spc="635">
                  <a:solidFill>
                    <a:srgbClr val="FFFFFF"/>
                  </a:solidFill>
                  <a:latin typeface="Lato Bold"/>
                </a:rPr>
                <a:t>STRING</a:t>
              </a:r>
            </a:p>
          </p:txBody>
        </p:sp>
      </p:grpSp>
      <p:sp>
        <p:nvSpPr>
          <p:cNvPr name="TextBox 8" id="8"/>
          <p:cNvSpPr txBox="true"/>
          <p:nvPr/>
        </p:nvSpPr>
        <p:spPr>
          <a:xfrm rot="0">
            <a:off x="409555" y="-20766"/>
            <a:ext cx="3237508"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Array</a:t>
            </a:r>
          </a:p>
        </p:txBody>
      </p:sp>
      <p:sp>
        <p:nvSpPr>
          <p:cNvPr name="TextBox 9" id="9"/>
          <p:cNvSpPr txBox="true"/>
          <p:nvPr/>
        </p:nvSpPr>
        <p:spPr>
          <a:xfrm rot="0">
            <a:off x="409555" y="1934346"/>
            <a:ext cx="5714008"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Arrays especiales</a:t>
            </a:r>
          </a:p>
        </p:txBody>
      </p:sp>
      <p:grpSp>
        <p:nvGrpSpPr>
          <p:cNvPr name="Group 10" id="10"/>
          <p:cNvGrpSpPr/>
          <p:nvPr/>
        </p:nvGrpSpPr>
        <p:grpSpPr>
          <a:xfrm rot="0">
            <a:off x="1028700" y="4053967"/>
            <a:ext cx="3086100" cy="1142287"/>
            <a:chOff x="0" y="0"/>
            <a:chExt cx="812800" cy="300849"/>
          </a:xfrm>
        </p:grpSpPr>
        <p:sp>
          <p:nvSpPr>
            <p:cNvPr name="Freeform 11" id="11"/>
            <p:cNvSpPr/>
            <p:nvPr/>
          </p:nvSpPr>
          <p:spPr>
            <a:xfrm flipH="false" flipV="false" rot="0">
              <a:off x="0" y="0"/>
              <a:ext cx="812800" cy="300849"/>
            </a:xfrm>
            <a:custGeom>
              <a:avLst/>
              <a:gdLst/>
              <a:ahLst/>
              <a:cxnLst/>
              <a:rect r="r" b="b" t="t" l="l"/>
              <a:pathLst>
                <a:path h="300849" w="812800">
                  <a:moveTo>
                    <a:pt x="127941" y="0"/>
                  </a:moveTo>
                  <a:lnTo>
                    <a:pt x="684859" y="0"/>
                  </a:lnTo>
                  <a:cubicBezTo>
                    <a:pt x="718791" y="0"/>
                    <a:pt x="751333" y="13479"/>
                    <a:pt x="775327" y="37473"/>
                  </a:cubicBezTo>
                  <a:cubicBezTo>
                    <a:pt x="799321" y="61467"/>
                    <a:pt x="812800" y="94009"/>
                    <a:pt x="812800" y="127941"/>
                  </a:cubicBezTo>
                  <a:lnTo>
                    <a:pt x="812800" y="172908"/>
                  </a:lnTo>
                  <a:cubicBezTo>
                    <a:pt x="812800" y="206840"/>
                    <a:pt x="799321" y="239383"/>
                    <a:pt x="775327" y="263376"/>
                  </a:cubicBezTo>
                  <a:cubicBezTo>
                    <a:pt x="751333" y="287370"/>
                    <a:pt x="718791" y="300849"/>
                    <a:pt x="684859" y="300849"/>
                  </a:cubicBezTo>
                  <a:lnTo>
                    <a:pt x="127941" y="300849"/>
                  </a:lnTo>
                  <a:cubicBezTo>
                    <a:pt x="94009" y="300849"/>
                    <a:pt x="61467" y="287370"/>
                    <a:pt x="37473" y="263376"/>
                  </a:cubicBezTo>
                  <a:cubicBezTo>
                    <a:pt x="13479" y="239383"/>
                    <a:pt x="0" y="206840"/>
                    <a:pt x="0" y="172908"/>
                  </a:cubicBezTo>
                  <a:lnTo>
                    <a:pt x="0" y="127941"/>
                  </a:lnTo>
                  <a:cubicBezTo>
                    <a:pt x="0" y="94009"/>
                    <a:pt x="13479" y="61467"/>
                    <a:pt x="37473" y="37473"/>
                  </a:cubicBezTo>
                  <a:cubicBezTo>
                    <a:pt x="61467" y="13479"/>
                    <a:pt x="94009" y="0"/>
                    <a:pt x="127941" y="0"/>
                  </a:cubicBezTo>
                  <a:close/>
                </a:path>
              </a:pathLst>
            </a:custGeom>
            <a:solidFill>
              <a:srgbClr val="5271FF"/>
            </a:solidFill>
          </p:spPr>
        </p:sp>
        <p:sp>
          <p:nvSpPr>
            <p:cNvPr name="TextBox 12" id="12"/>
            <p:cNvSpPr txBox="true"/>
            <p:nvPr/>
          </p:nvSpPr>
          <p:spPr>
            <a:xfrm>
              <a:off x="0" y="0"/>
              <a:ext cx="812800" cy="300849"/>
            </a:xfrm>
            <a:prstGeom prst="rect">
              <a:avLst/>
            </a:prstGeom>
          </p:spPr>
          <p:txBody>
            <a:bodyPr anchor="ctr" rtlCol="false" tIns="50800" lIns="50800" bIns="50800" rIns="50800"/>
            <a:lstStyle/>
            <a:p>
              <a:pPr algn="ctr">
                <a:lnSpc>
                  <a:spcPts val="4837"/>
                </a:lnSpc>
              </a:pPr>
              <a:r>
                <a:rPr lang="en-US" sz="4099" spc="635">
                  <a:solidFill>
                    <a:srgbClr val="FFFFFF"/>
                  </a:solidFill>
                  <a:latin typeface="Lato Bold"/>
                </a:rPr>
                <a:t>BYTES</a:t>
              </a:r>
            </a:p>
          </p:txBody>
        </p:sp>
      </p:grpSp>
      <p:sp>
        <p:nvSpPr>
          <p:cNvPr name="TextBox 13" id="13"/>
          <p:cNvSpPr txBox="true"/>
          <p:nvPr/>
        </p:nvSpPr>
        <p:spPr>
          <a:xfrm rot="0">
            <a:off x="4528223" y="4301644"/>
            <a:ext cx="4904218" cy="580258"/>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Permite acceso a length.</a:t>
            </a:r>
          </a:p>
        </p:txBody>
      </p:sp>
      <p:sp>
        <p:nvSpPr>
          <p:cNvPr name="TextBox 14" id="14"/>
          <p:cNvSpPr txBox="true"/>
          <p:nvPr/>
        </p:nvSpPr>
        <p:spPr>
          <a:xfrm rot="0">
            <a:off x="4528223" y="6091630"/>
            <a:ext cx="8235983" cy="580258"/>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rPr>
              <a:t>No permite indexación y acceso a length.</a:t>
            </a:r>
          </a:p>
        </p:txBody>
      </p:sp>
      <p:sp>
        <p:nvSpPr>
          <p:cNvPr name="TextBox 15" id="15"/>
          <p:cNvSpPr txBox="true"/>
          <p:nvPr/>
        </p:nvSpPr>
        <p:spPr>
          <a:xfrm rot="0">
            <a:off x="409555" y="8123549"/>
            <a:ext cx="15088362"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Solidity no tiene soporte de manejo de strings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grpSp>
        <p:nvGrpSpPr>
          <p:cNvPr name="Group 5" id="5"/>
          <p:cNvGrpSpPr/>
          <p:nvPr/>
        </p:nvGrpSpPr>
        <p:grpSpPr>
          <a:xfrm rot="0">
            <a:off x="4666741" y="5143500"/>
            <a:ext cx="3720400" cy="4260375"/>
            <a:chOff x="0" y="0"/>
            <a:chExt cx="4960533" cy="5680500"/>
          </a:xfrm>
        </p:grpSpPr>
        <p:grpSp>
          <p:nvGrpSpPr>
            <p:cNvPr name="Group 6" id="6"/>
            <p:cNvGrpSpPr/>
            <p:nvPr/>
          </p:nvGrpSpPr>
          <p:grpSpPr>
            <a:xfrm rot="0">
              <a:off x="0" y="0"/>
              <a:ext cx="4960533" cy="5680500"/>
              <a:chOff x="0" y="0"/>
              <a:chExt cx="979858" cy="1122074"/>
            </a:xfrm>
          </p:grpSpPr>
          <p:sp>
            <p:nvSpPr>
              <p:cNvPr name="Freeform 7" id="7"/>
              <p:cNvSpPr/>
              <p:nvPr/>
            </p:nvSpPr>
            <p:spPr>
              <a:xfrm flipH="false" flipV="false" rot="0">
                <a:off x="0" y="0"/>
                <a:ext cx="979858" cy="1122074"/>
              </a:xfrm>
              <a:custGeom>
                <a:avLst/>
                <a:gdLst/>
                <a:ahLst/>
                <a:cxnLst/>
                <a:rect r="r" b="b" t="t" l="l"/>
                <a:pathLst>
                  <a:path h="1122074" w="979858">
                    <a:moveTo>
                      <a:pt x="106128" y="0"/>
                    </a:moveTo>
                    <a:lnTo>
                      <a:pt x="873731" y="0"/>
                    </a:lnTo>
                    <a:cubicBezTo>
                      <a:pt x="932343" y="0"/>
                      <a:pt x="979858" y="47515"/>
                      <a:pt x="979858" y="106128"/>
                    </a:cubicBezTo>
                    <a:lnTo>
                      <a:pt x="979858" y="1015946"/>
                    </a:lnTo>
                    <a:cubicBezTo>
                      <a:pt x="979858" y="1074559"/>
                      <a:pt x="932343" y="1122074"/>
                      <a:pt x="873731" y="1122074"/>
                    </a:cubicBezTo>
                    <a:lnTo>
                      <a:pt x="106128" y="1122074"/>
                    </a:lnTo>
                    <a:cubicBezTo>
                      <a:pt x="47515" y="1122074"/>
                      <a:pt x="0" y="1074559"/>
                      <a:pt x="0" y="1015946"/>
                    </a:cubicBezTo>
                    <a:lnTo>
                      <a:pt x="0" y="106128"/>
                    </a:lnTo>
                    <a:cubicBezTo>
                      <a:pt x="0" y="47515"/>
                      <a:pt x="47515" y="0"/>
                      <a:pt x="106128" y="0"/>
                    </a:cubicBezTo>
                    <a:close/>
                  </a:path>
                </a:pathLst>
              </a:custGeom>
              <a:solidFill>
                <a:srgbClr val="9A583D"/>
              </a:solidFill>
            </p:spPr>
          </p:sp>
          <p:sp>
            <p:nvSpPr>
              <p:cNvPr name="TextBox 8" id="8"/>
              <p:cNvSpPr txBox="true"/>
              <p:nvPr/>
            </p:nvSpPr>
            <p:spPr>
              <a:xfrm>
                <a:off x="0" y="0"/>
                <a:ext cx="979858" cy="1122074"/>
              </a:xfrm>
              <a:prstGeom prst="rect">
                <a:avLst/>
              </a:prstGeom>
            </p:spPr>
            <p:txBody>
              <a:bodyPr anchor="ctr" rtlCol="false" tIns="50800" lIns="50800" bIns="50800" rIns="50800"/>
              <a:lstStyle/>
              <a:p>
                <a:pPr algn="ctr">
                  <a:lnSpc>
                    <a:spcPts val="2477"/>
                  </a:lnSpc>
                </a:pPr>
              </a:p>
            </p:txBody>
          </p:sp>
        </p:grpSp>
        <p:grpSp>
          <p:nvGrpSpPr>
            <p:cNvPr name="Group 9" id="9"/>
            <p:cNvGrpSpPr/>
            <p:nvPr/>
          </p:nvGrpSpPr>
          <p:grpSpPr>
            <a:xfrm rot="0">
              <a:off x="636071" y="477720"/>
              <a:ext cx="3688392" cy="1236543"/>
              <a:chOff x="0" y="0"/>
              <a:chExt cx="728571" cy="244255"/>
            </a:xfrm>
          </p:grpSpPr>
          <p:sp>
            <p:nvSpPr>
              <p:cNvPr name="Freeform 10" id="10"/>
              <p:cNvSpPr/>
              <p:nvPr/>
            </p:nvSpPr>
            <p:spPr>
              <a:xfrm flipH="false" flipV="false" rot="0">
                <a:off x="0" y="0"/>
                <a:ext cx="728571" cy="244255"/>
              </a:xfrm>
              <a:custGeom>
                <a:avLst/>
                <a:gdLst/>
                <a:ahLst/>
                <a:cxnLst/>
                <a:rect r="r" b="b" t="t" l="l"/>
                <a:pathLst>
                  <a:path h="244255" w="728571">
                    <a:moveTo>
                      <a:pt x="0" y="0"/>
                    </a:moveTo>
                    <a:lnTo>
                      <a:pt x="728571" y="0"/>
                    </a:lnTo>
                    <a:lnTo>
                      <a:pt x="728571" y="244255"/>
                    </a:lnTo>
                    <a:lnTo>
                      <a:pt x="0" y="244255"/>
                    </a:lnTo>
                    <a:close/>
                  </a:path>
                </a:pathLst>
              </a:custGeom>
              <a:solidFill>
                <a:srgbClr val="E74141"/>
              </a:solidFill>
            </p:spPr>
          </p:sp>
          <p:sp>
            <p:nvSpPr>
              <p:cNvPr name="TextBox 11" id="11"/>
              <p:cNvSpPr txBox="true"/>
              <p:nvPr/>
            </p:nvSpPr>
            <p:spPr>
              <a:xfrm>
                <a:off x="0" y="0"/>
                <a:ext cx="728571" cy="244255"/>
              </a:xfrm>
              <a:prstGeom prst="rect">
                <a:avLst/>
              </a:prstGeom>
            </p:spPr>
            <p:txBody>
              <a:bodyPr anchor="ctr" rtlCol="false" tIns="50800" lIns="50800" bIns="50800" rIns="50800"/>
              <a:lstStyle/>
              <a:p>
                <a:pPr algn="ctr">
                  <a:lnSpc>
                    <a:spcPts val="2477"/>
                  </a:lnSpc>
                </a:pPr>
                <a:r>
                  <a:rPr lang="en-US" sz="2100" spc="325">
                    <a:solidFill>
                      <a:srgbClr val="FFFFFF"/>
                    </a:solidFill>
                    <a:latin typeface="Lato Bold"/>
                  </a:rPr>
                  <a:t>TEXTO</a:t>
                </a:r>
              </a:p>
            </p:txBody>
          </p:sp>
        </p:grpSp>
        <p:grpSp>
          <p:nvGrpSpPr>
            <p:cNvPr name="Group 12" id="12"/>
            <p:cNvGrpSpPr/>
            <p:nvPr/>
          </p:nvGrpSpPr>
          <p:grpSpPr>
            <a:xfrm rot="0">
              <a:off x="636071" y="2221979"/>
              <a:ext cx="3688392" cy="1236543"/>
              <a:chOff x="0" y="0"/>
              <a:chExt cx="728571" cy="244255"/>
            </a:xfrm>
          </p:grpSpPr>
          <p:sp>
            <p:nvSpPr>
              <p:cNvPr name="Freeform 13" id="13"/>
              <p:cNvSpPr/>
              <p:nvPr/>
            </p:nvSpPr>
            <p:spPr>
              <a:xfrm flipH="false" flipV="false" rot="0">
                <a:off x="0" y="0"/>
                <a:ext cx="728571" cy="244255"/>
              </a:xfrm>
              <a:custGeom>
                <a:avLst/>
                <a:gdLst/>
                <a:ahLst/>
                <a:cxnLst/>
                <a:rect r="r" b="b" t="t" l="l"/>
                <a:pathLst>
                  <a:path h="244255" w="728571">
                    <a:moveTo>
                      <a:pt x="0" y="0"/>
                    </a:moveTo>
                    <a:lnTo>
                      <a:pt x="728571" y="0"/>
                    </a:lnTo>
                    <a:lnTo>
                      <a:pt x="728571" y="244255"/>
                    </a:lnTo>
                    <a:lnTo>
                      <a:pt x="0" y="244255"/>
                    </a:lnTo>
                    <a:close/>
                  </a:path>
                </a:pathLst>
              </a:custGeom>
              <a:solidFill>
                <a:srgbClr val="E74141"/>
              </a:solidFill>
            </p:spPr>
          </p:sp>
          <p:sp>
            <p:nvSpPr>
              <p:cNvPr name="TextBox 14" id="14"/>
              <p:cNvSpPr txBox="true"/>
              <p:nvPr/>
            </p:nvSpPr>
            <p:spPr>
              <a:xfrm>
                <a:off x="0" y="0"/>
                <a:ext cx="728571" cy="244255"/>
              </a:xfrm>
              <a:prstGeom prst="rect">
                <a:avLst/>
              </a:prstGeom>
            </p:spPr>
            <p:txBody>
              <a:bodyPr anchor="ctr" rtlCol="false" tIns="50800" lIns="50800" bIns="50800" rIns="50800"/>
              <a:lstStyle/>
              <a:p>
                <a:pPr algn="ctr">
                  <a:lnSpc>
                    <a:spcPts val="2477"/>
                  </a:lnSpc>
                </a:pPr>
                <a:r>
                  <a:rPr lang="en-US" sz="2100" spc="325">
                    <a:solidFill>
                      <a:srgbClr val="FFFFFF"/>
                    </a:solidFill>
                    <a:latin typeface="Lato Bold"/>
                  </a:rPr>
                  <a:t>NUMERO</a:t>
                </a:r>
              </a:p>
            </p:txBody>
          </p:sp>
        </p:grpSp>
        <p:grpSp>
          <p:nvGrpSpPr>
            <p:cNvPr name="Group 15" id="15"/>
            <p:cNvGrpSpPr/>
            <p:nvPr/>
          </p:nvGrpSpPr>
          <p:grpSpPr>
            <a:xfrm rot="0">
              <a:off x="636071" y="3966522"/>
              <a:ext cx="3688392" cy="1236543"/>
              <a:chOff x="0" y="0"/>
              <a:chExt cx="728571" cy="244255"/>
            </a:xfrm>
          </p:grpSpPr>
          <p:sp>
            <p:nvSpPr>
              <p:cNvPr name="Freeform 16" id="16"/>
              <p:cNvSpPr/>
              <p:nvPr/>
            </p:nvSpPr>
            <p:spPr>
              <a:xfrm flipH="false" flipV="false" rot="0">
                <a:off x="0" y="0"/>
                <a:ext cx="728571" cy="244255"/>
              </a:xfrm>
              <a:custGeom>
                <a:avLst/>
                <a:gdLst/>
                <a:ahLst/>
                <a:cxnLst/>
                <a:rect r="r" b="b" t="t" l="l"/>
                <a:pathLst>
                  <a:path h="244255" w="728571">
                    <a:moveTo>
                      <a:pt x="0" y="0"/>
                    </a:moveTo>
                    <a:lnTo>
                      <a:pt x="728571" y="0"/>
                    </a:lnTo>
                    <a:lnTo>
                      <a:pt x="728571" y="244255"/>
                    </a:lnTo>
                    <a:lnTo>
                      <a:pt x="0" y="244255"/>
                    </a:lnTo>
                    <a:close/>
                  </a:path>
                </a:pathLst>
              </a:custGeom>
              <a:solidFill>
                <a:srgbClr val="E74141"/>
              </a:solidFill>
            </p:spPr>
          </p:sp>
          <p:sp>
            <p:nvSpPr>
              <p:cNvPr name="TextBox 17" id="17"/>
              <p:cNvSpPr txBox="true"/>
              <p:nvPr/>
            </p:nvSpPr>
            <p:spPr>
              <a:xfrm>
                <a:off x="0" y="0"/>
                <a:ext cx="728571" cy="244255"/>
              </a:xfrm>
              <a:prstGeom prst="rect">
                <a:avLst/>
              </a:prstGeom>
            </p:spPr>
            <p:txBody>
              <a:bodyPr anchor="ctr" rtlCol="false" tIns="50800" lIns="50800" bIns="50800" rIns="50800"/>
              <a:lstStyle/>
              <a:p>
                <a:pPr algn="ctr">
                  <a:lnSpc>
                    <a:spcPts val="2477"/>
                  </a:lnSpc>
                </a:pPr>
                <a:r>
                  <a:rPr lang="en-US" sz="2100" spc="325">
                    <a:solidFill>
                      <a:srgbClr val="FFFFFF"/>
                    </a:solidFill>
                    <a:latin typeface="Lato Bold"/>
                  </a:rPr>
                  <a:t>CONDICIONAL</a:t>
                </a:r>
              </a:p>
            </p:txBody>
          </p:sp>
        </p:grpSp>
      </p:grpSp>
      <p:sp>
        <p:nvSpPr>
          <p:cNvPr name="Freeform 18" id="18"/>
          <p:cNvSpPr/>
          <p:nvPr/>
        </p:nvSpPr>
        <p:spPr>
          <a:xfrm flipH="false" flipV="false" rot="0">
            <a:off x="8916977" y="4953286"/>
            <a:ext cx="6544034" cy="2887759"/>
          </a:xfrm>
          <a:custGeom>
            <a:avLst/>
            <a:gdLst/>
            <a:ahLst/>
            <a:cxnLst/>
            <a:rect r="r" b="b" t="t" l="l"/>
            <a:pathLst>
              <a:path h="2887759" w="6544034">
                <a:moveTo>
                  <a:pt x="0" y="0"/>
                </a:moveTo>
                <a:lnTo>
                  <a:pt x="6544034" y="0"/>
                </a:lnTo>
                <a:lnTo>
                  <a:pt x="6544034" y="2887759"/>
                </a:lnTo>
                <a:lnTo>
                  <a:pt x="0" y="2887759"/>
                </a:lnTo>
                <a:lnTo>
                  <a:pt x="0" y="0"/>
                </a:lnTo>
                <a:close/>
              </a:path>
            </a:pathLst>
          </a:custGeom>
          <a:blipFill>
            <a:blip r:embed="rId4"/>
            <a:stretch>
              <a:fillRect l="0" t="0" r="0" b="0"/>
            </a:stretch>
          </a:blipFill>
        </p:spPr>
      </p:sp>
      <p:sp>
        <p:nvSpPr>
          <p:cNvPr name="TextBox 19" id="19"/>
          <p:cNvSpPr txBox="true"/>
          <p:nvPr/>
        </p:nvSpPr>
        <p:spPr>
          <a:xfrm rot="0">
            <a:off x="249896" y="-20766"/>
            <a:ext cx="3556827"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Struct</a:t>
            </a:r>
          </a:p>
        </p:txBody>
      </p:sp>
      <p:sp>
        <p:nvSpPr>
          <p:cNvPr name="TextBox 20" id="20"/>
          <p:cNvSpPr txBox="true"/>
          <p:nvPr/>
        </p:nvSpPr>
        <p:spPr>
          <a:xfrm rot="0">
            <a:off x="249896" y="2269814"/>
            <a:ext cx="17892967" cy="2683472"/>
          </a:xfrm>
          <a:prstGeom prst="rect">
            <a:avLst/>
          </a:prstGeom>
        </p:spPr>
        <p:txBody>
          <a:bodyPr anchor="t" rtlCol="false" tIns="0" lIns="0" bIns="0" rIns="0">
            <a:spAutoFit/>
          </a:bodyPr>
          <a:lstStyle/>
          <a:p>
            <a:pPr algn="l" marL="0" indent="0" lvl="0">
              <a:lnSpc>
                <a:spcPts val="5370"/>
              </a:lnSpc>
              <a:spcBef>
                <a:spcPct val="0"/>
              </a:spcBef>
            </a:pPr>
            <a:r>
              <a:rPr lang="en-US" sz="3835" strike="noStrike" u="none">
                <a:solidFill>
                  <a:srgbClr val="FFFFFF"/>
                </a:solidFill>
                <a:latin typeface="Open Sans Bold"/>
              </a:rPr>
              <a:t>Los structs (estructuras) son tipos de datos compuestos. Esto significa que un mismo tipo se compone por diferentes tipos. Son muy utilizados en Solidity para almacenar objetos compuestos por diferentes propiedades.</a:t>
            </a:r>
          </a:p>
        </p:txBody>
      </p:sp>
      <p:sp>
        <p:nvSpPr>
          <p:cNvPr name="TextBox 21" id="21"/>
          <p:cNvSpPr txBox="true"/>
          <p:nvPr/>
        </p:nvSpPr>
        <p:spPr>
          <a:xfrm rot="0">
            <a:off x="0" y="5758721"/>
            <a:ext cx="4666741" cy="1810954"/>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Tipo </a:t>
            </a:r>
          </a:p>
          <a:p>
            <a:pPr algn="ctr">
              <a:lnSpc>
                <a:spcPts val="7279"/>
              </a:lnSpc>
            </a:pPr>
            <a:r>
              <a:rPr lang="en-US" sz="5199">
                <a:solidFill>
                  <a:srgbClr val="FFFFFF"/>
                </a:solidFill>
                <a:latin typeface="Open Sans Bold"/>
              </a:rPr>
              <a:t>Compuesto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grpSp>
        <p:nvGrpSpPr>
          <p:cNvPr name="Group 5" id="5"/>
          <p:cNvGrpSpPr/>
          <p:nvPr/>
        </p:nvGrpSpPr>
        <p:grpSpPr>
          <a:xfrm rot="0">
            <a:off x="1814868" y="7569675"/>
            <a:ext cx="5330446" cy="2076788"/>
            <a:chOff x="0" y="0"/>
            <a:chExt cx="812800" cy="316674"/>
          </a:xfrm>
        </p:grpSpPr>
        <p:sp>
          <p:nvSpPr>
            <p:cNvPr name="Freeform 6" id="6"/>
            <p:cNvSpPr/>
            <p:nvPr/>
          </p:nvSpPr>
          <p:spPr>
            <a:xfrm flipH="false" flipV="false" rot="0">
              <a:off x="0" y="0"/>
              <a:ext cx="812800" cy="316674"/>
            </a:xfrm>
            <a:custGeom>
              <a:avLst/>
              <a:gdLst/>
              <a:ahLst/>
              <a:cxnLst/>
              <a:rect r="r" b="b" t="t" l="l"/>
              <a:pathLst>
                <a:path h="316674" w="812800">
                  <a:moveTo>
                    <a:pt x="609600" y="0"/>
                  </a:moveTo>
                  <a:lnTo>
                    <a:pt x="0" y="0"/>
                  </a:lnTo>
                  <a:lnTo>
                    <a:pt x="0" y="316674"/>
                  </a:lnTo>
                  <a:lnTo>
                    <a:pt x="609600" y="316674"/>
                  </a:lnTo>
                  <a:lnTo>
                    <a:pt x="812800" y="158337"/>
                  </a:lnTo>
                  <a:lnTo>
                    <a:pt x="609600" y="0"/>
                  </a:lnTo>
                  <a:close/>
                </a:path>
              </a:pathLst>
            </a:custGeom>
            <a:solidFill>
              <a:srgbClr val="E74141"/>
            </a:solidFill>
          </p:spPr>
        </p:sp>
        <p:sp>
          <p:nvSpPr>
            <p:cNvPr name="TextBox 7" id="7"/>
            <p:cNvSpPr txBox="true"/>
            <p:nvPr/>
          </p:nvSpPr>
          <p:spPr>
            <a:xfrm>
              <a:off x="0" y="0"/>
              <a:ext cx="698500" cy="316674"/>
            </a:xfrm>
            <a:prstGeom prst="rect">
              <a:avLst/>
            </a:prstGeom>
          </p:spPr>
          <p:txBody>
            <a:bodyPr anchor="ctr" rtlCol="false" tIns="50800" lIns="50800" bIns="50800" rIns="50800"/>
            <a:lstStyle/>
            <a:p>
              <a:pPr algn="ctr">
                <a:lnSpc>
                  <a:spcPts val="4719"/>
                </a:lnSpc>
              </a:pPr>
              <a:r>
                <a:rPr lang="en-US" sz="3999" spc="619">
                  <a:solidFill>
                    <a:srgbClr val="FFFFFF"/>
                  </a:solidFill>
                  <a:latin typeface="Lato Bold"/>
                </a:rPr>
                <a:t>EXECUTIVES</a:t>
              </a:r>
            </a:p>
          </p:txBody>
        </p:sp>
      </p:grpSp>
      <p:sp>
        <p:nvSpPr>
          <p:cNvPr name="Freeform 8" id="8"/>
          <p:cNvSpPr/>
          <p:nvPr/>
        </p:nvSpPr>
        <p:spPr>
          <a:xfrm flipH="false" flipV="false" rot="0">
            <a:off x="7688239" y="7372091"/>
            <a:ext cx="1817237" cy="1817237"/>
          </a:xfrm>
          <a:custGeom>
            <a:avLst/>
            <a:gdLst/>
            <a:ahLst/>
            <a:cxnLst/>
            <a:rect r="r" b="b" t="t" l="l"/>
            <a:pathLst>
              <a:path h="1817237" w="1817237">
                <a:moveTo>
                  <a:pt x="0" y="0"/>
                </a:moveTo>
                <a:lnTo>
                  <a:pt x="1817237" y="0"/>
                </a:lnTo>
                <a:lnTo>
                  <a:pt x="1817237" y="1817236"/>
                </a:lnTo>
                <a:lnTo>
                  <a:pt x="0" y="181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557051" y="7372091"/>
            <a:ext cx="1817237" cy="1817237"/>
          </a:xfrm>
          <a:custGeom>
            <a:avLst/>
            <a:gdLst/>
            <a:ahLst/>
            <a:cxnLst/>
            <a:rect r="r" b="b" t="t" l="l"/>
            <a:pathLst>
              <a:path h="1817237" w="1817237">
                <a:moveTo>
                  <a:pt x="0" y="0"/>
                </a:moveTo>
                <a:lnTo>
                  <a:pt x="1817236" y="0"/>
                </a:lnTo>
                <a:lnTo>
                  <a:pt x="1817236" y="1817236"/>
                </a:lnTo>
                <a:lnTo>
                  <a:pt x="0" y="181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1421912" y="7372091"/>
            <a:ext cx="1817237" cy="1817237"/>
          </a:xfrm>
          <a:custGeom>
            <a:avLst/>
            <a:gdLst/>
            <a:ahLst/>
            <a:cxnLst/>
            <a:rect r="r" b="b" t="t" l="l"/>
            <a:pathLst>
              <a:path h="1817237" w="1817237">
                <a:moveTo>
                  <a:pt x="0" y="0"/>
                </a:moveTo>
                <a:lnTo>
                  <a:pt x="1817237" y="0"/>
                </a:lnTo>
                <a:lnTo>
                  <a:pt x="1817237" y="1817236"/>
                </a:lnTo>
                <a:lnTo>
                  <a:pt x="0" y="181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254760" y="4715906"/>
            <a:ext cx="8552745" cy="1091840"/>
          </a:xfrm>
          <a:custGeom>
            <a:avLst/>
            <a:gdLst/>
            <a:ahLst/>
            <a:cxnLst/>
            <a:rect r="r" b="b" t="t" l="l"/>
            <a:pathLst>
              <a:path h="1091840" w="8552745">
                <a:moveTo>
                  <a:pt x="0" y="0"/>
                </a:moveTo>
                <a:lnTo>
                  <a:pt x="8552746" y="0"/>
                </a:lnTo>
                <a:lnTo>
                  <a:pt x="8552746" y="1091840"/>
                </a:lnTo>
                <a:lnTo>
                  <a:pt x="0" y="1091840"/>
                </a:lnTo>
                <a:lnTo>
                  <a:pt x="0" y="0"/>
                </a:lnTo>
                <a:close/>
              </a:path>
            </a:pathLst>
          </a:custGeom>
          <a:blipFill>
            <a:blip r:embed="rId6"/>
            <a:stretch>
              <a:fillRect l="0" t="0" r="0" b="0"/>
            </a:stretch>
          </a:blipFill>
        </p:spPr>
      </p:sp>
      <p:sp>
        <p:nvSpPr>
          <p:cNvPr name="TextBox 12" id="12"/>
          <p:cNvSpPr txBox="true"/>
          <p:nvPr/>
        </p:nvSpPr>
        <p:spPr>
          <a:xfrm rot="0">
            <a:off x="359698" y="-20766"/>
            <a:ext cx="3337223"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Enum</a:t>
            </a:r>
          </a:p>
        </p:txBody>
      </p:sp>
      <p:sp>
        <p:nvSpPr>
          <p:cNvPr name="TextBox 13" id="13"/>
          <p:cNvSpPr txBox="true"/>
          <p:nvPr/>
        </p:nvSpPr>
        <p:spPr>
          <a:xfrm rot="0">
            <a:off x="186554" y="2062505"/>
            <a:ext cx="18101446" cy="2098476"/>
          </a:xfrm>
          <a:prstGeom prst="rect">
            <a:avLst/>
          </a:prstGeom>
        </p:spPr>
        <p:txBody>
          <a:bodyPr anchor="t" rtlCol="false" tIns="0" lIns="0" bIns="0" rIns="0">
            <a:spAutoFit/>
          </a:bodyPr>
          <a:lstStyle/>
          <a:p>
            <a:pPr>
              <a:lnSpc>
                <a:spcPts val="5600"/>
              </a:lnSpc>
            </a:pPr>
            <a:r>
              <a:rPr lang="en-US" sz="4000">
                <a:solidFill>
                  <a:srgbClr val="FFFFFF"/>
                </a:solidFill>
                <a:latin typeface="Open Sans Bold"/>
              </a:rPr>
              <a:t>Los enums se usan para declarar alias, mejorando la contextualización de la lógica de negocio. Tienen un máximo de hasta 256 elementos. Algunos casos de uso de los enums pueden ser:"</a:t>
            </a:r>
          </a:p>
        </p:txBody>
      </p:sp>
      <p:sp>
        <p:nvSpPr>
          <p:cNvPr name="TextBox 14" id="14"/>
          <p:cNvSpPr txBox="true"/>
          <p:nvPr/>
        </p:nvSpPr>
        <p:spPr>
          <a:xfrm rot="0">
            <a:off x="0" y="4630181"/>
            <a:ext cx="9246857" cy="2098476"/>
          </a:xfrm>
          <a:prstGeom prst="rect">
            <a:avLst/>
          </a:prstGeom>
        </p:spPr>
        <p:txBody>
          <a:bodyPr anchor="t" rtlCol="false" tIns="0" lIns="0" bIns="0" rIns="0">
            <a:spAutoFit/>
          </a:bodyPr>
          <a:lstStyle/>
          <a:p>
            <a:pPr algn="l" marL="863606" indent="-431803" lvl="1">
              <a:lnSpc>
                <a:spcPts val="5600"/>
              </a:lnSpc>
              <a:buFont typeface="Arial"/>
              <a:buChar char="•"/>
            </a:pPr>
            <a:r>
              <a:rPr lang="en-US" sz="4000" strike="noStrike" u="none">
                <a:solidFill>
                  <a:srgbClr val="FFFFFF"/>
                </a:solidFill>
                <a:latin typeface="Open Sans Bold Italics"/>
              </a:rPr>
              <a:t>declaración de colores </a:t>
            </a:r>
          </a:p>
          <a:p>
            <a:pPr algn="l" marL="863606" indent="-431803" lvl="1">
              <a:lnSpc>
                <a:spcPts val="5600"/>
              </a:lnSpc>
              <a:buFont typeface="Arial"/>
              <a:buChar char="•"/>
            </a:pPr>
            <a:r>
              <a:rPr lang="en-US" sz="4000" strike="noStrike" u="none">
                <a:solidFill>
                  <a:srgbClr val="FFFFFF"/>
                </a:solidFill>
                <a:latin typeface="Open Sans Bold Italics"/>
              </a:rPr>
              <a:t>declaración de banderas</a:t>
            </a:r>
          </a:p>
          <a:p>
            <a:pPr algn="l" marL="863606" indent="-431803" lvl="1">
              <a:lnSpc>
                <a:spcPts val="5600"/>
              </a:lnSpc>
              <a:buFont typeface="Arial"/>
              <a:buChar char="•"/>
            </a:pPr>
            <a:r>
              <a:rPr lang="en-US" sz="4000" strike="noStrike" u="none">
                <a:solidFill>
                  <a:srgbClr val="FFFFFF"/>
                </a:solidFill>
                <a:latin typeface="Open Sans Bold Italics"/>
              </a:rPr>
              <a:t>declaración de estaciones del año, </a:t>
            </a:r>
          </a:p>
        </p:txBody>
      </p:sp>
      <p:sp>
        <p:nvSpPr>
          <p:cNvPr name="TextBox 15" id="15"/>
          <p:cNvSpPr txBox="true"/>
          <p:nvPr/>
        </p:nvSpPr>
        <p:spPr>
          <a:xfrm rot="0">
            <a:off x="7938954" y="8956984"/>
            <a:ext cx="1315806"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CEO</a:t>
            </a:r>
          </a:p>
        </p:txBody>
      </p:sp>
      <p:sp>
        <p:nvSpPr>
          <p:cNvPr name="TextBox 16" id="16"/>
          <p:cNvSpPr txBox="true"/>
          <p:nvPr/>
        </p:nvSpPr>
        <p:spPr>
          <a:xfrm rot="0">
            <a:off x="9799507" y="8956984"/>
            <a:ext cx="1328374"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CTO</a:t>
            </a:r>
          </a:p>
        </p:txBody>
      </p:sp>
      <p:sp>
        <p:nvSpPr>
          <p:cNvPr name="TextBox 17" id="17"/>
          <p:cNvSpPr txBox="true"/>
          <p:nvPr/>
        </p:nvSpPr>
        <p:spPr>
          <a:xfrm rot="0">
            <a:off x="11657485" y="8956984"/>
            <a:ext cx="1308365"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CFO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 t="0" r="-41" b="0"/>
            </a:stretch>
          </a:blipFill>
        </p:spPr>
      </p:sp>
      <p:sp>
        <p:nvSpPr>
          <p:cNvPr name="Freeform 3" id="3"/>
          <p:cNvSpPr/>
          <p:nvPr/>
        </p:nvSpPr>
        <p:spPr>
          <a:xfrm flipH="false" flipV="false" rot="0">
            <a:off x="15671041" y="7569675"/>
            <a:ext cx="2076788" cy="2076788"/>
          </a:xfrm>
          <a:custGeom>
            <a:avLst/>
            <a:gdLst/>
            <a:ahLst/>
            <a:cxnLst/>
            <a:rect r="r" b="b" t="t" l="l"/>
            <a:pathLst>
              <a:path h="2076788" w="2076788">
                <a:moveTo>
                  <a:pt x="0" y="0"/>
                </a:moveTo>
                <a:lnTo>
                  <a:pt x="2076788" y="0"/>
                </a:lnTo>
                <a:lnTo>
                  <a:pt x="2076788" y="2076787"/>
                </a:lnTo>
                <a:lnTo>
                  <a:pt x="0" y="2076787"/>
                </a:lnTo>
                <a:lnTo>
                  <a:pt x="0" y="0"/>
                </a:lnTo>
                <a:close/>
              </a:path>
            </a:pathLst>
          </a:custGeom>
          <a:blipFill>
            <a:blip r:embed="rId3"/>
            <a:stretch>
              <a:fillRect l="0" t="0" r="0" b="0"/>
            </a:stretch>
          </a:blipFill>
        </p:spPr>
      </p:sp>
      <p:sp>
        <p:nvSpPr>
          <p:cNvPr name="AutoShape 4" id="4"/>
          <p:cNvSpPr/>
          <p:nvPr/>
        </p:nvSpPr>
        <p:spPr>
          <a:xfrm>
            <a:off x="0" y="1545679"/>
            <a:ext cx="6492240" cy="0"/>
          </a:xfrm>
          <a:prstGeom prst="line">
            <a:avLst/>
          </a:prstGeom>
          <a:ln cap="rnd" w="95250">
            <a:solidFill>
              <a:srgbClr val="FFFFFF"/>
            </a:solidFill>
            <a:prstDash val="solid"/>
            <a:headEnd type="none" len="sm" w="sm"/>
            <a:tailEnd type="none" len="sm" w="sm"/>
          </a:ln>
        </p:spPr>
      </p:sp>
      <p:sp>
        <p:nvSpPr>
          <p:cNvPr name="TextBox 5" id="5"/>
          <p:cNvSpPr txBox="true"/>
          <p:nvPr/>
        </p:nvSpPr>
        <p:spPr>
          <a:xfrm rot="0">
            <a:off x="276354" y="-20766"/>
            <a:ext cx="3503910" cy="1566445"/>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ERC20</a:t>
            </a:r>
          </a:p>
        </p:txBody>
      </p:sp>
      <p:sp>
        <p:nvSpPr>
          <p:cNvPr name="TextBox 6" id="6"/>
          <p:cNvSpPr txBox="true"/>
          <p:nvPr/>
        </p:nvSpPr>
        <p:spPr>
          <a:xfrm rot="0">
            <a:off x="276354" y="3590017"/>
            <a:ext cx="17471475" cy="3591063"/>
          </a:xfrm>
          <a:prstGeom prst="rect">
            <a:avLst/>
          </a:prstGeom>
        </p:spPr>
        <p:txBody>
          <a:bodyPr anchor="t" rtlCol="false" tIns="0" lIns="0" bIns="0" rIns="0">
            <a:spAutoFit/>
          </a:bodyPr>
          <a:lstStyle/>
          <a:p>
            <a:pPr>
              <a:lnSpc>
                <a:spcPts val="5740"/>
              </a:lnSpc>
            </a:pPr>
            <a:r>
              <a:rPr lang="en-US" sz="4100">
                <a:solidFill>
                  <a:srgbClr val="FFFFFF"/>
                </a:solidFill>
                <a:latin typeface="Open Sans Bold"/>
              </a:rPr>
              <a:t>Los EIP (Ethereum Improvement Proposals) son propuestas de mejoras del ecosistema de Ethereum. Donde cualquier autor, siguiendo los procedimientos técnicos, puede crear una EIP. Algunas de estas se convierten en estándares y pasan a ser ERC, como el ERC20.</a:t>
            </a:r>
          </a:p>
        </p:txBody>
      </p:sp>
      <p:sp>
        <p:nvSpPr>
          <p:cNvPr name="TextBox 7" id="7"/>
          <p:cNvSpPr txBox="true"/>
          <p:nvPr/>
        </p:nvSpPr>
        <p:spPr>
          <a:xfrm rot="0">
            <a:off x="276354" y="1952051"/>
            <a:ext cx="1002936" cy="887062"/>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EIP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DAGDdfzkWs0</dc:identifier>
  <dcterms:modified xsi:type="dcterms:W3CDTF">2011-08-01T06:04:30Z</dcterms:modified>
  <cp:revision>1</cp:revision>
  <dc:title>Ava</dc:title>
</cp:coreProperties>
</file>