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31"/>
  </p:notesMasterIdLst>
  <p:sldIdLst>
    <p:sldId id="256" r:id="rId5"/>
    <p:sldId id="290" r:id="rId6"/>
    <p:sldId id="277" r:id="rId7"/>
    <p:sldId id="287" r:id="rId8"/>
    <p:sldId id="288" r:id="rId9"/>
    <p:sldId id="289" r:id="rId10"/>
    <p:sldId id="291" r:id="rId11"/>
    <p:sldId id="293" r:id="rId12"/>
    <p:sldId id="292" r:id="rId13"/>
    <p:sldId id="295" r:id="rId14"/>
    <p:sldId id="294" r:id="rId15"/>
    <p:sldId id="296" r:id="rId16"/>
    <p:sldId id="297" r:id="rId17"/>
    <p:sldId id="298" r:id="rId18"/>
    <p:sldId id="299" r:id="rId19"/>
    <p:sldId id="300" r:id="rId20"/>
    <p:sldId id="265" r:id="rId21"/>
    <p:sldId id="301" r:id="rId22"/>
    <p:sldId id="266" r:id="rId23"/>
    <p:sldId id="270" r:id="rId24"/>
    <p:sldId id="269" r:id="rId25"/>
    <p:sldId id="302" r:id="rId26"/>
    <p:sldId id="267" r:id="rId27"/>
    <p:sldId id="303" r:id="rId28"/>
    <p:sldId id="257" r:id="rId29"/>
    <p:sldId id="259" r:id="rId3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5D8D4-E074-4C4C-A627-0A8D875D9685}">
          <p14:sldIdLst>
            <p14:sldId id="256"/>
            <p14:sldId id="290"/>
          </p14:sldIdLst>
        </p14:section>
        <p14:section name="Introduction" id="{AA17FD0A-68BE-4BAC-93A1-74E1052AE6E2}">
          <p14:sldIdLst>
            <p14:sldId id="277"/>
            <p14:sldId id="287"/>
            <p14:sldId id="288"/>
            <p14:sldId id="289"/>
          </p14:sldIdLst>
        </p14:section>
        <p14:section name="Why are you here" id="{07297724-CE7C-4B33-89B9-FA5B15FCE3A5}">
          <p14:sldIdLst>
            <p14:sldId id="291"/>
            <p14:sldId id="293"/>
            <p14:sldId id="292"/>
          </p14:sldIdLst>
        </p14:section>
        <p14:section name="The Vacation Process" id="{E61F7EDA-D50F-4A25-8F71-7A0C068673B2}">
          <p14:sldIdLst>
            <p14:sldId id="295"/>
            <p14:sldId id="294"/>
            <p14:sldId id="296"/>
            <p14:sldId id="297"/>
            <p14:sldId id="298"/>
            <p14:sldId id="299"/>
            <p14:sldId id="300"/>
            <p14:sldId id="265"/>
            <p14:sldId id="301"/>
          </p14:sldIdLst>
        </p14:section>
        <p14:section name="Functional Demonstration" id="{3FE8EE86-34D5-420A-BA23-5DCEE09B67CA}">
          <p14:sldIdLst>
            <p14:sldId id="266"/>
            <p14:sldId id="270"/>
          </p14:sldIdLst>
        </p14:section>
        <p14:section name="Technical Demonstration" id="{4317C1AB-81B1-412D-B287-F9AF81B9F177}">
          <p14:sldIdLst>
            <p14:sldId id="269"/>
            <p14:sldId id="302"/>
            <p14:sldId id="267"/>
          </p14:sldIdLst>
        </p14:section>
        <p14:section name="Conclusion" id="{9CDE478F-D718-42AF-9654-ACB49ADD3069}">
          <p14:sldIdLst>
            <p14:sldId id="303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EC8402-27E4-5E6E-E4F8-BE49E7C38ABE}" v="10" dt="2020-02-16T17:40:46.693"/>
    <p1510:client id="{8072EBA9-649B-8E77-59E7-73EEBED95B25}" v="33" dt="2020-02-16T18:24:08.116"/>
    <p1510:client id="{EBA30101-7E34-EE47-FD25-8EE91BB0CC47}" v="38" dt="2020-02-16T16:08:20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50" autoAdjust="0"/>
  </p:normalViewPr>
  <p:slideViewPr>
    <p:cSldViewPr snapToGrid="0">
      <p:cViewPr>
        <p:scale>
          <a:sx n="50" d="100"/>
          <a:sy n="50" d="100"/>
        </p:scale>
        <p:origin x="1426" y="720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F3478-C9E5-49C6-9355-FE300F541F4A}" type="datetimeFigureOut">
              <a:rPr lang="LID4096" smtClean="0"/>
              <a:t>02/16/2020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E7A6-9D02-4735-BF33-77EA95B8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363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1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6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4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0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3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0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7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6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3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travel_boat_rgb_logo.svg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rpg.stackexchange.com/questions/112658/how-to-deal-with-a-player-who-is-a-bad-spor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sonswiki.com/wiki/Abraham_Simps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h.wikipedia.org/wiki/Mr._Bur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907969B4-DF9F-48FB-B5E9-0C2EC4790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F4BD1-B4E8-466A-8273-B4C1DEA42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002060"/>
                </a:solidFill>
              </a:rPr>
              <a:t>Your Blockchain Adventure</a:t>
            </a:r>
            <a:endParaRPr lang="LID4096" sz="4000" dirty="0">
              <a:solidFill>
                <a:srgbClr val="002060"/>
              </a:solidFill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E37C1-D56F-4EE9-B973-1912AC13C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568063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ID4096" sz="2000" dirty="0">
                <a:solidFill>
                  <a:schemeClr val="bg1"/>
                </a:solidFill>
                <a:cs typeface="Calibri"/>
              </a:rPr>
              <a:t>Or: How </a:t>
            </a:r>
            <a:r>
              <a:rPr lang="en-GB" sz="2000" dirty="0">
                <a:solidFill>
                  <a:schemeClr val="bg1"/>
                </a:solidFill>
                <a:cs typeface="Calibri"/>
              </a:rPr>
              <a:t>You shall</a:t>
            </a:r>
            <a:r>
              <a:rPr lang="LID4096" sz="2000" dirty="0">
                <a:solidFill>
                  <a:schemeClr val="bg1"/>
                </a:solidFill>
                <a:cs typeface="Calibri"/>
              </a:rPr>
              <a:t> learn to Stop Worrying and Love the Blockchain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54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027C49E1-D4B8-4353-98BA-5E8D7A88C56F}"/>
              </a:ext>
            </a:extLst>
          </p:cNvPr>
          <p:cNvSpPr/>
          <p:nvPr/>
        </p:nvSpPr>
        <p:spPr>
          <a:xfrm>
            <a:off x="2346862" y="1638840"/>
            <a:ext cx="3206050" cy="1321219"/>
          </a:xfrm>
          <a:prstGeom prst="wedgeEllipseCallout">
            <a:avLst>
              <a:gd name="adj1" fmla="val 54275"/>
              <a:gd name="adj2" fmla="val 48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for holidays!</a:t>
            </a:r>
            <a:endParaRPr kumimoji="0" lang="LID4096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D5749E-CF24-4312-8055-4A07860704A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35371" y="11430"/>
            <a:ext cx="340341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044B2C-86A2-4A35-AC00-B28DBD1A722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88269" y="17145"/>
            <a:ext cx="3450512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0C0F9D-DDFD-4755-AF5C-2F5EA4DC59F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35065" y="11430"/>
            <a:ext cx="3360591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D45D58-70ED-4456-B97E-E20E2565DD6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1249" y="-17145"/>
            <a:ext cx="3351654" cy="6858000"/>
          </a:xfrm>
          <a:prstGeom prst="rect">
            <a:avLst/>
          </a:prstGeom>
        </p:spPr>
      </p:pic>
      <p:pic>
        <p:nvPicPr>
          <p:cNvPr id="3074" name="Picture 2" descr="Image result for homer">
            <a:extLst>
              <a:ext uri="{FF2B5EF4-FFF2-40B4-BE49-F238E27FC236}">
                <a16:creationId xmlns:a16="http://schemas.microsoft.com/office/drawing/2014/main" id="{38EABBE3-DCE6-4720-B1DF-F62159C1C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946" y="2164357"/>
            <a:ext cx="3493285" cy="386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88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19CA0A8-00B5-46F8-8A04-AE57707DBCE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3290" y="96433"/>
            <a:ext cx="3535491" cy="6858000"/>
          </a:xfrm>
          <a:prstGeom prst="rect">
            <a:avLst/>
          </a:prstGeom>
        </p:spPr>
      </p:pic>
      <p:pic>
        <p:nvPicPr>
          <p:cNvPr id="3076" name="Picture 4" descr="Image result for homer doh!">
            <a:extLst>
              <a:ext uri="{FF2B5EF4-FFF2-40B4-BE49-F238E27FC236}">
                <a16:creationId xmlns:a16="http://schemas.microsoft.com/office/drawing/2014/main" id="{650385F8-F428-4432-882F-21E4A5C6B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468" y="2138045"/>
            <a:ext cx="2737869" cy="38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270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89171A-3E4F-42FD-BEEE-3631030F6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717EB1A-1E28-4156-AAA7-9A47FA777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2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B1D35D0B-24B8-4DE0-A4E1-786991A92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68F540-70D4-4421-9F58-B7DC07DF5994}"/>
              </a:ext>
            </a:extLst>
          </p:cNvPr>
          <p:cNvSpPr/>
          <p:nvPr/>
        </p:nvSpPr>
        <p:spPr>
          <a:xfrm>
            <a:off x="622168" y="867266"/>
            <a:ext cx="3718603" cy="5103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does the Traditional process fail?</a:t>
            </a:r>
            <a:endParaRPr kumimoji="0" lang="LID4096" sz="5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862299-DD32-49D0-8C76-CD8E9EC3E670}"/>
              </a:ext>
            </a:extLst>
          </p:cNvPr>
          <p:cNvSpPr/>
          <p:nvPr/>
        </p:nvSpPr>
        <p:spPr>
          <a:xfrm>
            <a:off x="4204137" y="1377635"/>
            <a:ext cx="7262649" cy="1111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 Authority – can I trust it?</a:t>
            </a:r>
            <a:endParaRPr kumimoji="0" lang="LID4096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33A53F-6CAE-4910-866E-D46D35815E9A}"/>
              </a:ext>
            </a:extLst>
          </p:cNvPr>
          <p:cNvSpPr/>
          <p:nvPr/>
        </p:nvSpPr>
        <p:spPr>
          <a:xfrm>
            <a:off x="4204137" y="2905860"/>
            <a:ext cx="7262649" cy="1111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 Store – is it secure?</a:t>
            </a:r>
            <a:endParaRPr kumimoji="0" lang="LID4096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B5C0F3-D220-42F7-86F9-7C2200F50ACF}"/>
              </a:ext>
            </a:extLst>
          </p:cNvPr>
          <p:cNvSpPr/>
          <p:nvPr/>
        </p:nvSpPr>
        <p:spPr>
          <a:xfrm>
            <a:off x="4204137" y="4413728"/>
            <a:ext cx="7262649" cy="1111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000" noProof="0" dirty="0">
                <a:solidFill>
                  <a:prstClr val="white"/>
                </a:solidFill>
                <a:latin typeface="Calibri" panose="020F0502020204030204"/>
              </a:rPr>
              <a:t>Multiple copies –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if I don’t agree?</a:t>
            </a:r>
            <a:endParaRPr kumimoji="0" lang="LID4096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4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3BB6D8B-118B-4D50-A870-12C36F4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210" y="1365472"/>
            <a:ext cx="10978470" cy="3564636"/>
          </a:xfrm>
        </p:spPr>
        <p:txBody>
          <a:bodyPr anchor="ctr">
            <a:normAutofit/>
          </a:bodyPr>
          <a:lstStyle/>
          <a:p>
            <a:r>
              <a:rPr lang="en-GB" sz="6200" dirty="0">
                <a:solidFill>
                  <a:srgbClr val="002060"/>
                </a:solidFill>
                <a:ea typeface="+mj-lt"/>
                <a:cs typeface="+mj-lt"/>
              </a:rPr>
              <a:t>Who owns your holiday hours?</a:t>
            </a:r>
          </a:p>
          <a:p>
            <a:pPr algn="l"/>
            <a:endParaRPr lang="en-GB" sz="6200" dirty="0">
              <a:solidFill>
                <a:srgbClr val="002060"/>
              </a:solidFill>
              <a:cs typeface="Calibri Light"/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A5876BEA-D21B-4443-AEC8-8A95B5794186}"/>
              </a:ext>
            </a:extLst>
          </p:cNvPr>
          <p:cNvSpPr/>
          <p:nvPr/>
        </p:nvSpPr>
        <p:spPr>
          <a:xfrm rot="2651849">
            <a:off x="5607112" y="3608535"/>
            <a:ext cx="4377690" cy="2057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LID4096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653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3BB6D8B-118B-4D50-A870-12C36F4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616" y="1365472"/>
            <a:ext cx="10978470" cy="3564636"/>
          </a:xfrm>
        </p:spPr>
        <p:txBody>
          <a:bodyPr anchor="ctr">
            <a:normAutofit/>
          </a:bodyPr>
          <a:lstStyle/>
          <a:p>
            <a:r>
              <a:rPr lang="en-GB" sz="6200" dirty="0">
                <a:solidFill>
                  <a:srgbClr val="002060"/>
                </a:solidFill>
                <a:ea typeface="+mj-lt"/>
                <a:cs typeface="+mj-lt"/>
              </a:rPr>
              <a:t>How much are your holiday hours worth?</a:t>
            </a:r>
            <a:endParaRPr lang="en-GB" sz="6200" dirty="0">
              <a:solidFill>
                <a:srgbClr val="002060"/>
              </a:solidFill>
              <a:cs typeface="Calibri Light"/>
            </a:endParaRPr>
          </a:p>
        </p:txBody>
      </p:sp>
      <p:pic>
        <p:nvPicPr>
          <p:cNvPr id="3" name="Graphic 2" descr="Dollar">
            <a:extLst>
              <a:ext uri="{FF2B5EF4-FFF2-40B4-BE49-F238E27FC236}">
                <a16:creationId xmlns:a16="http://schemas.microsoft.com/office/drawing/2014/main" id="{37942431-C2B4-4A13-91E6-CE40D41EF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66338">
            <a:off x="3990960" y="4410137"/>
            <a:ext cx="914400" cy="914400"/>
          </a:xfrm>
          <a:prstGeom prst="rect">
            <a:avLst/>
          </a:prstGeom>
        </p:spPr>
      </p:pic>
      <p:pic>
        <p:nvPicPr>
          <p:cNvPr id="5" name="Graphic 4" descr="Euro">
            <a:extLst>
              <a:ext uri="{FF2B5EF4-FFF2-40B4-BE49-F238E27FC236}">
                <a16:creationId xmlns:a16="http://schemas.microsoft.com/office/drawing/2014/main" id="{66B53951-D7A2-4F40-BEDF-C7F263774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072588">
            <a:off x="1565586" y="4051131"/>
            <a:ext cx="914400" cy="914400"/>
          </a:xfrm>
          <a:prstGeom prst="rect">
            <a:avLst/>
          </a:prstGeom>
        </p:spPr>
      </p:pic>
      <p:pic>
        <p:nvPicPr>
          <p:cNvPr id="9" name="Graphic 8" descr="Pound">
            <a:extLst>
              <a:ext uri="{FF2B5EF4-FFF2-40B4-BE49-F238E27FC236}">
                <a16:creationId xmlns:a16="http://schemas.microsoft.com/office/drawing/2014/main" id="{A7EFB6A4-EFE3-44D7-A102-F7AE3AE1A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144992">
            <a:off x="9880636" y="1225593"/>
            <a:ext cx="914400" cy="914400"/>
          </a:xfrm>
          <a:prstGeom prst="rect">
            <a:avLst/>
          </a:prstGeom>
        </p:spPr>
      </p:pic>
      <p:pic>
        <p:nvPicPr>
          <p:cNvPr id="15" name="Graphic 14" descr="Dollar">
            <a:extLst>
              <a:ext uri="{FF2B5EF4-FFF2-40B4-BE49-F238E27FC236}">
                <a16:creationId xmlns:a16="http://schemas.microsoft.com/office/drawing/2014/main" id="{5B03BAA1-D0FA-4115-A79D-3C1323E0C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298688">
            <a:off x="10831580" y="3258475"/>
            <a:ext cx="914400" cy="914400"/>
          </a:xfrm>
          <a:prstGeom prst="rect">
            <a:avLst/>
          </a:prstGeom>
        </p:spPr>
      </p:pic>
      <p:pic>
        <p:nvPicPr>
          <p:cNvPr id="17" name="Graphic 16" descr="Euro">
            <a:extLst>
              <a:ext uri="{FF2B5EF4-FFF2-40B4-BE49-F238E27FC236}">
                <a16:creationId xmlns:a16="http://schemas.microsoft.com/office/drawing/2014/main" id="{9A75A4F4-EBFB-4D66-A17B-A864D3518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14775">
            <a:off x="5151114" y="1188301"/>
            <a:ext cx="914400" cy="914400"/>
          </a:xfrm>
          <a:prstGeom prst="rect">
            <a:avLst/>
          </a:prstGeom>
        </p:spPr>
      </p:pic>
      <p:pic>
        <p:nvPicPr>
          <p:cNvPr id="18" name="Graphic 17" descr="Pound">
            <a:extLst>
              <a:ext uri="{FF2B5EF4-FFF2-40B4-BE49-F238E27FC236}">
                <a16:creationId xmlns:a16="http://schemas.microsoft.com/office/drawing/2014/main" id="{02C9FB47-D518-4F38-BB22-FE941F0199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29352">
            <a:off x="9864414" y="4338600"/>
            <a:ext cx="914400" cy="914400"/>
          </a:xfrm>
          <a:prstGeom prst="rect">
            <a:avLst/>
          </a:prstGeom>
        </p:spPr>
      </p:pic>
      <p:pic>
        <p:nvPicPr>
          <p:cNvPr id="19" name="Graphic 18" descr="Dollar">
            <a:extLst>
              <a:ext uri="{FF2B5EF4-FFF2-40B4-BE49-F238E27FC236}">
                <a16:creationId xmlns:a16="http://schemas.microsoft.com/office/drawing/2014/main" id="{C0ED01CB-D8B3-40C6-B6DD-31B87EDA2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66338">
            <a:off x="1348060" y="1638332"/>
            <a:ext cx="914400" cy="914400"/>
          </a:xfrm>
          <a:prstGeom prst="rect">
            <a:avLst/>
          </a:prstGeom>
        </p:spPr>
      </p:pic>
      <p:pic>
        <p:nvPicPr>
          <p:cNvPr id="20" name="Graphic 19" descr="Euro">
            <a:extLst>
              <a:ext uri="{FF2B5EF4-FFF2-40B4-BE49-F238E27FC236}">
                <a16:creationId xmlns:a16="http://schemas.microsoft.com/office/drawing/2014/main" id="{4BBCC030-F665-48D2-8BCD-0B72A34C3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516856">
            <a:off x="7929208" y="4447087"/>
            <a:ext cx="914400" cy="914400"/>
          </a:xfrm>
          <a:prstGeom prst="rect">
            <a:avLst/>
          </a:prstGeom>
        </p:spPr>
      </p:pic>
      <p:pic>
        <p:nvPicPr>
          <p:cNvPr id="21" name="Graphic 20" descr="Pound">
            <a:extLst>
              <a:ext uri="{FF2B5EF4-FFF2-40B4-BE49-F238E27FC236}">
                <a16:creationId xmlns:a16="http://schemas.microsoft.com/office/drawing/2014/main" id="{38E077BC-0817-4DC1-8786-49A77CD161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167351">
            <a:off x="3187440" y="3146610"/>
            <a:ext cx="914400" cy="914400"/>
          </a:xfrm>
          <a:prstGeom prst="rect">
            <a:avLst/>
          </a:prstGeom>
        </p:spPr>
      </p:pic>
      <p:pic>
        <p:nvPicPr>
          <p:cNvPr id="22" name="Graphic 21" descr="Dollar">
            <a:extLst>
              <a:ext uri="{FF2B5EF4-FFF2-40B4-BE49-F238E27FC236}">
                <a16:creationId xmlns:a16="http://schemas.microsoft.com/office/drawing/2014/main" id="{BA4968FF-8AF6-4207-B022-EE3B9BDD6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289664">
            <a:off x="5793545" y="4051130"/>
            <a:ext cx="914400" cy="914400"/>
          </a:xfrm>
          <a:prstGeom prst="rect">
            <a:avLst/>
          </a:prstGeom>
        </p:spPr>
      </p:pic>
      <p:pic>
        <p:nvPicPr>
          <p:cNvPr id="23" name="Graphic 22" descr="Euro">
            <a:extLst>
              <a:ext uri="{FF2B5EF4-FFF2-40B4-BE49-F238E27FC236}">
                <a16:creationId xmlns:a16="http://schemas.microsoft.com/office/drawing/2014/main" id="{0ADFC833-5126-4DD8-B808-C52600FE9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072588">
            <a:off x="2899134" y="1130739"/>
            <a:ext cx="914400" cy="914400"/>
          </a:xfrm>
          <a:prstGeom prst="rect">
            <a:avLst/>
          </a:prstGeom>
        </p:spPr>
      </p:pic>
      <p:pic>
        <p:nvPicPr>
          <p:cNvPr id="24" name="Graphic 23" descr="Pound">
            <a:extLst>
              <a:ext uri="{FF2B5EF4-FFF2-40B4-BE49-F238E27FC236}">
                <a16:creationId xmlns:a16="http://schemas.microsoft.com/office/drawing/2014/main" id="{9CF26BF5-9B8D-426E-959F-52575D3473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3122428">
            <a:off x="8045354" y="14098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1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9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3BB6D8B-118B-4D50-A870-12C36F4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583" y="1386493"/>
            <a:ext cx="10978470" cy="3564636"/>
          </a:xfrm>
        </p:spPr>
        <p:txBody>
          <a:bodyPr anchor="ctr">
            <a:normAutofit/>
          </a:bodyPr>
          <a:lstStyle/>
          <a:p>
            <a:r>
              <a:rPr lang="en-GB" sz="6200" dirty="0">
                <a:solidFill>
                  <a:srgbClr val="002060"/>
                </a:solidFill>
              </a:rPr>
              <a:t>Would you trust a stranger with your money and no accountability?</a:t>
            </a:r>
            <a:endParaRPr lang="en-GB" sz="6200" dirty="0">
              <a:solidFill>
                <a:srgbClr val="002060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30938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3BB6D8B-118B-4D50-A870-12C36F4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583" y="1386493"/>
            <a:ext cx="10978470" cy="3564636"/>
          </a:xfrm>
        </p:spPr>
        <p:txBody>
          <a:bodyPr anchor="ctr">
            <a:normAutofit/>
          </a:bodyPr>
          <a:lstStyle/>
          <a:p>
            <a:r>
              <a:rPr lang="en-GB" sz="6200" dirty="0">
                <a:solidFill>
                  <a:srgbClr val="002060"/>
                </a:solidFill>
              </a:rPr>
              <a:t>Would you trust a stranger with your money and no accountability?</a:t>
            </a:r>
            <a:endParaRPr lang="en-GB" sz="6200" dirty="0">
              <a:solidFill>
                <a:srgbClr val="002060"/>
              </a:solidFill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22049D-627E-460F-B1B7-73736A93A780}"/>
              </a:ext>
            </a:extLst>
          </p:cNvPr>
          <p:cNvSpPr txBox="1"/>
          <p:nvPr/>
        </p:nvSpPr>
        <p:spPr>
          <a:xfrm rot="20234392">
            <a:off x="-472831" y="-1504360"/>
            <a:ext cx="17230286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need a Contract</a:t>
            </a:r>
            <a:endParaRPr kumimoji="0" lang="LID4096" sz="23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46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3BEF5D-816D-4F51-A029-0243943F4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B97DE-FFE4-403E-ABFB-9B9C93DF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8" y="576263"/>
            <a:ext cx="3881313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Modern process – VAC token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3D6EA9-D2C6-487E-BB0C-F04A09BFE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6" r="-2" b="-2"/>
          <a:stretch/>
        </p:blipFill>
        <p:spPr>
          <a:xfrm>
            <a:off x="3714591" y="2054225"/>
            <a:ext cx="4351338" cy="435133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7774" y="678699"/>
            <a:ext cx="823464" cy="54347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007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89171A-3E4F-42FD-BEEE-3631030F6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717EB1A-1E28-4156-AAA7-9A47FA777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2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B1D35D0B-24B8-4DE0-A4E1-786991A92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68F540-70D4-4421-9F58-B7DC07DF5994}"/>
              </a:ext>
            </a:extLst>
          </p:cNvPr>
          <p:cNvSpPr/>
          <p:nvPr/>
        </p:nvSpPr>
        <p:spPr>
          <a:xfrm>
            <a:off x="622168" y="867266"/>
            <a:ext cx="3718603" cy="5103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What’s new with the modern process?</a:t>
            </a:r>
            <a:endParaRPr kumimoji="0" lang="LID4096" sz="5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862299-DD32-49D0-8C76-CD8E9EC3E670}"/>
              </a:ext>
            </a:extLst>
          </p:cNvPr>
          <p:cNvSpPr/>
          <p:nvPr/>
        </p:nvSpPr>
        <p:spPr>
          <a:xfrm>
            <a:off x="4204137" y="1377635"/>
            <a:ext cx="7262649" cy="1111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Holidays</a:t>
            </a:r>
            <a:r>
              <a:rPr kumimoji="0" lang="en-GB" sz="4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truly yours</a:t>
            </a:r>
            <a:endParaRPr kumimoji="0" lang="LID4096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33A53F-6CAE-4910-866E-D46D35815E9A}"/>
              </a:ext>
            </a:extLst>
          </p:cNvPr>
          <p:cNvSpPr/>
          <p:nvPr/>
        </p:nvSpPr>
        <p:spPr>
          <a:xfrm>
            <a:off x="4204137" y="2905860"/>
            <a:ext cx="7262649" cy="1111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Single point of truth</a:t>
            </a:r>
            <a:endParaRPr kumimoji="0" lang="LID4096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B5C0F3-D220-42F7-86F9-7C2200F50ACF}"/>
              </a:ext>
            </a:extLst>
          </p:cNvPr>
          <p:cNvSpPr/>
          <p:nvPr/>
        </p:nvSpPr>
        <p:spPr>
          <a:xfrm>
            <a:off x="4204137" y="4413728"/>
            <a:ext cx="7262649" cy="1111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000" noProof="0" dirty="0">
                <a:solidFill>
                  <a:prstClr val="white"/>
                </a:solidFill>
                <a:latin typeface="Calibri" panose="020F0502020204030204"/>
              </a:rPr>
              <a:t>Many witnesses</a:t>
            </a:r>
            <a:endParaRPr kumimoji="0" lang="LID4096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69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DF64-0386-49EA-AE49-F30ECDC2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PowerApp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63CDE-1C58-48D0-A5AD-6A80F16D9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636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E89171A-3E4F-42FD-BEEE-3631030F6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717EB1A-1E28-4156-AAA7-9A47FA777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2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B1D35D0B-24B8-4DE0-A4E1-786991A92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68F540-70D4-4421-9F58-B7DC07DF5994}"/>
              </a:ext>
            </a:extLst>
          </p:cNvPr>
          <p:cNvSpPr/>
          <p:nvPr/>
        </p:nvSpPr>
        <p:spPr>
          <a:xfrm>
            <a:off x="622169" y="867266"/>
            <a:ext cx="3516198" cy="5103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r>
              <a:rPr lang="en-GB" sz="6000" dirty="0">
                <a:solidFill>
                  <a:srgbClr val="002060"/>
                </a:solidFill>
              </a:rPr>
              <a:t>Why </a:t>
            </a:r>
          </a:p>
          <a:p>
            <a:r>
              <a:rPr lang="en-GB" sz="6000" dirty="0">
                <a:solidFill>
                  <a:srgbClr val="002060"/>
                </a:solidFill>
              </a:rPr>
              <a:t>are You here?</a:t>
            </a:r>
            <a:endParaRPr lang="LID4096" sz="6000" dirty="0">
              <a:solidFill>
                <a:srgbClr val="00206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862299-DD32-49D0-8C76-CD8E9EC3E670}"/>
              </a:ext>
            </a:extLst>
          </p:cNvPr>
          <p:cNvSpPr/>
          <p:nvPr/>
        </p:nvSpPr>
        <p:spPr>
          <a:xfrm>
            <a:off x="3935691" y="1122363"/>
            <a:ext cx="7819534" cy="1111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You are curious about Blockchain</a:t>
            </a:r>
            <a:endParaRPr lang="LID4096" sz="40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AC78A3-23F7-4A6E-9A59-E604F66376D5}"/>
              </a:ext>
            </a:extLst>
          </p:cNvPr>
          <p:cNvSpPr/>
          <p:nvPr/>
        </p:nvSpPr>
        <p:spPr>
          <a:xfrm>
            <a:off x="3935691" y="2398173"/>
            <a:ext cx="7819534" cy="1111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You like going on vacation</a:t>
            </a:r>
            <a:endParaRPr lang="LID4096" sz="4000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073CC23-7432-4D7D-B876-09488AAAF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47297" y="4796839"/>
            <a:ext cx="5602149" cy="18775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3FC7A1-0682-434B-8D96-F67D7064E1B3}"/>
              </a:ext>
            </a:extLst>
          </p:cNvPr>
          <p:cNvSpPr txBox="1"/>
          <p:nvPr/>
        </p:nvSpPr>
        <p:spPr>
          <a:xfrm>
            <a:off x="8519122" y="8562391"/>
            <a:ext cx="1185174" cy="41549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LID4096" sz="700" dirty="0">
                <a:solidFill>
                  <a:srgbClr val="FFFFFF"/>
                </a:solidFill>
                <a:hlinkClick r:id="rId4" tooltip="https://rpg.stackexchange.com/questions/112658/how-to-deal-with-a-player-who-is-a-bad-spor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LID4096" sz="700" dirty="0">
                <a:solidFill>
                  <a:srgbClr val="FFFFFF"/>
                </a:solidFill>
              </a:rPr>
              <a:t> by Unknown Author is licensed under </a:t>
            </a:r>
            <a:r>
              <a:rPr lang="LID4096" sz="700" dirty="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LID4096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127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44B2-68F3-42CC-B351-DD4514DB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Blockchain explorer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7E9FB-54EC-43C6-AB84-CF06E03ED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8430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F3DB-231B-4EEA-A9D3-A29ADFF4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Infrastructure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68CE-289B-4B83-82F5-17A78792A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31954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3BB6D8B-118B-4D50-A870-12C36F4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83" y="0"/>
            <a:ext cx="10978470" cy="960467"/>
          </a:xfrm>
        </p:spPr>
        <p:txBody>
          <a:bodyPr anchor="ctr">
            <a:normAutofit/>
          </a:bodyPr>
          <a:lstStyle/>
          <a:p>
            <a:r>
              <a:rPr lang="en-GB" sz="6200" dirty="0">
                <a:solidFill>
                  <a:srgbClr val="002060"/>
                </a:solidFill>
              </a:rPr>
              <a:t>The contract</a:t>
            </a:r>
            <a:endParaRPr lang="en-GB" sz="6200" dirty="0">
              <a:solidFill>
                <a:srgbClr val="002060"/>
              </a:solidFill>
              <a:cs typeface="Calibri Ligh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68CDAB0-278B-4ED9-BEFB-6876DD040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528" y="1116026"/>
            <a:ext cx="10978471" cy="519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196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2415-3BEC-43B7-A42E-94A87729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the </a:t>
            </a:r>
            <a:r>
              <a:rPr lang="en-GB" err="1"/>
              <a:t>Powerapp</a:t>
            </a:r>
            <a:r>
              <a:rPr lang="en-GB"/>
              <a:t> was built (connector, ABI, network)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A798-585C-4984-9D12-E7F694D02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28898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3BB6D8B-118B-4D50-A870-12C36F46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420" y="807720"/>
            <a:ext cx="5745479" cy="960467"/>
          </a:xfrm>
        </p:spPr>
        <p:txBody>
          <a:bodyPr anchor="ctr">
            <a:normAutofit/>
          </a:bodyPr>
          <a:lstStyle/>
          <a:p>
            <a:r>
              <a:rPr lang="en-GB" sz="6200" dirty="0">
                <a:solidFill>
                  <a:srgbClr val="002060"/>
                </a:solidFill>
              </a:rPr>
              <a:t>Any Questions?</a:t>
            </a:r>
            <a:endParaRPr lang="en-GB" sz="6200" dirty="0">
              <a:solidFill>
                <a:srgbClr val="002060"/>
              </a:solidFill>
              <a:cs typeface="Calibri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D004C6-2CBE-4C50-B633-033A4A37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205" y="1293942"/>
            <a:ext cx="5634489" cy="556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498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om canvas">
            <a:extLst>
              <a:ext uri="{FF2B5EF4-FFF2-40B4-BE49-F238E27FC236}">
                <a16:creationId xmlns:a16="http://schemas.microsoft.com/office/drawing/2014/main" id="{C5FABEFB-3885-46F6-80FE-15BA5C102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73480"/>
            <a:ext cx="12192000" cy="920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8935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0576-4F41-4676-9FAC-E2A26453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Links/References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30361-DC7F-4C4F-A14B-4C40A0C7A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59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5DA53-4BE1-4766-B016-F91C5A501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 fontScale="90000"/>
          </a:bodyPr>
          <a:lstStyle/>
          <a:p>
            <a:pPr algn="l"/>
            <a:r>
              <a:rPr lang="en-GB" sz="8100" dirty="0">
                <a:solidFill>
                  <a:srgbClr val="002060"/>
                </a:solidFill>
                <a:ea typeface="+mj-lt"/>
                <a:cs typeface="+mj-lt"/>
              </a:rPr>
              <a:t>What does Blockchain and Vacation have in common</a:t>
            </a:r>
            <a:r>
              <a:rPr lang="en-GB" sz="8100" dirty="0">
                <a:solidFill>
                  <a:srgbClr val="002060"/>
                </a:solidFill>
                <a:cs typeface="Calibri Light"/>
              </a:rPr>
              <a:t>?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71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5DA53-4BE1-4766-B016-F91C5A501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5333" y="1268810"/>
            <a:ext cx="4056361" cy="2690448"/>
          </a:xfrm>
        </p:spPr>
        <p:txBody>
          <a:bodyPr>
            <a:noAutofit/>
          </a:bodyPr>
          <a:lstStyle/>
          <a:p>
            <a:pPr algn="l"/>
            <a:r>
              <a:rPr lang="en-GB" sz="4400" dirty="0">
                <a:solidFill>
                  <a:srgbClr val="002060"/>
                </a:solidFill>
                <a:ea typeface="+mj-lt"/>
                <a:cs typeface="+mj-lt"/>
              </a:rPr>
              <a:t>What does Blockchain and Vacation have in common</a:t>
            </a:r>
            <a:r>
              <a:rPr lang="en-GB" sz="4400" dirty="0">
                <a:solidFill>
                  <a:srgbClr val="002060"/>
                </a:solidFill>
                <a:cs typeface="Calibri Light"/>
              </a:rPr>
              <a:t>?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E90475BD-208D-46EC-AF6E-D97EFF02A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84813" y="2408274"/>
            <a:ext cx="1953035" cy="3749827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71F7987-A995-470F-98E0-38B30AF0440B}"/>
              </a:ext>
            </a:extLst>
          </p:cNvPr>
          <p:cNvSpPr/>
          <p:nvPr/>
        </p:nvSpPr>
        <p:spPr>
          <a:xfrm>
            <a:off x="2018914" y="650493"/>
            <a:ext cx="4843413" cy="2115763"/>
          </a:xfrm>
          <a:prstGeom prst="cloudCallout">
            <a:avLst>
              <a:gd name="adj1" fmla="val -28618"/>
              <a:gd name="adj2" fmla="val 651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What are you talking about?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798574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5DA53-4BE1-4766-B016-F91C5A501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5333" y="1268810"/>
            <a:ext cx="4056361" cy="2690448"/>
          </a:xfrm>
        </p:spPr>
        <p:txBody>
          <a:bodyPr>
            <a:noAutofit/>
          </a:bodyPr>
          <a:lstStyle/>
          <a:p>
            <a:pPr algn="l"/>
            <a:r>
              <a:rPr lang="en-GB" sz="4400" dirty="0">
                <a:solidFill>
                  <a:srgbClr val="002060"/>
                </a:solidFill>
                <a:ea typeface="+mj-lt"/>
                <a:cs typeface="+mj-lt"/>
              </a:rPr>
              <a:t>What does Blockchain and Vacation have in common</a:t>
            </a:r>
            <a:r>
              <a:rPr lang="en-GB" sz="4400" dirty="0">
                <a:solidFill>
                  <a:srgbClr val="002060"/>
                </a:solidFill>
                <a:cs typeface="Calibri Light"/>
              </a:rPr>
              <a:t>?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0" name="Content Placeholder 12">
            <a:extLst>
              <a:ext uri="{FF2B5EF4-FFF2-40B4-BE49-F238E27FC236}">
                <a16:creationId xmlns:a16="http://schemas.microsoft.com/office/drawing/2014/main" id="{DBE955FC-17D6-4825-BBD2-1A71BBEC7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69204" y="2458890"/>
            <a:ext cx="2365823" cy="3755275"/>
          </a:xfrm>
          <a:prstGeom prst="rect">
            <a:avLst/>
          </a:prstGeom>
        </p:spPr>
      </p:pic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E69E7933-E7D4-45C2-8D8D-E93197579F02}"/>
              </a:ext>
            </a:extLst>
          </p:cNvPr>
          <p:cNvSpPr/>
          <p:nvPr/>
        </p:nvSpPr>
        <p:spPr>
          <a:xfrm>
            <a:off x="2018914" y="650493"/>
            <a:ext cx="4843413" cy="2115763"/>
          </a:xfrm>
          <a:prstGeom prst="cloudCallout">
            <a:avLst>
              <a:gd name="adj1" fmla="val 24516"/>
              <a:gd name="adj2" fmla="val 70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We shall use it in our company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3114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5DA53-4BE1-4766-B016-F91C5A501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5333" y="1268810"/>
            <a:ext cx="4056361" cy="2690448"/>
          </a:xfrm>
        </p:spPr>
        <p:txBody>
          <a:bodyPr>
            <a:noAutofit/>
          </a:bodyPr>
          <a:lstStyle/>
          <a:p>
            <a:pPr algn="l"/>
            <a:r>
              <a:rPr lang="en-GB" sz="4400" dirty="0">
                <a:solidFill>
                  <a:srgbClr val="002060"/>
                </a:solidFill>
                <a:ea typeface="+mj-lt"/>
                <a:cs typeface="+mj-lt"/>
              </a:rPr>
              <a:t>What does Blockchain and Vacation have in common</a:t>
            </a:r>
            <a:r>
              <a:rPr lang="en-GB" sz="4400" dirty="0">
                <a:solidFill>
                  <a:srgbClr val="002060"/>
                </a:solidFill>
                <a:cs typeface="Calibri Light"/>
              </a:rPr>
              <a:t>?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028" name="Picture 4" descr="Image result for homer phone sad">
            <a:extLst>
              <a:ext uri="{FF2B5EF4-FFF2-40B4-BE49-F238E27FC236}">
                <a16:creationId xmlns:a16="http://schemas.microsoft.com/office/drawing/2014/main" id="{F68B825F-7B32-4C84-A216-15B22E0EF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D8D7B9"/>
              </a:clrFrom>
              <a:clrTo>
                <a:srgbClr val="D8D7B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19" t="5475" r="38461" b="4352"/>
          <a:stretch/>
        </p:blipFill>
        <p:spPr bwMode="auto">
          <a:xfrm>
            <a:off x="1117915" y="2078806"/>
            <a:ext cx="1823958" cy="388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027C49E1-D4B8-4353-98BA-5E8D7A88C56F}"/>
              </a:ext>
            </a:extLst>
          </p:cNvPr>
          <p:cNvSpPr/>
          <p:nvPr/>
        </p:nvSpPr>
        <p:spPr>
          <a:xfrm>
            <a:off x="2582637" y="999242"/>
            <a:ext cx="4694856" cy="1913641"/>
          </a:xfrm>
          <a:prstGeom prst="wedgeEllipseCallout">
            <a:avLst>
              <a:gd name="adj1" fmla="val -48007"/>
              <a:gd name="adj2" fmla="val 48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You changed my what?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40097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89171A-3E4F-42FD-BEEE-3631030F6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717EB1A-1E28-4156-AAA7-9A47FA777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2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B1D35D0B-24B8-4DE0-A4E1-786991A92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401861-3B50-44B0-AC20-0D73AD78CB8A}"/>
              </a:ext>
            </a:extLst>
          </p:cNvPr>
          <p:cNvSpPr/>
          <p:nvPr/>
        </p:nvSpPr>
        <p:spPr>
          <a:xfrm>
            <a:off x="622168" y="867266"/>
            <a:ext cx="3718603" cy="5103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r>
              <a:rPr lang="en-GB" sz="5400" dirty="0">
                <a:solidFill>
                  <a:srgbClr val="002060"/>
                </a:solidFill>
                <a:ea typeface="+mn-lt"/>
                <a:cs typeface="+mn-lt"/>
              </a:rPr>
              <a:t>What to expect from today's session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862299-DD32-49D0-8C76-CD8E9EC3E670}"/>
              </a:ext>
            </a:extLst>
          </p:cNvPr>
          <p:cNvSpPr/>
          <p:nvPr/>
        </p:nvSpPr>
        <p:spPr>
          <a:xfrm>
            <a:off x="3935691" y="1204373"/>
            <a:ext cx="7819534" cy="1111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When and why to use a Blockchain</a:t>
            </a:r>
            <a:endParaRPr lang="LID4096" sz="40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AC78A3-23F7-4A6E-9A59-E604F66376D5}"/>
              </a:ext>
            </a:extLst>
          </p:cNvPr>
          <p:cNvSpPr/>
          <p:nvPr/>
        </p:nvSpPr>
        <p:spPr>
          <a:xfrm>
            <a:off x="3935691" y="2642378"/>
            <a:ext cx="7819534" cy="1111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How Blockchain works with Microsoft </a:t>
            </a:r>
            <a:r>
              <a:rPr lang="en-GB" sz="4000" dirty="0" err="1">
                <a:solidFill>
                  <a:schemeClr val="bg1"/>
                </a:solidFill>
              </a:rPr>
              <a:t>PowerPlatform</a:t>
            </a:r>
            <a:endParaRPr lang="LID4096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4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89171A-3E4F-42FD-BEEE-3631030F6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717EB1A-1E28-4156-AAA7-9A47FA777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2" name="Picture 31" descr="A circuit board&#10;&#10;Description generated with very high confidence">
            <a:extLst>
              <a:ext uri="{FF2B5EF4-FFF2-40B4-BE49-F238E27FC236}">
                <a16:creationId xmlns:a16="http://schemas.microsoft.com/office/drawing/2014/main" id="{B1D35D0B-24B8-4DE0-A4E1-786991A92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68F540-70D4-4421-9F58-B7DC07DF5994}"/>
              </a:ext>
            </a:extLst>
          </p:cNvPr>
          <p:cNvSpPr/>
          <p:nvPr/>
        </p:nvSpPr>
        <p:spPr>
          <a:xfrm>
            <a:off x="622168" y="867266"/>
            <a:ext cx="3718603" cy="5103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r>
              <a:rPr lang="en-GB" sz="5400" dirty="0">
                <a:solidFill>
                  <a:srgbClr val="002060"/>
                </a:solidFill>
              </a:rPr>
              <a:t>What is a Blockchain?</a:t>
            </a:r>
            <a:endParaRPr lang="LID4096" sz="5400" dirty="0">
              <a:solidFill>
                <a:srgbClr val="00206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862299-DD32-49D0-8C76-CD8E9EC3E670}"/>
              </a:ext>
            </a:extLst>
          </p:cNvPr>
          <p:cNvSpPr/>
          <p:nvPr/>
        </p:nvSpPr>
        <p:spPr>
          <a:xfrm>
            <a:off x="6096000" y="589360"/>
            <a:ext cx="3524982" cy="1111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Ledger</a:t>
            </a:r>
            <a:endParaRPr lang="LID4096" sz="4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33A53F-6CAE-4910-866E-D46D35815E9A}"/>
              </a:ext>
            </a:extLst>
          </p:cNvPr>
          <p:cNvSpPr/>
          <p:nvPr/>
        </p:nvSpPr>
        <p:spPr>
          <a:xfrm>
            <a:off x="6096000" y="2117585"/>
            <a:ext cx="3524982" cy="1111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Distributed</a:t>
            </a:r>
            <a:endParaRPr lang="LID4096" sz="4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B5C0F3-D220-42F7-86F9-7C2200F50ACF}"/>
              </a:ext>
            </a:extLst>
          </p:cNvPr>
          <p:cNvSpPr/>
          <p:nvPr/>
        </p:nvSpPr>
        <p:spPr>
          <a:xfrm>
            <a:off x="6096000" y="3625453"/>
            <a:ext cx="3524982" cy="1111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Immutable</a:t>
            </a:r>
            <a:endParaRPr lang="LID4096" sz="4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AA2A7B-34B1-461A-B8C5-8F64EFF475A8}"/>
              </a:ext>
            </a:extLst>
          </p:cNvPr>
          <p:cNvSpPr/>
          <p:nvPr/>
        </p:nvSpPr>
        <p:spPr>
          <a:xfrm>
            <a:off x="6142527" y="5195597"/>
            <a:ext cx="3524982" cy="1111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Trust</a:t>
            </a:r>
            <a:endParaRPr lang="LID4096" sz="4000" dirty="0">
              <a:solidFill>
                <a:schemeClr val="bg1"/>
              </a:solidFill>
            </a:endParaRPr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5F33E46F-AE35-49C5-9DBB-093A8FA5C2D6}"/>
              </a:ext>
            </a:extLst>
          </p:cNvPr>
          <p:cNvSpPr/>
          <p:nvPr/>
        </p:nvSpPr>
        <p:spPr>
          <a:xfrm>
            <a:off x="4930486" y="2187806"/>
            <a:ext cx="945573" cy="955992"/>
          </a:xfrm>
          <a:prstGeom prst="mathPlus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4ADDACBA-2C77-468B-AA98-51EC2B4ABD63}"/>
              </a:ext>
            </a:extLst>
          </p:cNvPr>
          <p:cNvSpPr/>
          <p:nvPr/>
        </p:nvSpPr>
        <p:spPr>
          <a:xfrm>
            <a:off x="5013480" y="3781251"/>
            <a:ext cx="945573" cy="955992"/>
          </a:xfrm>
          <a:prstGeom prst="mathPlus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Minus Sign 2">
            <a:extLst>
              <a:ext uri="{FF2B5EF4-FFF2-40B4-BE49-F238E27FC236}">
                <a16:creationId xmlns:a16="http://schemas.microsoft.com/office/drawing/2014/main" id="{30EEF54C-97F6-4F37-8E64-3F3E735FE9DE}"/>
              </a:ext>
            </a:extLst>
          </p:cNvPr>
          <p:cNvSpPr/>
          <p:nvPr/>
        </p:nvSpPr>
        <p:spPr>
          <a:xfrm>
            <a:off x="4639674" y="4737243"/>
            <a:ext cx="6530687" cy="458354"/>
          </a:xfrm>
          <a:prstGeom prst="mathMinus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C6FB2D9E-790D-4C04-9798-31002A8B98FD}"/>
              </a:ext>
            </a:extLst>
          </p:cNvPr>
          <p:cNvSpPr/>
          <p:nvPr/>
        </p:nvSpPr>
        <p:spPr>
          <a:xfrm>
            <a:off x="4639674" y="6255903"/>
            <a:ext cx="6530687" cy="458354"/>
          </a:xfrm>
          <a:prstGeom prst="mathMinus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id="{6B0841EB-9D57-4CF3-9352-063CBF66E9F0}"/>
              </a:ext>
            </a:extLst>
          </p:cNvPr>
          <p:cNvSpPr/>
          <p:nvPr/>
        </p:nvSpPr>
        <p:spPr>
          <a:xfrm>
            <a:off x="4639674" y="6422877"/>
            <a:ext cx="6530687" cy="458354"/>
          </a:xfrm>
          <a:prstGeom prst="mathMinus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6197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 dir="d"/>
      </p:transition>
    </mc:Choice>
    <mc:Fallback>
      <p:transition spd="slow">
        <p:wipe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1" grpId="0" animBg="1"/>
      <p:bldP spid="13" grpId="0" animBg="1"/>
      <p:bldP spid="2" grpId="0" animBg="1"/>
      <p:bldP spid="17" grpId="0" animBg="1"/>
      <p:bldP spid="3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D1122-98EB-4349-BEAA-5F8CBA89C02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17207" y="3829576"/>
            <a:ext cx="2874487" cy="3028424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4D6B61D-A39B-450B-99E2-F91777C9F13C}"/>
              </a:ext>
            </a:extLst>
          </p:cNvPr>
          <p:cNvSpPr/>
          <p:nvPr/>
        </p:nvSpPr>
        <p:spPr>
          <a:xfrm>
            <a:off x="5316718" y="891540"/>
            <a:ext cx="4694548" cy="2537460"/>
          </a:xfrm>
          <a:prstGeom prst="wedgeEllipseCallout">
            <a:avLst>
              <a:gd name="adj1" fmla="val 62407"/>
              <a:gd name="adj2" fmla="val 70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I have 3 million reasons to use a Blockchain.  Try and find them all!</a:t>
            </a:r>
            <a:endParaRPr lang="LID4096" sz="32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672A3DA-F0E3-461D-9CA7-9D9077095154}"/>
              </a:ext>
            </a:extLst>
          </p:cNvPr>
          <p:cNvSpPr txBox="1">
            <a:spLocks/>
          </p:cNvSpPr>
          <p:nvPr/>
        </p:nvSpPr>
        <p:spPr>
          <a:xfrm>
            <a:off x="1215752" y="270163"/>
            <a:ext cx="3998459" cy="634884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Decentralised finance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Fair trading</a:t>
            </a:r>
            <a:endParaRPr lang="LID4096" dirty="0">
              <a:solidFill>
                <a:srgbClr val="002060"/>
              </a:solidFill>
              <a:cs typeface="Calibri" panose="020F0502020204030204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cs typeface="Calibri"/>
              </a:rPr>
              <a:t>Auditing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cs typeface="Calibri"/>
              </a:rPr>
              <a:t>Cryptocurrency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cs typeface="Calibri"/>
              </a:rPr>
              <a:t>Supply chain monitoring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cs typeface="Calibri"/>
              </a:rPr>
              <a:t>Digital Ids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cs typeface="Calibri"/>
              </a:rPr>
              <a:t>Digital Voting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cs typeface="Calibri"/>
              </a:rPr>
              <a:t>Intellectual Property rights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cs typeface="Calibri"/>
              </a:rPr>
              <a:t>Tax regulation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cs typeface="Calibri"/>
              </a:rPr>
              <a:t>Weapons tracking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cs typeface="Calibri"/>
              </a:rPr>
              <a:t>Medical Record keeping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cs typeface="Calibri"/>
              </a:rPr>
              <a:t>Real estate transfer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cs typeface="Calibri"/>
              </a:rPr>
              <a:t>Loyalty cards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cs typeface="Calibri"/>
              </a:rPr>
              <a:t>Vacation request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  <a:cs typeface="Calibri"/>
              </a:rPr>
              <a:t>…………place your idea here</a:t>
            </a:r>
          </a:p>
        </p:txBody>
      </p:sp>
    </p:spTree>
    <p:extLst>
      <p:ext uri="{BB962C8B-B14F-4D97-AF65-F5344CB8AC3E}">
        <p14:creationId xmlns:p14="http://schemas.microsoft.com/office/powerpoint/2010/main" val="182145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7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2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7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2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7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039DFCE82E6E45BA617B27534BCDC7" ma:contentTypeVersion="6" ma:contentTypeDescription="Create a new document." ma:contentTypeScope="" ma:versionID="0474e4bba18918ca3d7225fc6f9bb638">
  <xsd:schema xmlns:xsd="http://www.w3.org/2001/XMLSchema" xmlns:xs="http://www.w3.org/2001/XMLSchema" xmlns:p="http://schemas.microsoft.com/office/2006/metadata/properties" xmlns:ns3="d57ecd36-1fc9-45bf-b787-f363de0ed8be" targetNamespace="http://schemas.microsoft.com/office/2006/metadata/properties" ma:root="true" ma:fieldsID="f5eef29d3c3c2e4f2b6b9b1c5a7b1857" ns3:_="">
    <xsd:import namespace="d57ecd36-1fc9-45bf-b787-f363de0ed8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ecd36-1fc9-45bf-b787-f363de0ed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8A75B4-7606-42F5-9CBD-9F97B58818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E8A27AE-F8C7-4F3B-8A7E-4B5EF9E07E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7ecd36-1fc9-45bf-b787-f363de0ed8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E16F63-6235-4F53-9950-3B1A1D76E7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295</Words>
  <Application>Microsoft Office PowerPoint</Application>
  <PresentationFormat>Widescreen</PresentationFormat>
  <Paragraphs>61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Your Blockchain Adventure</vt:lpstr>
      <vt:lpstr>PowerPoint Presentation</vt:lpstr>
      <vt:lpstr>What does Blockchain and Vacation have in common?</vt:lpstr>
      <vt:lpstr>What does Blockchain and Vacation have in common?</vt:lpstr>
      <vt:lpstr>What does Blockchain and Vacation have in common?</vt:lpstr>
      <vt:lpstr>What does Blockchain and Vacation have in common?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Who owns your holiday hours? </vt:lpstr>
      <vt:lpstr>How much are your holiday hours worth?</vt:lpstr>
      <vt:lpstr>Would you trust a stranger with your money and no accountability?</vt:lpstr>
      <vt:lpstr>Would you trust a stranger with your money and no accountability?</vt:lpstr>
      <vt:lpstr>Modern process – VAC token</vt:lpstr>
      <vt:lpstr>PowerPoint Presentation</vt:lpstr>
      <vt:lpstr>PowerApp</vt:lpstr>
      <vt:lpstr>Blockchain explorer</vt:lpstr>
      <vt:lpstr>Infrastructure</vt:lpstr>
      <vt:lpstr>The contract</vt:lpstr>
      <vt:lpstr>How the Powerapp was built (connector, ABI, network)</vt:lpstr>
      <vt:lpstr>Any Questions?</vt:lpstr>
      <vt:lpstr>PowerPoint Presentation</vt:lpstr>
      <vt:lpstr>Links/References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Norbert Spiteri</dc:creator>
  <cp:lastModifiedBy>Norbert Spiteri</cp:lastModifiedBy>
  <cp:revision>38</cp:revision>
  <dcterms:created xsi:type="dcterms:W3CDTF">2020-01-22T16:01:54Z</dcterms:created>
  <dcterms:modified xsi:type="dcterms:W3CDTF">2020-02-16T18:24:27Z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0x01010072039DFCE82E6E45BA617B27534BCDC7</vt:lpwstr>
  </property>
</Properties>
</file>