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AE83-86F2-4BA8-B4A4-9CF658EBD785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6C1A-E88A-49DD-B27D-84924E0C0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08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AE83-86F2-4BA8-B4A4-9CF658EBD785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6C1A-E88A-49DD-B27D-84924E0C0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AE83-86F2-4BA8-B4A4-9CF658EBD785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6C1A-E88A-49DD-B27D-84924E0C0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8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AE83-86F2-4BA8-B4A4-9CF658EBD785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6C1A-E88A-49DD-B27D-84924E0C0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AE83-86F2-4BA8-B4A4-9CF658EBD785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6C1A-E88A-49DD-B27D-84924E0C0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0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AE83-86F2-4BA8-B4A4-9CF658EBD785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6C1A-E88A-49DD-B27D-84924E0C0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7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AE83-86F2-4BA8-B4A4-9CF658EBD785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6C1A-E88A-49DD-B27D-84924E0C0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5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AE83-86F2-4BA8-B4A4-9CF658EBD785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6C1A-E88A-49DD-B27D-84924E0C0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3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AE83-86F2-4BA8-B4A4-9CF658EBD785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6C1A-E88A-49DD-B27D-84924E0C0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6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AE83-86F2-4BA8-B4A4-9CF658EBD785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6C1A-E88A-49DD-B27D-84924E0C0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5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AE83-86F2-4BA8-B4A4-9CF658EBD785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6C1A-E88A-49DD-B27D-84924E0C0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1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6AE83-86F2-4BA8-B4A4-9CF658EBD785}" type="datetimeFigureOut">
              <a:rPr lang="en-GB" smtClean="0"/>
              <a:t>07/10/2017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16C1A-E88A-49DD-B27D-84924E0C0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21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Blockwegians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8317" y="3509963"/>
            <a:ext cx="5531223" cy="1655762"/>
          </a:xfrm>
        </p:spPr>
        <p:txBody>
          <a:bodyPr>
            <a:normAutofit/>
          </a:bodyPr>
          <a:lstStyle/>
          <a:p>
            <a:pPr algn="r"/>
            <a:r>
              <a:rPr lang="en-GB" sz="3600" dirty="0" err="1" smtClean="0"/>
              <a:t>iPokratis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8377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your solution is viable and sustainable (commercially and practically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91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your solution differs from any existing </a:t>
            </a:r>
            <a:r>
              <a:rPr lang="en-GB" dirty="0" smtClean="0"/>
              <a:t>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29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we going to cover…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 smtClean="0"/>
              <a:t>Personas</a:t>
            </a:r>
          </a:p>
          <a:p>
            <a:pPr>
              <a:buFontTx/>
              <a:buChar char="-"/>
            </a:pPr>
            <a:r>
              <a:rPr lang="en-GB" dirty="0" smtClean="0"/>
              <a:t>What is the issue</a:t>
            </a:r>
          </a:p>
          <a:p>
            <a:pPr>
              <a:buFontTx/>
              <a:buChar char="-"/>
            </a:pPr>
            <a:r>
              <a:rPr lang="en-GB" dirty="0" smtClean="0"/>
              <a:t>What is the solution</a:t>
            </a:r>
          </a:p>
          <a:p>
            <a:pPr>
              <a:buFontTx/>
              <a:buChar char="-"/>
            </a:pPr>
            <a:r>
              <a:rPr lang="en-GB" dirty="0" smtClean="0"/>
              <a:t>What are the opportunities</a:t>
            </a:r>
          </a:p>
          <a:p>
            <a:pPr>
              <a:buFontTx/>
              <a:buChar char="-"/>
            </a:pPr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4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issue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1" y="2981242"/>
            <a:ext cx="1761565" cy="1761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985" y="4742807"/>
            <a:ext cx="201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No Audit</a:t>
            </a:r>
            <a:endParaRPr lang="en-GB" sz="3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01744" y="2981368"/>
            <a:ext cx="1961025" cy="1761439"/>
            <a:chOff x="3662954" y="1961701"/>
            <a:chExt cx="3862048" cy="346898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954" y="2513214"/>
              <a:ext cx="1437964" cy="14379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977" y="2971798"/>
              <a:ext cx="1437964" cy="143796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259" y="3503903"/>
              <a:ext cx="1437964" cy="14379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654" y="1961701"/>
              <a:ext cx="1437964" cy="143796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338" y="2334636"/>
              <a:ext cx="1437964" cy="143796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996" y="3185732"/>
              <a:ext cx="1437964" cy="143796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018" y="3627393"/>
              <a:ext cx="1437964" cy="14379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038" y="2488051"/>
              <a:ext cx="1437964" cy="143796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557" y="3199526"/>
              <a:ext cx="1437964" cy="143796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587" y="3644316"/>
              <a:ext cx="1437964" cy="143796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306" y="3992719"/>
              <a:ext cx="1437964" cy="143796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531750" y="4734214"/>
            <a:ext cx="361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smtClean="0"/>
              <a:t>No single Version of the truth</a:t>
            </a:r>
            <a:endParaRPr lang="en-GB" sz="3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57" y="3012994"/>
            <a:ext cx="2291637" cy="16518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3" t="28923" r="19299" b="29641"/>
          <a:stretch/>
        </p:blipFill>
        <p:spPr>
          <a:xfrm>
            <a:off x="9178208" y="3294495"/>
            <a:ext cx="1899933" cy="128787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59143" y="4689945"/>
            <a:ext cx="361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smtClean="0"/>
              <a:t>Fragmented</a:t>
            </a:r>
          </a:p>
          <a:p>
            <a:pPr algn="ctr"/>
            <a:r>
              <a:rPr lang="en-US" sz="3600" dirty="0" smtClean="0"/>
              <a:t>Data</a:t>
            </a:r>
            <a:endParaRPr lang="en-GB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8318642" y="4689945"/>
            <a:ext cx="361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smtClean="0"/>
              <a:t>Expenditure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7116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issue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Harvard Business Review…</a:t>
            </a:r>
          </a:p>
          <a:p>
            <a:pPr>
              <a:buFontTx/>
              <a:buChar char="-"/>
            </a:pPr>
            <a:r>
              <a:rPr lang="en-US" altLang="en-US" dirty="0" smtClean="0"/>
              <a:t>No single list of all the places data can be found (No single Version of the truth).</a:t>
            </a:r>
          </a:p>
          <a:p>
            <a:pPr>
              <a:buFontTx/>
              <a:buChar char="-"/>
            </a:pPr>
            <a:r>
              <a:rPr lang="en-US" altLang="en-US" dirty="0" smtClean="0"/>
              <a:t>No order in which it was entered (No Audit).</a:t>
            </a:r>
          </a:p>
          <a:p>
            <a:pPr>
              <a:buFontTx/>
              <a:buChar char="-"/>
            </a:pPr>
            <a:r>
              <a:rPr lang="en-US" altLang="en-US" dirty="0" smtClean="0"/>
              <a:t>Unclear records of current medication (Fragmented).</a:t>
            </a:r>
          </a:p>
          <a:p>
            <a:pPr>
              <a:buFontTx/>
              <a:buChar char="-"/>
            </a:pPr>
            <a:r>
              <a:rPr lang="en-US" altLang="en-US" dirty="0" smtClean="0"/>
              <a:t>EHR stores data using different workflows, so it is not obvious who recorded what, and when (No Audit).</a:t>
            </a:r>
          </a:p>
          <a:p>
            <a:pPr>
              <a:buFontTx/>
              <a:buChar char="-"/>
            </a:pPr>
            <a:r>
              <a:rPr lang="en-US" altLang="en-US" dirty="0" smtClean="0"/>
              <a:t>Large fees for getting the originals or health record copies (Expenditure).</a:t>
            </a:r>
          </a:p>
          <a:p>
            <a:pPr>
              <a:buFontTx/>
              <a:buChar char="-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62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it for? - Personas</a:t>
            </a:r>
            <a:endParaRPr lang="en-GB" dirty="0"/>
          </a:p>
        </p:txBody>
      </p:sp>
      <p:pic>
        <p:nvPicPr>
          <p:cNvPr id="4" name="Image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25773" y="1530966"/>
            <a:ext cx="1220639" cy="16828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1565" y="1465681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Maria G. </a:t>
            </a:r>
            <a:r>
              <a:rPr lang="en-GB" dirty="0" smtClean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– </a:t>
            </a:r>
            <a:r>
              <a:rPr lang="en-GB" b="1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Patient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6411" y="1856633"/>
            <a:ext cx="10206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GB" dirty="0" smtClean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Maria moved from </a:t>
            </a:r>
            <a:r>
              <a:rPr lang="en-GB" b="1" dirty="0" smtClean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Italy</a:t>
            </a:r>
            <a:r>
              <a:rPr lang="en-GB" dirty="0" smtClean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 to Scotland two years ago. Maria works for the </a:t>
            </a:r>
            <a:r>
              <a:rPr lang="en-GB" b="1" dirty="0" smtClean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Dundee-based </a:t>
            </a:r>
            <a:r>
              <a:rPr lang="en-GB" dirty="0" smtClean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Business services division of a large multinational corporation. </a:t>
            </a:r>
            <a:r>
              <a:rPr lang="en-GB" b="1" dirty="0" smtClean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She frequently travels </a:t>
            </a:r>
            <a:r>
              <a:rPr lang="en-GB" dirty="0" smtClean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all over Europe to audit accounting practices of companies newly acquired by the parent corporation.</a:t>
            </a:r>
          </a:p>
          <a:p>
            <a:pPr algn="just"/>
            <a:r>
              <a:rPr lang="en-GB" dirty="0" smtClean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Born and raised in Italy, she has medical records there (distributed in different Health Boards in different Regions), as well as in Scotland.</a:t>
            </a:r>
            <a:endParaRPr lang="en-GB" dirty="0"/>
          </a:p>
        </p:txBody>
      </p:sp>
      <p:pic>
        <p:nvPicPr>
          <p:cNvPr id="7" name="Image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5601" y="3736460"/>
            <a:ext cx="1120981" cy="1355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96582" y="3724833"/>
            <a:ext cx="10256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Carla is an </a:t>
            </a:r>
            <a:r>
              <a:rPr lang="en-GB" b="1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A&amp;E doctor </a:t>
            </a:r>
            <a:r>
              <a:rPr lang="en-GB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working in the </a:t>
            </a:r>
            <a:r>
              <a:rPr lang="en-GB" b="1" dirty="0" smtClean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German</a:t>
            </a:r>
            <a:r>
              <a:rPr lang="en-GB" dirty="0" smtClean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en-GB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town of Frankfurt. </a:t>
            </a:r>
            <a:r>
              <a:rPr lang="en-GB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She qualified in Romania and Germany. She speaks Romanian, German, English and Italian.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Over 20% of </a:t>
            </a:r>
            <a:r>
              <a:rPr lang="en-GB" dirty="0" smtClean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Frankfurt’s </a:t>
            </a:r>
            <a:r>
              <a:rPr lang="en-GB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population are foreign-born. </a:t>
            </a:r>
            <a:r>
              <a:rPr lang="en-GB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Circa 190K foreigners visit the city every month. As a result Carla sees often patient whose medical record are completely or partially located abroad.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5318" y="3408379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Carla S. – </a:t>
            </a:r>
            <a:r>
              <a:rPr lang="en-GB" b="1" dirty="0" smtClean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Doctor</a:t>
            </a:r>
            <a:endParaRPr lang="en-GB" b="1" dirty="0">
              <a:latin typeface="Liberation Serif"/>
              <a:ea typeface="SimSun" panose="02010600030101010101" pitchFamily="2" charset="-122"/>
              <a:cs typeface="Lucida Sans" panose="020B0602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612523" y="3381485"/>
            <a:ext cx="4254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12523" y="5308897"/>
            <a:ext cx="4254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1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59803" y="5614622"/>
            <a:ext cx="1552575" cy="100901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546410" y="5700307"/>
            <a:ext cx="102063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GB" dirty="0" smtClean="0">
                <a:effectLst/>
                <a:latin typeface="Liberation Serif"/>
                <a:ea typeface="Source Han Sans CN Regular"/>
                <a:cs typeface="Lohit Devanagari"/>
              </a:rPr>
              <a:t>NHS Scotland has health records concerning anyone born in Scotland or who has visited a GP, Hospital or Dentist in Scotland.</a:t>
            </a:r>
          </a:p>
          <a:p>
            <a:pPr algn="just">
              <a:spcAft>
                <a:spcPts val="0"/>
              </a:spcAft>
            </a:pPr>
            <a:r>
              <a:rPr lang="en-GB" dirty="0" smtClean="0">
                <a:effectLst/>
                <a:latin typeface="Liberation Serif"/>
                <a:ea typeface="Source Han Sans CN Regular"/>
                <a:cs typeface="Lohit Devanagari"/>
              </a:rPr>
              <a:t>It has records concerning Maria’s medical history in Scotland.</a:t>
            </a:r>
            <a:endParaRPr lang="en-GB" dirty="0">
              <a:effectLst/>
              <a:latin typeface="Liberation Serif"/>
              <a:ea typeface="Source Han Sans CN Regular"/>
              <a:cs typeface="Lohit Devanaga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45317" y="5387114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NHS – </a:t>
            </a:r>
            <a:r>
              <a:rPr lang="en-GB" b="1" dirty="0" smtClean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Health Institute</a:t>
            </a:r>
            <a:endParaRPr lang="en-GB" b="1" dirty="0">
              <a:latin typeface="Liberation Serif"/>
              <a:ea typeface="SimSun" panose="02010600030101010101" pitchFamily="2" charset="-122"/>
              <a:cs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3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you are trying to </a:t>
            </a:r>
            <a:r>
              <a:rPr lang="en-GB" dirty="0" smtClean="0"/>
              <a:t>solve…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37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this problem is significant and needs </a:t>
            </a:r>
            <a:r>
              <a:rPr lang="en-GB" dirty="0" smtClean="0"/>
              <a:t>solving…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4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your solution does and how it works as </a:t>
            </a:r>
            <a:r>
              <a:rPr lang="en-GB" dirty="0" smtClean="0"/>
              <a:t>demonstrated…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80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relevance and benefits of using blockchain (distributed ledger technology) in your </a:t>
            </a:r>
            <a:r>
              <a:rPr lang="en-GB" dirty="0" smtClean="0"/>
              <a:t>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2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371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Liberation Serif</vt:lpstr>
      <vt:lpstr>Lohit Devanagari</vt:lpstr>
      <vt:lpstr>Lucida Sans</vt:lpstr>
      <vt:lpstr>Source Han Sans CN Regular</vt:lpstr>
      <vt:lpstr>Office Theme</vt:lpstr>
      <vt:lpstr>Blockwegians</vt:lpstr>
      <vt:lpstr>What are we going to cover…</vt:lpstr>
      <vt:lpstr>What is the issue</vt:lpstr>
      <vt:lpstr>What is the issue</vt:lpstr>
      <vt:lpstr>Who is it for? - Personas</vt:lpstr>
      <vt:lpstr>The problem you are trying to solve…</vt:lpstr>
      <vt:lpstr>Why this problem is significant and needs solving…</vt:lpstr>
      <vt:lpstr>What your solution does and how it works as demonstrated…</vt:lpstr>
      <vt:lpstr>The relevance and benefits of using blockchain (distributed ledger technology) in your solution</vt:lpstr>
      <vt:lpstr>Why your solution is viable and sustainable (commercially and practically)</vt:lpstr>
      <vt:lpstr>How your solution differs from any existing 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Glaswegians</dc:title>
  <dc:creator>Angelos Mermiklis</dc:creator>
  <cp:lastModifiedBy>Angelos Mermiklis</cp:lastModifiedBy>
  <cp:revision>10</cp:revision>
  <dcterms:created xsi:type="dcterms:W3CDTF">2017-10-07T17:39:04Z</dcterms:created>
  <dcterms:modified xsi:type="dcterms:W3CDTF">2017-10-07T20:30:35Z</dcterms:modified>
</cp:coreProperties>
</file>