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9" r:id="rId5"/>
    <p:sldId id="263" r:id="rId6"/>
    <p:sldId id="271" r:id="rId7"/>
    <p:sldId id="259" r:id="rId8"/>
    <p:sldId id="276" r:id="rId9"/>
    <p:sldId id="272" r:id="rId10"/>
    <p:sldId id="278" r:id="rId11"/>
    <p:sldId id="277" r:id="rId12"/>
    <p:sldId id="273" r:id="rId13"/>
    <p:sldId id="279" r:id="rId14"/>
    <p:sldId id="280" r:id="rId15"/>
    <p:sldId id="291" r:id="rId16"/>
    <p:sldId id="274" r:id="rId17"/>
    <p:sldId id="281" r:id="rId18"/>
    <p:sldId id="282" r:id="rId19"/>
    <p:sldId id="292" r:id="rId20"/>
    <p:sldId id="284" r:id="rId21"/>
    <p:sldId id="293" r:id="rId22"/>
    <p:sldId id="285" r:id="rId23"/>
    <p:sldId id="286" r:id="rId24"/>
    <p:sldId id="288" r:id="rId25"/>
    <p:sldId id="275" r:id="rId26"/>
    <p:sldId id="289" r:id="rId27"/>
    <p:sldId id="287" r:id="rId28"/>
    <p:sldId id="290" r:id="rId29"/>
    <p:sldId id="294" r:id="rId30"/>
    <p:sldId id="260" r:id="rId31"/>
    <p:sldId id="261" r:id="rId32"/>
    <p:sldId id="262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6" autoAdjust="0"/>
  </p:normalViewPr>
  <p:slideViewPr>
    <p:cSldViewPr snapToGrid="0">
      <p:cViewPr varScale="1">
        <p:scale>
          <a:sx n="66" d="100"/>
          <a:sy n="66" d="100"/>
        </p:scale>
        <p:origin x="6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lecture objective is to obtain a mathematical model of the plant, including the actuator dynamics. </a:t>
            </a:r>
          </a:p>
          <a:p>
            <a:endParaRPr lang="en-US" dirty="0"/>
          </a:p>
          <a:p>
            <a:r>
              <a:rPr lang="en-US" dirty="0"/>
              <a:t>It is important for controlling the Duckiebot later on</a:t>
            </a:r>
          </a:p>
        </p:txBody>
      </p:sp>
    </p:spTree>
    <p:extLst>
      <p:ext uri="{BB962C8B-B14F-4D97-AF65-F5344CB8AC3E}">
        <p14:creationId xmlns:p14="http://schemas.microsoft.com/office/powerpoint/2010/main" val="3178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4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71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8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0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1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82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6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69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6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2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lecture objective is to obtain a mathematical model of the plant, including the actuator dynamics. </a:t>
            </a:r>
          </a:p>
          <a:p>
            <a:endParaRPr lang="en-US" dirty="0"/>
          </a:p>
          <a:p>
            <a:r>
              <a:rPr lang="en-US" dirty="0"/>
              <a:t>It is important for understanding the behavior of the Duckiebot and controlling it later on</a:t>
            </a:r>
          </a:p>
        </p:txBody>
      </p:sp>
    </p:spTree>
    <p:extLst>
      <p:ext uri="{BB962C8B-B14F-4D97-AF65-F5344CB8AC3E}">
        <p14:creationId xmlns:p14="http://schemas.microsoft.com/office/powerpoint/2010/main" val="2121759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3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6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5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9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9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8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EFB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123048" y="1142337"/>
            <a:ext cx="10464801" cy="3302001"/>
          </a:xfrm>
          <a:prstGeom prst="rect">
            <a:avLst/>
          </a:prstGeom>
        </p:spPr>
        <p:txBody>
          <a:bodyPr/>
          <a:lstStyle>
            <a:lvl1pPr algn="ctr">
              <a:defRPr sz="9700"/>
            </a:lvl1pPr>
          </a:lstStyle>
          <a:p>
            <a:r>
              <a:t>Title Text</a:t>
            </a:r>
          </a:p>
        </p:txBody>
      </p:sp>
      <p:pic>
        <p:nvPicPr>
          <p:cNvPr id="17" name="Rectangle" descr="Rectangl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6603" y="-345025"/>
            <a:ext cx="13698006" cy="10501415"/>
          </a:xfrm>
          <a:prstGeom prst="rect">
            <a:avLst/>
          </a:prstGeom>
        </p:spPr>
      </p:pic>
      <p:pic>
        <p:nvPicPr>
          <p:cNvPr id="19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2433" y="5707321"/>
            <a:ext cx="2699934" cy="2429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fo">
    <p:bg>
      <p:bgPr>
        <a:solidFill>
          <a:srgbClr val="EFB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redits"/>
          <p:cNvSpPr txBox="1"/>
          <p:nvPr/>
        </p:nvSpPr>
        <p:spPr>
          <a:xfrm>
            <a:off x="861752" y="5528550"/>
            <a:ext cx="13247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900" b="1">
                <a:solidFill>
                  <a:srgbClr val="000000"/>
                </a:solidFill>
              </a:defRPr>
            </a:lvl1pPr>
          </a:lstStyle>
          <a:p>
            <a:r>
              <a:t>Credits</a:t>
            </a:r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385523" y="382582"/>
            <a:ext cx="11952955" cy="863601"/>
          </a:xfrm>
          <a:prstGeom prst="rect">
            <a:avLst/>
          </a:prstGeom>
        </p:spPr>
        <p:txBody>
          <a:bodyPr anchor="t"/>
          <a:lstStyle>
            <a:lvl1pPr>
              <a:defRPr sz="3900"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These slides are part of the Duckietown project. For more information about Duckietown, see the website http://duckietown.org"/>
          <p:cNvSpPr txBox="1"/>
          <p:nvPr/>
        </p:nvSpPr>
        <p:spPr>
          <a:xfrm>
            <a:off x="312047" y="8666703"/>
            <a:ext cx="1095394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500"/>
            </a:pPr>
            <a:r>
              <a:t>These slides are part of the Duckietown project.</a:t>
            </a:r>
            <a:br/>
            <a:r>
              <a:t>For more information about Duckietown, see the website http://duckietown.org</a:t>
            </a:r>
          </a:p>
        </p:txBody>
      </p:sp>
      <p:sp>
        <p:nvSpPr>
          <p:cNvPr id="30" name="Concept 1…"/>
          <p:cNvSpPr txBox="1">
            <a:spLocks noGrp="1"/>
          </p:cNvSpPr>
          <p:nvPr>
            <p:ph type="body" sz="quarter" idx="13"/>
          </p:nvPr>
        </p:nvSpPr>
        <p:spPr>
          <a:xfrm>
            <a:off x="861752" y="2327965"/>
            <a:ext cx="5321159" cy="30448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t>Concept 1</a:t>
            </a:r>
          </a:p>
          <a:p>
            <a:pPr>
              <a:spcBef>
                <a:spcPts val="1100"/>
              </a:spcBef>
              <a:defRPr sz="3000"/>
            </a:pPr>
            <a:r>
              <a:t>Concept 2</a:t>
            </a:r>
          </a:p>
        </p:txBody>
      </p:sp>
      <p:sp>
        <p:nvSpPr>
          <p:cNvPr id="31" name="Explains"/>
          <p:cNvSpPr txBox="1"/>
          <p:nvPr/>
        </p:nvSpPr>
        <p:spPr>
          <a:xfrm>
            <a:off x="861752" y="1504156"/>
            <a:ext cx="155818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900" b="1">
                <a:solidFill>
                  <a:srgbClr val="000000"/>
                </a:solidFill>
              </a:defRPr>
            </a:lvl1pPr>
          </a:lstStyle>
          <a:p>
            <a:r>
              <a:t>Explains</a:t>
            </a:r>
          </a:p>
        </p:txBody>
      </p:sp>
      <p:sp>
        <p:nvSpPr>
          <p:cNvPr id="32" name="Concept 1…"/>
          <p:cNvSpPr txBox="1">
            <a:spLocks noGrp="1"/>
          </p:cNvSpPr>
          <p:nvPr>
            <p:ph type="body" sz="quarter" idx="14"/>
          </p:nvPr>
        </p:nvSpPr>
        <p:spPr>
          <a:xfrm>
            <a:off x="6693965" y="2327965"/>
            <a:ext cx="5321159" cy="3044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100"/>
              </a:spcBef>
              <a:defRPr sz="3000"/>
            </a:pPr>
            <a:r>
              <a:t>Concept 1</a:t>
            </a:r>
          </a:p>
          <a:p>
            <a:pPr>
              <a:spcBef>
                <a:spcPts val="1100"/>
              </a:spcBef>
              <a:defRPr sz="3000"/>
            </a:pPr>
            <a:r>
              <a:t>Concept 2</a:t>
            </a:r>
          </a:p>
        </p:txBody>
      </p:sp>
      <p:sp>
        <p:nvSpPr>
          <p:cNvPr id="33" name="Prerequisites"/>
          <p:cNvSpPr txBox="1"/>
          <p:nvPr/>
        </p:nvSpPr>
        <p:spPr>
          <a:xfrm>
            <a:off x="6444127" y="1504156"/>
            <a:ext cx="239279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900" b="1">
                <a:solidFill>
                  <a:srgbClr val="000000"/>
                </a:solidFill>
              </a:defRPr>
            </a:lvl1pPr>
          </a:lstStyle>
          <a:p>
            <a:r>
              <a:t>Prerequisites</a:t>
            </a:r>
          </a:p>
        </p:txBody>
      </p:sp>
      <p:sp>
        <p:nvSpPr>
          <p:cNvPr id="34" name="Author name (affiliation) - first version…"/>
          <p:cNvSpPr txBox="1">
            <a:spLocks noGrp="1"/>
          </p:cNvSpPr>
          <p:nvPr>
            <p:ph type="body" sz="quarter" idx="15"/>
          </p:nvPr>
        </p:nvSpPr>
        <p:spPr>
          <a:xfrm>
            <a:off x="861752" y="6349193"/>
            <a:ext cx="11576378" cy="203026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t>Author name (affiliation) - first version</a:t>
            </a:r>
          </a:p>
          <a:p>
            <a:pPr>
              <a:spcBef>
                <a:spcPts val="1100"/>
              </a:spcBef>
              <a:defRPr sz="3000"/>
            </a:pPr>
            <a:r>
              <a:t>Author name (affiliation) - second version, another date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igh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16991" y="2217751"/>
            <a:ext cx="6012867" cy="6273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Rectangle" descr="Rectangl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6603" y="-362203"/>
            <a:ext cx="13698006" cy="10217105"/>
          </a:xfrm>
          <a:prstGeom prst="rect">
            <a:avLst/>
          </a:prstGeom>
        </p:spPr>
      </p:pic>
      <p:sp>
        <p:nvSpPr>
          <p:cNvPr id="55" name="Rectangle"/>
          <p:cNvSpPr/>
          <p:nvPr/>
        </p:nvSpPr>
        <p:spPr>
          <a:xfrm>
            <a:off x="-186199" y="9504198"/>
            <a:ext cx="13263491" cy="1270001"/>
          </a:xfrm>
          <a:prstGeom prst="rect">
            <a:avLst/>
          </a:prstGeom>
          <a:solidFill>
            <a:srgbClr val="EFBC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Duckietown"/>
          <p:cNvSpPr txBox="1"/>
          <p:nvPr/>
        </p:nvSpPr>
        <p:spPr>
          <a:xfrm>
            <a:off x="83986" y="9407330"/>
            <a:ext cx="1170941" cy="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obo Std"/>
              </a:defRPr>
            </a:lvl1pPr>
          </a:lstStyle>
          <a:p>
            <a:r>
              <a:t>Duckietown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16991" y="2309596"/>
            <a:ext cx="11435309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889000" indent="-444500"/>
            <a:lvl3pPr marL="1333500" indent="-444500"/>
            <a:lvl4pPr marL="1778000" indent="-444500"/>
            <a:lvl5pPr marL="2222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Rectangle" descr="Rectangl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346603" y="-362203"/>
            <a:ext cx="13698006" cy="10217105"/>
          </a:xfrm>
          <a:prstGeom prst="rect">
            <a:avLst/>
          </a:prstGeom>
        </p:spPr>
      </p:pic>
      <p:sp>
        <p:nvSpPr>
          <p:cNvPr id="6" name="Rectangle"/>
          <p:cNvSpPr/>
          <p:nvPr/>
        </p:nvSpPr>
        <p:spPr>
          <a:xfrm>
            <a:off x="-186199" y="9504198"/>
            <a:ext cx="13263491" cy="1270001"/>
          </a:xfrm>
          <a:prstGeom prst="rect">
            <a:avLst/>
          </a:prstGeom>
          <a:solidFill>
            <a:srgbClr val="EFBC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Duckietown"/>
          <p:cNvSpPr txBox="1"/>
          <p:nvPr/>
        </p:nvSpPr>
        <p:spPr>
          <a:xfrm>
            <a:off x="83986" y="9407330"/>
            <a:ext cx="1170941" cy="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obo Std"/>
              </a:defRPr>
            </a:lvl1pPr>
          </a:lstStyle>
          <a:p>
            <a:r>
              <a:t>Duckietown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41586" y="9241497"/>
            <a:ext cx="40894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obo St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Text"/>
          <p:cNvSpPr txBox="1"/>
          <p:nvPr/>
        </p:nvSpPr>
        <p:spPr>
          <a:xfrm>
            <a:off x="13840835" y="-452032"/>
            <a:ext cx="642877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791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1236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1680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2125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2569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3014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3458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3903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46.png"/><Relationship Id="rId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9.png"/><Relationship Id="rId26" Type="http://schemas.openxmlformats.org/officeDocument/2006/relationships/image" Target="../media/image64.png"/><Relationship Id="rId21" Type="http://schemas.openxmlformats.org/officeDocument/2006/relationships/image" Target="../media/image58.png"/><Relationship Id="rId12" Type="http://schemas.openxmlformats.org/officeDocument/2006/relationships/image" Target="../media/image53.png"/><Relationship Id="rId17" Type="http://schemas.openxmlformats.org/officeDocument/2006/relationships/image" Target="../media/image49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52.png"/><Relationship Id="rId24" Type="http://schemas.openxmlformats.org/officeDocument/2006/relationships/image" Target="../media/image62.png"/><Relationship Id="rId15" Type="http://schemas.openxmlformats.org/officeDocument/2006/relationships/image" Target="../media/image56.png"/><Relationship Id="rId23" Type="http://schemas.openxmlformats.org/officeDocument/2006/relationships/image" Target="../media/image61.png"/><Relationship Id="rId10" Type="http://schemas.openxmlformats.org/officeDocument/2006/relationships/image" Target="../media/image51.png"/><Relationship Id="rId19" Type="http://schemas.openxmlformats.org/officeDocument/2006/relationships/image" Target="../media/image54.png"/><Relationship Id="rId9" Type="http://schemas.openxmlformats.org/officeDocument/2006/relationships/image" Target="../media/image50.png"/><Relationship Id="rId22" Type="http://schemas.openxmlformats.org/officeDocument/2006/relationships/image" Target="../media/image60.png"/><Relationship Id="rId14" Type="http://schemas.openxmlformats.org/officeDocument/2006/relationships/image" Target="../media/image550.png"/><Relationship Id="rId27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gif"/><Relationship Id="rId4" Type="http://schemas.openxmlformats.org/officeDocument/2006/relationships/image" Target="../media/image6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12" Type="http://schemas.openxmlformats.org/officeDocument/2006/relationships/image" Target="../media/image6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11" Type="http://schemas.openxmlformats.org/officeDocument/2006/relationships/image" Target="../media/image670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76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6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3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90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0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gif"/><Relationship Id="rId9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22.png"/><Relationship Id="rId5" Type="http://schemas.openxmlformats.org/officeDocument/2006/relationships/image" Target="../media/image105.png"/><Relationship Id="rId10" Type="http://schemas.openxmlformats.org/officeDocument/2006/relationships/image" Target="../media/image121.png"/><Relationship Id="rId9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7.jpg"/><Relationship Id="rId4" Type="http://schemas.openxmlformats.org/officeDocument/2006/relationships/image" Target="../media/image5.jpg"/><Relationship Id="rId9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7.jpg"/><Relationship Id="rId4" Type="http://schemas.openxmlformats.org/officeDocument/2006/relationships/image" Target="../media/image5.jpg"/><Relationship Id="rId9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ckietown/lectures/raw/master/duckietown-master.key" TargetMode="External"/><Relationship Id="rId2" Type="http://schemas.openxmlformats.org/officeDocument/2006/relationships/hyperlink" Target="https://github.com/duckietown/lectures/raw/master/duckietown-master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opic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Modeling of a differential drive vehicle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Kinematic constraint: </a:t>
            </a:r>
            <a:r>
              <a:rPr lang="en-US" dirty="0">
                <a:solidFill>
                  <a:schemeClr val="tx1"/>
                </a:solidFill>
              </a:rPr>
              <a:t>no lateral slipping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8F3AE-D00C-4260-B27D-B6506A91989C}"/>
              </a:ext>
            </a:extLst>
          </p:cNvPr>
          <p:cNvSpPr txBox="1"/>
          <p:nvPr/>
        </p:nvSpPr>
        <p:spPr>
          <a:xfrm>
            <a:off x="996518" y="2065022"/>
            <a:ext cx="10491655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This constraint imposes that the robot cannot move sideways (in the robot frame)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EB730E-AC92-445B-B0A0-49FC18594808}"/>
                  </a:ext>
                </a:extLst>
              </p:cNvPr>
              <p:cNvSpPr txBox="1"/>
              <p:nvPr/>
            </p:nvSpPr>
            <p:spPr>
              <a:xfrm>
                <a:off x="805116" y="3373367"/>
                <a:ext cx="3874843" cy="25789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300" b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sym typeface="Cambria"/>
                  </a:rPr>
                  <a:t>Robot</a:t>
                </a:r>
                <a:r>
                  <a:rPr kumimoji="0" lang="en-US" sz="2300" b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sym typeface="Cambria"/>
                  </a:rPr>
                  <a:t> frame: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𝐴</m:t>
                        </m:r>
                      </m:sub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𝑟</m:t>
                        </m:r>
                      </m:sup>
                    </m:sSubSup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=0</m:t>
                    </m:r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Inertial frame: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EB730E-AC92-445B-B0A0-49FC18594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6" y="3373367"/>
                <a:ext cx="3874843" cy="2578911"/>
              </a:xfrm>
              <a:prstGeom prst="rect">
                <a:avLst/>
              </a:prstGeom>
              <a:blipFill>
                <a:blip r:embed="rId3"/>
                <a:stretch>
                  <a:fillRect l="-4245" t="-30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F06F42-FC3C-42C7-AE0B-AF1C6153D276}"/>
                  </a:ext>
                </a:extLst>
              </p:cNvPr>
              <p:cNvSpPr/>
              <p:nvPr/>
            </p:nvSpPr>
            <p:spPr>
              <a:xfrm>
                <a:off x="1317278" y="6249878"/>
                <a:ext cx="2922660" cy="4532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F06F42-FC3C-42C7-AE0B-AF1C6153D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8" y="6249878"/>
                <a:ext cx="2922660" cy="453266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498B8C-6657-4B63-82FD-1402240291F9}"/>
                  </a:ext>
                </a:extLst>
              </p:cNvPr>
              <p:cNvSpPr/>
              <p:nvPr/>
            </p:nvSpPr>
            <p:spPr>
              <a:xfrm>
                <a:off x="849256" y="6249878"/>
                <a:ext cx="505267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498B8C-6657-4B63-82FD-140224029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56" y="6249878"/>
                <a:ext cx="505267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A07A36D-70DD-4A08-BAAB-CCA22F499A45}"/>
              </a:ext>
            </a:extLst>
          </p:cNvPr>
          <p:cNvGrpSpPr/>
          <p:nvPr/>
        </p:nvGrpSpPr>
        <p:grpSpPr>
          <a:xfrm>
            <a:off x="6629572" y="4139061"/>
            <a:ext cx="5682812" cy="4634538"/>
            <a:chOff x="6629572" y="4139061"/>
            <a:chExt cx="5682812" cy="46345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9A8A18F-F431-4017-A0FD-A8CB3BB69778}"/>
                </a:ext>
              </a:extLst>
            </p:cNvPr>
            <p:cNvGrpSpPr/>
            <p:nvPr/>
          </p:nvGrpSpPr>
          <p:grpSpPr>
            <a:xfrm>
              <a:off x="6629572" y="4139061"/>
              <a:ext cx="5682812" cy="4634538"/>
              <a:chOff x="6629572" y="3426728"/>
              <a:chExt cx="5682812" cy="4634538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A46BEE-5286-4446-BB47-99FCE8B7B0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3594" y="3677334"/>
                <a:ext cx="644646" cy="30009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699A1E4-9703-464D-B1D0-1D79F716E21C}"/>
                  </a:ext>
                </a:extLst>
              </p:cNvPr>
              <p:cNvGrpSpPr/>
              <p:nvPr/>
            </p:nvGrpSpPr>
            <p:grpSpPr>
              <a:xfrm>
                <a:off x="6629572" y="3426728"/>
                <a:ext cx="5682812" cy="4634538"/>
                <a:chOff x="6629572" y="3426728"/>
                <a:chExt cx="5682812" cy="463453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D0773732-71E3-4F66-892A-2F8E5AC362B9}"/>
                    </a:ext>
                  </a:extLst>
                </p:cNvPr>
                <p:cNvGrpSpPr/>
                <p:nvPr/>
              </p:nvGrpSpPr>
              <p:grpSpPr>
                <a:xfrm>
                  <a:off x="6629572" y="4055547"/>
                  <a:ext cx="5682812" cy="4005719"/>
                  <a:chOff x="6629572" y="3180941"/>
                  <a:chExt cx="5682812" cy="4005719"/>
                </a:xfrm>
              </p:grpSpPr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65020CBA-48DA-435A-A462-4E04C91ACD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629572" y="3180941"/>
                    <a:ext cx="5682812" cy="4005719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D8000DB-A83E-42F5-898B-679C18182D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49233" y="5110648"/>
                        <a:ext cx="206703" cy="21544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0" tIns="0" rIns="0" bIns="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ea typeface="Cambria"/>
                          <a:cs typeface="Cambria"/>
                          <a:sym typeface="Cambri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D8000DB-A83E-42F5-898B-679C18182D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49233" y="5110648"/>
                        <a:ext cx="206703" cy="215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941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5D8272C-341A-417D-A545-FD5975DAFD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05088" y="3669792"/>
                  <a:ext cx="341376" cy="768614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B5A09C6-2E28-4EBE-9E79-427A3673298C}"/>
                    </a:ext>
                  </a:extLst>
                </p:cNvPr>
                <p:cNvSpPr/>
                <p:nvPr/>
              </p:nvSpPr>
              <p:spPr>
                <a:xfrm>
                  <a:off x="8680704" y="3657600"/>
                  <a:ext cx="97536" cy="109728"/>
                </a:xfrm>
                <a:prstGeom prst="flowChartConnector">
                  <a:avLst/>
                </a:prstGeom>
                <a:solidFill>
                  <a:schemeClr val="bg2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935AE9B-D6AC-420E-91D8-8E5FA0D8DE5E}"/>
                    </a:ext>
                  </a:extLst>
                </p:cNvPr>
                <p:cNvSpPr txBox="1"/>
                <p:nvPr/>
              </p:nvSpPr>
              <p:spPr>
                <a:xfrm>
                  <a:off x="8802624" y="3426728"/>
                  <a:ext cx="400751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rPr>
                    <a:t>ICC</a:t>
                  </a:r>
                </a:p>
              </p:txBody>
            </p:sp>
            <p:sp>
              <p:nvSpPr>
                <p:cNvPr id="59" name="Arrow: Curved Up 58">
                  <a:extLst>
                    <a:ext uri="{FF2B5EF4-FFF2-40B4-BE49-F238E27FC236}">
                      <a16:creationId xmlns:a16="http://schemas.microsoft.com/office/drawing/2014/main" id="{B0EA2C34-F7C7-4866-91C5-6B5A7AC84E20}"/>
                    </a:ext>
                  </a:extLst>
                </p:cNvPr>
                <p:cNvSpPr/>
                <p:nvPr/>
              </p:nvSpPr>
              <p:spPr>
                <a:xfrm rot="19721376">
                  <a:off x="8638571" y="3937561"/>
                  <a:ext cx="474408" cy="164321"/>
                </a:xfrm>
                <a:prstGeom prst="curvedUpArrow">
                  <a:avLst/>
                </a:prstGeom>
                <a:solidFill>
                  <a:schemeClr val="bg2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69777E7B-222A-459D-9B5F-E82C154E60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4347" y="3793506"/>
                      <a:ext cx="268639" cy="27699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𝜔</m:t>
                            </m:r>
                          </m:oMath>
                        </m:oMathPara>
                      </a14:m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69777E7B-222A-459D-9B5F-E82C154E60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84347" y="3793506"/>
                      <a:ext cx="268639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3636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77CE6D6-DBE8-4740-9CBF-0D60EC727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3649" y="3950490"/>
                <a:ext cx="928106" cy="2102092"/>
              </a:xfrm>
              <a:prstGeom prst="straightConnector1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headEnd type="triangl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E6F5A181-173D-42FB-974D-ADCFDF196D6E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917" y="4888652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𝑑</m:t>
                          </m:r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E6F5A181-173D-42FB-974D-ADCFDF196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5917" y="4888652"/>
                    <a:ext cx="268639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909" b="-11111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5D02EF3-2612-4F9F-8F04-DEFE389886CD}"/>
                </a:ext>
              </a:extLst>
            </p:cNvPr>
            <p:cNvCxnSpPr/>
            <p:nvPr/>
          </p:nvCxnSpPr>
          <p:spPr>
            <a:xfrm flipV="1">
              <a:off x="9352986" y="5389418"/>
              <a:ext cx="802950" cy="346364"/>
            </a:xfrm>
            <a:prstGeom prst="straightConnector1">
              <a:avLst/>
            </a:prstGeom>
            <a:noFill/>
            <a:ln w="254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D6338A-F6B5-4E91-8528-7A6F70D38479}"/>
                </a:ext>
              </a:extLst>
            </p:cNvPr>
            <p:cNvCxnSpPr/>
            <p:nvPr/>
          </p:nvCxnSpPr>
          <p:spPr>
            <a:xfrm flipV="1">
              <a:off x="10029735" y="6913031"/>
              <a:ext cx="802950" cy="346364"/>
            </a:xfrm>
            <a:prstGeom prst="straightConnector1">
              <a:avLst/>
            </a:prstGeom>
            <a:noFill/>
            <a:ln w="254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66AE41-C035-40CC-AC80-C59BEB46679A}"/>
                    </a:ext>
                  </a:extLst>
                </p:cNvPr>
                <p:cNvSpPr txBox="1"/>
                <p:nvPr/>
              </p:nvSpPr>
              <p:spPr>
                <a:xfrm>
                  <a:off x="10540884" y="6626415"/>
                  <a:ext cx="268639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66AE41-C035-40CC-AC80-C59BEB466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0884" y="6626415"/>
                  <a:ext cx="2686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2727" b="-1555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BDABF86-25ED-44C9-ADFE-A540702D8EA3}"/>
                    </a:ext>
                  </a:extLst>
                </p:cNvPr>
                <p:cNvSpPr txBox="1"/>
                <p:nvPr/>
              </p:nvSpPr>
              <p:spPr>
                <a:xfrm>
                  <a:off x="9988000" y="5458736"/>
                  <a:ext cx="268639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BDABF86-25ED-44C9-ADFE-A540702D8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000" y="5458736"/>
                  <a:ext cx="26863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778" b="-1956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07375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Kinematic constraint: </a:t>
            </a:r>
            <a:r>
              <a:rPr lang="en-US" dirty="0">
                <a:solidFill>
                  <a:schemeClr val="tx1"/>
                </a:solidFill>
              </a:rPr>
              <a:t>pure rolling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77B99E-CBF7-470B-A69E-3841D57B218D}"/>
              </a:ext>
            </a:extLst>
          </p:cNvPr>
          <p:cNvSpPr txBox="1"/>
          <p:nvPr/>
        </p:nvSpPr>
        <p:spPr>
          <a:xfrm>
            <a:off x="2929161" y="8565258"/>
            <a:ext cx="7320915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This constraint imposes that the robot wheels cannot slip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5014D6-794E-4D60-B649-AA31360DB117}"/>
              </a:ext>
            </a:extLst>
          </p:cNvPr>
          <p:cNvSpPr txBox="1"/>
          <p:nvPr/>
        </p:nvSpPr>
        <p:spPr>
          <a:xfrm>
            <a:off x="735401" y="1783170"/>
            <a:ext cx="1994136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US" sz="23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mbria"/>
              </a:rPr>
              <a:t>Robot</a:t>
            </a:r>
            <a:r>
              <a:rPr kumimoji="0" lang="en-US" sz="2300" b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mbria"/>
              </a:rPr>
              <a:t> frame</a:t>
            </a:r>
            <a:r>
              <a:rPr kumimoji="0" lang="en-US" sz="2300" b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sym typeface="Cambria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6437C-1A1C-463D-B642-FC9F2A3640BC}"/>
              </a:ext>
            </a:extLst>
          </p:cNvPr>
          <p:cNvSpPr/>
          <p:nvPr/>
        </p:nvSpPr>
        <p:spPr>
          <a:xfrm>
            <a:off x="634700" y="3389189"/>
            <a:ext cx="65024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Inertial frame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rigid body motion):</a:t>
            </a:r>
          </a:p>
          <a:p>
            <a:pPr algn="l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4BC407-D285-4A4F-B539-CF6D47E4D8BC}"/>
                  </a:ext>
                </a:extLst>
              </p:cNvPr>
              <p:cNvSpPr txBox="1"/>
              <p:nvPr/>
            </p:nvSpPr>
            <p:spPr>
              <a:xfrm>
                <a:off x="950588" y="2283969"/>
                <a:ext cx="1563761" cy="91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𝑃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,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=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4BC407-D285-4A4F-B539-CF6D47E4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8" y="2283969"/>
                <a:ext cx="1563761" cy="919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785B191-02B9-47D6-8485-DF66C9F2E1CF}"/>
              </a:ext>
            </a:extLst>
          </p:cNvPr>
          <p:cNvSpPr txBox="1"/>
          <p:nvPr/>
        </p:nvSpPr>
        <p:spPr>
          <a:xfrm>
            <a:off x="7656937" y="2056111"/>
            <a:ext cx="3167534" cy="810478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K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inematic hypothesis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Rigid body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AA62F7-8955-445E-8598-58C6FEA4EFB7}"/>
                  </a:ext>
                </a:extLst>
              </p:cNvPr>
              <p:cNvSpPr txBox="1"/>
              <p:nvPr/>
            </p:nvSpPr>
            <p:spPr>
              <a:xfrm>
                <a:off x="968855" y="3890342"/>
                <a:ext cx="2811667" cy="1129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𝑃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,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𝑐𝑜𝑠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AA62F7-8955-445E-8598-58C6FEA4E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55" y="3890342"/>
                <a:ext cx="2811667" cy="1129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7D000F-40F7-44E8-9317-D846255D6F37}"/>
                  </a:ext>
                </a:extLst>
              </p:cNvPr>
              <p:cNvSpPr txBox="1"/>
              <p:nvPr/>
            </p:nvSpPr>
            <p:spPr>
              <a:xfrm>
                <a:off x="964269" y="5058236"/>
                <a:ext cx="2800254" cy="1129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𝑃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,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𝑐𝑜𝑠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7D000F-40F7-44E8-9317-D846255D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69" y="5058236"/>
                <a:ext cx="2800254" cy="1129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49A6D94-385A-445D-B511-EB21CF104457}"/>
              </a:ext>
            </a:extLst>
          </p:cNvPr>
          <p:cNvGrpSpPr/>
          <p:nvPr/>
        </p:nvGrpSpPr>
        <p:grpSpPr>
          <a:xfrm>
            <a:off x="7148071" y="3136102"/>
            <a:ext cx="5322279" cy="4550630"/>
            <a:chOff x="7382959" y="3103418"/>
            <a:chExt cx="5322279" cy="455063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858CFF-38EE-4A4F-A17E-C04C4B677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2282" y="3616038"/>
              <a:ext cx="4100102" cy="28060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54123F3-CF9D-45D5-B4DB-7A38468DDF2A}"/>
                </a:ext>
              </a:extLst>
            </p:cNvPr>
            <p:cNvCxnSpPr>
              <a:cxnSpLocks/>
            </p:cNvCxnSpPr>
            <p:nvPr/>
          </p:nvCxnSpPr>
          <p:spPr>
            <a:xfrm>
              <a:off x="9289056" y="5679491"/>
              <a:ext cx="1889627" cy="86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FFE891-D2F3-4A32-99A5-8259D57B6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3504" y="4951094"/>
              <a:ext cx="2114822" cy="1446462"/>
            </a:xfrm>
            <a:prstGeom prst="straightConnector1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arrow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A75723D-AF55-4E65-8ED2-EAE8059297F0}"/>
                </a:ext>
              </a:extLst>
            </p:cNvPr>
            <p:cNvSpPr/>
            <p:nvPr/>
          </p:nvSpPr>
          <p:spPr>
            <a:xfrm>
              <a:off x="7980218" y="4433455"/>
              <a:ext cx="2618509" cy="2453259"/>
            </a:xfrm>
            <a:prstGeom prst="flowChartConnector">
              <a:avLst/>
            </a:prstGeom>
            <a:noFill/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21A60C-AD7C-4CBC-9E6A-69A5044E7314}"/>
                </a:ext>
              </a:extLst>
            </p:cNvPr>
            <p:cNvSpPr/>
            <p:nvPr/>
          </p:nvSpPr>
          <p:spPr>
            <a:xfrm>
              <a:off x="7890163" y="6886714"/>
              <a:ext cx="2798618" cy="248377"/>
            </a:xfrm>
            <a:prstGeom prst="flowChartProcess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72A2071-EEE3-4239-9E74-C5410F1F573D}"/>
                    </a:ext>
                  </a:extLst>
                </p:cNvPr>
                <p:cNvSpPr/>
                <p:nvPr/>
              </p:nvSpPr>
              <p:spPr>
                <a:xfrm>
                  <a:off x="8734059" y="5415333"/>
                  <a:ext cx="324286" cy="446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72A2071-EEE3-4239-9E74-C5410F1F5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059" y="5415333"/>
                  <a:ext cx="324286" cy="446276"/>
                </a:xfrm>
                <a:prstGeom prst="rect">
                  <a:avLst/>
                </a:prstGeom>
                <a:blipFill>
                  <a:blip r:embed="rId6"/>
                  <a:stretch>
                    <a:fillRect l="-45283" r="-26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07FCA2B-FC52-44EC-9668-46C2F3EEAFAE}"/>
                </a:ext>
              </a:extLst>
            </p:cNvPr>
            <p:cNvSpPr/>
            <p:nvPr/>
          </p:nvSpPr>
          <p:spPr>
            <a:xfrm rot="17607264">
              <a:off x="7839600" y="4243447"/>
              <a:ext cx="2325036" cy="2294684"/>
            </a:xfrm>
            <a:prstGeom prst="arc">
              <a:avLst>
                <a:gd name="adj1" fmla="val 16200000"/>
                <a:gd name="adj2" fmla="val 1981471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non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EA9EAE-4740-4538-A17D-D1F2E6507B89}"/>
                    </a:ext>
                  </a:extLst>
                </p:cNvPr>
                <p:cNvSpPr/>
                <p:nvPr/>
              </p:nvSpPr>
              <p:spPr>
                <a:xfrm>
                  <a:off x="7382959" y="4067631"/>
                  <a:ext cx="1416754" cy="4803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EA9EAE-4740-4538-A17D-D1F2E6507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959" y="4067631"/>
                  <a:ext cx="1416754" cy="480324"/>
                </a:xfrm>
                <a:prstGeom prst="rect">
                  <a:avLst/>
                </a:prstGeom>
                <a:blipFill>
                  <a:blip r:embed="rId7"/>
                  <a:stretch>
                    <a:fillRect b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687BB03E-AAA0-4F1F-9B53-BEAA6F91BD90}"/>
                </a:ext>
              </a:extLst>
            </p:cNvPr>
            <p:cNvSpPr/>
            <p:nvPr/>
          </p:nvSpPr>
          <p:spPr>
            <a:xfrm>
              <a:off x="9240704" y="6806264"/>
              <a:ext cx="97536" cy="109728"/>
            </a:xfrm>
            <a:prstGeom prst="flowChartConnector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F2ED91-5F55-4A47-9581-44DFDF06D394}"/>
                </a:ext>
              </a:extLst>
            </p:cNvPr>
            <p:cNvCxnSpPr>
              <a:stCxn id="28" idx="2"/>
            </p:cNvCxnSpPr>
            <p:nvPr/>
          </p:nvCxnSpPr>
          <p:spPr>
            <a:xfrm>
              <a:off x="9240704" y="6861128"/>
              <a:ext cx="1842932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2676EE5-01C8-4197-83F8-1C02869BAFCE}"/>
                    </a:ext>
                  </a:extLst>
                </p:cNvPr>
                <p:cNvSpPr/>
                <p:nvPr/>
              </p:nvSpPr>
              <p:spPr>
                <a:xfrm>
                  <a:off x="9066173" y="6400213"/>
                  <a:ext cx="44659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2676EE5-01C8-4197-83F8-1C02869BAF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173" y="6400213"/>
                  <a:ext cx="446597" cy="446276"/>
                </a:xfrm>
                <a:prstGeom prst="rect">
                  <a:avLst/>
                </a:prstGeom>
                <a:blipFill>
                  <a:blip r:embed="rId8"/>
                  <a:stretch>
                    <a:fillRect l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B9435F-6DC6-4AFC-BC85-9A2BAAF39AD8}"/>
                    </a:ext>
                  </a:extLst>
                </p:cNvPr>
                <p:cNvSpPr/>
                <p:nvPr/>
              </p:nvSpPr>
              <p:spPr>
                <a:xfrm>
                  <a:off x="10424085" y="6360692"/>
                  <a:ext cx="849913" cy="4937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,(⋅)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B9435F-6DC6-4AFC-BC85-9A2BAAF39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085" y="6360692"/>
                  <a:ext cx="849913" cy="493790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B2A126C-B992-4558-B0B1-FD152157F51E}"/>
                    </a:ext>
                  </a:extLst>
                </p:cNvPr>
                <p:cNvSpPr/>
                <p:nvPr/>
              </p:nvSpPr>
              <p:spPr>
                <a:xfrm>
                  <a:off x="7489945" y="7207772"/>
                  <a:ext cx="3696589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en-US" dirty="0"/>
                    <a:t>: </a:t>
                  </a:r>
                  <a:r>
                    <a:rPr 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right or left wheel</a:t>
                  </a: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B2A126C-B992-4558-B0B1-FD152157F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945" y="7207772"/>
                  <a:ext cx="3696589" cy="446276"/>
                </a:xfrm>
                <a:prstGeom prst="rect">
                  <a:avLst/>
                </a:prstGeom>
                <a:blipFill>
                  <a:blip r:embed="rId10"/>
                  <a:stretch>
                    <a:fillRect t="-10959" r="-1647" b="-301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7C06BE-8587-4E2B-8EDA-AF7EB0B33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4582" y="3103418"/>
              <a:ext cx="0" cy="1835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420BFC-189D-40CD-A0FC-D25F977A3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3607" y="4316614"/>
              <a:ext cx="1990748" cy="134350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7CDD6B-643A-418A-ABC7-D5E0C571A177}"/>
                </a:ext>
              </a:extLst>
            </p:cNvPr>
            <p:cNvCxnSpPr>
              <a:cxnSpLocks/>
            </p:cNvCxnSpPr>
            <p:nvPr/>
          </p:nvCxnSpPr>
          <p:spPr>
            <a:xfrm>
              <a:off x="11333764" y="4280082"/>
              <a:ext cx="13714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EF419B9-582B-4765-95B8-2F72E7EA68C0}"/>
                    </a:ext>
                  </a:extLst>
                </p:cNvPr>
                <p:cNvSpPr/>
                <p:nvPr/>
              </p:nvSpPr>
              <p:spPr>
                <a:xfrm>
                  <a:off x="11686487" y="4943433"/>
                  <a:ext cx="41351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EF419B9-582B-4765-95B8-2F72E7EA6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87" y="4943433"/>
                  <a:ext cx="413510" cy="446276"/>
                </a:xfrm>
                <a:prstGeom prst="rect">
                  <a:avLst/>
                </a:prstGeom>
                <a:blipFill>
                  <a:blip r:embed="rId11"/>
                  <a:stretch>
                    <a:fillRect l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8678A92-9F29-4F58-9AAA-88257043FF89}"/>
                    </a:ext>
                  </a:extLst>
                </p:cNvPr>
                <p:cNvSpPr/>
                <p:nvPr/>
              </p:nvSpPr>
              <p:spPr>
                <a:xfrm>
                  <a:off x="11022369" y="3895912"/>
                  <a:ext cx="440826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8678A92-9F29-4F58-9AAA-88257043FF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2369" y="3895912"/>
                  <a:ext cx="440826" cy="446276"/>
                </a:xfrm>
                <a:prstGeom prst="rect">
                  <a:avLst/>
                </a:prstGeom>
                <a:blipFill>
                  <a:blip r:embed="rId12"/>
                  <a:stretch>
                    <a:fillRect l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Arrow: Curved Up 62">
              <a:extLst>
                <a:ext uri="{FF2B5EF4-FFF2-40B4-BE49-F238E27FC236}">
                  <a16:creationId xmlns:a16="http://schemas.microsoft.com/office/drawing/2014/main" id="{2C82F981-CE42-4C85-A7A6-7D63A6843CAE}"/>
                </a:ext>
              </a:extLst>
            </p:cNvPr>
            <p:cNvSpPr/>
            <p:nvPr/>
          </p:nvSpPr>
          <p:spPr>
            <a:xfrm>
              <a:off x="11119218" y="3523670"/>
              <a:ext cx="474408" cy="164321"/>
            </a:xfrm>
            <a:prstGeom prst="curvedUpArrow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AC7A56E-FD0B-42C7-823C-1BEB0328F247}"/>
                    </a:ext>
                  </a:extLst>
                </p:cNvPr>
                <p:cNvSpPr txBox="1"/>
                <p:nvPr/>
              </p:nvSpPr>
              <p:spPr>
                <a:xfrm>
                  <a:off x="11440342" y="3218545"/>
                  <a:ext cx="1010498" cy="3221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𝜔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AC7A56E-FD0B-42C7-823C-1BEB0328F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342" y="3218545"/>
                  <a:ext cx="1010498" cy="322139"/>
                </a:xfrm>
                <a:prstGeom prst="rect">
                  <a:avLst/>
                </a:prstGeom>
                <a:blipFill>
                  <a:blip r:embed="rId13"/>
                  <a:stretch>
                    <a:fillRect t="-11321" b="-1132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FD4C9B64-39C4-4832-B03A-357E4090AD21}"/>
                </a:ext>
              </a:extLst>
            </p:cNvPr>
            <p:cNvSpPr/>
            <p:nvPr/>
          </p:nvSpPr>
          <p:spPr>
            <a:xfrm>
              <a:off x="9246987" y="5638471"/>
              <a:ext cx="97536" cy="109728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2F1FB8C-F985-45B3-B30C-60C151D0A49B}"/>
                  </a:ext>
                </a:extLst>
              </p:cNvPr>
              <p:cNvSpPr/>
              <p:nvPr/>
            </p:nvSpPr>
            <p:spPr>
              <a:xfrm>
                <a:off x="459002" y="7337862"/>
                <a:ext cx="505267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2F1FB8C-F985-45B3-B30C-60C151D0A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2" y="7337862"/>
                <a:ext cx="505267" cy="4462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A4F56B1-3DBB-4C07-881A-D74FFA00A33B}"/>
                  </a:ext>
                </a:extLst>
              </p:cNvPr>
              <p:cNvSpPr txBox="1"/>
              <p:nvPr/>
            </p:nvSpPr>
            <p:spPr>
              <a:xfrm>
                <a:off x="944946" y="7100384"/>
                <a:ext cx="3569182" cy="919291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𝑃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,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𝑐𝑜𝑠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A4F56B1-3DBB-4C07-881A-D74FFA00A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46" y="7100384"/>
                <a:ext cx="3569182" cy="9192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9D300DCE-398C-449A-B563-DB50F666EDF6}"/>
              </a:ext>
            </a:extLst>
          </p:cNvPr>
          <p:cNvSpPr/>
          <p:nvPr/>
        </p:nvSpPr>
        <p:spPr>
          <a:xfrm>
            <a:off x="467830" y="6430240"/>
            <a:ext cx="65024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(Using </a:t>
            </a:r>
            <a:r>
              <a:rPr lang="en-US" dirty="0">
                <a:solidFill>
                  <a:schemeClr val="tx1"/>
                </a:solidFill>
              </a:rPr>
              <a:t>no lateral slipping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too):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056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relevant reference frames (inertial, body)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Draw conclusions</a:t>
            </a:r>
          </a:p>
          <a:p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098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Kinematics</a:t>
            </a:r>
            <a:endParaRPr dirty="0"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C0B50A-3260-417E-893F-8E7C3BB89E11}"/>
              </a:ext>
            </a:extLst>
          </p:cNvPr>
          <p:cNvGrpSpPr/>
          <p:nvPr/>
        </p:nvGrpSpPr>
        <p:grpSpPr>
          <a:xfrm>
            <a:off x="6629572" y="4139061"/>
            <a:ext cx="5682812" cy="4634538"/>
            <a:chOff x="6629572" y="4139061"/>
            <a:chExt cx="5682812" cy="46345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5DC79F-4204-49C9-B601-D0827970EBC0}"/>
                </a:ext>
              </a:extLst>
            </p:cNvPr>
            <p:cNvGrpSpPr/>
            <p:nvPr/>
          </p:nvGrpSpPr>
          <p:grpSpPr>
            <a:xfrm>
              <a:off x="6629572" y="4139061"/>
              <a:ext cx="5682812" cy="4634538"/>
              <a:chOff x="6629572" y="3426728"/>
              <a:chExt cx="5682812" cy="46345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1D153D-0053-4BD7-9A9A-17D772D55E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3594" y="3677334"/>
                <a:ext cx="644646" cy="30009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170C0E4-A1AD-4240-88F4-8013DFB106C0}"/>
                  </a:ext>
                </a:extLst>
              </p:cNvPr>
              <p:cNvGrpSpPr/>
              <p:nvPr/>
            </p:nvGrpSpPr>
            <p:grpSpPr>
              <a:xfrm>
                <a:off x="6629572" y="3426728"/>
                <a:ext cx="5682812" cy="4634538"/>
                <a:chOff x="6629572" y="3426728"/>
                <a:chExt cx="5682812" cy="4634538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B6D5EB5-21FB-45C2-8261-A1852391398E}"/>
                    </a:ext>
                  </a:extLst>
                </p:cNvPr>
                <p:cNvGrpSpPr/>
                <p:nvPr/>
              </p:nvGrpSpPr>
              <p:grpSpPr>
                <a:xfrm>
                  <a:off x="6629572" y="4055547"/>
                  <a:ext cx="5682812" cy="4005719"/>
                  <a:chOff x="6629572" y="3180941"/>
                  <a:chExt cx="5682812" cy="4005719"/>
                </a:xfrm>
              </p:grpSpPr>
              <p:pic>
                <p:nvPicPr>
                  <p:cNvPr id="47" name="Picture 46">
                    <a:extLst>
                      <a:ext uri="{FF2B5EF4-FFF2-40B4-BE49-F238E27FC236}">
                        <a16:creationId xmlns:a16="http://schemas.microsoft.com/office/drawing/2014/main" id="{B6ECFEB7-7DAE-4E44-B751-A27D5BBE72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29572" y="3180941"/>
                    <a:ext cx="5682812" cy="4005719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3A6B3991-5994-4F5D-8437-C677987E98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49233" y="5110648"/>
                        <a:ext cx="206703" cy="21544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0" tIns="0" rIns="0" bIns="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ea typeface="Cambria"/>
                          <a:cs typeface="Cambria"/>
                          <a:sym typeface="Cambri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3A6B3991-5994-4F5D-8437-C677987E98C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49233" y="5110648"/>
                        <a:ext cx="206703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941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96BE865-BB5A-462C-9CB6-DDEAC85737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05088" y="3669792"/>
                  <a:ext cx="341376" cy="768614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66ED98F8-A035-4F89-AE8C-00276C65D6FD}"/>
                    </a:ext>
                  </a:extLst>
                </p:cNvPr>
                <p:cNvSpPr/>
                <p:nvPr/>
              </p:nvSpPr>
              <p:spPr>
                <a:xfrm>
                  <a:off x="8680704" y="3657600"/>
                  <a:ext cx="97536" cy="109728"/>
                </a:xfrm>
                <a:prstGeom prst="flowChartConnector">
                  <a:avLst/>
                </a:prstGeom>
                <a:solidFill>
                  <a:schemeClr val="bg2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255005-386B-48BE-BA2E-E9D53DD0E0A8}"/>
                    </a:ext>
                  </a:extLst>
                </p:cNvPr>
                <p:cNvSpPr txBox="1"/>
                <p:nvPr/>
              </p:nvSpPr>
              <p:spPr>
                <a:xfrm>
                  <a:off x="8802624" y="3426728"/>
                  <a:ext cx="400751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rPr>
                    <a:t>ICC</a:t>
                  </a:r>
                </a:p>
              </p:txBody>
            </p:sp>
            <p:sp>
              <p:nvSpPr>
                <p:cNvPr id="45" name="Arrow: Curved Up 44">
                  <a:extLst>
                    <a:ext uri="{FF2B5EF4-FFF2-40B4-BE49-F238E27FC236}">
                      <a16:creationId xmlns:a16="http://schemas.microsoft.com/office/drawing/2014/main" id="{C425D1C2-6960-4048-9BC2-AD3BE11FDC24}"/>
                    </a:ext>
                  </a:extLst>
                </p:cNvPr>
                <p:cNvSpPr/>
                <p:nvPr/>
              </p:nvSpPr>
              <p:spPr>
                <a:xfrm rot="19721376">
                  <a:off x="8638571" y="3937561"/>
                  <a:ext cx="474408" cy="164321"/>
                </a:xfrm>
                <a:prstGeom prst="curvedUpArrow">
                  <a:avLst/>
                </a:prstGeom>
                <a:solidFill>
                  <a:schemeClr val="bg2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48E14E3A-6F00-4D14-B65E-B886C8E026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4347" y="3793506"/>
                      <a:ext cx="268639" cy="27699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𝜔</m:t>
                            </m:r>
                          </m:oMath>
                        </m:oMathPara>
                      </a14:m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48E14E3A-6F00-4D14-B65E-B886C8E026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84347" y="3793506"/>
                      <a:ext cx="268639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636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C440716-F8DE-49D3-B64D-8C341DDE2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3649" y="3950490"/>
                <a:ext cx="928106" cy="2102092"/>
              </a:xfrm>
              <a:prstGeom prst="straightConnector1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headEnd type="triangl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43DBF25-B32C-4134-851E-CB6351B26749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917" y="4888652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𝑑</m:t>
                          </m:r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43DBF25-B32C-4134-851E-CB6351B267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5917" y="4888652"/>
                    <a:ext cx="26863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909" b="-11111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8535F4F-C095-4BDB-8783-D0D1686470EE}"/>
                </a:ext>
              </a:extLst>
            </p:cNvPr>
            <p:cNvCxnSpPr/>
            <p:nvPr/>
          </p:nvCxnSpPr>
          <p:spPr>
            <a:xfrm flipV="1">
              <a:off x="9352986" y="5389418"/>
              <a:ext cx="802950" cy="346364"/>
            </a:xfrm>
            <a:prstGeom prst="straightConnector1">
              <a:avLst/>
            </a:prstGeom>
            <a:noFill/>
            <a:ln w="254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5ECAED-E401-45CA-9376-ADDFC99DB358}"/>
                </a:ext>
              </a:extLst>
            </p:cNvPr>
            <p:cNvCxnSpPr/>
            <p:nvPr/>
          </p:nvCxnSpPr>
          <p:spPr>
            <a:xfrm flipV="1">
              <a:off x="10029735" y="6913031"/>
              <a:ext cx="802950" cy="346364"/>
            </a:xfrm>
            <a:prstGeom prst="straightConnector1">
              <a:avLst/>
            </a:prstGeom>
            <a:noFill/>
            <a:ln w="254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D6DBDDB-D6B1-47AE-ADD3-39F7CF9D8EF3}"/>
                    </a:ext>
                  </a:extLst>
                </p:cNvPr>
                <p:cNvSpPr txBox="1"/>
                <p:nvPr/>
              </p:nvSpPr>
              <p:spPr>
                <a:xfrm>
                  <a:off x="10540884" y="6626415"/>
                  <a:ext cx="268639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D6DBDDB-D6B1-47AE-ADD3-39F7CF9D8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0884" y="6626415"/>
                  <a:ext cx="2686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2727" b="-1555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D950BB2-2B97-4544-BF49-678DFEA7B420}"/>
                    </a:ext>
                  </a:extLst>
                </p:cNvPr>
                <p:cNvSpPr txBox="1"/>
                <p:nvPr/>
              </p:nvSpPr>
              <p:spPr>
                <a:xfrm>
                  <a:off x="9988000" y="5458736"/>
                  <a:ext cx="268639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D950BB2-2B97-4544-BF49-678DFEA7B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000" y="5458736"/>
                  <a:ext cx="2686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778" b="-1956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CD199E-6C7D-4AD6-8FC5-89F2C2F8D4E5}"/>
                  </a:ext>
                </a:extLst>
              </p:cNvPr>
              <p:cNvSpPr txBox="1"/>
              <p:nvPr/>
            </p:nvSpPr>
            <p:spPr>
              <a:xfrm>
                <a:off x="706515" y="1697349"/>
                <a:ext cx="11605869" cy="456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All points in the rotation field (centered at </a:t>
                </a:r>
                <a14:m>
                  <m:oMath xmlns:m="http://schemas.openxmlformats.org/officeDocument/2006/math"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𝐼𝐶𝐶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) are subject to velocity orthogonal to the axle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CD199E-6C7D-4AD6-8FC5-89F2C2F8D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15" y="1697349"/>
                <a:ext cx="11605869" cy="456535"/>
              </a:xfrm>
              <a:prstGeom prst="rect">
                <a:avLst/>
              </a:prstGeom>
              <a:blipFill>
                <a:blip r:embed="rId9"/>
                <a:stretch>
                  <a:fillRect l="-1103" t="-8000" r="-1050" b="-29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AF57DC-D8C9-42B0-9AC7-FB0CA0E25EBC}"/>
                  </a:ext>
                </a:extLst>
              </p:cNvPr>
              <p:cNvSpPr txBox="1"/>
              <p:nvPr/>
            </p:nvSpPr>
            <p:spPr>
              <a:xfrm>
                <a:off x="3999658" y="3036132"/>
                <a:ext cx="2015936" cy="1595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𝑑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=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𝐿</m:t>
                              </m:r>
                              <m:f>
                                <m:f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AF57DC-D8C9-42B0-9AC7-FB0CA0E25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58" y="3036132"/>
                <a:ext cx="2015936" cy="15954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698D87-CFB0-4FEE-B18B-44CBD7511461}"/>
              </a:ext>
            </a:extLst>
          </p:cNvPr>
          <p:cNvCxnSpPr/>
          <p:nvPr/>
        </p:nvCxnSpPr>
        <p:spPr>
          <a:xfrm>
            <a:off x="2829338" y="3833851"/>
            <a:ext cx="1011382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E594D5-8B29-43F6-95D6-FA3B983C31B6}"/>
                  </a:ext>
                </a:extLst>
              </p:cNvPr>
              <p:cNvSpPr txBox="1"/>
              <p:nvPr/>
            </p:nvSpPr>
            <p:spPr>
              <a:xfrm>
                <a:off x="671665" y="5150739"/>
                <a:ext cx="5634556" cy="187230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/>
                  <a:t>Observations</a:t>
                </a: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no 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ICC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undefined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turn “on itself”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𝐼𝐶𝐶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turn “on wheel” 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E594D5-8B29-43F6-95D6-FA3B983C3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65" y="5150739"/>
                <a:ext cx="5634556" cy="1872307"/>
              </a:xfrm>
              <a:prstGeom prst="rect">
                <a:avLst/>
              </a:prstGeom>
              <a:blipFill>
                <a:blip r:embed="rId11"/>
                <a:stretch>
                  <a:fillRect l="-2052" t="-1294" b="-4207"/>
                </a:stretch>
              </a:blipFill>
              <a:ln w="12700" cap="flat">
                <a:solidFill>
                  <a:srgbClr val="00000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327294-1EFC-444F-A1A7-C9CDFC38A98D}"/>
                  </a:ext>
                </a:extLst>
              </p:cNvPr>
              <p:cNvSpPr txBox="1"/>
              <p:nvPr/>
            </p:nvSpPr>
            <p:spPr>
              <a:xfrm>
                <a:off x="720904" y="3371939"/>
                <a:ext cx="1991506" cy="91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327294-1EFC-444F-A1A7-C9CDFC38A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04" y="3371939"/>
                <a:ext cx="1991506" cy="9192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2975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A41AFC4-A6FA-47C5-BFE3-C0751AB0001F}"/>
              </a:ext>
            </a:extLst>
          </p:cNvPr>
          <p:cNvSpPr/>
          <p:nvPr/>
        </p:nvSpPr>
        <p:spPr>
          <a:xfrm>
            <a:off x="762541" y="1870230"/>
            <a:ext cx="5442857" cy="1263512"/>
          </a:xfrm>
          <a:prstGeom prst="flowChartProcess">
            <a:avLst/>
          </a:prstGeom>
          <a:solidFill>
            <a:schemeClr val="accent1">
              <a:alpha val="17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Kinematics: forward kinematics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D79093-CF41-4181-91AB-5D593DFCAA46}"/>
              </a:ext>
            </a:extLst>
          </p:cNvPr>
          <p:cNvCxnSpPr>
            <a:cxnSpLocks/>
          </p:cNvCxnSpPr>
          <p:nvPr/>
        </p:nvCxnSpPr>
        <p:spPr>
          <a:xfrm>
            <a:off x="2654585" y="2845933"/>
            <a:ext cx="0" cy="49420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912452-E67B-4F21-98BD-3A579BEA56A8}"/>
              </a:ext>
            </a:extLst>
          </p:cNvPr>
          <p:cNvGrpSpPr/>
          <p:nvPr/>
        </p:nvGrpSpPr>
        <p:grpSpPr>
          <a:xfrm>
            <a:off x="379491" y="3340138"/>
            <a:ext cx="5451084" cy="2113845"/>
            <a:chOff x="211404" y="5013243"/>
            <a:chExt cx="5451084" cy="211384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FA397B-89E6-436C-AC4E-646ED756F0AD}"/>
                </a:ext>
              </a:extLst>
            </p:cNvPr>
            <p:cNvGrpSpPr/>
            <p:nvPr/>
          </p:nvGrpSpPr>
          <p:grpSpPr>
            <a:xfrm>
              <a:off x="2235586" y="5013243"/>
              <a:ext cx="3426902" cy="2113845"/>
              <a:chOff x="740575" y="4885207"/>
              <a:chExt cx="3426902" cy="21138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D0F836F-AEE6-4AD8-958D-A0A73067FFB7}"/>
                      </a:ext>
                    </a:extLst>
                  </p:cNvPr>
                  <p:cNvSpPr/>
                  <p:nvPr/>
                </p:nvSpPr>
                <p:spPr>
                  <a:xfrm>
                    <a:off x="740575" y="5203742"/>
                    <a:ext cx="1266501" cy="12318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eqArr>
                                </m:den>
                              </m:f>
                            </m:e>
                          </m:d>
                          <m: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D0F836F-AEE6-4AD8-958D-A0A73067FF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575" y="5203742"/>
                    <a:ext cx="1266501" cy="123181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081F20B-FD50-43E4-A0ED-65773D6213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957" y="4886294"/>
                    <a:ext cx="495584" cy="211275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sym typeface="Cambria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081F20B-FD50-43E4-A0ED-65773D6213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957" y="4886294"/>
                    <a:ext cx="495584" cy="211275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ABE7FEE4-C803-4BC8-96FA-F395EA47ECEF}"/>
                      </a:ext>
                    </a:extLst>
                  </p:cNvPr>
                  <p:cNvSpPr/>
                  <p:nvPr/>
                </p:nvSpPr>
                <p:spPr>
                  <a:xfrm>
                    <a:off x="3256971" y="5337231"/>
                    <a:ext cx="910506" cy="8876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ABE7FEE4-C803-4BC8-96FA-F395EA47E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6971" y="5337231"/>
                    <a:ext cx="910506" cy="88761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268AD0E7-AB0F-45D1-8539-D428004774C0}"/>
                      </a:ext>
                    </a:extLst>
                  </p:cNvPr>
                  <p:cNvSpPr/>
                  <p:nvPr/>
                </p:nvSpPr>
                <p:spPr>
                  <a:xfrm>
                    <a:off x="2490881" y="4885207"/>
                    <a:ext cx="949041" cy="17590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]"/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268AD0E7-AB0F-45D1-8539-D428004774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0881" y="4885207"/>
                    <a:ext cx="949041" cy="175907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DCE48F-48D3-4DDB-8342-F9E0C19D7E7C}"/>
                </a:ext>
              </a:extLst>
            </p:cNvPr>
            <p:cNvSpPr txBox="1"/>
            <p:nvPr/>
          </p:nvSpPr>
          <p:spPr>
            <a:xfrm>
              <a:off x="211404" y="5733320"/>
              <a:ext cx="1994136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kumimoji="0" lang="en-US" sz="2300" b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mbria"/>
                </a:rPr>
                <a:t>Robot</a:t>
              </a:r>
              <a:r>
                <a:rPr kumimoji="0" lang="en-US" sz="2300" b="0" u="none" strike="noStrike" cap="none" spc="0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mbria"/>
                </a:rPr>
                <a:t> frame</a:t>
              </a:r>
              <a:r>
                <a:rPr kumimoji="0" lang="en-US" sz="2300" b="0" u="none" strike="noStrike" cap="none" spc="0" normalizeH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rPr>
                <a:t>: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85C094A-31D6-4FC2-AE5B-2041A2BD3A32}"/>
              </a:ext>
            </a:extLst>
          </p:cNvPr>
          <p:cNvSpPr txBox="1"/>
          <p:nvPr/>
        </p:nvSpPr>
        <p:spPr>
          <a:xfrm>
            <a:off x="410706" y="5416657"/>
            <a:ext cx="2168863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US" sz="23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mbria"/>
              </a:rPr>
              <a:t>Inertial</a:t>
            </a:r>
            <a:r>
              <a:rPr kumimoji="0" lang="en-US" sz="2300" b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mbria"/>
              </a:rPr>
              <a:t> frame</a:t>
            </a:r>
            <a:r>
              <a:rPr kumimoji="0" lang="en-US" sz="2300" b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sym typeface="Cambria"/>
              </a:rPr>
              <a:t>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49D248-007D-4D28-BDF9-37F94FB53669}"/>
              </a:ext>
            </a:extLst>
          </p:cNvPr>
          <p:cNvGrpSpPr/>
          <p:nvPr/>
        </p:nvGrpSpPr>
        <p:grpSpPr>
          <a:xfrm>
            <a:off x="2437848" y="6113797"/>
            <a:ext cx="8287859" cy="2536654"/>
            <a:chOff x="638221" y="6139986"/>
            <a:chExt cx="8287859" cy="253665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1B9D86F-901E-44A4-9ECE-7B7DE994A42C}"/>
                </a:ext>
              </a:extLst>
            </p:cNvPr>
            <p:cNvGrpSpPr/>
            <p:nvPr/>
          </p:nvGrpSpPr>
          <p:grpSpPr>
            <a:xfrm rot="10800000">
              <a:off x="7187212" y="6423668"/>
              <a:ext cx="978020" cy="1460209"/>
              <a:chOff x="6791822" y="4761637"/>
              <a:chExt cx="978020" cy="14602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3BC2D669-3416-476A-9405-663CDA348F42}"/>
                      </a:ext>
                    </a:extLst>
                  </p:cNvPr>
                  <p:cNvSpPr txBox="1"/>
                  <p:nvPr/>
                </p:nvSpPr>
                <p:spPr>
                  <a:xfrm>
                    <a:off x="6791822" y="4761637"/>
                    <a:ext cx="585160" cy="131003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3BC2D669-3416-476A-9405-663CDA348F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822" y="4761637"/>
                    <a:ext cx="585160" cy="131003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D6E2AE94-D67D-48FE-854E-17F331823F4E}"/>
                  </a:ext>
                </a:extLst>
              </p:cNvPr>
              <p:cNvSpPr/>
              <p:nvPr/>
            </p:nvSpPr>
            <p:spPr>
              <a:xfrm>
                <a:off x="6929189" y="4761637"/>
                <a:ext cx="840653" cy="1460209"/>
              </a:xfrm>
              <a:prstGeom prst="flowChartProcess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936EA6-AF47-4135-8DA1-09C118F0591B}"/>
                </a:ext>
              </a:extLst>
            </p:cNvPr>
            <p:cNvGrpSpPr/>
            <p:nvPr/>
          </p:nvGrpSpPr>
          <p:grpSpPr>
            <a:xfrm>
              <a:off x="638221" y="6139986"/>
              <a:ext cx="5761951" cy="2536654"/>
              <a:chOff x="442983" y="6505213"/>
              <a:chExt cx="5761951" cy="25366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57774C5-99E2-474F-83E1-0F2AE8B2E52F}"/>
                      </a:ext>
                    </a:extLst>
                  </p:cNvPr>
                  <p:cNvSpPr/>
                  <p:nvPr/>
                </p:nvSpPr>
                <p:spPr>
                  <a:xfrm>
                    <a:off x="442983" y="7153777"/>
                    <a:ext cx="2868414" cy="12318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eqArr>
                                </m:den>
                              </m:f>
                            </m:e>
                          </m:d>
                          <m: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57774C5-99E2-474F-83E1-0F2AE8B2E5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983" y="7153777"/>
                    <a:ext cx="2868414" cy="123181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502C76F-DE16-472E-B991-07B80375D2D3}"/>
                      </a:ext>
                    </a:extLst>
                  </p:cNvPr>
                  <p:cNvSpPr txBox="1"/>
                  <p:nvPr/>
                </p:nvSpPr>
                <p:spPr>
                  <a:xfrm>
                    <a:off x="3258170" y="6513226"/>
                    <a:ext cx="1019317" cy="25286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𝑜𝑠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sym typeface="Cambria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502C76F-DE16-472E-B991-07B80375D2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8170" y="6513226"/>
                    <a:ext cx="1019317" cy="252864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4840E2-914E-47AC-BA99-FE685A000C86}"/>
                      </a:ext>
                    </a:extLst>
                  </p:cNvPr>
                  <p:cNvSpPr/>
                  <p:nvPr/>
                </p:nvSpPr>
                <p:spPr>
                  <a:xfrm>
                    <a:off x="5294428" y="7164084"/>
                    <a:ext cx="910506" cy="8876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4840E2-914E-47AC-BA99-FE685A000C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4428" y="7164084"/>
                    <a:ext cx="910506" cy="88761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BAE6CC0-EB4C-4418-8C78-71A39AF343C0}"/>
                      </a:ext>
                    </a:extLst>
                  </p:cNvPr>
                  <p:cNvSpPr/>
                  <p:nvPr/>
                </p:nvSpPr>
                <p:spPr>
                  <a:xfrm>
                    <a:off x="4286685" y="6505213"/>
                    <a:ext cx="1203983" cy="21749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]"/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𝑜𝑠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BAE6CC0-EB4C-4418-8C78-71A39AF343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6685" y="6505213"/>
                    <a:ext cx="1203983" cy="21749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70873B6-E317-4278-AEB6-DDFCB98D14FA}"/>
                    </a:ext>
                  </a:extLst>
                </p:cNvPr>
                <p:cNvSpPr/>
                <p:nvPr/>
              </p:nvSpPr>
              <p:spPr>
                <a:xfrm>
                  <a:off x="6321822" y="7019526"/>
                  <a:ext cx="47000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70873B6-E317-4278-AEB6-DDFCB98D1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22" y="7019526"/>
                  <a:ext cx="470000" cy="44627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976EEFA-4F60-4B75-9FFE-55404B444D4D}"/>
                    </a:ext>
                  </a:extLst>
                </p:cNvPr>
                <p:cNvSpPr/>
                <p:nvPr/>
              </p:nvSpPr>
              <p:spPr>
                <a:xfrm>
                  <a:off x="8165231" y="6877944"/>
                  <a:ext cx="760849" cy="699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976EEFA-4F60-4B75-9FFE-55404B444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231" y="6877944"/>
                  <a:ext cx="760849" cy="69903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F0B6E3-D508-423E-AD00-C706C37C2595}"/>
                </a:ext>
              </a:extLst>
            </p:cNvPr>
            <p:cNvGrpSpPr/>
            <p:nvPr/>
          </p:nvGrpSpPr>
          <p:grpSpPr>
            <a:xfrm>
              <a:off x="6780282" y="6560153"/>
              <a:ext cx="978020" cy="1460209"/>
              <a:chOff x="6791822" y="4761637"/>
              <a:chExt cx="978020" cy="14602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FD36DBB-0DF4-483A-A81A-653372018B91}"/>
                      </a:ext>
                    </a:extLst>
                  </p:cNvPr>
                  <p:cNvSpPr txBox="1"/>
                  <p:nvPr/>
                </p:nvSpPr>
                <p:spPr>
                  <a:xfrm>
                    <a:off x="6791822" y="4761637"/>
                    <a:ext cx="585160" cy="131003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FD36DBB-0DF4-483A-A81A-653372018B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822" y="4761637"/>
                    <a:ext cx="585160" cy="131003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C3A2990C-007B-4851-9738-EDA7288C4C46}"/>
                  </a:ext>
                </a:extLst>
              </p:cNvPr>
              <p:cNvSpPr/>
              <p:nvPr/>
            </p:nvSpPr>
            <p:spPr>
              <a:xfrm>
                <a:off x="6929189" y="4761637"/>
                <a:ext cx="840653" cy="1460209"/>
              </a:xfrm>
              <a:prstGeom prst="flowChartProcess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D846342-E5BD-4D98-A84E-D37C429010F4}"/>
                    </a:ext>
                  </a:extLst>
                </p:cNvPr>
                <p:cNvSpPr txBox="1"/>
                <p:nvPr/>
              </p:nvSpPr>
              <p:spPr>
                <a:xfrm>
                  <a:off x="6898710" y="6747432"/>
                  <a:ext cx="1129155" cy="93904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D846342-E5BD-4D98-A84E-D37C42901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710" y="6747432"/>
                  <a:ext cx="1129155" cy="93904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E8023C-439E-4355-976C-0AEF78A5F1D6}"/>
              </a:ext>
            </a:extLst>
          </p:cNvPr>
          <p:cNvGrpSpPr/>
          <p:nvPr/>
        </p:nvGrpSpPr>
        <p:grpSpPr>
          <a:xfrm>
            <a:off x="6791822" y="1870230"/>
            <a:ext cx="5442857" cy="1263512"/>
            <a:chOff x="6780282" y="1833473"/>
            <a:chExt cx="5442857" cy="1263512"/>
          </a:xfrm>
        </p:grpSpPr>
        <p:sp>
          <p:nvSpPr>
            <p:cNvPr id="91" name="Flowchart: Process 90">
              <a:extLst>
                <a:ext uri="{FF2B5EF4-FFF2-40B4-BE49-F238E27FC236}">
                  <a16:creationId xmlns:a16="http://schemas.microsoft.com/office/drawing/2014/main" id="{6BB3EF33-8749-4B70-B833-6CB18B5AA0C3}"/>
                </a:ext>
              </a:extLst>
            </p:cNvPr>
            <p:cNvSpPr/>
            <p:nvPr/>
          </p:nvSpPr>
          <p:spPr>
            <a:xfrm>
              <a:off x="6780282" y="1833473"/>
              <a:ext cx="5442857" cy="1263512"/>
            </a:xfrm>
            <a:prstGeom prst="flowChartProcess">
              <a:avLst/>
            </a:prstGeom>
            <a:solidFill>
              <a:schemeClr val="accent1">
                <a:alpha val="17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D1A2BCE-8D83-440B-AED0-8B80F30E9489}"/>
                    </a:ext>
                  </a:extLst>
                </p:cNvPr>
                <p:cNvSpPr/>
                <p:nvPr/>
              </p:nvSpPr>
              <p:spPr>
                <a:xfrm>
                  <a:off x="10006668" y="2123607"/>
                  <a:ext cx="1300612" cy="463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D1A2BCE-8D83-440B-AED0-8B80F30E9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6668" y="2123607"/>
                  <a:ext cx="1300612" cy="463973"/>
                </a:xfrm>
                <a:prstGeom prst="rect">
                  <a:avLst/>
                </a:prstGeom>
                <a:blipFill>
                  <a:blip r:embed="rId23"/>
                  <a:stretch>
                    <a:fillRect t="-1266" b="-12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4E3F5C2-797B-4832-A58E-8A2A2F600102}"/>
                    </a:ext>
                  </a:extLst>
                </p:cNvPr>
                <p:cNvSpPr/>
                <p:nvPr/>
              </p:nvSpPr>
              <p:spPr>
                <a:xfrm>
                  <a:off x="9536668" y="2123607"/>
                  <a:ext cx="47000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4E3F5C2-797B-4832-A58E-8A2A2F6001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6668" y="2123607"/>
                  <a:ext cx="470000" cy="44627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BB9FD77-65A7-414D-BA5A-93931D10B149}"/>
                    </a:ext>
                  </a:extLst>
                </p:cNvPr>
                <p:cNvSpPr txBox="1"/>
                <p:nvPr/>
              </p:nvSpPr>
              <p:spPr>
                <a:xfrm>
                  <a:off x="7549902" y="1895947"/>
                  <a:ext cx="1991506" cy="91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BB9FD77-65A7-414D-BA5A-93931D10B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9902" y="1895947"/>
                  <a:ext cx="1991506" cy="91929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D58DD55-CEC6-491F-B5A8-FEFBC4332182}"/>
              </a:ext>
            </a:extLst>
          </p:cNvPr>
          <p:cNvCxnSpPr>
            <a:cxnSpLocks/>
          </p:cNvCxnSpPr>
          <p:nvPr/>
        </p:nvCxnSpPr>
        <p:spPr>
          <a:xfrm>
            <a:off x="9818746" y="2886639"/>
            <a:ext cx="0" cy="49420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1594E-2E71-4DE8-B953-882EF1685217}"/>
              </a:ext>
            </a:extLst>
          </p:cNvPr>
          <p:cNvGrpSpPr/>
          <p:nvPr/>
        </p:nvGrpSpPr>
        <p:grpSpPr>
          <a:xfrm>
            <a:off x="1125547" y="2106739"/>
            <a:ext cx="4614711" cy="463973"/>
            <a:chOff x="1117749" y="2066032"/>
            <a:chExt cx="4614711" cy="46397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A48A58-CE7E-4D43-9C09-F92ECB7D900A}"/>
                </a:ext>
              </a:extLst>
            </p:cNvPr>
            <p:cNvSpPr txBox="1"/>
            <p:nvPr/>
          </p:nvSpPr>
          <p:spPr>
            <a:xfrm>
              <a:off x="2869497" y="2073470"/>
              <a:ext cx="2862963" cy="456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Kinematic constraints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66D0360-A952-4611-947C-3CF2281C4903}"/>
                    </a:ext>
                  </a:extLst>
                </p:cNvPr>
                <p:cNvSpPr/>
                <p:nvPr/>
              </p:nvSpPr>
              <p:spPr>
                <a:xfrm>
                  <a:off x="1117749" y="2066032"/>
                  <a:ext cx="1300612" cy="4639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66D0360-A952-4611-947C-3CF2281C4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49" y="2066032"/>
                  <a:ext cx="1300612" cy="463973"/>
                </a:xfrm>
                <a:prstGeom prst="rect">
                  <a:avLst/>
                </a:prstGeom>
                <a:blipFill>
                  <a:blip r:embed="rId26"/>
                  <a:stretch>
                    <a:fillRect l="-465" t="-1282" b="-256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6042F7-5BCC-4ECB-84D8-2FE4F38C583F}"/>
                    </a:ext>
                  </a:extLst>
                </p:cNvPr>
                <p:cNvSpPr/>
                <p:nvPr/>
              </p:nvSpPr>
              <p:spPr>
                <a:xfrm>
                  <a:off x="2487401" y="2066032"/>
                  <a:ext cx="47000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6042F7-5BCC-4ECB-84D8-2FE4F38C5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401" y="2066032"/>
                  <a:ext cx="470000" cy="44627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2E9934-446A-47C9-9D5A-B1B46714304C}"/>
                  </a:ext>
                </a:extLst>
              </p:cNvPr>
              <p:cNvSpPr txBox="1"/>
              <p:nvPr/>
            </p:nvSpPr>
            <p:spPr>
              <a:xfrm>
                <a:off x="8027865" y="3390621"/>
                <a:ext cx="2178609" cy="1595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2E9934-446A-47C9-9D5A-B1B46714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865" y="3390621"/>
                <a:ext cx="2178609" cy="159543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DCFB3425-3749-4BC7-B371-4061409D3196}"/>
              </a:ext>
            </a:extLst>
          </p:cNvPr>
          <p:cNvSpPr txBox="1"/>
          <p:nvPr/>
        </p:nvSpPr>
        <p:spPr>
          <a:xfrm>
            <a:off x="2865117" y="1573739"/>
            <a:ext cx="1191032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Option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273DB0-80FE-4C5F-9CCB-63987DEC9499}"/>
              </a:ext>
            </a:extLst>
          </p:cNvPr>
          <p:cNvSpPr txBox="1"/>
          <p:nvPr/>
        </p:nvSpPr>
        <p:spPr>
          <a:xfrm>
            <a:off x="8996285" y="1538880"/>
            <a:ext cx="1191032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Option 2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0FCFDE-EF82-41DD-82F6-2EC48BFCC9C2}"/>
              </a:ext>
            </a:extLst>
          </p:cNvPr>
          <p:cNvCxnSpPr>
            <a:cxnSpLocks/>
          </p:cNvCxnSpPr>
          <p:nvPr/>
        </p:nvCxnSpPr>
        <p:spPr>
          <a:xfrm>
            <a:off x="9827492" y="5371773"/>
            <a:ext cx="8914" cy="90930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C88DCF-DB54-4B3B-B8BD-81103C234DE4}"/>
              </a:ext>
            </a:extLst>
          </p:cNvPr>
          <p:cNvCxnSpPr>
            <a:cxnSpLocks/>
          </p:cNvCxnSpPr>
          <p:nvPr/>
        </p:nvCxnSpPr>
        <p:spPr>
          <a:xfrm>
            <a:off x="4299862" y="5371773"/>
            <a:ext cx="8914" cy="90930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83EFB36-4179-4560-BC2F-3AFD74DA36A0}"/>
              </a:ext>
            </a:extLst>
          </p:cNvPr>
          <p:cNvSpPr/>
          <p:nvPr/>
        </p:nvSpPr>
        <p:spPr>
          <a:xfrm>
            <a:off x="1959429" y="5994400"/>
            <a:ext cx="9593942" cy="2481943"/>
          </a:xfrm>
          <a:prstGeom prst="flowChartProcess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14481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Pit Stop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7C75A-3D30-44C5-9855-31AC3504A365}"/>
              </a:ext>
            </a:extLst>
          </p:cNvPr>
          <p:cNvSpPr txBox="1"/>
          <p:nvPr/>
        </p:nvSpPr>
        <p:spPr>
          <a:xfrm>
            <a:off x="744963" y="2227965"/>
            <a:ext cx="10817064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We got to something: a relation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between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angular rates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of the wheels and the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pose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24B9A1-8B66-406E-813F-36A550AFCC93}"/>
              </a:ext>
            </a:extLst>
          </p:cNvPr>
          <p:cNvGrpSpPr/>
          <p:nvPr/>
        </p:nvGrpSpPr>
        <p:grpSpPr>
          <a:xfrm>
            <a:off x="4003964" y="3516846"/>
            <a:ext cx="3990109" cy="779701"/>
            <a:chOff x="2092036" y="3530701"/>
            <a:chExt cx="3990109" cy="77970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24E481A-2386-4784-B2D3-AFCFC001F6A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092036" y="3920552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342C96C7-A337-40CA-865A-53162729C956}"/>
                </a:ext>
              </a:extLst>
            </p:cNvPr>
            <p:cNvSpPr/>
            <p:nvPr/>
          </p:nvSpPr>
          <p:spPr>
            <a:xfrm>
              <a:off x="2951019" y="3530701"/>
              <a:ext cx="2258291" cy="779701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Forward Kinematics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02AA2B-58C8-4400-AB1F-E09DD39CDAD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209310" y="3920552"/>
              <a:ext cx="872835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6E75CA-13F7-4EEF-ADAA-D7403C9C59E1}"/>
                  </a:ext>
                </a:extLst>
              </p:cNvPr>
              <p:cNvSpPr/>
              <p:nvPr/>
            </p:nvSpPr>
            <p:spPr>
              <a:xfrm>
                <a:off x="3952441" y="2905816"/>
                <a:ext cx="910506" cy="887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6E75CA-13F7-4EEF-ADAA-D7403C9C5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441" y="2905816"/>
                <a:ext cx="910506" cy="887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318B61-A1E4-4CF9-9B0E-EBC29BC8F905}"/>
                  </a:ext>
                </a:extLst>
              </p:cNvPr>
              <p:cNvSpPr/>
              <p:nvPr/>
            </p:nvSpPr>
            <p:spPr>
              <a:xfrm>
                <a:off x="7198663" y="3347155"/>
                <a:ext cx="795410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318B61-A1E4-4CF9-9B0E-EBC29BC8F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63" y="3347155"/>
                <a:ext cx="795410" cy="446276"/>
              </a:xfrm>
              <a:prstGeom prst="rect">
                <a:avLst/>
              </a:prstGeom>
              <a:blipFill>
                <a:blip r:embed="rId4"/>
                <a:stretch>
                  <a:fillRect l="-1538" b="-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A0409CD-86DA-4FD2-825D-B6DE295127DF}"/>
              </a:ext>
            </a:extLst>
          </p:cNvPr>
          <p:cNvGrpSpPr/>
          <p:nvPr/>
        </p:nvGrpSpPr>
        <p:grpSpPr>
          <a:xfrm>
            <a:off x="4003964" y="5335866"/>
            <a:ext cx="4154415" cy="3015979"/>
            <a:chOff x="6614927" y="3464944"/>
            <a:chExt cx="2201870" cy="15188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02C8F9-6FE2-4FA6-BBCA-74F308BB3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4928" y="3464944"/>
              <a:ext cx="2201869" cy="138167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2E136F-77C4-4136-98C8-038D071A30C7}"/>
                </a:ext>
              </a:extLst>
            </p:cNvPr>
            <p:cNvSpPr txBox="1"/>
            <p:nvPr/>
          </p:nvSpPr>
          <p:spPr>
            <a:xfrm>
              <a:off x="6614927" y="4844260"/>
              <a:ext cx="2201870" cy="13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Who doesn’t like duckies?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D540E7-3420-49A8-9005-D173A3C8B71B}"/>
                  </a:ext>
                </a:extLst>
              </p:cNvPr>
              <p:cNvSpPr/>
              <p:nvPr/>
            </p:nvSpPr>
            <p:spPr>
              <a:xfrm>
                <a:off x="3958053" y="4047664"/>
                <a:ext cx="899285" cy="887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D540E7-3420-49A8-9005-D173A3C8B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53" y="4047664"/>
                <a:ext cx="899285" cy="887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26A8567-1EEF-4C7E-A77B-CA7706B38EA8}"/>
              </a:ext>
            </a:extLst>
          </p:cNvPr>
          <p:cNvSpPr/>
          <p:nvPr/>
        </p:nvSpPr>
        <p:spPr>
          <a:xfrm>
            <a:off x="2935335" y="3142944"/>
            <a:ext cx="93968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either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96281D-1F3B-49DC-8CE7-B91834B95D8C}"/>
              </a:ext>
            </a:extLst>
          </p:cNvPr>
          <p:cNvSpPr/>
          <p:nvPr/>
        </p:nvSpPr>
        <p:spPr>
          <a:xfrm>
            <a:off x="3212231" y="4268333"/>
            <a:ext cx="46358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17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relevant reference frames (inertial, body)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Draw conclusions</a:t>
            </a:r>
          </a:p>
          <a:p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492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Dynamics: notations (just for reference)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C50F-EDA5-4CA1-BDB5-1A80F12F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9" y="1665967"/>
            <a:ext cx="7974466" cy="273922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C714209-C518-44EC-97A0-1173A066564C}"/>
              </a:ext>
            </a:extLst>
          </p:cNvPr>
          <p:cNvGrpSpPr/>
          <p:nvPr/>
        </p:nvGrpSpPr>
        <p:grpSpPr>
          <a:xfrm>
            <a:off x="5765517" y="4253345"/>
            <a:ext cx="6671246" cy="4880801"/>
            <a:chOff x="5765517" y="4253345"/>
            <a:chExt cx="6671246" cy="488080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4D1C3-135D-4D1D-B3AB-9358598F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5517" y="4253345"/>
              <a:ext cx="6671246" cy="4880801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D19717-342C-4607-9FD3-445975705263}"/>
                </a:ext>
              </a:extLst>
            </p:cNvPr>
            <p:cNvCxnSpPr>
              <a:cxnSpLocks/>
            </p:cNvCxnSpPr>
            <p:nvPr/>
          </p:nvCxnSpPr>
          <p:spPr>
            <a:xfrm>
              <a:off x="8391363" y="6026220"/>
              <a:ext cx="684107" cy="1566071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0B5FB25-8633-446E-BC4E-ECD3774FAA35}"/>
                    </a:ext>
                  </a:extLst>
                </p:cNvPr>
                <p:cNvSpPr/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0B5FB25-8633-446E-BC4E-ECD3774FA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  <a:blipFill>
                  <a:blip r:embed="rId5"/>
                  <a:stretch>
                    <a:fillRect l="-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AEE025A-B52E-43D4-9B9A-67CBF6630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3994" y="6634353"/>
              <a:ext cx="429491" cy="220419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C0756E-3DFF-4E04-8EDF-E5BD6ECDDF04}"/>
                    </a:ext>
                  </a:extLst>
                </p:cNvPr>
                <p:cNvSpPr txBox="1"/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𝑐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C0756E-3DFF-4E04-8EDF-E5BD6ECDD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037" b="-22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8603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Polar coordinates kinematics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CDD42-BD49-4BE2-8121-956E1F73591B}"/>
              </a:ext>
            </a:extLst>
          </p:cNvPr>
          <p:cNvSpPr txBox="1"/>
          <p:nvPr/>
        </p:nvSpPr>
        <p:spPr>
          <a:xfrm>
            <a:off x="578709" y="1845202"/>
            <a:ext cx="11618565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Analysis is simpler in polar coordinates: step back and recall kinematics of rotating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5DFBA-7EDD-4232-B3EF-9384560C86AF}"/>
                  </a:ext>
                </a:extLst>
              </p:cNvPr>
              <p:cNvSpPr txBox="1"/>
              <p:nvPr/>
            </p:nvSpPr>
            <p:spPr>
              <a:xfrm>
                <a:off x="426309" y="3125476"/>
                <a:ext cx="2772227" cy="472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kumimoji="0" lang="en-US" sz="23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𝒓</m:t>
                    </m:r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𝑡</m:t>
                        </m:r>
                      </m:e>
                    </m:d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=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𝑟</m:t>
                    </m:r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p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𝑒</m:t>
                        </m:r>
                      </m:e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𝑗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𝜃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(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𝑡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5DFBA-7EDD-4232-B3EF-9384560C8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9" y="3125476"/>
                <a:ext cx="2772227" cy="472117"/>
              </a:xfrm>
              <a:prstGeom prst="rect">
                <a:avLst/>
              </a:prstGeom>
              <a:blipFill>
                <a:blip r:embed="rId3"/>
                <a:stretch>
                  <a:fillRect l="-220" b="-220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669F2E-D241-4B00-AEAE-7BA5440BA98C}"/>
                  </a:ext>
                </a:extLst>
              </p:cNvPr>
              <p:cNvSpPr/>
              <p:nvPr/>
            </p:nvSpPr>
            <p:spPr>
              <a:xfrm>
                <a:off x="488180" y="3678764"/>
                <a:ext cx="5420715" cy="574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669F2E-D241-4B00-AEAE-7BA5440BA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80" y="3678764"/>
                <a:ext cx="5420715" cy="574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C8C2AB-0E17-475F-9829-1D9AADD49063}"/>
                  </a:ext>
                </a:extLst>
              </p:cNvPr>
              <p:cNvSpPr/>
              <p:nvPr/>
            </p:nvSpPr>
            <p:spPr>
              <a:xfrm>
                <a:off x="476638" y="4253345"/>
                <a:ext cx="5443798" cy="574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C8C2AB-0E17-475F-9829-1D9AADD49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8" y="4253345"/>
                <a:ext cx="5443798" cy="574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398137C-FF8A-42D1-88BC-781EB2A71402}"/>
              </a:ext>
            </a:extLst>
          </p:cNvPr>
          <p:cNvGrpSpPr/>
          <p:nvPr/>
        </p:nvGrpSpPr>
        <p:grpSpPr>
          <a:xfrm>
            <a:off x="488180" y="5532624"/>
            <a:ext cx="4192943" cy="1814732"/>
            <a:chOff x="510034" y="5758494"/>
            <a:chExt cx="4192943" cy="181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B7CDC-4A7B-4457-B631-474784236A46}"/>
                    </a:ext>
                  </a:extLst>
                </p:cNvPr>
                <p:cNvSpPr/>
                <p:nvPr/>
              </p:nvSpPr>
              <p:spPr>
                <a:xfrm>
                  <a:off x="510035" y="5758494"/>
                  <a:ext cx="181549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B7CDC-4A7B-4457-B631-474784236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5" y="5758494"/>
                  <a:ext cx="1815497" cy="446276"/>
                </a:xfrm>
                <a:prstGeom prst="rect">
                  <a:avLst/>
                </a:prstGeom>
                <a:blipFill>
                  <a:blip r:embed="rId6"/>
                  <a:stretch>
                    <a:fillRect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42917C-BE7B-4A3D-9F58-5274E139EFCE}"/>
                    </a:ext>
                  </a:extLst>
                </p:cNvPr>
                <p:cNvSpPr/>
                <p:nvPr/>
              </p:nvSpPr>
              <p:spPr>
                <a:xfrm>
                  <a:off x="510034" y="6203660"/>
                  <a:ext cx="2398542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42917C-BE7B-4A3D-9F58-5274E139EF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4" y="6203660"/>
                  <a:ext cx="2398542" cy="462755"/>
                </a:xfrm>
                <a:prstGeom prst="rect">
                  <a:avLst/>
                </a:prstGeom>
                <a:blipFill>
                  <a:blip r:embed="rId7"/>
                  <a:stretch>
                    <a:fillRect t="-263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8C175B-BADB-4982-86AB-46C55A491955}"/>
                    </a:ext>
                  </a:extLst>
                </p:cNvPr>
                <p:cNvSpPr/>
                <p:nvPr/>
              </p:nvSpPr>
              <p:spPr>
                <a:xfrm>
                  <a:off x="510035" y="6647716"/>
                  <a:ext cx="3392275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8C175B-BADB-4982-86AB-46C55A491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5" y="6647716"/>
                  <a:ext cx="3392275" cy="462755"/>
                </a:xfrm>
                <a:prstGeom prst="rect">
                  <a:avLst/>
                </a:prstGeom>
                <a:blipFill>
                  <a:blip r:embed="rId8"/>
                  <a:stretch>
                    <a:fillRect t="-2632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ED5CE39-CB59-4590-B5B1-3AA1A457FC66}"/>
                    </a:ext>
                  </a:extLst>
                </p:cNvPr>
                <p:cNvSpPr/>
                <p:nvPr/>
              </p:nvSpPr>
              <p:spPr>
                <a:xfrm>
                  <a:off x="510034" y="7110471"/>
                  <a:ext cx="4192943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)=2 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ED5CE39-CB59-4590-B5B1-3AA1A457F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4" y="7110471"/>
                  <a:ext cx="4192943" cy="462755"/>
                </a:xfrm>
                <a:prstGeom prst="rect">
                  <a:avLst/>
                </a:prstGeom>
                <a:blipFill>
                  <a:blip r:embed="rId9"/>
                  <a:stretch>
                    <a:fillRect t="-2632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4C54C5E-AC06-485D-8D7F-FA7E542A04F9}"/>
              </a:ext>
            </a:extLst>
          </p:cNvPr>
          <p:cNvSpPr/>
          <p:nvPr/>
        </p:nvSpPr>
        <p:spPr>
          <a:xfrm>
            <a:off x="3783380" y="3736662"/>
            <a:ext cx="1970596" cy="548640"/>
          </a:xfrm>
          <a:prstGeom prst="flowChartProcess">
            <a:avLst/>
          </a:prstGeom>
          <a:solidFill>
            <a:schemeClr val="accent3">
              <a:lumMod val="40000"/>
              <a:lumOff val="60000"/>
              <a:alpha val="18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7C12333-9B7A-4F54-BDFE-E72B46253ED0}"/>
              </a:ext>
            </a:extLst>
          </p:cNvPr>
          <p:cNvSpPr/>
          <p:nvPr/>
        </p:nvSpPr>
        <p:spPr>
          <a:xfrm>
            <a:off x="2120251" y="3720684"/>
            <a:ext cx="1441198" cy="548640"/>
          </a:xfrm>
          <a:prstGeom prst="flowChartProcess">
            <a:avLst/>
          </a:prstGeom>
          <a:solidFill>
            <a:schemeClr val="bg1">
              <a:lumMod val="75000"/>
              <a:alpha val="18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D53967-096A-4643-A03B-3019D8047D7C}"/>
              </a:ext>
            </a:extLst>
          </p:cNvPr>
          <p:cNvCxnSpPr/>
          <p:nvPr/>
        </p:nvCxnSpPr>
        <p:spPr>
          <a:xfrm flipH="1">
            <a:off x="3270065" y="3250297"/>
            <a:ext cx="802718" cy="3413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281C8A-52CC-444C-BA03-73590967719C}"/>
              </a:ext>
            </a:extLst>
          </p:cNvPr>
          <p:cNvSpPr txBox="1"/>
          <p:nvPr/>
        </p:nvSpPr>
        <p:spPr>
          <a:xfrm>
            <a:off x="4072783" y="3059322"/>
            <a:ext cx="1495602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Radia</a:t>
            </a:r>
            <a:r>
              <a:rPr lang="en-US" sz="1400" dirty="0"/>
              <a:t>l component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9359DD-148A-4DE7-A160-7FEF903C6AB0}"/>
              </a:ext>
            </a:extLst>
          </p:cNvPr>
          <p:cNvCxnSpPr/>
          <p:nvPr/>
        </p:nvCxnSpPr>
        <p:spPr>
          <a:xfrm flipH="1">
            <a:off x="5328108" y="3401000"/>
            <a:ext cx="802718" cy="3413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CBDA1F-F338-4B89-9EDC-4F1F0EE2913B}"/>
              </a:ext>
            </a:extLst>
          </p:cNvPr>
          <p:cNvSpPr txBox="1"/>
          <p:nvPr/>
        </p:nvSpPr>
        <p:spPr>
          <a:xfrm>
            <a:off x="6130826" y="3172733"/>
            <a:ext cx="1829027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Tangential component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CBCE0E-A2A4-456E-BB2D-A0F80B8BF45E}"/>
              </a:ext>
            </a:extLst>
          </p:cNvPr>
          <p:cNvGrpSpPr/>
          <p:nvPr/>
        </p:nvGrpSpPr>
        <p:grpSpPr>
          <a:xfrm>
            <a:off x="5765517" y="4253345"/>
            <a:ext cx="6671246" cy="4880801"/>
            <a:chOff x="5765517" y="4253345"/>
            <a:chExt cx="6671246" cy="488080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C6717C-2E95-4591-8A83-0B9EC58D0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5517" y="4253345"/>
              <a:ext cx="6671246" cy="4880801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82EE17-BF63-4298-82AF-E7069C9194ED}"/>
                </a:ext>
              </a:extLst>
            </p:cNvPr>
            <p:cNvCxnSpPr>
              <a:cxnSpLocks/>
            </p:cNvCxnSpPr>
            <p:nvPr/>
          </p:nvCxnSpPr>
          <p:spPr>
            <a:xfrm>
              <a:off x="8391363" y="6026220"/>
              <a:ext cx="684107" cy="1566071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927BD7C-78B5-4184-BCAF-3EACE5F17FB4}"/>
                    </a:ext>
                  </a:extLst>
                </p:cNvPr>
                <p:cNvSpPr/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927BD7C-78B5-4184-BCAF-3EACE5F17F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  <a:blipFill>
                  <a:blip r:embed="rId11"/>
                  <a:stretch>
                    <a:fillRect l="-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1B80EC2-0C48-4ED7-BAEE-05C082B88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3994" y="6634353"/>
              <a:ext cx="429491" cy="220419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707911D-51CB-439E-8938-52565D4F5A06}"/>
                    </a:ext>
                  </a:extLst>
                </p:cNvPr>
                <p:cNvSpPr txBox="1"/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𝑐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707911D-51CB-439E-8938-52565D4F5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7037" b="-22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36615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Dynamic equilibria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0587D-F7DC-46A2-B760-BB12FAF178CE}"/>
              </a:ext>
            </a:extLst>
          </p:cNvPr>
          <p:cNvSpPr txBox="1"/>
          <p:nvPr/>
        </p:nvSpPr>
        <p:spPr>
          <a:xfrm>
            <a:off x="2906115" y="1895149"/>
            <a:ext cx="7078861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The only modeled forces are those acting on the wheels</a:t>
            </a: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EE01B-D86D-424B-9ED6-5DC909328C52}"/>
              </a:ext>
            </a:extLst>
          </p:cNvPr>
          <p:cNvSpPr txBox="1"/>
          <p:nvPr/>
        </p:nvSpPr>
        <p:spPr>
          <a:xfrm>
            <a:off x="432494" y="2844089"/>
            <a:ext cx="298479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285750" marR="0" indent="-28575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Forces: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radia</a:t>
            </a:r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direction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sym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E4225-A327-481F-AA44-7642008C033F}"/>
              </a:ext>
            </a:extLst>
          </p:cNvPr>
          <p:cNvSpPr txBox="1"/>
          <p:nvPr/>
        </p:nvSpPr>
        <p:spPr>
          <a:xfrm>
            <a:off x="432494" y="4229678"/>
            <a:ext cx="345928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285750" marR="0" indent="-28575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Forces: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tangential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direction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sym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A515FD-490C-4F1F-8250-7E301EA8DA05}"/>
                  </a:ext>
                </a:extLst>
              </p:cNvPr>
              <p:cNvSpPr txBox="1"/>
              <p:nvPr/>
            </p:nvSpPr>
            <p:spPr>
              <a:xfrm>
                <a:off x="432494" y="5615851"/>
                <a:ext cx="4516556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285750" marR="0" indent="-28575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Moments</a:t>
                </a: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: yaw axis passing through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𝐴</m:t>
                    </m:r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sym typeface="Cambri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A515FD-490C-4F1F-8250-7E301EA8D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4" y="5615851"/>
                <a:ext cx="4516556" cy="410369"/>
              </a:xfrm>
              <a:prstGeom prst="rect">
                <a:avLst/>
              </a:prstGeom>
              <a:blipFill>
                <a:blip r:embed="rId3"/>
                <a:stretch>
                  <a:fillRect l="-1754" t="-5882" r="-270" b="-235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D0351-4C8B-41B2-81A9-B0C2FE02FBC0}"/>
                  </a:ext>
                </a:extLst>
              </p:cNvPr>
              <p:cNvSpPr txBox="1"/>
              <p:nvPr/>
            </p:nvSpPr>
            <p:spPr>
              <a:xfrm>
                <a:off x="580450" y="3495558"/>
                <a:ext cx="2688878" cy="3695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𝑀</m:t>
                      </m:r>
                      <m:sSub>
                        <m:sSub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b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𝑎</m:t>
                          </m:r>
                        </m:e>
                        <m:sub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d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sSub>
                        <m:sSub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b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𝐹</m:t>
                          </m:r>
                        </m:e>
                        <m:sub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𝑢</m:t>
                          </m:r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,</m:t>
                          </m:r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𝐿</m:t>
                          </m:r>
                        </m:sub>
                      </m:sSub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D0351-4C8B-41B2-81A9-B0C2FE02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0" y="3495558"/>
                <a:ext cx="2688878" cy="369525"/>
              </a:xfrm>
              <a:prstGeom prst="rect">
                <a:avLst/>
              </a:prstGeom>
              <a:blipFill>
                <a:blip r:embed="rId4"/>
                <a:stretch>
                  <a:fillRect l="-3855" b="-114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049045-1FE1-4EC3-9546-00BCBC613327}"/>
                  </a:ext>
                </a:extLst>
              </p:cNvPr>
              <p:cNvSpPr txBox="1"/>
              <p:nvPr/>
            </p:nvSpPr>
            <p:spPr>
              <a:xfrm>
                <a:off x="584215" y="4859224"/>
                <a:ext cx="2829621" cy="3695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𝑀</m:t>
                      </m:r>
                      <m:sSub>
                        <m:sSub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b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𝑎</m:t>
                          </m:r>
                        </m:e>
                        <m:sub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d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sSub>
                        <m:sSub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b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𝐹</m:t>
                          </m:r>
                        </m:e>
                        <m:sub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𝑤</m:t>
                          </m:r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,</m:t>
                          </m:r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𝐿</m:t>
                          </m:r>
                        </m:sub>
                      </m:sSub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049045-1FE1-4EC3-9546-00BCBC613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5" y="4859224"/>
                <a:ext cx="2829621" cy="369525"/>
              </a:xfrm>
              <a:prstGeom prst="rect">
                <a:avLst/>
              </a:prstGeom>
              <a:blipFill>
                <a:blip r:embed="rId5"/>
                <a:stretch>
                  <a:fillRect l="-3017" b="-114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AAD716-4C49-45AE-8916-741173DC87F9}"/>
                  </a:ext>
                </a:extLst>
              </p:cNvPr>
              <p:cNvSpPr txBox="1"/>
              <p:nvPr/>
            </p:nvSpPr>
            <p:spPr>
              <a:xfrm>
                <a:off x="578709" y="6285994"/>
                <a:ext cx="4969437" cy="716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acc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f>
                        <m:f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fPr>
                        <m:num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𝐿</m:t>
                          </m:r>
                        </m:num>
                        <m:den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𝐽</m:t>
                          </m:r>
                        </m:den>
                      </m:f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mbria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AAD716-4C49-45AE-8916-741173DC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09" y="6285994"/>
                <a:ext cx="4969437" cy="7160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01DCC5E-E4AF-4246-8FC0-017824706BF8}"/>
              </a:ext>
            </a:extLst>
          </p:cNvPr>
          <p:cNvGrpSpPr/>
          <p:nvPr/>
        </p:nvGrpSpPr>
        <p:grpSpPr>
          <a:xfrm>
            <a:off x="5765517" y="4253345"/>
            <a:ext cx="6671246" cy="4880801"/>
            <a:chOff x="5765517" y="4253345"/>
            <a:chExt cx="6671246" cy="48808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11B755C-13BC-4AAE-9F83-BA049EA3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65517" y="4253345"/>
              <a:ext cx="6671246" cy="4880801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C5DEBA-2ADB-4AB8-A293-2065E7CBA66A}"/>
                </a:ext>
              </a:extLst>
            </p:cNvPr>
            <p:cNvCxnSpPr>
              <a:cxnSpLocks/>
            </p:cNvCxnSpPr>
            <p:nvPr/>
          </p:nvCxnSpPr>
          <p:spPr>
            <a:xfrm>
              <a:off x="8391363" y="6026220"/>
              <a:ext cx="684107" cy="1566071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0B88639-D78B-4596-81B2-725A3C23FBC0}"/>
                    </a:ext>
                  </a:extLst>
                </p:cNvPr>
                <p:cNvSpPr/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0B88639-D78B-4596-81B2-725A3C23F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  <a:blipFill>
                  <a:blip r:embed="rId8"/>
                  <a:stretch>
                    <a:fillRect l="-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156259-82E5-4E29-A8CB-77489B0A54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3994" y="6634353"/>
              <a:ext cx="429491" cy="220419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D778D91-BE67-4103-861A-9238FAD2FCFC}"/>
                    </a:ext>
                  </a:extLst>
                </p:cNvPr>
                <p:cNvSpPr txBox="1"/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𝑐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D778D91-BE67-4103-861A-9238FAD2F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7037" b="-22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38335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ort topic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Modeling of a differential drive vehicle</a:t>
            </a:r>
            <a:endParaRPr dirty="0"/>
          </a:p>
        </p:txBody>
      </p:sp>
      <p:sp>
        <p:nvSpPr>
          <p:cNvPr id="69" name="Concept 1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rPr lang="en-US" dirty="0"/>
              <a:t>Kinematic model</a:t>
            </a:r>
            <a:endParaRPr dirty="0"/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Kinematic constraints</a:t>
            </a:r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Dynamic model</a:t>
            </a:r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DC motor model</a:t>
            </a:r>
            <a:endParaRPr dirty="0"/>
          </a:p>
        </p:txBody>
      </p:sp>
      <p:sp>
        <p:nvSpPr>
          <p:cNvPr id="70" name="Concept 1…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rPr lang="en-US" dirty="0"/>
              <a:t>Reference frames</a:t>
            </a:r>
            <a:endParaRPr dirty="0"/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Kinematics basics</a:t>
            </a:r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Dynamics basics</a:t>
            </a:r>
            <a:endParaRPr dirty="0"/>
          </a:p>
        </p:txBody>
      </p:sp>
      <p:sp>
        <p:nvSpPr>
          <p:cNvPr id="71" name="Author name (affiliation) - first version…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rPr lang="en-US" dirty="0"/>
              <a:t>Jacopo Tani (ETHZ)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Dynamical model: general 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E52C34-93A2-40AB-A40F-DD8316132754}"/>
              </a:ext>
            </a:extLst>
          </p:cNvPr>
          <p:cNvGrpSpPr/>
          <p:nvPr/>
        </p:nvGrpSpPr>
        <p:grpSpPr>
          <a:xfrm>
            <a:off x="1493109" y="2212015"/>
            <a:ext cx="4969437" cy="1552062"/>
            <a:chOff x="578709" y="2073470"/>
            <a:chExt cx="4969437" cy="1552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758FF6-9AD1-416D-B4F6-11BD9C92B0A7}"/>
                    </a:ext>
                  </a:extLst>
                </p:cNvPr>
                <p:cNvSpPr txBox="1"/>
                <p:nvPr/>
              </p:nvSpPr>
              <p:spPr>
                <a:xfrm>
                  <a:off x="578709" y="2073470"/>
                  <a:ext cx="2688878" cy="3695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𝑀</m:t>
                        </m:r>
                        <m:sSub>
                          <m:sSub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d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𝑡</m:t>
                            </m:r>
                          </m:e>
                        </m:d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𝐹</m:t>
                            </m:r>
                          </m:e>
                          <m: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𝑢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,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𝐿</m:t>
                            </m:r>
                          </m:sub>
                        </m:s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758FF6-9AD1-416D-B4F6-11BD9C92B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09" y="2073470"/>
                  <a:ext cx="2688878" cy="369525"/>
                </a:xfrm>
                <a:prstGeom prst="rect">
                  <a:avLst/>
                </a:prstGeom>
                <a:blipFill>
                  <a:blip r:embed="rId3"/>
                  <a:stretch>
                    <a:fillRect l="-3855" b="-1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66702A-7878-4055-8410-03DE106C9C22}"/>
                    </a:ext>
                  </a:extLst>
                </p:cNvPr>
                <p:cNvSpPr txBox="1"/>
                <p:nvPr/>
              </p:nvSpPr>
              <p:spPr>
                <a:xfrm>
                  <a:off x="584215" y="2539977"/>
                  <a:ext cx="2829621" cy="3695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𝑀</m:t>
                        </m:r>
                        <m:sSub>
                          <m:sSub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d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𝑡</m:t>
                            </m:r>
                          </m:e>
                        </m:d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𝐹</m:t>
                            </m:r>
                          </m:e>
                          <m: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,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𝐿</m:t>
                            </m:r>
                          </m:sub>
                        </m:s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66702A-7878-4055-8410-03DE106C9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15" y="2539977"/>
                  <a:ext cx="2829621" cy="369525"/>
                </a:xfrm>
                <a:prstGeom prst="rect">
                  <a:avLst/>
                </a:prstGeom>
                <a:blipFill>
                  <a:blip r:embed="rId4"/>
                  <a:stretch>
                    <a:fillRect l="-3017" b="-1147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6CA9631-081C-40D6-84F9-583A3912B9CC}"/>
                    </a:ext>
                  </a:extLst>
                </p:cNvPr>
                <p:cNvSpPr txBox="1"/>
                <p:nvPr/>
              </p:nvSpPr>
              <p:spPr>
                <a:xfrm>
                  <a:off x="578709" y="2909502"/>
                  <a:ext cx="4969437" cy="7160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d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𝑡</m:t>
                            </m:r>
                          </m:e>
                        </m:d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fPr>
                          <m:num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𝐿</m:t>
                            </m:r>
                          </m:num>
                          <m:den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𝐽</m:t>
                            </m:r>
                          </m:den>
                        </m:f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6CA9631-081C-40D6-84F9-583A3912B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09" y="2909502"/>
                  <a:ext cx="4969437" cy="7160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BFF2DD-4AF4-47E1-BB5B-79D8AC077504}"/>
              </a:ext>
            </a:extLst>
          </p:cNvPr>
          <p:cNvGrpSpPr/>
          <p:nvPr/>
        </p:nvGrpSpPr>
        <p:grpSpPr>
          <a:xfrm>
            <a:off x="7307080" y="1949345"/>
            <a:ext cx="4192943" cy="1814732"/>
            <a:chOff x="510034" y="5758494"/>
            <a:chExt cx="4192943" cy="181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B2E48F0-2B0F-4953-984C-9245EA668E34}"/>
                    </a:ext>
                  </a:extLst>
                </p:cNvPr>
                <p:cNvSpPr/>
                <p:nvPr/>
              </p:nvSpPr>
              <p:spPr>
                <a:xfrm>
                  <a:off x="510035" y="5758494"/>
                  <a:ext cx="181549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B2E48F0-2B0F-4953-984C-9245EA668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5" y="5758494"/>
                  <a:ext cx="1815497" cy="446276"/>
                </a:xfrm>
                <a:prstGeom prst="rect">
                  <a:avLst/>
                </a:prstGeom>
                <a:blipFill>
                  <a:blip r:embed="rId6"/>
                  <a:stretch>
                    <a:fillRect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389EEE8-632C-4EFF-86D8-4B09ABE6319A}"/>
                    </a:ext>
                  </a:extLst>
                </p:cNvPr>
                <p:cNvSpPr/>
                <p:nvPr/>
              </p:nvSpPr>
              <p:spPr>
                <a:xfrm>
                  <a:off x="510034" y="6203660"/>
                  <a:ext cx="2398542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389EEE8-632C-4EFF-86D8-4B09ABE63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4" y="6203660"/>
                  <a:ext cx="2398542" cy="462755"/>
                </a:xfrm>
                <a:prstGeom prst="rect">
                  <a:avLst/>
                </a:prstGeom>
                <a:blipFill>
                  <a:blip r:embed="rId7"/>
                  <a:stretch>
                    <a:fillRect t="-263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2B91DBE-AE25-435D-AAB9-09F250F2D4DB}"/>
                    </a:ext>
                  </a:extLst>
                </p:cNvPr>
                <p:cNvSpPr/>
                <p:nvPr/>
              </p:nvSpPr>
              <p:spPr>
                <a:xfrm>
                  <a:off x="510035" y="6647716"/>
                  <a:ext cx="3392275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2B91DBE-AE25-435D-AAB9-09F250F2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5" y="6647716"/>
                  <a:ext cx="3392275" cy="462755"/>
                </a:xfrm>
                <a:prstGeom prst="rect">
                  <a:avLst/>
                </a:prstGeom>
                <a:blipFill>
                  <a:blip r:embed="rId8"/>
                  <a:stretch>
                    <a:fillRect t="-263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D479B8-0E77-4A86-A664-15FC66988739}"/>
                    </a:ext>
                  </a:extLst>
                </p:cNvPr>
                <p:cNvSpPr/>
                <p:nvPr/>
              </p:nvSpPr>
              <p:spPr>
                <a:xfrm>
                  <a:off x="510034" y="7110471"/>
                  <a:ext cx="4192943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)=2 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D479B8-0E77-4A86-A664-15FC66988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4" y="7110471"/>
                  <a:ext cx="4192943" cy="462755"/>
                </a:xfrm>
                <a:prstGeom prst="rect">
                  <a:avLst/>
                </a:prstGeom>
                <a:blipFill>
                  <a:blip r:embed="rId9"/>
                  <a:stretch>
                    <a:fillRect t="-266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D9EBAE30-D9D5-441C-AC28-3824F93D3E44}"/>
              </a:ext>
            </a:extLst>
          </p:cNvPr>
          <p:cNvSpPr/>
          <p:nvPr/>
        </p:nvSpPr>
        <p:spPr>
          <a:xfrm rot="5400000">
            <a:off x="6094660" y="1783135"/>
            <a:ext cx="493361" cy="4908340"/>
          </a:xfrm>
          <a:prstGeom prst="rightBrace">
            <a:avLst>
              <a:gd name="adj1" fmla="val 8333"/>
              <a:gd name="adj2" fmla="val 49718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22769F-4221-4058-A907-8C4A0B9B2A09}"/>
              </a:ext>
            </a:extLst>
          </p:cNvPr>
          <p:cNvGrpSpPr/>
          <p:nvPr/>
        </p:nvGrpSpPr>
        <p:grpSpPr>
          <a:xfrm>
            <a:off x="3078596" y="4738654"/>
            <a:ext cx="6525491" cy="2930170"/>
            <a:chOff x="3311236" y="4745248"/>
            <a:chExt cx="6525491" cy="29301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458FDB-E609-4287-A5F8-F0E94D964E38}"/>
                </a:ext>
              </a:extLst>
            </p:cNvPr>
            <p:cNvGrpSpPr/>
            <p:nvPr/>
          </p:nvGrpSpPr>
          <p:grpSpPr>
            <a:xfrm>
              <a:off x="3887172" y="5228845"/>
              <a:ext cx="5357692" cy="2057631"/>
              <a:chOff x="1220489" y="1972407"/>
              <a:chExt cx="5357692" cy="20576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21A0B50-817A-4CB2-BEFC-D1E12DBD614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0489" y="1972407"/>
                    <a:ext cx="4817953" cy="6603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21A0B50-817A-4CB2-BEFC-D1E12DBD61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489" y="1972407"/>
                    <a:ext cx="4817953" cy="66030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FC57088-FBD6-40BB-9703-EA715AC6CE52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744" y="2648694"/>
                    <a:ext cx="4330673" cy="6603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FC57088-FBD6-40BB-9703-EA715AC6C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8744" y="2648694"/>
                    <a:ext cx="4330673" cy="6603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B6F6F5-5B9A-41F0-975C-6BD8A3F02F10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744" y="3314008"/>
                    <a:ext cx="4969437" cy="7160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accPr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fPr>
                            <m:num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𝐽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B6F6F5-5B9A-41F0-975C-6BD8A3F02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8744" y="3314008"/>
                    <a:ext cx="4969437" cy="71603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774F493D-53AF-4303-831E-1CCD7BE79BD9}"/>
                </a:ext>
              </a:extLst>
            </p:cNvPr>
            <p:cNvSpPr/>
            <p:nvPr/>
          </p:nvSpPr>
          <p:spPr>
            <a:xfrm>
              <a:off x="3311236" y="4745248"/>
              <a:ext cx="6525491" cy="2930170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4AC1A3-AC7C-410D-A67F-F6EA128BCA2C}"/>
              </a:ext>
            </a:extLst>
          </p:cNvPr>
          <p:cNvSpPr txBox="1"/>
          <p:nvPr/>
        </p:nvSpPr>
        <p:spPr>
          <a:xfrm>
            <a:off x="578709" y="8156717"/>
            <a:ext cx="11733675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General dynamic model in polar coordinates: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coupled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nonlinear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Does not account for kinematic constraints yet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B0E808-0FC9-466E-97AC-29018AA25D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163782" y="6203739"/>
            <a:ext cx="191481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0C87A7-ED18-4230-8A04-CF5B9F54DD7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604087" y="6203739"/>
            <a:ext cx="159038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F33D9D0-2BCB-449F-9A4A-322EDE8A77FA}"/>
                  </a:ext>
                </a:extLst>
              </p:cNvPr>
              <p:cNvSpPr/>
              <p:nvPr/>
            </p:nvSpPr>
            <p:spPr>
              <a:xfrm>
                <a:off x="1110847" y="5599961"/>
                <a:ext cx="2061590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F33D9D0-2BCB-449F-9A4A-322EDE8A7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47" y="5599961"/>
                <a:ext cx="2061590" cy="461858"/>
              </a:xfrm>
              <a:prstGeom prst="rect">
                <a:avLst/>
              </a:prstGeom>
              <a:blipFill>
                <a:blip r:embed="rId1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51F4117-0797-4C21-8A67-F78B860716A5}"/>
                  </a:ext>
                </a:extLst>
              </p:cNvPr>
              <p:cNvSpPr/>
              <p:nvPr/>
            </p:nvSpPr>
            <p:spPr>
              <a:xfrm>
                <a:off x="9889566" y="4936499"/>
                <a:ext cx="1357423" cy="12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51F4117-0797-4C21-8A67-F78B86071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566" y="4936499"/>
                <a:ext cx="1357423" cy="12318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7582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Dynamics: Imposing the kinematic constraints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A734DA-297A-427C-8FAA-41C929071A18}"/>
              </a:ext>
            </a:extLst>
          </p:cNvPr>
          <p:cNvGrpSpPr/>
          <p:nvPr/>
        </p:nvGrpSpPr>
        <p:grpSpPr>
          <a:xfrm>
            <a:off x="5765517" y="4253345"/>
            <a:ext cx="6671246" cy="4880801"/>
            <a:chOff x="5765517" y="4253345"/>
            <a:chExt cx="6671246" cy="48808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378F72-0EC7-40CB-84C4-119D4174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5517" y="4253345"/>
              <a:ext cx="6671246" cy="4880801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818DA15-8E3C-40C6-94B6-1A611C49E3F5}"/>
                </a:ext>
              </a:extLst>
            </p:cNvPr>
            <p:cNvCxnSpPr>
              <a:cxnSpLocks/>
            </p:cNvCxnSpPr>
            <p:nvPr/>
          </p:nvCxnSpPr>
          <p:spPr>
            <a:xfrm>
              <a:off x="8391363" y="6026220"/>
              <a:ext cx="684107" cy="1566071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DFCA0E-4C29-40B7-9E37-182BE9ACC098}"/>
                    </a:ext>
                  </a:extLst>
                </p:cNvPr>
                <p:cNvSpPr/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DFCA0E-4C29-40B7-9E37-182BE9ACC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  <a:blipFill>
                  <a:blip r:embed="rId4"/>
                  <a:stretch>
                    <a:fillRect l="-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A26798-A55E-499F-A4FB-77D97EEE8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3994" y="6634353"/>
              <a:ext cx="429491" cy="220419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2331778-B987-4C93-BE13-1E6A1432E300}"/>
                    </a:ext>
                  </a:extLst>
                </p:cNvPr>
                <p:cNvSpPr txBox="1"/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𝑐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2331778-B987-4C93-BE13-1E6A1432E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037" b="-22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FA896-0103-4CC8-9DBB-2C437E4DACCF}"/>
                  </a:ext>
                </a:extLst>
              </p:cNvPr>
              <p:cNvSpPr txBox="1"/>
              <p:nvPr/>
            </p:nvSpPr>
            <p:spPr>
              <a:xfrm>
                <a:off x="221053" y="2414990"/>
                <a:ext cx="12448985" cy="51158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/>
                  <a:t>Objective</a:t>
                </a: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: Express velocity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 in local frame and set to zero (no lateral slipping):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 </a:t>
                </a:r>
                <a:endParaRPr lang="en-US" dirty="0"/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Steps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:</a:t>
                </a: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𝑝𝑜𝑙𝑎𝑟</m:t>
                        </m:r>
                      </m:sub>
                    </m:sSub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back in Cartesian components,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SupPr>
                      <m:e>
                        <m:r>
                          <a:rPr kumimoji="0" lang="en-US" sz="23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𝒗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𝐶</m:t>
                        </m:r>
                      </m:sub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𝐼</m:t>
                        </m:r>
                      </m:sup>
                    </m:sSubSup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(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𝑡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)</m:t>
                    </m:r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as</a:t>
                </a:r>
                <a:r>
                  <a:rPr kumimoji="0" lang="en-US" sz="2300" b="0" i="0" u="none" strike="noStrike" cap="none" spc="0" normalizeH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a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from: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30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kumimoji="0" lang="en-US" sz="2300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kumimoji="0" lang="en-US" sz="2300" b="0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0" lang="en-US" sz="230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algn="l"/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Result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:</a:t>
                </a: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FA896-0103-4CC8-9DBB-2C437E4D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3" y="2414990"/>
                <a:ext cx="12448985" cy="5115888"/>
              </a:xfrm>
              <a:prstGeom prst="rect">
                <a:avLst/>
              </a:prstGeom>
              <a:blipFill>
                <a:blip r:embed="rId6"/>
                <a:stretch>
                  <a:fillRect l="-1028" t="-238" b="-214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3E5ACC9-7484-454B-B4D2-FE122E1FFCF9}"/>
              </a:ext>
            </a:extLst>
          </p:cNvPr>
          <p:cNvSpPr/>
          <p:nvPr/>
        </p:nvSpPr>
        <p:spPr>
          <a:xfrm>
            <a:off x="871921" y="1949600"/>
            <a:ext cx="1037797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Imposing the kinematic constraints </a:t>
            </a:r>
            <a:r>
              <a:rPr lang="en-US" dirty="0">
                <a:solidFill>
                  <a:schemeClr val="tx1"/>
                </a:solidFill>
              </a:rPr>
              <a:t>decouples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the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3D8F5-6413-4D5E-96C7-B24DF4393E6B}"/>
                  </a:ext>
                </a:extLst>
              </p:cNvPr>
              <p:cNvSpPr txBox="1"/>
              <p:nvPr/>
            </p:nvSpPr>
            <p:spPr>
              <a:xfrm>
                <a:off x="578709" y="4796056"/>
                <a:ext cx="3046988" cy="91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3D8F5-6413-4D5E-96C7-B24DF439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09" y="4796056"/>
                <a:ext cx="3046988" cy="9192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3DD0B1-3CAA-49F1-82DC-977603CF3EC6}"/>
                  </a:ext>
                </a:extLst>
              </p:cNvPr>
              <p:cNvSpPr/>
              <p:nvPr/>
            </p:nvSpPr>
            <p:spPr>
              <a:xfrm>
                <a:off x="1239467" y="7775236"/>
                <a:ext cx="1725472" cy="4627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3DD0B1-3CAA-49F1-82DC-977603CF3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67" y="7775236"/>
                <a:ext cx="1725472" cy="462755"/>
              </a:xfrm>
              <a:prstGeom prst="rect">
                <a:avLst/>
              </a:prstGeom>
              <a:blipFill>
                <a:blip r:embed="rId8"/>
                <a:stretch>
                  <a:fillRect t="-1282" r="-351" b="-17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44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Dynamics: simplified differential drive vehicle model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34EFC-71CC-453E-A6CD-B850685AE4FF}"/>
                  </a:ext>
                </a:extLst>
              </p:cNvPr>
              <p:cNvSpPr txBox="1"/>
              <p:nvPr/>
            </p:nvSpPr>
            <p:spPr>
              <a:xfrm>
                <a:off x="855914" y="2073470"/>
                <a:ext cx="4817953" cy="660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34EFC-71CC-453E-A6CD-B850685AE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14" y="2073470"/>
                <a:ext cx="4817953" cy="660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E8BB87-5D1A-4B07-8221-48D7D5D8AB38}"/>
                  </a:ext>
                </a:extLst>
              </p:cNvPr>
              <p:cNvSpPr txBox="1"/>
              <p:nvPr/>
            </p:nvSpPr>
            <p:spPr>
              <a:xfrm>
                <a:off x="1244169" y="2749757"/>
                <a:ext cx="4330673" cy="660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E8BB87-5D1A-4B07-8221-48D7D5D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69" y="2749757"/>
                <a:ext cx="4330673" cy="660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C90CB7-C6C2-4DE4-BB4E-E6EF0C2E3C50}"/>
                  </a:ext>
                </a:extLst>
              </p:cNvPr>
              <p:cNvSpPr txBox="1"/>
              <p:nvPr/>
            </p:nvSpPr>
            <p:spPr>
              <a:xfrm>
                <a:off x="6702860" y="2686738"/>
                <a:ext cx="4969437" cy="716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acc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f>
                        <m:f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fPr>
                        <m:num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𝐿</m:t>
                          </m:r>
                        </m:num>
                        <m:den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𝐽</m:t>
                          </m:r>
                        </m:den>
                      </m:f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mbria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C90CB7-C6C2-4DE4-BB4E-E6EF0C2E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0" y="2686738"/>
                <a:ext cx="4969437" cy="716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93E19A-F2F0-42C7-B184-9BADE0D3922C}"/>
                  </a:ext>
                </a:extLst>
              </p:cNvPr>
              <p:cNvSpPr/>
              <p:nvPr/>
            </p:nvSpPr>
            <p:spPr>
              <a:xfrm>
                <a:off x="1147187" y="3527665"/>
                <a:ext cx="1725472" cy="462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93E19A-F2F0-42C7-B184-9BADE0D39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87" y="3527665"/>
                <a:ext cx="1725472" cy="462755"/>
              </a:xfrm>
              <a:prstGeom prst="rect">
                <a:avLst/>
              </a:prstGeom>
              <a:blipFill>
                <a:blip r:embed="rId6"/>
                <a:stretch>
                  <a:fillRect t="-2632" r="-35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0F8DA00A-DBC4-4277-9635-27B9D1A45FED}"/>
              </a:ext>
            </a:extLst>
          </p:cNvPr>
          <p:cNvSpPr/>
          <p:nvPr/>
        </p:nvSpPr>
        <p:spPr>
          <a:xfrm rot="5400000">
            <a:off x="6094660" y="1783135"/>
            <a:ext cx="493361" cy="4908340"/>
          </a:xfrm>
          <a:prstGeom prst="rightBrace">
            <a:avLst>
              <a:gd name="adj1" fmla="val 8333"/>
              <a:gd name="adj2" fmla="val 49718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9400EC-C2CB-4D09-9B3E-157BD352B854}"/>
              </a:ext>
            </a:extLst>
          </p:cNvPr>
          <p:cNvGrpSpPr/>
          <p:nvPr/>
        </p:nvGrpSpPr>
        <p:grpSpPr>
          <a:xfrm>
            <a:off x="1244169" y="4784306"/>
            <a:ext cx="10030691" cy="2930170"/>
            <a:chOff x="1257623" y="4703226"/>
            <a:chExt cx="10030691" cy="293017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9553C0-4684-4FA4-B174-CCDBC04F2924}"/>
                </a:ext>
              </a:extLst>
            </p:cNvPr>
            <p:cNvGrpSpPr/>
            <p:nvPr/>
          </p:nvGrpSpPr>
          <p:grpSpPr>
            <a:xfrm>
              <a:off x="3172437" y="4703226"/>
              <a:ext cx="6525491" cy="2930170"/>
              <a:chOff x="3311236" y="4745248"/>
              <a:chExt cx="6525491" cy="293017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A730087-79CF-4C7B-8465-290FED4B25AB}"/>
                  </a:ext>
                </a:extLst>
              </p:cNvPr>
              <p:cNvGrpSpPr/>
              <p:nvPr/>
            </p:nvGrpSpPr>
            <p:grpSpPr>
              <a:xfrm>
                <a:off x="3435493" y="5005065"/>
                <a:ext cx="6395149" cy="2205689"/>
                <a:chOff x="768810" y="1748627"/>
                <a:chExt cx="6395149" cy="22056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C1FD035E-142F-4B7C-AECD-AE40BC7523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7458" y="1748627"/>
                      <a:ext cx="4817953" cy="689035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400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=</m:t>
                            </m:r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𝑐</m:t>
                            </m:r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kumimoji="0" lang="en-US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en-US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0" lang="en-US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oMath>
                        </m:oMathPara>
                      </a14:m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C1FD035E-142F-4B7C-AECD-AE40BC7523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7458" y="1748627"/>
                      <a:ext cx="4817953" cy="689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E5F10CB-2FA5-4F16-8101-A1FE0B5D13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0882" y="2654177"/>
                      <a:ext cx="1989904" cy="38645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E5F10CB-2FA5-4F16-8101-A1FE0B5D13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0882" y="2654177"/>
                      <a:ext cx="1989904" cy="38645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4B7853F-9220-49BC-BF15-3E6F69678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810" y="3269385"/>
                      <a:ext cx="6395149" cy="68493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̈"/>
                                <m:ctrlP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accPr>
                              <m:e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𝜃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fPr>
                              <m:num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𝑀</m:t>
                                </m:r>
                                <m:sSup>
                                  <m:sSupPr>
                                    <m:ctrlPr>
                                      <a:rPr kumimoji="0" lang="en-US" sz="22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+</m:t>
                                </m:r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𝐽</m:t>
                                </m:r>
                              </m:den>
                            </m:f>
                            <m:d>
                              <m:dPr>
                                <m:ctrlP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en-US" sz="2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den>
                            </m:f>
                            <m:r>
                              <a:rPr lang="en-US" sz="22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en-US" sz="2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4B7853F-9220-49BC-BF15-3E6F696788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8810" y="3269385"/>
                      <a:ext cx="6395149" cy="6849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93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2DDF36E3-FD28-4F2D-9A9B-BC4D431420C0}"/>
                  </a:ext>
                </a:extLst>
              </p:cNvPr>
              <p:cNvSpPr/>
              <p:nvPr/>
            </p:nvSpPr>
            <p:spPr>
              <a:xfrm>
                <a:off x="3311236" y="4745248"/>
                <a:ext cx="6525491" cy="2930170"/>
              </a:xfrm>
              <a:prstGeom prst="flowChartProcess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4C2889-7882-41B5-8C5F-B1363A30C4A4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257623" y="6168311"/>
              <a:ext cx="19148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1642C8-E865-42D3-A40F-EF2DFF2EB04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9697928" y="6168311"/>
              <a:ext cx="1590386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1EA5CA-7675-4F00-B25A-6EC3C1EEEB9F}"/>
                  </a:ext>
                </a:extLst>
              </p:cNvPr>
              <p:cNvSpPr/>
              <p:nvPr/>
            </p:nvSpPr>
            <p:spPr>
              <a:xfrm>
                <a:off x="1110847" y="5599961"/>
                <a:ext cx="2061590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1EA5CA-7675-4F00-B25A-6EC3C1EEE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47" y="5599961"/>
                <a:ext cx="2061590" cy="461858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626215-1816-4AF4-8A9A-C882C0F5DFEA}"/>
                  </a:ext>
                </a:extLst>
              </p:cNvPr>
              <p:cNvSpPr txBox="1"/>
              <p:nvPr/>
            </p:nvSpPr>
            <p:spPr>
              <a:xfrm>
                <a:off x="578709" y="8140847"/>
                <a:ext cx="11733675" cy="842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Simplified dynamic model in polar coordinates: </a:t>
                </a:r>
                <a:r>
                  <a:rPr kumimoji="0" lang="en-US" sz="2300" b="0" i="0" u="none" strike="sng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coupled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kumimoji="0" lang="en-US" sz="2300" b="0" i="0" u="none" strike="sng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and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nonlinear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.</a:t>
                </a:r>
              </a:p>
              <a:p>
                <a:pPr marL="0" marR="0" indent="0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One extra thing we can do: look at torques instead of forces </a:t>
                </a:r>
                <a14:m>
                  <m:oMath xmlns:m="http://schemas.openxmlformats.org/officeDocument/2006/math"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(</m:t>
                    </m:r>
                    <m:sSub>
                      <m:sSub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𝐹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𝑢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,</m:t>
                        </m:r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d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⋅</m:t>
                            </m:r>
                          </m:e>
                        </m:d>
                      </m:sub>
                    </m:sSub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𝑅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=</m:t>
                    </m:r>
                    <m:sSub>
                      <m:sSub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𝜏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(⋅)</m:t>
                        </m:r>
                      </m:sub>
                    </m:sSub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)</m:t>
                    </m:r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626215-1816-4AF4-8A9A-C882C0F5D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09" y="8140847"/>
                <a:ext cx="11733675" cy="842218"/>
              </a:xfrm>
              <a:prstGeom prst="rect">
                <a:avLst/>
              </a:prstGeom>
              <a:blipFill>
                <a:blip r:embed="rId12"/>
                <a:stretch>
                  <a:fillRect t="-4317" b="-1007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9AFA7D4-C02F-478F-958A-657B99D00C8F}"/>
                  </a:ext>
                </a:extLst>
              </p:cNvPr>
              <p:cNvSpPr/>
              <p:nvPr/>
            </p:nvSpPr>
            <p:spPr>
              <a:xfrm>
                <a:off x="9848747" y="4984055"/>
                <a:ext cx="1357423" cy="12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9AFA7D4-C02F-478F-958A-657B99D00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747" y="4984055"/>
                <a:ext cx="1357423" cy="12318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3975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Point of the situation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5325C9-3401-484F-BC53-5991067F34E5}"/>
                  </a:ext>
                </a:extLst>
              </p:cNvPr>
              <p:cNvSpPr/>
              <p:nvPr/>
            </p:nvSpPr>
            <p:spPr>
              <a:xfrm>
                <a:off x="440162" y="1833308"/>
                <a:ext cx="11363909" cy="480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Expressing the torques through: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sub>
                    </m:sSub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in the simplified model yields: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5325C9-3401-484F-BC53-5991067F3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2" y="1833308"/>
                <a:ext cx="11363909" cy="480324"/>
              </a:xfrm>
              <a:prstGeom prst="rect">
                <a:avLst/>
              </a:prstGeom>
              <a:blipFill>
                <a:blip r:embed="rId3"/>
                <a:stretch>
                  <a:fillRect t="-11392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B419C3-255C-43D0-9555-4BE0878F81C1}"/>
                  </a:ext>
                </a:extLst>
              </p:cNvPr>
              <p:cNvSpPr txBox="1"/>
              <p:nvPr/>
            </p:nvSpPr>
            <p:spPr>
              <a:xfrm>
                <a:off x="1948923" y="3408223"/>
                <a:ext cx="8346387" cy="692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𝑀</m:t>
                                </m:r>
                                <m:sSup>
                                  <m:sSupPr>
                                    <m:ctrlPr>
                                      <a:rPr kumimoji="0" lang="en-US" sz="23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3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0" lang="en-US" sz="23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+</m:t>
                                </m:r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𝐽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mbri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𝑀𝑐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𝑀𝑐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B419C3-255C-43D0-9555-4BE0878F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23" y="3408223"/>
                <a:ext cx="8346387" cy="692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93B0630-1673-4BE5-9553-CFE0BF3C088C}"/>
              </a:ext>
            </a:extLst>
          </p:cNvPr>
          <p:cNvSpPr txBox="1"/>
          <p:nvPr/>
        </p:nvSpPr>
        <p:spPr>
          <a:xfrm>
            <a:off x="434421" y="2736569"/>
            <a:ext cx="3010440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dirty="0"/>
              <a:t>d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ynamic model: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95D871-6681-444B-A9B4-089CFBAC4F82}"/>
              </a:ext>
            </a:extLst>
          </p:cNvPr>
          <p:cNvCxnSpPr/>
          <p:nvPr/>
        </p:nvCxnSpPr>
        <p:spPr>
          <a:xfrm flipH="1">
            <a:off x="10014064" y="3221859"/>
            <a:ext cx="802718" cy="3413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B5D9C6-2054-4CBB-B3F9-9010C9FFE2E0}"/>
              </a:ext>
            </a:extLst>
          </p:cNvPr>
          <p:cNvSpPr txBox="1"/>
          <p:nvPr/>
        </p:nvSpPr>
        <p:spPr>
          <a:xfrm>
            <a:off x="10747508" y="2903823"/>
            <a:ext cx="111248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Disturbances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BDDFF8-A030-44A4-AE5A-7F45E9FDB7C9}"/>
              </a:ext>
            </a:extLst>
          </p:cNvPr>
          <p:cNvGrpSpPr/>
          <p:nvPr/>
        </p:nvGrpSpPr>
        <p:grpSpPr>
          <a:xfrm>
            <a:off x="4090274" y="5036249"/>
            <a:ext cx="4488549" cy="1722897"/>
            <a:chOff x="3314420" y="5036249"/>
            <a:chExt cx="4488549" cy="1722897"/>
          </a:xfrm>
        </p:grpSpPr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AA370710-5BE9-4254-B492-28DEA058C223}"/>
                </a:ext>
              </a:extLst>
            </p:cNvPr>
            <p:cNvSpPr/>
            <p:nvPr/>
          </p:nvSpPr>
          <p:spPr>
            <a:xfrm>
              <a:off x="4187255" y="5981906"/>
              <a:ext cx="2258291" cy="777240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Dynamic model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7D8C40-7998-4229-BD8E-FA55DC074967}"/>
                </a:ext>
              </a:extLst>
            </p:cNvPr>
            <p:cNvCxnSpPr>
              <a:cxnSpLocks/>
            </p:cNvCxnSpPr>
            <p:nvPr/>
          </p:nvCxnSpPr>
          <p:spPr>
            <a:xfrm>
              <a:off x="3328272" y="6370526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B84F7E-1B0F-448D-ABFE-C8E5039F4DC4}"/>
                </a:ext>
              </a:extLst>
            </p:cNvPr>
            <p:cNvCxnSpPr>
              <a:cxnSpLocks/>
            </p:cNvCxnSpPr>
            <p:nvPr/>
          </p:nvCxnSpPr>
          <p:spPr>
            <a:xfrm>
              <a:off x="6445546" y="6370526"/>
              <a:ext cx="872835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17FA25F-2874-46E4-BFC0-6BA049FBE12E}"/>
                    </a:ext>
                  </a:extLst>
                </p:cNvPr>
                <p:cNvSpPr/>
                <p:nvPr/>
              </p:nvSpPr>
              <p:spPr>
                <a:xfrm>
                  <a:off x="3314420" y="5641331"/>
                  <a:ext cx="807080" cy="6811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17FA25F-2874-46E4-BFC0-6BA049FB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420" y="5641331"/>
                  <a:ext cx="807080" cy="6811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6AE06-3979-4CA1-8008-2A84DC83D8E9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5316400" y="5232673"/>
              <a:ext cx="1" cy="7492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9D9AAC-5E38-4D47-A27E-4BA4F3DF0F13}"/>
                    </a:ext>
                  </a:extLst>
                </p:cNvPr>
                <p:cNvSpPr/>
                <p:nvPr/>
              </p:nvSpPr>
              <p:spPr>
                <a:xfrm>
                  <a:off x="5323000" y="5195055"/>
                  <a:ext cx="557973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9D9AAC-5E38-4D47-A27E-4BA4F3DF0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000" y="5195055"/>
                  <a:ext cx="557973" cy="446276"/>
                </a:xfrm>
                <a:prstGeom prst="rect">
                  <a:avLst/>
                </a:prstGeom>
                <a:blipFill>
                  <a:blip r:embed="rId6"/>
                  <a:stretch>
                    <a:fillRect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84AEA23-0742-464C-B852-290FE6A17397}"/>
                    </a:ext>
                  </a:extLst>
                </p:cNvPr>
                <p:cNvSpPr/>
                <p:nvPr/>
              </p:nvSpPr>
              <p:spPr>
                <a:xfrm>
                  <a:off x="6445546" y="5036249"/>
                  <a:ext cx="1357423" cy="12318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84AEA23-0742-464C-B852-290FE6A17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546" y="5036249"/>
                  <a:ext cx="1357423" cy="12318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100FD-FC5E-4A2E-A267-A29973EA54E5}"/>
              </a:ext>
            </a:extLst>
          </p:cNvPr>
          <p:cNvSpPr/>
          <p:nvPr/>
        </p:nvSpPr>
        <p:spPr>
          <a:xfrm>
            <a:off x="753013" y="7898878"/>
            <a:ext cx="1073820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Still, what we really command to the vehicle are </a:t>
            </a:r>
            <a:r>
              <a:rPr lang="en-US" dirty="0">
                <a:solidFill>
                  <a:schemeClr val="tx1"/>
                </a:solidFill>
              </a:rPr>
              <a:t>voltages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, not torques. 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We miss the actuator (DC motor) dynamics.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DADD593-59FB-4618-9F4F-C23F1AA65C94}"/>
                  </a:ext>
                </a:extLst>
              </p:cNvPr>
              <p:cNvSpPr/>
              <p:nvPr/>
            </p:nvSpPr>
            <p:spPr>
              <a:xfrm>
                <a:off x="6424419" y="4314713"/>
                <a:ext cx="1725472" cy="462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DADD593-59FB-4618-9F4F-C23F1AA65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419" y="4314713"/>
                <a:ext cx="1725472" cy="462755"/>
              </a:xfrm>
              <a:prstGeom prst="rect">
                <a:avLst/>
              </a:prstGeom>
              <a:blipFill>
                <a:blip r:embed="rId8"/>
                <a:stretch>
                  <a:fillRect t="-2632" r="-35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9626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DC motor modeling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FD93FE-9AE7-4A99-A93F-0794A551E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34" y="5192307"/>
            <a:ext cx="6635542" cy="3876946"/>
          </a:xfrm>
          <a:prstGeom prst="rect">
            <a:avLst/>
          </a:prstGeom>
        </p:spPr>
      </p:pic>
      <p:pic>
        <p:nvPicPr>
          <p:cNvPr id="7" name="Picture 2" descr="Risultati immagini per dc motor explained">
            <a:extLst>
              <a:ext uri="{FF2B5EF4-FFF2-40B4-BE49-F238E27FC236}">
                <a16:creationId xmlns:a16="http://schemas.microsoft.com/office/drawing/2014/main" id="{D1DEA2AE-EFBB-4B8E-B848-5474FE8D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5" y="6098878"/>
            <a:ext cx="3677992" cy="28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3AB7E-A998-4DA5-A8FB-2C97A0573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09" y="4985719"/>
            <a:ext cx="1251871" cy="111315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621DB-4B70-478E-9A9B-68B0230E2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038" y="6429828"/>
            <a:ext cx="1460220" cy="10617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CBF311-865E-46AB-8590-16E0F7EBEBF2}"/>
              </a:ext>
            </a:extLst>
          </p:cNvPr>
          <p:cNvSpPr/>
          <p:nvPr/>
        </p:nvSpPr>
        <p:spPr>
          <a:xfrm>
            <a:off x="763590" y="1800799"/>
            <a:ext cx="1136390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dynamics of a DC motor is governed by: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609F85-E1AB-46C6-A1AC-EBCB2890BCC7}"/>
              </a:ext>
            </a:extLst>
          </p:cNvPr>
          <p:cNvGrpSpPr/>
          <p:nvPr/>
        </p:nvGrpSpPr>
        <p:grpSpPr>
          <a:xfrm>
            <a:off x="3288054" y="3147568"/>
            <a:ext cx="6314979" cy="1864558"/>
            <a:chOff x="3297230" y="2819374"/>
            <a:chExt cx="6314979" cy="18645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C0D0186-9167-4774-8BAD-E906284D81C9}"/>
                </a:ext>
              </a:extLst>
            </p:cNvPr>
            <p:cNvGrpSpPr/>
            <p:nvPr/>
          </p:nvGrpSpPr>
          <p:grpSpPr>
            <a:xfrm>
              <a:off x="4137865" y="2819374"/>
              <a:ext cx="4615361" cy="1864558"/>
              <a:chOff x="1364343" y="2954185"/>
              <a:chExt cx="4615361" cy="186455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9D07569-D10E-476E-A1D6-74B465B4153F}"/>
                  </a:ext>
                </a:extLst>
              </p:cNvPr>
              <p:cNvGrpSpPr/>
              <p:nvPr/>
            </p:nvGrpSpPr>
            <p:grpSpPr>
              <a:xfrm>
                <a:off x="1716976" y="3029234"/>
                <a:ext cx="3959866" cy="1591087"/>
                <a:chOff x="1716976" y="3029234"/>
                <a:chExt cx="3959866" cy="15910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8B934851-8F6C-4BA9-842D-8EE955FDB3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6976" y="3029234"/>
                      <a:ext cx="3959866" cy="67197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=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𝑅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 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+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𝐿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 </m:t>
                            </m:r>
                            <m:f>
                              <m:f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fPr>
                              <m:num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𝑑𝑖</m:t>
                                </m:r>
                              </m:num>
                              <m:den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+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kumimoji="0" lang="en-US" sz="23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"/>
                        <a:sym typeface="Cambria"/>
                      </a:endParaRPr>
                    </a:p>
                  </p:txBody>
                </p:sp>
              </mc:Choice>
              <mc:Fallback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8B934851-8F6C-4BA9-842D-8EE955FDB3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976" y="3029234"/>
                      <a:ext cx="3959866" cy="67197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7AA9D943-0961-4169-81CC-7742BEE445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8173" y="3726659"/>
                      <a:ext cx="1938736" cy="353943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acc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𝜑</m:t>
                                </m:r>
                              </m:e>
                            </m:acc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(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𝑡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en-US" sz="23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"/>
                        <a:sym typeface="Cambria"/>
                      </a:endParaRPr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7AA9D943-0961-4169-81CC-7742BEE445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8173" y="3726659"/>
                      <a:ext cx="1938736" cy="35394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45" t="-1724" r="-3459" b="-39655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C969D88-9FD9-4F7B-BAD6-6A9EB75615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8173" y="4266378"/>
                      <a:ext cx="1771703" cy="353943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 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𝑖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(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𝑡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en-US" sz="23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"/>
                        <a:sym typeface="Cambria"/>
                      </a:endParaRPr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C969D88-9FD9-4F7B-BAD6-6A9EB75615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8173" y="4266378"/>
                      <a:ext cx="1771703" cy="35394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436" r="-3780" b="-39655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9C32E8DA-D885-4C7E-833B-194064E2A91D}"/>
                  </a:ext>
                </a:extLst>
              </p:cNvPr>
              <p:cNvSpPr/>
              <p:nvPr/>
            </p:nvSpPr>
            <p:spPr>
              <a:xfrm>
                <a:off x="1364343" y="2954185"/>
                <a:ext cx="4615361" cy="1864558"/>
              </a:xfrm>
              <a:prstGeom prst="flowChartProcess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5CD849-ECFE-4D01-90B2-29670B29919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226" y="3820887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DFC374D-3903-419A-805B-1CFA4FC1FE6B}"/>
                    </a:ext>
                  </a:extLst>
                </p:cNvPr>
                <p:cNvSpPr/>
                <p:nvPr/>
              </p:nvSpPr>
              <p:spPr>
                <a:xfrm>
                  <a:off x="8795909" y="3286221"/>
                  <a:ext cx="75924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DFC374D-3903-419A-805B-1CFA4FC1F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909" y="3286221"/>
                  <a:ext cx="759247" cy="446276"/>
                </a:xfrm>
                <a:prstGeom prst="rect">
                  <a:avLst/>
                </a:prstGeom>
                <a:blipFill>
                  <a:blip r:embed="rId10"/>
                  <a:stretch>
                    <a:fillRect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8861F2-C20D-40F3-92B5-54B63CAF1529}"/>
                </a:ext>
              </a:extLst>
            </p:cNvPr>
            <p:cNvCxnSpPr>
              <a:cxnSpLocks/>
            </p:cNvCxnSpPr>
            <p:nvPr/>
          </p:nvCxnSpPr>
          <p:spPr>
            <a:xfrm>
              <a:off x="3297230" y="3820887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78521F8-146F-46FD-AD79-05C3C25AAB8D}"/>
                    </a:ext>
                  </a:extLst>
                </p:cNvPr>
                <p:cNvSpPr/>
                <p:nvPr/>
              </p:nvSpPr>
              <p:spPr>
                <a:xfrm>
                  <a:off x="3309417" y="3286221"/>
                  <a:ext cx="811954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78521F8-146F-46FD-AD79-05C3C25AAB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17" y="3286221"/>
                  <a:ext cx="811954" cy="446276"/>
                </a:xfrm>
                <a:prstGeom prst="rect">
                  <a:avLst/>
                </a:prstGeom>
                <a:blipFill>
                  <a:blip r:embed="rId11"/>
                  <a:stretch>
                    <a:fillRect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8F5688-9107-42EF-B61C-44A2FC95FD4D}"/>
              </a:ext>
            </a:extLst>
          </p:cNvPr>
          <p:cNvCxnSpPr>
            <a:cxnSpLocks/>
          </p:cNvCxnSpPr>
          <p:nvPr/>
        </p:nvCxnSpPr>
        <p:spPr>
          <a:xfrm flipH="1" flipV="1">
            <a:off x="5607258" y="4863921"/>
            <a:ext cx="977006" cy="44417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069D1-243D-45EC-93B6-73BB86B7DB42}"/>
              </a:ext>
            </a:extLst>
          </p:cNvPr>
          <p:cNvSpPr txBox="1"/>
          <p:nvPr/>
        </p:nvSpPr>
        <p:spPr>
          <a:xfrm>
            <a:off x="6626947" y="5149076"/>
            <a:ext cx="136415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Torque constant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6760A-ACFF-479E-A6E9-46FD86B80E08}"/>
              </a:ext>
            </a:extLst>
          </p:cNvPr>
          <p:cNvCxnSpPr>
            <a:cxnSpLocks/>
          </p:cNvCxnSpPr>
          <p:nvPr/>
        </p:nvCxnSpPr>
        <p:spPr>
          <a:xfrm flipH="1" flipV="1">
            <a:off x="5740622" y="4309208"/>
            <a:ext cx="1108086" cy="31078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190E0B-1DC0-4877-BB61-9254054A3B5B}"/>
              </a:ext>
            </a:extLst>
          </p:cNvPr>
          <p:cNvSpPr txBox="1"/>
          <p:nvPr/>
        </p:nvSpPr>
        <p:spPr>
          <a:xfrm>
            <a:off x="6647911" y="4369099"/>
            <a:ext cx="13641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Back </a:t>
            </a:r>
            <a:r>
              <a:rPr lang="en-US" sz="1400" dirty="0" err="1"/>
              <a:t>emf</a:t>
            </a:r>
            <a:r>
              <a:rPr lang="en-US" sz="1400" dirty="0"/>
              <a:t> constant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558F4-F992-4C7A-9DAE-F498C3B426E6}"/>
              </a:ext>
            </a:extLst>
          </p:cNvPr>
          <p:cNvSpPr txBox="1"/>
          <p:nvPr/>
        </p:nvSpPr>
        <p:spPr>
          <a:xfrm>
            <a:off x="369500" y="2736569"/>
            <a:ext cx="3140283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dirty="0"/>
              <a:t>DC motor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292955651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relevant reference frames (inertial, body)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2"/>
                </a:solidFill>
              </a:rPr>
              <a:t>Draw conclusions</a:t>
            </a:r>
          </a:p>
          <a:p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4999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Summary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A007B1-294A-4A66-85A5-0E770DE7F7EE}"/>
              </a:ext>
            </a:extLst>
          </p:cNvPr>
          <p:cNvGrpSpPr/>
          <p:nvPr/>
        </p:nvGrpSpPr>
        <p:grpSpPr>
          <a:xfrm>
            <a:off x="4662129" y="3809655"/>
            <a:ext cx="4467618" cy="1564091"/>
            <a:chOff x="3314420" y="5195055"/>
            <a:chExt cx="4467618" cy="1564091"/>
          </a:xfrm>
        </p:grpSpPr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E0E378F2-F3EC-4BCB-B33D-65F0FE609840}"/>
                </a:ext>
              </a:extLst>
            </p:cNvPr>
            <p:cNvSpPr/>
            <p:nvPr/>
          </p:nvSpPr>
          <p:spPr>
            <a:xfrm>
              <a:off x="4187255" y="5981906"/>
              <a:ext cx="2258291" cy="777240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Dynamic model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F36B20-342E-4322-9652-91B4A6A0E5EC}"/>
                </a:ext>
              </a:extLst>
            </p:cNvPr>
            <p:cNvCxnSpPr>
              <a:cxnSpLocks/>
            </p:cNvCxnSpPr>
            <p:nvPr/>
          </p:nvCxnSpPr>
          <p:spPr>
            <a:xfrm>
              <a:off x="3328272" y="6370526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3971C66-8FBA-49CD-B154-9CD2C171D0AB}"/>
                </a:ext>
              </a:extLst>
            </p:cNvPr>
            <p:cNvCxnSpPr>
              <a:cxnSpLocks/>
              <a:stCxn id="31" idx="3"/>
              <a:endCxn id="51" idx="1"/>
            </p:cNvCxnSpPr>
            <p:nvPr/>
          </p:nvCxnSpPr>
          <p:spPr>
            <a:xfrm>
              <a:off x="6445546" y="6370526"/>
              <a:ext cx="1336492" cy="123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8DB0958-878C-49E4-9574-59D937DD9AE9}"/>
                    </a:ext>
                  </a:extLst>
                </p:cNvPr>
                <p:cNvSpPr/>
                <p:nvPr/>
              </p:nvSpPr>
              <p:spPr>
                <a:xfrm>
                  <a:off x="3314420" y="5641331"/>
                  <a:ext cx="807080" cy="6811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17FA25F-2874-46E4-BFC0-6BA049FB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420" y="5641331"/>
                  <a:ext cx="807080" cy="6811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4A3AE8-71A5-4E4C-8890-2F45D98EC020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316400" y="5232673"/>
              <a:ext cx="1" cy="7492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A86D04B-543C-46C9-ABB7-0AA82DF8F0DB}"/>
                    </a:ext>
                  </a:extLst>
                </p:cNvPr>
                <p:cNvSpPr/>
                <p:nvPr/>
              </p:nvSpPr>
              <p:spPr>
                <a:xfrm>
                  <a:off x="5323000" y="5195055"/>
                  <a:ext cx="557973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9D9AAC-5E38-4D47-A27E-4BA4F3DF0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000" y="5195055"/>
                  <a:ext cx="557973" cy="446276"/>
                </a:xfrm>
                <a:prstGeom prst="rect">
                  <a:avLst/>
                </a:prstGeom>
                <a:blipFill>
                  <a:blip r:embed="rId6"/>
                  <a:stretch>
                    <a:fillRect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A7DBC5-C692-4B12-AA8D-E967DFBB1AFF}"/>
              </a:ext>
            </a:extLst>
          </p:cNvPr>
          <p:cNvGrpSpPr/>
          <p:nvPr/>
        </p:nvGrpSpPr>
        <p:grpSpPr>
          <a:xfrm>
            <a:off x="619528" y="3709088"/>
            <a:ext cx="4054232" cy="1041762"/>
            <a:chOff x="2190667" y="2662828"/>
            <a:chExt cx="4054232" cy="1041762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6CB43A9A-90C0-443B-8532-9BBA0A82B273}"/>
                </a:ext>
              </a:extLst>
            </p:cNvPr>
            <p:cNvSpPr/>
            <p:nvPr/>
          </p:nvSpPr>
          <p:spPr>
            <a:xfrm>
              <a:off x="3049043" y="2703076"/>
              <a:ext cx="2335757" cy="1001514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0F6573-1101-449B-818F-0598055FF843}"/>
                </a:ext>
              </a:extLst>
            </p:cNvPr>
            <p:cNvCxnSpPr>
              <a:cxnSpLocks/>
            </p:cNvCxnSpPr>
            <p:nvPr/>
          </p:nvCxnSpPr>
          <p:spPr>
            <a:xfrm>
              <a:off x="5385916" y="3197493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71FF246-C977-4053-9938-09F398412B07}"/>
                    </a:ext>
                  </a:extLst>
                </p:cNvPr>
                <p:cNvSpPr/>
                <p:nvPr/>
              </p:nvSpPr>
              <p:spPr>
                <a:xfrm>
                  <a:off x="5384292" y="2662828"/>
                  <a:ext cx="84786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71FF246-C977-4053-9938-09F398412B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92" y="2662828"/>
                  <a:ext cx="847860" cy="446276"/>
                </a:xfrm>
                <a:prstGeom prst="rect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F5F1B08-A31D-47D6-9BF6-C659FEA2FF42}"/>
                </a:ext>
              </a:extLst>
            </p:cNvPr>
            <p:cNvCxnSpPr>
              <a:cxnSpLocks/>
            </p:cNvCxnSpPr>
            <p:nvPr/>
          </p:nvCxnSpPr>
          <p:spPr>
            <a:xfrm>
              <a:off x="2201691" y="3237740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616921-A863-453D-88C5-14A2B09002A8}"/>
                    </a:ext>
                  </a:extLst>
                </p:cNvPr>
                <p:cNvSpPr/>
                <p:nvPr/>
              </p:nvSpPr>
              <p:spPr>
                <a:xfrm>
                  <a:off x="2190667" y="2703075"/>
                  <a:ext cx="858376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616921-A863-453D-88C5-14A2B0900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667" y="2703075"/>
                  <a:ext cx="858376" cy="446276"/>
                </a:xfrm>
                <a:prstGeom prst="rect">
                  <a:avLst/>
                </a:prstGeom>
                <a:blipFill>
                  <a:blip r:embed="rId8"/>
                  <a:stretch>
                    <a:fillRect l="-714" b="-21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25447A-635F-40EE-8D51-3938E593F14D}"/>
                </a:ext>
              </a:extLst>
            </p:cNvPr>
            <p:cNvSpPr/>
            <p:nvPr/>
          </p:nvSpPr>
          <p:spPr>
            <a:xfrm>
              <a:off x="3211082" y="2788334"/>
              <a:ext cx="202331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sym typeface="Helvetica Neue Medium"/>
                </a:rPr>
                <a:t>Left DC motor</a:t>
              </a:r>
            </a:p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sym typeface="Helvetica Neue Medium"/>
                </a:rPr>
                <a:t>model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95A5B-3989-4340-88B7-432DC8D1888E}"/>
              </a:ext>
            </a:extLst>
          </p:cNvPr>
          <p:cNvGrpSpPr/>
          <p:nvPr/>
        </p:nvGrpSpPr>
        <p:grpSpPr>
          <a:xfrm>
            <a:off x="606781" y="5110361"/>
            <a:ext cx="4060433" cy="1041762"/>
            <a:chOff x="2190667" y="2662828"/>
            <a:chExt cx="4060433" cy="1041762"/>
          </a:xfrm>
        </p:grpSpPr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1F54D34E-EDE4-44CD-81C5-DDA0206E48C2}"/>
                </a:ext>
              </a:extLst>
            </p:cNvPr>
            <p:cNvSpPr/>
            <p:nvPr/>
          </p:nvSpPr>
          <p:spPr>
            <a:xfrm>
              <a:off x="3049043" y="2703076"/>
              <a:ext cx="2335757" cy="1001514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4ADCCC7-4A4B-4A4A-AF79-1A0D32DE4508}"/>
                </a:ext>
              </a:extLst>
            </p:cNvPr>
            <p:cNvCxnSpPr>
              <a:cxnSpLocks/>
            </p:cNvCxnSpPr>
            <p:nvPr/>
          </p:nvCxnSpPr>
          <p:spPr>
            <a:xfrm>
              <a:off x="5385916" y="3197493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A6C5ED-46EE-4E52-9F3F-C136CE17F4E8}"/>
                    </a:ext>
                  </a:extLst>
                </p:cNvPr>
                <p:cNvSpPr/>
                <p:nvPr/>
              </p:nvSpPr>
              <p:spPr>
                <a:xfrm>
                  <a:off x="5365345" y="2662828"/>
                  <a:ext cx="885755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A6C5ED-46EE-4E52-9F3F-C136CE17F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345" y="2662828"/>
                  <a:ext cx="885755" cy="446276"/>
                </a:xfrm>
                <a:prstGeom prst="rect">
                  <a:avLst/>
                </a:prstGeom>
                <a:blipFill>
                  <a:blip r:embed="rId9"/>
                  <a:stretch>
                    <a:fillRect b="-20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D007E89-61C8-4662-805B-F4ECCBFADDC8}"/>
                </a:ext>
              </a:extLst>
            </p:cNvPr>
            <p:cNvCxnSpPr>
              <a:cxnSpLocks/>
            </p:cNvCxnSpPr>
            <p:nvPr/>
          </p:nvCxnSpPr>
          <p:spPr>
            <a:xfrm>
              <a:off x="2201691" y="3237740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B0A348-9760-4173-BD77-F91DA9B3A057}"/>
                    </a:ext>
                  </a:extLst>
                </p:cNvPr>
                <p:cNvSpPr/>
                <p:nvPr/>
              </p:nvSpPr>
              <p:spPr>
                <a:xfrm>
                  <a:off x="2190667" y="2703075"/>
                  <a:ext cx="858376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B0A348-9760-4173-BD77-F91DA9B3A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667" y="2703075"/>
                  <a:ext cx="858376" cy="446276"/>
                </a:xfrm>
                <a:prstGeom prst="rect">
                  <a:avLst/>
                </a:prstGeom>
                <a:blipFill>
                  <a:blip r:embed="rId10"/>
                  <a:stretch>
                    <a:fillRect l="-1429"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E9EABF-F1F3-4C48-AEFA-414E51BA5EDC}"/>
                </a:ext>
              </a:extLst>
            </p:cNvPr>
            <p:cNvSpPr/>
            <p:nvPr/>
          </p:nvSpPr>
          <p:spPr>
            <a:xfrm>
              <a:off x="3116506" y="2788334"/>
              <a:ext cx="22124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sym typeface="Helvetica Neue Medium"/>
                </a:rPr>
                <a:t>Right DC motor</a:t>
              </a:r>
            </a:p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sym typeface="Helvetica Neue Medium"/>
                </a:rPr>
                <a:t>model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BF360D-B256-4D82-98E8-40DF34880813}"/>
              </a:ext>
            </a:extLst>
          </p:cNvPr>
          <p:cNvCxnSpPr/>
          <p:nvPr/>
        </p:nvCxnSpPr>
        <p:spPr>
          <a:xfrm flipV="1">
            <a:off x="4661013" y="4221889"/>
            <a:ext cx="0" cy="14231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775A97-750D-4E90-909A-858F0C8BCF1C}"/>
              </a:ext>
            </a:extLst>
          </p:cNvPr>
          <p:cNvGrpSpPr/>
          <p:nvPr/>
        </p:nvGrpSpPr>
        <p:grpSpPr>
          <a:xfrm>
            <a:off x="8101526" y="4083490"/>
            <a:ext cx="4162333" cy="1292717"/>
            <a:chOff x="7591647" y="1629662"/>
            <a:chExt cx="4162333" cy="129271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4A0761B-BC43-4F04-8704-EE76A0BEC66F}"/>
                </a:ext>
              </a:extLst>
            </p:cNvPr>
            <p:cNvGrpSpPr/>
            <p:nvPr/>
          </p:nvGrpSpPr>
          <p:grpSpPr>
            <a:xfrm>
              <a:off x="8619868" y="2142678"/>
              <a:ext cx="3131126" cy="779701"/>
              <a:chOff x="2527826" y="3533162"/>
              <a:chExt cx="3131126" cy="779701"/>
            </a:xfrm>
          </p:grpSpPr>
          <p:sp>
            <p:nvSpPr>
              <p:cNvPr id="51" name="Flowchart: Process 50">
                <a:extLst>
                  <a:ext uri="{FF2B5EF4-FFF2-40B4-BE49-F238E27FC236}">
                    <a16:creationId xmlns:a16="http://schemas.microsoft.com/office/drawing/2014/main" id="{7A34ED53-6772-416D-9F4E-A7AC1561FCF9}"/>
                  </a:ext>
                </a:extLst>
              </p:cNvPr>
              <p:cNvSpPr/>
              <p:nvPr/>
            </p:nvSpPr>
            <p:spPr>
              <a:xfrm>
                <a:off x="2527826" y="3533162"/>
                <a:ext cx="2258291" cy="779701"/>
              </a:xfrm>
              <a:prstGeom prst="flowChartProcess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2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rPr>
                  <a:t>Forward Kinematics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687D8D2-A103-4910-A060-0559FCC92E6D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4786117" y="3923013"/>
                <a:ext cx="872835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7442BF1-5642-47AA-A294-997A1712D079}"/>
                    </a:ext>
                  </a:extLst>
                </p:cNvPr>
                <p:cNvSpPr/>
                <p:nvPr/>
              </p:nvSpPr>
              <p:spPr>
                <a:xfrm>
                  <a:off x="7591647" y="1629662"/>
                  <a:ext cx="899285" cy="8876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7442BF1-5642-47AA-A294-997A1712D0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647" y="1629662"/>
                  <a:ext cx="899285" cy="8876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D616A0D-05A8-4A34-A5B2-CB14968E45A3}"/>
                    </a:ext>
                  </a:extLst>
                </p:cNvPr>
                <p:cNvSpPr/>
                <p:nvPr/>
              </p:nvSpPr>
              <p:spPr>
                <a:xfrm>
                  <a:off x="10958570" y="1953082"/>
                  <a:ext cx="79541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D616A0D-05A8-4A34-A5B2-CB14968E4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8570" y="1953082"/>
                  <a:ext cx="795410" cy="446276"/>
                </a:xfrm>
                <a:prstGeom prst="rect">
                  <a:avLst/>
                </a:prstGeom>
                <a:blipFill>
                  <a:blip r:embed="rId12"/>
                  <a:stretch>
                    <a:fillRect l="-763"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6B4AA2-059F-49D3-BD1D-9517810D573A}"/>
                  </a:ext>
                </a:extLst>
              </p:cNvPr>
              <p:cNvSpPr/>
              <p:nvPr/>
            </p:nvSpPr>
            <p:spPr>
              <a:xfrm>
                <a:off x="3351070" y="5459004"/>
                <a:ext cx="1073820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(The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is omitted for clarity)</a:t>
                </a: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6B4AA2-059F-49D3-BD1D-9517810D5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70" y="5459004"/>
                <a:ext cx="10738205" cy="307777"/>
              </a:xfrm>
              <a:prstGeom prst="rect">
                <a:avLst/>
              </a:prstGeom>
              <a:blipFill>
                <a:blip r:embed="rId13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7D8062BE-4862-400B-A04E-BA820D333DD8}"/>
              </a:ext>
            </a:extLst>
          </p:cNvPr>
          <p:cNvSpPr/>
          <p:nvPr/>
        </p:nvSpPr>
        <p:spPr>
          <a:xfrm>
            <a:off x="763591" y="1935558"/>
            <a:ext cx="1136390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We have derived a model of a differential drive robot that receives </a:t>
            </a:r>
            <a:r>
              <a:rPr lang="en-US" dirty="0">
                <a:solidFill>
                  <a:schemeClr val="tx1"/>
                </a:solidFill>
              </a:rPr>
              <a:t>voltages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as </a:t>
            </a:r>
            <a:r>
              <a:rPr lang="en-US" dirty="0">
                <a:solidFill>
                  <a:schemeClr val="tx1"/>
                </a:solidFill>
              </a:rPr>
              <a:t>inputs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and delivers a </a:t>
            </a:r>
            <a:r>
              <a:rPr lang="en-US" dirty="0">
                <a:solidFill>
                  <a:schemeClr val="tx1"/>
                </a:solidFill>
              </a:rPr>
              <a:t>pose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as </a:t>
            </a:r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5754457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Limitations of the model: summary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49B08-E25C-47DA-AA2E-54FBC21D91F1}"/>
              </a:ext>
            </a:extLst>
          </p:cNvPr>
          <p:cNvSpPr txBox="1"/>
          <p:nvPr/>
        </p:nvSpPr>
        <p:spPr>
          <a:xfrm>
            <a:off x="1651926" y="4178489"/>
            <a:ext cx="3167534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K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inematic hypothesis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Rigid body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7C172-D6C7-47C9-BA06-31574E3E2163}"/>
                  </a:ext>
                </a:extLst>
              </p:cNvPr>
              <p:cNvSpPr txBox="1"/>
              <p:nvPr/>
            </p:nvSpPr>
            <p:spPr>
              <a:xfrm>
                <a:off x="1651926" y="1913813"/>
                <a:ext cx="4793620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Geometric hypothesis: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Identical wheels (of diameter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Symmetric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Bot (axle length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Symmetric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Center of mass on symmetry axis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7C172-D6C7-47C9-BA06-31574E3E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26" y="1913813"/>
                <a:ext cx="4793620" cy="1872307"/>
              </a:xfrm>
              <a:prstGeom prst="rect">
                <a:avLst/>
              </a:prstGeom>
              <a:blipFill>
                <a:blip r:embed="rId3"/>
                <a:stretch>
                  <a:fillRect l="-2672" t="-1629" r="-1654" b="-65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491E3CD-0BA2-4BD0-A892-1FC5F35E2022}"/>
              </a:ext>
            </a:extLst>
          </p:cNvPr>
          <p:cNvSpPr txBox="1"/>
          <p:nvPr/>
        </p:nvSpPr>
        <p:spPr>
          <a:xfrm>
            <a:off x="1651926" y="5381336"/>
            <a:ext cx="3209212" cy="11644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Kinematic constraints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lateral slipping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Pure rolling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1E3A4-44B9-4DB3-8385-7F98636C8404}"/>
              </a:ext>
            </a:extLst>
          </p:cNvPr>
          <p:cNvSpPr txBox="1"/>
          <p:nvPr/>
        </p:nvSpPr>
        <p:spPr>
          <a:xfrm>
            <a:off x="1651926" y="6938126"/>
            <a:ext cx="6107441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Unmodeled dynamics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Castor wheel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 of plane dynamics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Friction (to some degree with disturbances)</a:t>
            </a:r>
          </a:p>
        </p:txBody>
      </p:sp>
    </p:spTree>
    <p:extLst>
      <p:ext uri="{BB962C8B-B14F-4D97-AF65-F5344CB8AC3E}">
        <p14:creationId xmlns:p14="http://schemas.microsoft.com/office/powerpoint/2010/main" val="375101364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A83D9AC-1101-4865-A495-08E5412B4F34}"/>
              </a:ext>
            </a:extLst>
          </p:cNvPr>
          <p:cNvGrpSpPr/>
          <p:nvPr/>
        </p:nvGrpSpPr>
        <p:grpSpPr>
          <a:xfrm>
            <a:off x="1916860" y="3042910"/>
            <a:ext cx="9172383" cy="4606087"/>
            <a:chOff x="1931055" y="3852947"/>
            <a:chExt cx="9172383" cy="460608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EF4DE3E-889E-44CC-84A1-0BD6726158C8}"/>
                </a:ext>
              </a:extLst>
            </p:cNvPr>
            <p:cNvSpPr/>
            <p:nvPr/>
          </p:nvSpPr>
          <p:spPr>
            <a:xfrm>
              <a:off x="2952700" y="3852947"/>
              <a:ext cx="6643258" cy="2505701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2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E3A91A-E7CF-479C-B24C-068DAD7CB9A2}"/>
                </a:ext>
              </a:extLst>
            </p:cNvPr>
            <p:cNvSpPr txBox="1"/>
            <p:nvPr/>
          </p:nvSpPr>
          <p:spPr>
            <a:xfrm>
              <a:off x="1931055" y="7294613"/>
              <a:ext cx="9172383" cy="1164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Today we have built a mathematical model for a differential drive robot </a:t>
              </a:r>
            </a:p>
            <a:p>
              <a:r>
                <a:rPr lang="en-US" dirty="0">
                  <a:solidFill>
                    <a:schemeClr val="tx2">
                      <a:lumMod val="10000"/>
                    </a:schemeClr>
                  </a:solidFill>
                </a:rPr>
                <a:t>and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we have discussed its limitations</a:t>
              </a:r>
              <a:r>
                <a: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 </a:t>
              </a:r>
            </a:p>
          </p:txBody>
        </p:sp>
      </p:grpSp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22723-F231-4EA0-980B-75D7637C7985}"/>
              </a:ext>
            </a:extLst>
          </p:cNvPr>
          <p:cNvGrpSpPr/>
          <p:nvPr/>
        </p:nvGrpSpPr>
        <p:grpSpPr>
          <a:xfrm>
            <a:off x="189907" y="2532749"/>
            <a:ext cx="12814893" cy="3583788"/>
            <a:chOff x="164019" y="3345549"/>
            <a:chExt cx="12814893" cy="3583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5DDBC8-19D6-4DCC-9898-CBDA827BECA2}"/>
                </a:ext>
              </a:extLst>
            </p:cNvPr>
            <p:cNvSpPr/>
            <p:nvPr/>
          </p:nvSpPr>
          <p:spPr>
            <a:xfrm>
              <a:off x="1443884" y="4277346"/>
              <a:ext cx="1420993" cy="145168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6B36E2F-94F1-4607-A8BB-FED9FA3019F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89902" y="4988568"/>
              <a:ext cx="1053982" cy="14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F86CD0-27FC-45EC-AA23-79FBEF15A82E}"/>
                </a:ext>
              </a:extLst>
            </p:cNvPr>
            <p:cNvCxnSpPr>
              <a:cxnSpLocks/>
            </p:cNvCxnSpPr>
            <p:nvPr/>
          </p:nvCxnSpPr>
          <p:spPr>
            <a:xfrm>
              <a:off x="10606300" y="3374727"/>
              <a:ext cx="0" cy="902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AF7792-7F9D-4DED-A954-C7AFB57805E9}"/>
                </a:ext>
              </a:extLst>
            </p:cNvPr>
            <p:cNvSpPr/>
            <p:nvPr/>
          </p:nvSpPr>
          <p:spPr>
            <a:xfrm>
              <a:off x="7036709" y="4265303"/>
              <a:ext cx="1857644" cy="147877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496CC21B-8762-4746-BCF8-3CC8B95384B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0800000">
              <a:off x="2154381" y="5729036"/>
              <a:ext cx="9510256" cy="12003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DEDD3C-674B-411C-98D4-92DBBA07118A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>
            <a:xfrm flipV="1">
              <a:off x="8894353" y="4999840"/>
              <a:ext cx="821636" cy="4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B8F351-B68E-4603-AB73-42947D6E1779}"/>
                </a:ext>
              </a:extLst>
            </p:cNvPr>
            <p:cNvSpPr txBox="1"/>
            <p:nvPr/>
          </p:nvSpPr>
          <p:spPr>
            <a:xfrm>
              <a:off x="1368386" y="3771098"/>
              <a:ext cx="153118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Controller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86CFFF-284D-4867-BF17-531216BE46E3}"/>
                </a:ext>
              </a:extLst>
            </p:cNvPr>
            <p:cNvSpPr txBox="1"/>
            <p:nvPr/>
          </p:nvSpPr>
          <p:spPr>
            <a:xfrm>
              <a:off x="10061140" y="5657797"/>
              <a:ext cx="108234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Sensor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BD9466-39A0-422F-AF0D-E2EE731EF533}"/>
                </a:ext>
              </a:extLst>
            </p:cNvPr>
            <p:cNvSpPr txBox="1"/>
            <p:nvPr/>
          </p:nvSpPr>
          <p:spPr>
            <a:xfrm>
              <a:off x="7532566" y="5677241"/>
              <a:ext cx="8691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Plant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12CA4D6-861F-433D-8ED1-FE2335CCDD2C}"/>
                    </a:ext>
                  </a:extLst>
                </p:cNvPr>
                <p:cNvSpPr txBox="1"/>
                <p:nvPr/>
              </p:nvSpPr>
              <p:spPr>
                <a:xfrm>
                  <a:off x="9031436" y="4567538"/>
                  <a:ext cx="629916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5BC57C-8473-468D-82C8-492AF4BB4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436" y="4567538"/>
                  <a:ext cx="629916" cy="369331"/>
                </a:xfrm>
                <a:prstGeom prst="rect">
                  <a:avLst/>
                </a:prstGeom>
                <a:blipFill>
                  <a:blip r:embed="rId5"/>
                  <a:stretch>
                    <a:fillRect l="-17476" r="-11650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8D83F5-6BC9-4C50-8F6D-09182D710739}"/>
                </a:ext>
              </a:extLst>
            </p:cNvPr>
            <p:cNvSpPr txBox="1"/>
            <p:nvPr/>
          </p:nvSpPr>
          <p:spPr>
            <a:xfrm>
              <a:off x="4968189" y="6621555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CA35DD1-F750-46EB-811D-1B971F8731AE}"/>
                    </a:ext>
                  </a:extLst>
                </p:cNvPr>
                <p:cNvSpPr txBox="1"/>
                <p:nvPr/>
              </p:nvSpPr>
              <p:spPr>
                <a:xfrm>
                  <a:off x="707104" y="4443869"/>
                  <a:ext cx="605743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08A53B-8A2F-468F-BFA9-8060930F2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04" y="4443869"/>
                  <a:ext cx="605743" cy="369331"/>
                </a:xfrm>
                <a:prstGeom prst="rect">
                  <a:avLst/>
                </a:prstGeom>
                <a:blipFill>
                  <a:blip r:embed="rId6"/>
                  <a:stretch>
                    <a:fillRect l="-12121" r="-13131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EB51E8-8EE9-4669-B603-E71E8507E6D3}"/>
                    </a:ext>
                  </a:extLst>
                </p:cNvPr>
                <p:cNvSpPr txBox="1"/>
                <p:nvPr/>
              </p:nvSpPr>
              <p:spPr>
                <a:xfrm>
                  <a:off x="11648897" y="4577771"/>
                  <a:ext cx="824200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C99112-1864-4734-AEBF-1E11F17EB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8897" y="4577771"/>
                  <a:ext cx="824200" cy="369331"/>
                </a:xfrm>
                <a:prstGeom prst="rect">
                  <a:avLst/>
                </a:prstGeom>
                <a:blipFill>
                  <a:blip r:embed="rId7"/>
                  <a:stretch>
                    <a:fillRect l="-13333" r="-8889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BB7BF6-BB3F-4F69-AC90-5682D017911B}"/>
                    </a:ext>
                  </a:extLst>
                </p:cNvPr>
                <p:cNvSpPr txBox="1"/>
                <p:nvPr/>
              </p:nvSpPr>
              <p:spPr>
                <a:xfrm>
                  <a:off x="10720950" y="3444087"/>
                  <a:ext cx="5879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9B3779-C423-427A-BE95-99139562D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950" y="3444087"/>
                  <a:ext cx="58798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666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D20BAC-844C-441A-923F-56CDD390DBDA}"/>
                </a:ext>
              </a:extLst>
            </p:cNvPr>
            <p:cNvSpPr/>
            <p:nvPr/>
          </p:nvSpPr>
          <p:spPr>
            <a:xfrm>
              <a:off x="9715989" y="4261532"/>
              <a:ext cx="1719331" cy="1476616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274701-FC81-4E4E-91B2-909418CC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664637" y="4986961"/>
              <a:ext cx="0" cy="1928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A7BCCE-54A3-4E88-B8AA-EE9C3AD1D21B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1435320" y="4999840"/>
              <a:ext cx="1079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58BF55-8952-4F34-BDA9-F69F2DF13750}"/>
                </a:ext>
              </a:extLst>
            </p:cNvPr>
            <p:cNvSpPr/>
            <p:nvPr/>
          </p:nvSpPr>
          <p:spPr>
            <a:xfrm>
              <a:off x="4064857" y="4277346"/>
              <a:ext cx="1932928" cy="1458788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EA80C-B99D-4BF8-B85A-68A7EDB20A2C}"/>
                </a:ext>
              </a:extLst>
            </p:cNvPr>
            <p:cNvCxnSpPr>
              <a:cxnSpLocks/>
              <a:stCxn id="6" idx="3"/>
              <a:endCxn id="23" idx="1"/>
            </p:cNvCxnSpPr>
            <p:nvPr/>
          </p:nvCxnSpPr>
          <p:spPr>
            <a:xfrm>
              <a:off x="2864877" y="5003191"/>
              <a:ext cx="1199980" cy="35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DA863B-44DB-4665-8211-59F106ED466D}"/>
                </a:ext>
              </a:extLst>
            </p:cNvPr>
            <p:cNvCxnSpPr>
              <a:cxnSpLocks/>
              <a:stCxn id="23" idx="3"/>
              <a:endCxn id="9" idx="1"/>
            </p:cNvCxnSpPr>
            <p:nvPr/>
          </p:nvCxnSpPr>
          <p:spPr>
            <a:xfrm flipV="1">
              <a:off x="5997785" y="5004691"/>
              <a:ext cx="1038924" cy="20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070C248-ABD8-45F6-A68B-E45E4E50C9F9}"/>
                    </a:ext>
                  </a:extLst>
                </p:cNvPr>
                <p:cNvSpPr txBox="1"/>
                <p:nvPr/>
              </p:nvSpPr>
              <p:spPr>
                <a:xfrm>
                  <a:off x="3086581" y="4567537"/>
                  <a:ext cx="7936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69B313-EB55-4FAD-ABAE-DA234C137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581" y="4567537"/>
                  <a:ext cx="79361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9160" r="-8397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CC26B9-6B7C-42C7-9F1B-520E21BC6278}"/>
                    </a:ext>
                  </a:extLst>
                </p:cNvPr>
                <p:cNvSpPr txBox="1"/>
                <p:nvPr/>
              </p:nvSpPr>
              <p:spPr>
                <a:xfrm>
                  <a:off x="6246581" y="4577770"/>
                  <a:ext cx="6372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4A1CB9-C45D-4A0D-8D9C-7FF8A577C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581" y="4577770"/>
                  <a:ext cx="63729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1538" r="-12500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147126-C2D3-4E38-93AD-AA588441726F}"/>
                </a:ext>
              </a:extLst>
            </p:cNvPr>
            <p:cNvSpPr txBox="1"/>
            <p:nvPr/>
          </p:nvSpPr>
          <p:spPr>
            <a:xfrm>
              <a:off x="4301981" y="3786333"/>
              <a:ext cx="133241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Actuator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206E73-C919-48E7-8A16-7EF35ED891F9}"/>
                </a:ext>
              </a:extLst>
            </p:cNvPr>
            <p:cNvSpPr txBox="1"/>
            <p:nvPr/>
          </p:nvSpPr>
          <p:spPr>
            <a:xfrm>
              <a:off x="2747239" y="5026518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Desired plant input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1A8306-DD98-4E7D-BC7B-FE03198D5A0A}"/>
                </a:ext>
              </a:extLst>
            </p:cNvPr>
            <p:cNvSpPr txBox="1"/>
            <p:nvPr/>
          </p:nvSpPr>
          <p:spPr>
            <a:xfrm>
              <a:off x="5772213" y="5013552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Input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866288-9EFE-4DF7-8190-AE35B342EF76}"/>
                </a:ext>
              </a:extLst>
            </p:cNvPr>
            <p:cNvSpPr txBox="1"/>
            <p:nvPr/>
          </p:nvSpPr>
          <p:spPr>
            <a:xfrm>
              <a:off x="8545525" y="5027066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Output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25CF54-879F-4174-AA8B-402038B45325}"/>
                </a:ext>
              </a:extLst>
            </p:cNvPr>
            <p:cNvSpPr txBox="1"/>
            <p:nvPr/>
          </p:nvSpPr>
          <p:spPr>
            <a:xfrm>
              <a:off x="11506611" y="5026518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Measurement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5108E9-EE81-47D8-9F87-8851F512CAF4}"/>
                </a:ext>
              </a:extLst>
            </p:cNvPr>
            <p:cNvSpPr txBox="1"/>
            <p:nvPr/>
          </p:nvSpPr>
          <p:spPr>
            <a:xfrm>
              <a:off x="9281675" y="3446196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Measurement noise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E53244-68C5-46F4-80E1-0F60B8C749F0}"/>
                </a:ext>
              </a:extLst>
            </p:cNvPr>
            <p:cNvSpPr txBox="1"/>
            <p:nvPr/>
          </p:nvSpPr>
          <p:spPr>
            <a:xfrm>
              <a:off x="164019" y="5124743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Reference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path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4603E5-D7D2-4004-80D8-46F31923FFE0}"/>
                </a:ext>
              </a:extLst>
            </p:cNvPr>
            <p:cNvCxnSpPr>
              <a:cxnSpLocks/>
            </p:cNvCxnSpPr>
            <p:nvPr/>
          </p:nvCxnSpPr>
          <p:spPr>
            <a:xfrm>
              <a:off x="8008050" y="3345549"/>
              <a:ext cx="0" cy="902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FDAF03-12BB-4717-B5C4-B639505059B9}"/>
                    </a:ext>
                  </a:extLst>
                </p:cNvPr>
                <p:cNvSpPr txBox="1"/>
                <p:nvPr/>
              </p:nvSpPr>
              <p:spPr>
                <a:xfrm>
                  <a:off x="8122700" y="3414909"/>
                  <a:ext cx="5879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8AABD4A-DB12-4BF7-9F83-7D5C77DE6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700" y="3414909"/>
                  <a:ext cx="58798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1649" r="-17526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FB2800-93DC-4D8C-89A1-3FF3369A3A4C}"/>
                </a:ext>
              </a:extLst>
            </p:cNvPr>
            <p:cNvSpPr txBox="1"/>
            <p:nvPr/>
          </p:nvSpPr>
          <p:spPr>
            <a:xfrm>
              <a:off x="6628068" y="3504625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Disturbances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F76391-9836-4526-B470-BFDEA43A7018}"/>
              </a:ext>
            </a:extLst>
          </p:cNvPr>
          <p:cNvSpPr/>
          <p:nvPr/>
        </p:nvSpPr>
        <p:spPr>
          <a:xfrm>
            <a:off x="2096991" y="8161462"/>
            <a:ext cx="8874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“All models are wrong, but some are useful.”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CEC99-D25A-4D46-97F5-46EB43FF2E3F}"/>
              </a:ext>
            </a:extLst>
          </p:cNvPr>
          <p:cNvSpPr/>
          <p:nvPr/>
        </p:nvSpPr>
        <p:spPr>
          <a:xfrm>
            <a:off x="10290623" y="8771062"/>
            <a:ext cx="9124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-XXX?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26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Next Steps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F76391-9836-4526-B470-BFDEA43A7018}"/>
              </a:ext>
            </a:extLst>
          </p:cNvPr>
          <p:cNvSpPr/>
          <p:nvPr/>
        </p:nvSpPr>
        <p:spPr>
          <a:xfrm>
            <a:off x="2096991" y="8161462"/>
            <a:ext cx="8874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“All models are wrong, but some are useful.”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CEC99-D25A-4D46-97F5-46EB43FF2E3F}"/>
              </a:ext>
            </a:extLst>
          </p:cNvPr>
          <p:cNvSpPr/>
          <p:nvPr/>
        </p:nvSpPr>
        <p:spPr>
          <a:xfrm>
            <a:off x="10290623" y="8771062"/>
            <a:ext cx="9124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-XXX?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D39B23-8E1C-4C62-A793-C8892FE9E6E1}"/>
              </a:ext>
            </a:extLst>
          </p:cNvPr>
          <p:cNvSpPr txBox="1"/>
          <p:nvPr/>
        </p:nvSpPr>
        <p:spPr>
          <a:xfrm>
            <a:off x="388699" y="3089470"/>
            <a:ext cx="12804787" cy="2934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The model has many parameters that need to be identified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Even among nominally equal vehicle, details may vary due to manufacturing, assembly, etc.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process of “</a:t>
            </a:r>
            <a:r>
              <a:rPr lang="en-US" dirty="0">
                <a:solidFill>
                  <a:schemeClr val="tx1"/>
                </a:solidFill>
              </a:rPr>
              <a:t>system identification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” of a vehicle goes by “</a:t>
            </a:r>
            <a:r>
              <a:rPr lang="en-US" dirty="0">
                <a:solidFill>
                  <a:schemeClr val="tx1"/>
                </a:solidFill>
              </a:rPr>
              <a:t>odometry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”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sym typeface="Cambri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sym typeface="Cambria"/>
              </a:rPr>
              <a:t>In the next classes we will address odometry and, more relevant for </a:t>
            </a:r>
            <a:r>
              <a:rPr kumimoji="0" lang="en-US" sz="2300" b="0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sym typeface="Cambria"/>
              </a:rPr>
              <a:t>Duckietown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sym typeface="Cambria"/>
              </a:rPr>
              <a:t>, visual odometry.</a:t>
            </a:r>
          </a:p>
        </p:txBody>
      </p:sp>
    </p:spTree>
    <p:extLst>
      <p:ext uri="{BB962C8B-B14F-4D97-AF65-F5344CB8AC3E}">
        <p14:creationId xmlns:p14="http://schemas.microsoft.com/office/powerpoint/2010/main" val="34273369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favorite slide</a:t>
            </a:r>
            <a:endParaRPr dirty="0"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6B034F-D28B-4718-84EE-68F2ADEBB415}"/>
              </a:ext>
            </a:extLst>
          </p:cNvPr>
          <p:cNvGrpSpPr/>
          <p:nvPr/>
        </p:nvGrpSpPr>
        <p:grpSpPr>
          <a:xfrm>
            <a:off x="2240434" y="3852947"/>
            <a:ext cx="8553625" cy="4252143"/>
            <a:chOff x="2240434" y="3852947"/>
            <a:chExt cx="8553625" cy="42521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688E87-BFCB-4505-9D2E-0CFC4D534DC8}"/>
                </a:ext>
              </a:extLst>
            </p:cNvPr>
            <p:cNvSpPr/>
            <p:nvPr/>
          </p:nvSpPr>
          <p:spPr>
            <a:xfrm>
              <a:off x="2952700" y="3852947"/>
              <a:ext cx="6643258" cy="2505701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2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AD9CBA-B5BF-4E07-8D36-661D32340675}"/>
                </a:ext>
              </a:extLst>
            </p:cNvPr>
            <p:cNvSpPr txBox="1"/>
            <p:nvPr/>
          </p:nvSpPr>
          <p:spPr>
            <a:xfrm>
              <a:off x="2240434" y="7648555"/>
              <a:ext cx="8553625" cy="456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Today we build a mathematical model for a differential drive robot 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5A6D05-40B8-4BA6-B1BF-2258126DD24E}"/>
              </a:ext>
            </a:extLst>
          </p:cNvPr>
          <p:cNvGrpSpPr/>
          <p:nvPr/>
        </p:nvGrpSpPr>
        <p:grpSpPr>
          <a:xfrm>
            <a:off x="164019" y="3345549"/>
            <a:ext cx="12814893" cy="3583788"/>
            <a:chOff x="164019" y="3345549"/>
            <a:chExt cx="12814893" cy="35837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73472A-E21F-4173-B3F7-873001583AB9}"/>
                </a:ext>
              </a:extLst>
            </p:cNvPr>
            <p:cNvSpPr/>
            <p:nvPr/>
          </p:nvSpPr>
          <p:spPr>
            <a:xfrm>
              <a:off x="1443884" y="4277346"/>
              <a:ext cx="1420993" cy="145168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0EEC03-B591-4665-A2AC-AB5922FBA18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89902" y="4988568"/>
              <a:ext cx="1053982" cy="14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84D661-4E1C-4054-AE38-B3359B40221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6300" y="3374727"/>
              <a:ext cx="0" cy="902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A04834-8FC4-45CB-B1AB-99DE68FC97E6}"/>
                </a:ext>
              </a:extLst>
            </p:cNvPr>
            <p:cNvSpPr/>
            <p:nvPr/>
          </p:nvSpPr>
          <p:spPr>
            <a:xfrm>
              <a:off x="7036709" y="4265303"/>
              <a:ext cx="1857644" cy="147877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2" name="Elbow Connector 9">
              <a:extLst>
                <a:ext uri="{FF2B5EF4-FFF2-40B4-BE49-F238E27FC236}">
                  <a16:creationId xmlns:a16="http://schemas.microsoft.com/office/drawing/2014/main" id="{A7CD2794-DC8B-40D0-AD85-2D431F42C87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0800000">
              <a:off x="2154381" y="5729036"/>
              <a:ext cx="9510256" cy="12003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87FD740-2CE7-49C5-A5A4-047A4AAD976A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 flipV="1">
              <a:off x="8894353" y="4999840"/>
              <a:ext cx="821636" cy="4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4E6353-5BC1-4973-89B0-2404DF542612}"/>
                </a:ext>
              </a:extLst>
            </p:cNvPr>
            <p:cNvSpPr txBox="1"/>
            <p:nvPr/>
          </p:nvSpPr>
          <p:spPr>
            <a:xfrm>
              <a:off x="1368386" y="3771098"/>
              <a:ext cx="153118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Controller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E80BA1-8AB6-4C95-AA2D-FD34F18421B6}"/>
                </a:ext>
              </a:extLst>
            </p:cNvPr>
            <p:cNvSpPr txBox="1"/>
            <p:nvPr/>
          </p:nvSpPr>
          <p:spPr>
            <a:xfrm>
              <a:off x="10061140" y="5657797"/>
              <a:ext cx="108234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Sensor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EE705B-E505-4476-A686-4D8D7E8C1069}"/>
                </a:ext>
              </a:extLst>
            </p:cNvPr>
            <p:cNvSpPr txBox="1"/>
            <p:nvPr/>
          </p:nvSpPr>
          <p:spPr>
            <a:xfrm>
              <a:off x="7532566" y="5677241"/>
              <a:ext cx="8691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Plant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5BC57C-8473-468D-82C8-492AF4BB4798}"/>
                    </a:ext>
                  </a:extLst>
                </p:cNvPr>
                <p:cNvSpPr txBox="1"/>
                <p:nvPr/>
              </p:nvSpPr>
              <p:spPr>
                <a:xfrm>
                  <a:off x="9031436" y="4567538"/>
                  <a:ext cx="629916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5BC57C-8473-468D-82C8-492AF4BB4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436" y="4567538"/>
                  <a:ext cx="629916" cy="369331"/>
                </a:xfrm>
                <a:prstGeom prst="rect">
                  <a:avLst/>
                </a:prstGeom>
                <a:blipFill>
                  <a:blip r:embed="rId5"/>
                  <a:stretch>
                    <a:fillRect l="-17476" r="-11650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2A8968-4018-4ABF-AE54-7E688269F970}"/>
                </a:ext>
              </a:extLst>
            </p:cNvPr>
            <p:cNvSpPr txBox="1"/>
            <p:nvPr/>
          </p:nvSpPr>
          <p:spPr>
            <a:xfrm>
              <a:off x="4968189" y="6621555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08A53B-8A2F-468F-BFA9-8060930F2DFA}"/>
                    </a:ext>
                  </a:extLst>
                </p:cNvPr>
                <p:cNvSpPr txBox="1"/>
                <p:nvPr/>
              </p:nvSpPr>
              <p:spPr>
                <a:xfrm>
                  <a:off x="707104" y="4443869"/>
                  <a:ext cx="605743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08A53B-8A2F-468F-BFA9-8060930F2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04" y="4443869"/>
                  <a:ext cx="605743" cy="369331"/>
                </a:xfrm>
                <a:prstGeom prst="rect">
                  <a:avLst/>
                </a:prstGeom>
                <a:blipFill>
                  <a:blip r:embed="rId6"/>
                  <a:stretch>
                    <a:fillRect l="-12121" r="-13131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C99112-1864-4734-AEBF-1E11F17EB8D9}"/>
                    </a:ext>
                  </a:extLst>
                </p:cNvPr>
                <p:cNvSpPr txBox="1"/>
                <p:nvPr/>
              </p:nvSpPr>
              <p:spPr>
                <a:xfrm>
                  <a:off x="11648897" y="4577771"/>
                  <a:ext cx="824200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C99112-1864-4734-AEBF-1E11F17EB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8897" y="4577771"/>
                  <a:ext cx="824200" cy="369331"/>
                </a:xfrm>
                <a:prstGeom prst="rect">
                  <a:avLst/>
                </a:prstGeom>
                <a:blipFill>
                  <a:blip r:embed="rId7"/>
                  <a:stretch>
                    <a:fillRect l="-13333" r="-8889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9B3779-C423-427A-BE95-99139562D91D}"/>
                    </a:ext>
                  </a:extLst>
                </p:cNvPr>
                <p:cNvSpPr txBox="1"/>
                <p:nvPr/>
              </p:nvSpPr>
              <p:spPr>
                <a:xfrm>
                  <a:off x="10720950" y="3444087"/>
                  <a:ext cx="5879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9B3779-C423-427A-BE95-99139562D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950" y="3444087"/>
                  <a:ext cx="58798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666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77A254-148B-4CFC-B226-F36C9FCE7DCD}"/>
                </a:ext>
              </a:extLst>
            </p:cNvPr>
            <p:cNvSpPr/>
            <p:nvPr/>
          </p:nvSpPr>
          <p:spPr>
            <a:xfrm>
              <a:off x="9715989" y="4261532"/>
              <a:ext cx="1719331" cy="1476616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E80156-CB66-4483-8EC1-4555C9221B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64637" y="4986961"/>
              <a:ext cx="0" cy="1928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DB9B29-3B14-4509-9F23-4FB6F968FB9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1435320" y="4999840"/>
              <a:ext cx="1079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E221FE-8FB4-440E-BB6B-163FDF7945BA}"/>
                </a:ext>
              </a:extLst>
            </p:cNvPr>
            <p:cNvSpPr/>
            <p:nvPr/>
          </p:nvSpPr>
          <p:spPr>
            <a:xfrm>
              <a:off x="4064857" y="4277346"/>
              <a:ext cx="1932928" cy="1458788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E73480-4DD5-4C0B-AA3A-4CCE99B7CA63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>
              <a:off x="2864877" y="5003191"/>
              <a:ext cx="1199980" cy="35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AAAE71-C0AF-4BAD-A68B-65E04AF079AB}"/>
                </a:ext>
              </a:extLst>
            </p:cNvPr>
            <p:cNvCxnSpPr>
              <a:cxnSpLocks/>
              <a:stCxn id="25" idx="3"/>
              <a:endCxn id="11" idx="1"/>
            </p:cNvCxnSpPr>
            <p:nvPr/>
          </p:nvCxnSpPr>
          <p:spPr>
            <a:xfrm flipV="1">
              <a:off x="5997785" y="5004691"/>
              <a:ext cx="1038924" cy="20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69B313-EB55-4FAD-ABAE-DA234C137CA6}"/>
                    </a:ext>
                  </a:extLst>
                </p:cNvPr>
                <p:cNvSpPr txBox="1"/>
                <p:nvPr/>
              </p:nvSpPr>
              <p:spPr>
                <a:xfrm>
                  <a:off x="3086581" y="4567537"/>
                  <a:ext cx="7936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69B313-EB55-4FAD-ABAE-DA234C137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581" y="4567537"/>
                  <a:ext cx="79361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9160" r="-8397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4A1CB9-C45D-4A0D-8D9C-7FF8A577C327}"/>
                    </a:ext>
                  </a:extLst>
                </p:cNvPr>
                <p:cNvSpPr txBox="1"/>
                <p:nvPr/>
              </p:nvSpPr>
              <p:spPr>
                <a:xfrm>
                  <a:off x="6246581" y="4577770"/>
                  <a:ext cx="6372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4A1CB9-C45D-4A0D-8D9C-7FF8A577C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581" y="4577770"/>
                  <a:ext cx="63729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1538" r="-12500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268E18-814D-439F-A484-439ECDCFE312}"/>
                </a:ext>
              </a:extLst>
            </p:cNvPr>
            <p:cNvSpPr txBox="1"/>
            <p:nvPr/>
          </p:nvSpPr>
          <p:spPr>
            <a:xfrm>
              <a:off x="4301981" y="3786333"/>
              <a:ext cx="133241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Actuator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ED1E94-FB82-4B81-986A-C03695B449A9}"/>
                </a:ext>
              </a:extLst>
            </p:cNvPr>
            <p:cNvSpPr txBox="1"/>
            <p:nvPr/>
          </p:nvSpPr>
          <p:spPr>
            <a:xfrm>
              <a:off x="2747239" y="5026518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Desired plant input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3C86E3-F669-429B-A03F-79611FD9D608}"/>
                </a:ext>
              </a:extLst>
            </p:cNvPr>
            <p:cNvSpPr txBox="1"/>
            <p:nvPr/>
          </p:nvSpPr>
          <p:spPr>
            <a:xfrm>
              <a:off x="5772213" y="5013552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Input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344F85-6978-46A6-A3AC-881210697FB8}"/>
                </a:ext>
              </a:extLst>
            </p:cNvPr>
            <p:cNvSpPr txBox="1"/>
            <p:nvPr/>
          </p:nvSpPr>
          <p:spPr>
            <a:xfrm>
              <a:off x="8545525" y="5027066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Output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EF223A-FEA4-4FFD-9EC5-F0A29E8BD255}"/>
                </a:ext>
              </a:extLst>
            </p:cNvPr>
            <p:cNvSpPr txBox="1"/>
            <p:nvPr/>
          </p:nvSpPr>
          <p:spPr>
            <a:xfrm>
              <a:off x="11506611" y="5026518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Measurement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484378-0C56-4CE4-BD82-664371E06154}"/>
                </a:ext>
              </a:extLst>
            </p:cNvPr>
            <p:cNvSpPr txBox="1"/>
            <p:nvPr/>
          </p:nvSpPr>
          <p:spPr>
            <a:xfrm>
              <a:off x="9281675" y="3446196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Measurement noise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565228-24B3-4ABE-B663-972D8C39D6F8}"/>
                </a:ext>
              </a:extLst>
            </p:cNvPr>
            <p:cNvSpPr txBox="1"/>
            <p:nvPr/>
          </p:nvSpPr>
          <p:spPr>
            <a:xfrm>
              <a:off x="164019" y="5124743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Reference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path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DF8C1A-9F2C-4606-84E8-99448748B22E}"/>
                </a:ext>
              </a:extLst>
            </p:cNvPr>
            <p:cNvCxnSpPr>
              <a:cxnSpLocks/>
            </p:cNvCxnSpPr>
            <p:nvPr/>
          </p:nvCxnSpPr>
          <p:spPr>
            <a:xfrm>
              <a:off x="8008050" y="3345549"/>
              <a:ext cx="0" cy="902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8AABD4A-DB12-4BF7-9F83-7D5C77DE6573}"/>
                    </a:ext>
                  </a:extLst>
                </p:cNvPr>
                <p:cNvSpPr txBox="1"/>
                <p:nvPr/>
              </p:nvSpPr>
              <p:spPr>
                <a:xfrm>
                  <a:off x="8122700" y="3414909"/>
                  <a:ext cx="5879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8AABD4A-DB12-4BF7-9F83-7D5C77DE6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700" y="3414909"/>
                  <a:ext cx="58798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1649" r="-17526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6A0CF0-1DE2-40EC-9C59-9778EB81214D}"/>
                </a:ext>
              </a:extLst>
            </p:cNvPr>
            <p:cNvSpPr txBox="1"/>
            <p:nvPr/>
          </p:nvSpPr>
          <p:spPr>
            <a:xfrm>
              <a:off x="6628068" y="3504625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Disturbances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How to use the t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use the theme</a:t>
            </a:r>
          </a:p>
        </p:txBody>
      </p:sp>
      <p:sp>
        <p:nvSpPr>
          <p:cNvPr id="90" name="Double click on the file themes/DuckietownColorfulTheme2.kt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Double click on the file </a:t>
            </a:r>
            <a:r>
              <a:rPr b="1"/>
              <a:t>themes/DuckietownColorfulTheme2.kth</a:t>
            </a:r>
          </a:p>
          <a:p>
            <a:r>
              <a:t>You can add it to your themes library.</a:t>
            </a:r>
          </a:p>
          <a:p>
            <a:endParaRPr/>
          </a:p>
          <a:p>
            <a:r>
              <a:t>To convert an existing presentation, use File / Change Theme.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rganization of the lectures/ repo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Organization of the lectures/ repo.</a:t>
            </a:r>
          </a:p>
        </p:txBody>
      </p:sp>
      <p:sp>
        <p:nvSpPr>
          <p:cNvPr id="94" name="0_drafts/: anything goes here. Feel free to make subfolde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0_drafts/:</a:t>
            </a:r>
            <a:r>
              <a:t> anything goes here. Feel free to make subfolders.</a:t>
            </a:r>
          </a:p>
          <a:p>
            <a:r>
              <a:rPr b="1"/>
              <a:t>1_beta/</a:t>
            </a:r>
            <a:r>
              <a:t>: put things here that must be reviewed by others.</a:t>
            </a:r>
          </a:p>
          <a:p>
            <a:r>
              <a:rPr b="1"/>
              <a:t>2_given/</a:t>
            </a:r>
            <a:r>
              <a:t>: </a:t>
            </a:r>
          </a:p>
          <a:p>
            <a:pPr lvl="1"/>
            <a:r>
              <a:t>when you give the lecture, save it here with the timestamp and the name of the location.</a:t>
            </a:r>
          </a:p>
          <a:p>
            <a:pPr lvl="1"/>
            <a:r>
              <a:t>Also save a .pdf version.</a:t>
            </a:r>
          </a:p>
          <a:p>
            <a:pPr lvl="1"/>
            <a:r>
              <a:t>These timestamped .key and .pdf files are the ones to be linked to from the class page</a:t>
            </a:r>
          </a:p>
          <a:p>
            <a:pPr lvl="1"/>
            <a:r>
              <a:t>These files are never modified after they are timestamped.</a:t>
            </a:r>
          </a:p>
          <a:p>
            <a:r>
              <a:rPr b="1"/>
              <a:t>3_ideal/</a:t>
            </a:r>
            <a:r>
              <a:t>: later, here we will assemble the “ideal” version of the slides.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etting the URL to sh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the URL to share</a:t>
            </a:r>
          </a:p>
        </p:txBody>
      </p:sp>
      <p:sp>
        <p:nvSpPr>
          <p:cNvPr id="98" name="Go to Github, click on the fi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 to Github, click on the file.</a:t>
            </a:r>
          </a:p>
          <a:p>
            <a:r>
              <a:t>On the file page, copy the link that is on the Download button.</a:t>
            </a:r>
          </a:p>
          <a:p>
            <a:r>
              <a:t>They look like this:</a:t>
            </a:r>
          </a:p>
          <a:p>
            <a:pPr lvl="1">
              <a:defRPr sz="2000"/>
            </a:pPr>
            <a:r>
              <a:rPr u="sng">
                <a:hlinkClick r:id="rId2"/>
              </a:rPr>
              <a:t>https://github.com/duckietown/lectures/raw/master/duckietown-master.pdf</a:t>
            </a:r>
          </a:p>
          <a:p>
            <a:pPr lvl="1">
              <a:defRPr sz="2000"/>
            </a:pPr>
            <a:r>
              <a:rPr u="sng">
                <a:hlinkClick r:id="rId3"/>
              </a:rPr>
              <a:t>https://github.com/duckietown/lectures/raw/master/duckietown-master.key</a:t>
            </a:r>
            <a:r>
              <a:t> 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Intuition</a:t>
            </a:r>
            <a:endParaRPr dirty="0"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ACBBBE-F740-4FF7-81F2-79C20639F28B}"/>
              </a:ext>
            </a:extLst>
          </p:cNvPr>
          <p:cNvSpPr/>
          <p:nvPr/>
        </p:nvSpPr>
        <p:spPr>
          <a:xfrm>
            <a:off x="936087" y="2731834"/>
            <a:ext cx="1857645" cy="15476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D58D4F-AABB-4AD4-B21F-0BED901E72C2}"/>
              </a:ext>
            </a:extLst>
          </p:cNvPr>
          <p:cNvSpPr/>
          <p:nvPr/>
        </p:nvSpPr>
        <p:spPr>
          <a:xfrm>
            <a:off x="936089" y="5975933"/>
            <a:ext cx="1857644" cy="145878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D38772-B584-44A8-9830-CE0A03400573}"/>
                  </a:ext>
                </a:extLst>
              </p:cNvPr>
              <p:cNvSpPr txBox="1"/>
              <p:nvPr/>
            </p:nvSpPr>
            <p:spPr>
              <a:xfrm>
                <a:off x="3269714" y="2731833"/>
                <a:ext cx="8739828" cy="23414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Duckiebot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uses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differential drive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:</a:t>
                </a:r>
              </a:p>
              <a:p>
                <a:pPr marL="342900" lvl="1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Each motor independently controls one wheel</a:t>
                </a:r>
              </a:p>
              <a:p>
                <a:pPr marL="342900" lvl="1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Differences in wheel angular velocities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determine motion</a:t>
                </a:r>
              </a:p>
              <a:p>
                <a:pPr marL="342900" lvl="1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States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: </a:t>
                </a:r>
              </a:p>
              <a:p>
                <a:pPr lvl="4" indent="0" algn="l"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		position and orientation = </a:t>
                </a:r>
                <a:r>
                  <a:rPr lang="en-US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pose 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(or configuration)</a:t>
                </a:r>
              </a:p>
              <a:p>
                <a:pPr lvl="4" indent="0" algn="l">
                  <a:defRPr/>
                </a:pPr>
                <a:r>
                  <a:rPr lang="en-US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		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velocity and acceleration </a:t>
                </a:r>
                <a:endParaRPr lang="it-IT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D38772-B584-44A8-9830-CE0A03400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14" y="2731833"/>
                <a:ext cx="8739828" cy="2341475"/>
              </a:xfrm>
              <a:prstGeom prst="rect">
                <a:avLst/>
              </a:prstGeom>
              <a:blipFill>
                <a:blip r:embed="rId5"/>
                <a:stretch>
                  <a:fillRect l="-1046" t="-2083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F8470-0885-4E7F-803E-7649EDA9D56F}"/>
                  </a:ext>
                </a:extLst>
              </p:cNvPr>
              <p:cNvSpPr txBox="1"/>
              <p:nvPr/>
            </p:nvSpPr>
            <p:spPr>
              <a:xfrm>
                <a:off x="3249109" y="5870156"/>
                <a:ext cx="6359113" cy="19389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DC motor 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model will: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receive a </a:t>
                </a:r>
                <a:r>
                  <a:rPr lang="en-US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voltage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it-IT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as </a:t>
                </a:r>
                <a:r>
                  <a:rPr lang="it-IT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input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it-IT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deliver a </a:t>
                </a:r>
                <a:r>
                  <a:rPr lang="it-IT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torque</a:t>
                </a:r>
                <a:r>
                  <a:rPr lang="it-IT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to the wheel as </a:t>
                </a:r>
                <a:r>
                  <a:rPr lang="it-IT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output</a:t>
                </a:r>
              </a:p>
              <a:p>
                <a:pPr algn="l">
                  <a:defRPr/>
                </a:pPr>
                <a:endParaRPr lang="it-IT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endParaRPr>
              </a:p>
              <a:p>
                <a:pPr algn="l">
                  <a:defRPr/>
                </a:pPr>
                <a:endParaRPr lang="it-IT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F8470-0885-4E7F-803E-7649EDA9D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09" y="5870156"/>
                <a:ext cx="6359113" cy="1938992"/>
              </a:xfrm>
              <a:prstGeom prst="rect">
                <a:avLst/>
              </a:prstGeom>
              <a:blipFill>
                <a:blip r:embed="rId6"/>
                <a:stretch>
                  <a:fillRect l="-1534" t="-2516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14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Introduce relevant reference frames (inertial, body)</a:t>
            </a:r>
          </a:p>
          <a:p>
            <a:r>
              <a:rPr lang="en-US" dirty="0"/>
              <a:t>Make assumptions and translate them in kinematic constraints</a:t>
            </a:r>
          </a:p>
          <a:p>
            <a:r>
              <a:rPr lang="en-US" dirty="0"/>
              <a:t>Figure out the kinematics of the robot</a:t>
            </a:r>
          </a:p>
          <a:p>
            <a:r>
              <a:rPr lang="en-US" dirty="0"/>
              <a:t>Figure out the dynamics of the robot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Draw conclusions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689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Introduce relevant reference frames (inertial, body)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Draw conclusions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285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Reference frames and notation</a:t>
            </a:r>
            <a:endParaRPr dirty="0"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9D83A-6CF4-491E-ACB0-9D7140472846}"/>
                  </a:ext>
                </a:extLst>
              </p:cNvPr>
              <p:cNvSpPr txBox="1"/>
              <p:nvPr/>
            </p:nvSpPr>
            <p:spPr>
              <a:xfrm>
                <a:off x="415275" y="1871970"/>
                <a:ext cx="6349190" cy="4235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Space:</a:t>
                </a:r>
                <a:r>
                  <a:rPr kumimoji="0" lang="en-US" sz="2300" b="0" i="0" u="none" strike="noStrike" cap="none" spc="0" normalizeH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3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mbria"/>
                          </a:rPr>
                        </m:ctrlPr>
                      </m:sSupPr>
                      <m:e>
                        <m:r>
                          <a:rPr kumimoji="0" lang="en-US" sz="23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mbria"/>
                          </a:rPr>
                          <m:t>ℝ</m:t>
                        </m:r>
                      </m:e>
                      <m:sup>
                        <m:r>
                          <a:rPr kumimoji="0" lang="en-US" sz="23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mbria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dirty="0"/>
              </a:p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Inertial frame: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{</m:t>
                    </m:r>
                    <m:sSub>
                      <m:sSub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𝑥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𝐼</m:t>
                        </m:r>
                      </m:sub>
                    </m:sSub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, </m:t>
                    </m:r>
                    <m:sSub>
                      <m:sSub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𝑦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𝐼</m:t>
                        </m:r>
                      </m:sub>
                    </m:sSub>
                    <m:r>
                      <m:rPr>
                        <m:lit/>
                      </m:rP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: Fixed</a:t>
                </a:r>
              </a:p>
              <a:p>
                <a:pPr lvl="3" indent="0" algn="l"/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lvl="3" indent="0" algn="l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	Pose: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</m:sSubSup>
                          </m:num>
                          <m:den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Body (robot) frame: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: Moves with robot</a:t>
                </a:r>
              </a:p>
              <a:p>
                <a:pPr algn="l"/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algn="l"/>
                <a:r>
                  <a:rPr lang="en-US" dirty="0"/>
                  <a:t>	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Center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, axle</a:t>
                </a:r>
                <a:r>
                  <a:rPr kumimoji="0" lang="en-US" sz="2300" b="0" i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midpoint</a:t>
                </a:r>
              </a:p>
              <a:p>
                <a:pPr algn="l"/>
                <a:r>
                  <a:rPr lang="en-US" baseline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forms </a:t>
                </a:r>
                <a:r>
                  <a:rPr kumimoji="0" lang="en-US" sz="2300" b="0" i="1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orientation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angle </a:t>
                </a:r>
                <a14:m>
                  <m:oMath xmlns:m="http://schemas.openxmlformats.org/officeDocument/2006/math"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𝜃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9D83A-6CF4-491E-ACB0-9D7140472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75" y="1871970"/>
                <a:ext cx="6349190" cy="4235775"/>
              </a:xfrm>
              <a:prstGeom prst="rect">
                <a:avLst/>
              </a:prstGeom>
              <a:blipFill>
                <a:blip r:embed="rId2"/>
                <a:stretch>
                  <a:fillRect l="-1823" t="-432" r="-192" b="-2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63C0A72-CC1E-421C-8336-E912D09D8B54}"/>
              </a:ext>
            </a:extLst>
          </p:cNvPr>
          <p:cNvGrpSpPr/>
          <p:nvPr/>
        </p:nvGrpSpPr>
        <p:grpSpPr>
          <a:xfrm>
            <a:off x="449037" y="6482917"/>
            <a:ext cx="4937249" cy="2290682"/>
            <a:chOff x="578709" y="6584739"/>
            <a:chExt cx="4937249" cy="2290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F9BAE5-DE1F-4ACE-9CA4-AB74B3446142}"/>
                    </a:ext>
                  </a:extLst>
                </p:cNvPr>
                <p:cNvSpPr txBox="1"/>
                <p:nvPr/>
              </p:nvSpPr>
              <p:spPr>
                <a:xfrm>
                  <a:off x="578709" y="7003114"/>
                  <a:ext cx="4937249" cy="18723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342900" marR="0" indent="-34290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accent5">
                          <a:lumOff val="-29866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rPr>
                    <a:t>Center of mass: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Off val="-29866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p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Off val="-29866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𝐶</m:t>
                          </m:r>
                        </m:e>
                        <m:sup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Off val="-29866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𝑟</m:t>
                          </m:r>
                        </m:sup>
                      </m:sSup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Off val="-29866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=(</m:t>
                      </m:r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Off val="-29866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𝑐</m:t>
                      </m:r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Off val="-29866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,0)</m:t>
                      </m:r>
                    </m:oMath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  <a:p>
                  <a:pPr marL="342900" marR="0" indent="-34290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endParaRPr lang="en-US" dirty="0"/>
                </a:p>
                <a:p>
                  <a:pPr marL="342900" marR="0" indent="-34290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accent5">
                          <a:lumOff val="-29866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rPr>
                    <a:t>Center of Instantaneous Curvature  </a:t>
                  </a:r>
                  <a:endParaRPr kumimoji="0" lang="en-US" sz="2300" b="0" i="1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 Math" panose="02040503050406030204" pitchFamily="18" charset="0"/>
                    <a:ea typeface="Cambria"/>
                    <a:cs typeface="Cambria"/>
                    <a:sym typeface="Cambria"/>
                  </a:endParaRPr>
                </a:p>
                <a:p>
                  <a:pPr marR="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:endParaRPr kumimoji="0" lang="en-US" sz="2300" b="0" i="1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 Math" panose="02040503050406030204" pitchFamily="18" charset="0"/>
                    <a:ea typeface="Cambria"/>
                    <a:cs typeface="Cambria"/>
                    <a:sym typeface="Cambria"/>
                  </a:endParaRPr>
                </a:p>
                <a:p>
                  <a:pPr marR="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𝐼𝐶</m:t>
                        </m:r>
                        <m:sSup>
                          <m:sSup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p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𝐶</m:t>
                            </m:r>
                          </m:e>
                          <m:sup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𝑟</m:t>
                            </m:r>
                          </m:sup>
                        </m:s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=(0,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𝑑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)</m:t>
                        </m:r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F9BAE5-DE1F-4ACE-9CA4-AB74B3446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09" y="7003114"/>
                  <a:ext cx="4937249" cy="1872307"/>
                </a:xfrm>
                <a:prstGeom prst="rect">
                  <a:avLst/>
                </a:prstGeom>
                <a:blipFill>
                  <a:blip r:embed="rId3"/>
                  <a:stretch>
                    <a:fillRect l="-2346" t="-1629" r="-1605" b="-456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59EEE0-7258-4EFD-99BF-8A369CEEDEC0}"/>
                </a:ext>
              </a:extLst>
            </p:cNvPr>
            <p:cNvCxnSpPr/>
            <p:nvPr/>
          </p:nvCxnSpPr>
          <p:spPr>
            <a:xfrm flipH="1">
              <a:off x="3317160" y="6766560"/>
              <a:ext cx="802718" cy="34137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4A81FB-A70C-4EE9-B4B0-9D8FACCA1260}"/>
                </a:ext>
              </a:extLst>
            </p:cNvPr>
            <p:cNvSpPr txBox="1"/>
            <p:nvPr/>
          </p:nvSpPr>
          <p:spPr>
            <a:xfrm>
              <a:off x="4119878" y="6584739"/>
              <a:ext cx="1216680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In robot frame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8C1217-C6B0-4893-A001-A866F7903121}"/>
                  </a:ext>
                </a:extLst>
              </p:cNvPr>
              <p:cNvSpPr txBox="1"/>
              <p:nvPr/>
            </p:nvSpPr>
            <p:spPr>
              <a:xfrm>
                <a:off x="7074168" y="1941586"/>
                <a:ext cx="4793620" cy="187230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Geometric hypothesis: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Identical wheels (of diameter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Symmetric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Bot (axle length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Symmetric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Center of mass on symmetry axis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8C1217-C6B0-4893-A001-A866F790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68" y="1941586"/>
                <a:ext cx="4793620" cy="1872307"/>
              </a:xfrm>
              <a:prstGeom prst="rect">
                <a:avLst/>
              </a:prstGeom>
              <a:blipFill>
                <a:blip r:embed="rId4"/>
                <a:stretch>
                  <a:fillRect l="-2408" t="-1618" r="-1394" b="-6149"/>
                </a:stretch>
              </a:blipFill>
              <a:ln w="12700" cap="flat">
                <a:solidFill>
                  <a:srgbClr val="00000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0CA237FC-E4B9-4B34-A804-3D0B2CDEC93D}"/>
              </a:ext>
            </a:extLst>
          </p:cNvPr>
          <p:cNvGrpSpPr/>
          <p:nvPr/>
        </p:nvGrpSpPr>
        <p:grpSpPr>
          <a:xfrm>
            <a:off x="6629572" y="4139061"/>
            <a:ext cx="5682812" cy="4634538"/>
            <a:chOff x="6629572" y="4139061"/>
            <a:chExt cx="5682812" cy="463453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5CF09C-23D4-467D-A976-73DF9565E670}"/>
                </a:ext>
              </a:extLst>
            </p:cNvPr>
            <p:cNvGrpSpPr/>
            <p:nvPr/>
          </p:nvGrpSpPr>
          <p:grpSpPr>
            <a:xfrm>
              <a:off x="6629572" y="4139061"/>
              <a:ext cx="5682812" cy="4634538"/>
              <a:chOff x="6629572" y="3426728"/>
              <a:chExt cx="5682812" cy="46345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E07F49D-FB16-4470-B4A6-02A4B9986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3594" y="3677334"/>
                <a:ext cx="644646" cy="30009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4D2A547-4159-419A-B8D8-818F8E6FE996}"/>
                  </a:ext>
                </a:extLst>
              </p:cNvPr>
              <p:cNvGrpSpPr/>
              <p:nvPr/>
            </p:nvGrpSpPr>
            <p:grpSpPr>
              <a:xfrm>
                <a:off x="6629572" y="3426728"/>
                <a:ext cx="5682812" cy="4634538"/>
                <a:chOff x="6629572" y="3426728"/>
                <a:chExt cx="5682812" cy="4634538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442DDE4-A1BD-417E-A603-1C492C7D2085}"/>
                    </a:ext>
                  </a:extLst>
                </p:cNvPr>
                <p:cNvGrpSpPr/>
                <p:nvPr/>
              </p:nvGrpSpPr>
              <p:grpSpPr>
                <a:xfrm>
                  <a:off x="6629572" y="4055547"/>
                  <a:ext cx="5682812" cy="4005719"/>
                  <a:chOff x="6629572" y="3180941"/>
                  <a:chExt cx="5682812" cy="4005719"/>
                </a:xfrm>
              </p:grpSpPr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C069317B-45EE-48A4-852E-3B19E6B6AC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629572" y="3180941"/>
                    <a:ext cx="5682812" cy="4005719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F3A80A4C-FB04-4AC2-BA51-015006395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49233" y="5110648"/>
                        <a:ext cx="206703" cy="21544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0" tIns="0" rIns="0" bIns="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ea typeface="Cambria"/>
                          <a:cs typeface="Cambria"/>
                          <a:sym typeface="Cambri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F3A80A4C-FB04-4AC2-BA51-015006395B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49233" y="5110648"/>
                        <a:ext cx="206703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941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E5E6EF1-B9FD-4097-8E29-508154970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05088" y="3669792"/>
                  <a:ext cx="341376" cy="768614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F9BF7118-957E-4077-90E3-3A30D0D15359}"/>
                    </a:ext>
                  </a:extLst>
                </p:cNvPr>
                <p:cNvSpPr/>
                <p:nvPr/>
              </p:nvSpPr>
              <p:spPr>
                <a:xfrm>
                  <a:off x="8680704" y="3657600"/>
                  <a:ext cx="97536" cy="109728"/>
                </a:xfrm>
                <a:prstGeom prst="flowChartConnector">
                  <a:avLst/>
                </a:prstGeom>
                <a:solidFill>
                  <a:schemeClr val="bg2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5981E9B-B5DE-42EC-B364-B161CCE43673}"/>
                    </a:ext>
                  </a:extLst>
                </p:cNvPr>
                <p:cNvSpPr txBox="1"/>
                <p:nvPr/>
              </p:nvSpPr>
              <p:spPr>
                <a:xfrm>
                  <a:off x="8802624" y="3426728"/>
                  <a:ext cx="400751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rPr>
                    <a:t>ICC</a:t>
                  </a:r>
                </a:p>
              </p:txBody>
            </p:sp>
            <p:sp>
              <p:nvSpPr>
                <p:cNvPr id="58" name="Arrow: Curved Up 57">
                  <a:extLst>
                    <a:ext uri="{FF2B5EF4-FFF2-40B4-BE49-F238E27FC236}">
                      <a16:creationId xmlns:a16="http://schemas.microsoft.com/office/drawing/2014/main" id="{BF373DBB-9FD9-4B78-A739-8EAE510D8B98}"/>
                    </a:ext>
                  </a:extLst>
                </p:cNvPr>
                <p:cNvSpPr/>
                <p:nvPr/>
              </p:nvSpPr>
              <p:spPr>
                <a:xfrm rot="19721376">
                  <a:off x="8638571" y="3937561"/>
                  <a:ext cx="474408" cy="164321"/>
                </a:xfrm>
                <a:prstGeom prst="curvedUpArrow">
                  <a:avLst/>
                </a:prstGeom>
                <a:solidFill>
                  <a:schemeClr val="bg2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BC089D61-BECD-42A2-A614-0DDADDF78C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4347" y="3793506"/>
                      <a:ext cx="268639" cy="27699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𝜔</m:t>
                            </m:r>
                          </m:oMath>
                        </m:oMathPara>
                      </a14:m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BC089D61-BECD-42A2-A614-0DDADDF78C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84347" y="3793506"/>
                      <a:ext cx="26863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636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B1E9437-B79F-4669-A031-5A2DA7083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3649" y="3950490"/>
                <a:ext cx="928106" cy="2102092"/>
              </a:xfrm>
              <a:prstGeom prst="straightConnector1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headEnd type="triangl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D07A42-8AAF-46BB-A6CD-CBF69A6435E5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917" y="4888652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𝑑</m:t>
                          </m:r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D07A42-8AAF-46BB-A6CD-CBF69A643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5917" y="4888652"/>
                    <a:ext cx="26863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909" b="-11111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09830C-7BAA-4D4D-99EB-BD1B1E8FD14B}"/>
                </a:ext>
              </a:extLst>
            </p:cNvPr>
            <p:cNvCxnSpPr/>
            <p:nvPr/>
          </p:nvCxnSpPr>
          <p:spPr>
            <a:xfrm flipV="1">
              <a:off x="9352986" y="5389418"/>
              <a:ext cx="802950" cy="346364"/>
            </a:xfrm>
            <a:prstGeom prst="straightConnector1">
              <a:avLst/>
            </a:prstGeom>
            <a:noFill/>
            <a:ln w="254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56615D9-3793-4DEF-8E04-3AA42B8BB683}"/>
                </a:ext>
              </a:extLst>
            </p:cNvPr>
            <p:cNvCxnSpPr/>
            <p:nvPr/>
          </p:nvCxnSpPr>
          <p:spPr>
            <a:xfrm flipV="1">
              <a:off x="10029735" y="6913031"/>
              <a:ext cx="802950" cy="346364"/>
            </a:xfrm>
            <a:prstGeom prst="straightConnector1">
              <a:avLst/>
            </a:prstGeom>
            <a:noFill/>
            <a:ln w="254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8A5708-CCC2-41BE-AFA6-6764182916CA}"/>
                    </a:ext>
                  </a:extLst>
                </p:cNvPr>
                <p:cNvSpPr txBox="1"/>
                <p:nvPr/>
              </p:nvSpPr>
              <p:spPr>
                <a:xfrm>
                  <a:off x="10540884" y="6626415"/>
                  <a:ext cx="268639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8A5708-CCC2-41BE-AFA6-67641829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0884" y="6626415"/>
                  <a:ext cx="26863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727" b="-1555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61BEF0C-1829-4AAE-A407-036C3A1A97B3}"/>
                    </a:ext>
                  </a:extLst>
                </p:cNvPr>
                <p:cNvSpPr txBox="1"/>
                <p:nvPr/>
              </p:nvSpPr>
              <p:spPr>
                <a:xfrm>
                  <a:off x="9988000" y="5458736"/>
                  <a:ext cx="268639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61BEF0C-1829-4AAE-A407-036C3A1A97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000" y="5458736"/>
                  <a:ext cx="2686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778" b="-1956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7FDBF-BA96-421C-9CE5-17C968A461D8}"/>
              </a:ext>
            </a:extLst>
          </p:cNvPr>
          <p:cNvGrpSpPr/>
          <p:nvPr/>
        </p:nvGrpSpPr>
        <p:grpSpPr>
          <a:xfrm>
            <a:off x="6629572" y="4139061"/>
            <a:ext cx="5682812" cy="4634538"/>
            <a:chOff x="6629572" y="3426728"/>
            <a:chExt cx="5682812" cy="463453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64BFAC-F4CC-4FF9-9D59-8B3D2A2C8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3594" y="3677334"/>
              <a:ext cx="644646" cy="30009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B7695A-1F9F-4B80-ACA0-DC8D071E8AAC}"/>
                </a:ext>
              </a:extLst>
            </p:cNvPr>
            <p:cNvGrpSpPr/>
            <p:nvPr/>
          </p:nvGrpSpPr>
          <p:grpSpPr>
            <a:xfrm>
              <a:off x="6629572" y="3426728"/>
              <a:ext cx="5682812" cy="4634538"/>
              <a:chOff x="6629572" y="3426728"/>
              <a:chExt cx="5682812" cy="4634538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87726E0-156B-400D-B775-7075CC6962F2}"/>
                  </a:ext>
                </a:extLst>
              </p:cNvPr>
              <p:cNvGrpSpPr/>
              <p:nvPr/>
            </p:nvGrpSpPr>
            <p:grpSpPr>
              <a:xfrm>
                <a:off x="6629572" y="4055547"/>
                <a:ext cx="5682812" cy="4005719"/>
                <a:chOff x="6629572" y="3180941"/>
                <a:chExt cx="5682812" cy="4005719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818856D9-6789-4CCC-8C18-88E85BD7EE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9572" y="3180941"/>
                  <a:ext cx="5682812" cy="40057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5887B7-1403-43E7-B9EE-A3398B10B5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49233" y="5110648"/>
                      <a:ext cx="206703" cy="21544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𝑐</m:t>
                            </m:r>
                          </m:oMath>
                        </m:oMathPara>
                      </a14:m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5887B7-1403-43E7-B9EE-A3398B10B5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49233" y="5110648"/>
                      <a:ext cx="206703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941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723A921-5319-4AF0-8E60-A46BA818F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5088" y="3669792"/>
                <a:ext cx="341376" cy="76861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6F1B346-330A-4CB6-AC34-08FBD7B5A706}"/>
                  </a:ext>
                </a:extLst>
              </p:cNvPr>
              <p:cNvSpPr/>
              <p:nvPr/>
            </p:nvSpPr>
            <p:spPr>
              <a:xfrm>
                <a:off x="8680704" y="3657600"/>
                <a:ext cx="97536" cy="109728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529CDB-63F7-4C7D-9D57-82C1B0EEF05F}"/>
                  </a:ext>
                </a:extLst>
              </p:cNvPr>
              <p:cNvSpPr txBox="1"/>
              <p:nvPr/>
            </p:nvSpPr>
            <p:spPr>
              <a:xfrm>
                <a:off x="8802624" y="3426728"/>
                <a:ext cx="400751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ICC</a:t>
                </a:r>
              </a:p>
            </p:txBody>
          </p:sp>
          <p:sp>
            <p:nvSpPr>
              <p:cNvPr id="57" name="Arrow: Curved Up 56">
                <a:extLst>
                  <a:ext uri="{FF2B5EF4-FFF2-40B4-BE49-F238E27FC236}">
                    <a16:creationId xmlns:a16="http://schemas.microsoft.com/office/drawing/2014/main" id="{EBCDC5D2-82CF-4723-912E-AC093BAC69F0}"/>
                  </a:ext>
                </a:extLst>
              </p:cNvPr>
              <p:cNvSpPr/>
              <p:nvPr/>
            </p:nvSpPr>
            <p:spPr>
              <a:xfrm rot="19721376">
                <a:off x="8638571" y="3937561"/>
                <a:ext cx="474408" cy="164321"/>
              </a:xfrm>
              <a:prstGeom prst="curvedUpArrow">
                <a:avLst/>
              </a:prstGeom>
              <a:solidFill>
                <a:schemeClr val="bg2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2C45862-F3C2-464C-830A-1357ADB23BF9}"/>
                      </a:ext>
                    </a:extLst>
                  </p:cNvPr>
                  <p:cNvSpPr txBox="1"/>
                  <p:nvPr/>
                </p:nvSpPr>
                <p:spPr>
                  <a:xfrm>
                    <a:off x="9084347" y="3793506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𝜔</m:t>
                          </m:r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2C45862-F3C2-464C-830A-1357ADB23B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4347" y="3793506"/>
                    <a:ext cx="26863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63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A703F7-9A3C-483A-A6E4-04A738F85DB4}"/>
                </a:ext>
              </a:extLst>
            </p:cNvPr>
            <p:cNvCxnSpPr>
              <a:cxnSpLocks/>
            </p:cNvCxnSpPr>
            <p:nvPr/>
          </p:nvCxnSpPr>
          <p:spPr>
            <a:xfrm>
              <a:off x="8243649" y="3950490"/>
              <a:ext cx="928106" cy="2102092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853F02F-9927-4CC9-8950-95A8D2E65711}"/>
                    </a:ext>
                  </a:extLst>
                </p:cNvPr>
                <p:cNvSpPr txBox="1"/>
                <p:nvPr/>
              </p:nvSpPr>
              <p:spPr>
                <a:xfrm>
                  <a:off x="8455917" y="4888652"/>
                  <a:ext cx="268639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853F02F-9927-4CC9-8950-95A8D2E65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917" y="4888652"/>
                  <a:ext cx="2686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909" b="-1111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Moving between frames</a:t>
            </a:r>
            <a:endParaRPr dirty="0"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F01F20-800A-43B4-AAF1-AF6600A267FE}"/>
                  </a:ext>
                </a:extLst>
              </p:cNvPr>
              <p:cNvSpPr txBox="1"/>
              <p:nvPr/>
            </p:nvSpPr>
            <p:spPr>
              <a:xfrm>
                <a:off x="798506" y="2994110"/>
                <a:ext cx="4993931" cy="38926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23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𝑹</m:t>
                    </m:r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𝜃</m:t>
                        </m:r>
                      </m:e>
                    </m:d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𝑐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𝑜𝑠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−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𝑠𝑖𝑛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∈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𝑆𝑂</m:t>
                    </m:r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2</m:t>
                        </m:r>
                      </m:e>
                    </m:d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sSupPr>
                      <m:e>
                        <m:r>
                          <a:rPr kumimoji="0" lang="en-US" sz="23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𝑹</m:t>
                        </m:r>
                      </m:e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𝜃</m:t>
                        </m:r>
                      </m:e>
                    </m:d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From 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body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to 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inertial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frame: </a:t>
                </a:r>
                <a14:m>
                  <m:oMath xmlns:m="http://schemas.openxmlformats.org/officeDocument/2006/math">
                    <m:r>
                      <a:rPr kumimoji="0" lang="en-US" sz="23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𝑿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sSupPr>
                      <m:e>
                        <m:r>
                          <a:rPr kumimoji="0" lang="en-US" sz="23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𝑿</m:t>
                        </m:r>
                      </m:e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𝐼</m:t>
                        </m:r>
                      </m:sup>
                    </m:sSup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kumimoji="0" lang="en-US" sz="23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algn="l"/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/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	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0" lang="en-US" sz="23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F01F20-800A-43B4-AAF1-AF6600A26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06" y="2994110"/>
                <a:ext cx="4993931" cy="3892604"/>
              </a:xfrm>
              <a:prstGeom prst="rect">
                <a:avLst/>
              </a:prstGeom>
              <a:blipFill>
                <a:blip r:embed="rId9"/>
                <a:stretch>
                  <a:fillRect l="-232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3034CA1-939F-4A73-BDAB-D00A09700EAF}"/>
              </a:ext>
            </a:extLst>
          </p:cNvPr>
          <p:cNvGrpSpPr/>
          <p:nvPr/>
        </p:nvGrpSpPr>
        <p:grpSpPr>
          <a:xfrm>
            <a:off x="10744523" y="6582171"/>
            <a:ext cx="497096" cy="446276"/>
            <a:chOff x="10163144" y="5377847"/>
            <a:chExt cx="497096" cy="446276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7CD8B33-68A4-4A73-871A-0BD91609A3B9}"/>
                </a:ext>
              </a:extLst>
            </p:cNvPr>
            <p:cNvSpPr/>
            <p:nvPr/>
          </p:nvSpPr>
          <p:spPr>
            <a:xfrm>
              <a:off x="10163144" y="5589143"/>
              <a:ext cx="97536" cy="109728"/>
            </a:xfrm>
            <a:prstGeom prst="flowChartConnector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019622E-9E68-4C82-9E69-311F47261B93}"/>
                    </a:ext>
                  </a:extLst>
                </p:cNvPr>
                <p:cNvSpPr/>
                <p:nvPr/>
              </p:nvSpPr>
              <p:spPr>
                <a:xfrm>
                  <a:off x="10211912" y="5377847"/>
                  <a:ext cx="448328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019622E-9E68-4C82-9E69-311F47261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12" y="5377847"/>
                  <a:ext cx="448328" cy="446276"/>
                </a:xfrm>
                <a:prstGeom prst="rect">
                  <a:avLst/>
                </a:prstGeom>
                <a:blipFill>
                  <a:blip r:embed="rId10"/>
                  <a:stretch>
                    <a:fillRect l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2306B9-3DE0-4D8D-A383-E5D609C59624}"/>
              </a:ext>
            </a:extLst>
          </p:cNvPr>
          <p:cNvCxnSpPr>
            <a:cxnSpLocks/>
          </p:cNvCxnSpPr>
          <p:nvPr/>
        </p:nvCxnSpPr>
        <p:spPr>
          <a:xfrm flipV="1">
            <a:off x="6996545" y="6869972"/>
            <a:ext cx="3734207" cy="15674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D5CBBA0-24A5-4D7B-8035-A87BF43C436A}"/>
                  </a:ext>
                </a:extLst>
              </p:cNvPr>
              <p:cNvSpPr/>
              <p:nvPr/>
            </p:nvSpPr>
            <p:spPr>
              <a:xfrm>
                <a:off x="7964822" y="7518455"/>
                <a:ext cx="557653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D5CBBA0-24A5-4D7B-8035-A87BF43C4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2" y="7518455"/>
                <a:ext cx="557653" cy="446276"/>
              </a:xfrm>
              <a:prstGeom prst="rect">
                <a:avLst/>
              </a:prstGeom>
              <a:blipFill>
                <a:blip r:embed="rId11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94609427-3D45-4CB6-8182-EFE2340CDD21}"/>
              </a:ext>
            </a:extLst>
          </p:cNvPr>
          <p:cNvGrpSpPr/>
          <p:nvPr/>
        </p:nvGrpSpPr>
        <p:grpSpPr>
          <a:xfrm>
            <a:off x="9668237" y="6303160"/>
            <a:ext cx="1076286" cy="486812"/>
            <a:chOff x="9654466" y="6318497"/>
            <a:chExt cx="1076286" cy="48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1AF6C68-9C3D-4107-8D0A-CCE7E0EC6006}"/>
                    </a:ext>
                  </a:extLst>
                </p:cNvPr>
                <p:cNvSpPr/>
                <p:nvPr/>
              </p:nvSpPr>
              <p:spPr>
                <a:xfrm>
                  <a:off x="10052584" y="6318497"/>
                  <a:ext cx="47989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1AF6C68-9C3D-4107-8D0A-CCE7E0EC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584" y="6318497"/>
                  <a:ext cx="479892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37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E6DF20E-0295-46AA-B6B6-383E6FD30573}"/>
                </a:ext>
              </a:extLst>
            </p:cNvPr>
            <p:cNvCxnSpPr>
              <a:cxnSpLocks/>
            </p:cNvCxnSpPr>
            <p:nvPr/>
          </p:nvCxnSpPr>
          <p:spPr>
            <a:xfrm>
              <a:off x="9654466" y="6550883"/>
              <a:ext cx="1076286" cy="254426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2415214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relevant reference frames (inertial, body)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Draw conclusions</a:t>
            </a:r>
          </a:p>
          <a:p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4542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B51700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obo Std"/>
        <a:ea typeface="Hobo Std"/>
        <a:cs typeface="Hobo St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chemeClr val="accent5">
                <a:lumOff val="-29866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obo Std"/>
        <a:ea typeface="Hobo Std"/>
        <a:cs typeface="Hobo St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chemeClr val="accent5">
                <a:lumOff val="-29866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1963</Words>
  <Application>Microsoft Office PowerPoint</Application>
  <PresentationFormat>Custom</PresentationFormat>
  <Paragraphs>426</Paragraphs>
  <Slides>32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Cambria</vt:lpstr>
      <vt:lpstr>Cambria Math</vt:lpstr>
      <vt:lpstr>Comic Sans MS</vt:lpstr>
      <vt:lpstr>Helvetica Neue</vt:lpstr>
      <vt:lpstr>Helvetica Neue Medium</vt:lpstr>
      <vt:lpstr>Helvetica Neue Thin</vt:lpstr>
      <vt:lpstr>Hobo Std</vt:lpstr>
      <vt:lpstr>Times New Roman</vt:lpstr>
      <vt:lpstr>White</vt:lpstr>
      <vt:lpstr>Modeling of a differential drive vehicle</vt:lpstr>
      <vt:lpstr>Modeling of a differential drive vehicle</vt:lpstr>
      <vt:lpstr>Our favorite slide</vt:lpstr>
      <vt:lpstr>Intuition</vt:lpstr>
      <vt:lpstr>Battle plan</vt:lpstr>
      <vt:lpstr>Battle plan</vt:lpstr>
      <vt:lpstr>Reference frames and notation</vt:lpstr>
      <vt:lpstr>Moving between frames</vt:lpstr>
      <vt:lpstr>Battle plan</vt:lpstr>
      <vt:lpstr>Kinematic constraint: no lateral slipping</vt:lpstr>
      <vt:lpstr>Kinematic constraint: pure rolling</vt:lpstr>
      <vt:lpstr>Battle plan</vt:lpstr>
      <vt:lpstr>Kinematics</vt:lpstr>
      <vt:lpstr>Kinematics: forward kinematics</vt:lpstr>
      <vt:lpstr>Pit Stop</vt:lpstr>
      <vt:lpstr>Battle plan</vt:lpstr>
      <vt:lpstr>Dynamics: notations (just for reference)</vt:lpstr>
      <vt:lpstr>Polar coordinates kinematics</vt:lpstr>
      <vt:lpstr>Dynamic equilibria</vt:lpstr>
      <vt:lpstr>Dynamical model: general </vt:lpstr>
      <vt:lpstr>Dynamics: Imposing the kinematic constraints</vt:lpstr>
      <vt:lpstr>Dynamics: simplified differential drive vehicle model</vt:lpstr>
      <vt:lpstr>Point of the situation</vt:lpstr>
      <vt:lpstr>DC motor modeling</vt:lpstr>
      <vt:lpstr>Battle plan</vt:lpstr>
      <vt:lpstr>Model Summary</vt:lpstr>
      <vt:lpstr>Limitations of the model: summary</vt:lpstr>
      <vt:lpstr>Conclusions</vt:lpstr>
      <vt:lpstr>Next Steps</vt:lpstr>
      <vt:lpstr>How to use the theme</vt:lpstr>
      <vt:lpstr>Organization of the lectures/ repo.</vt:lpstr>
      <vt:lpstr>Getting the URL to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 and Dynamic Modeling of a differential drive robot</dc:title>
  <dc:creator>TaniHQ</dc:creator>
  <cp:lastModifiedBy>Jacopo Tani</cp:lastModifiedBy>
  <cp:revision>73</cp:revision>
  <dcterms:modified xsi:type="dcterms:W3CDTF">2017-09-26T23:34:49Z</dcterms:modified>
</cp:coreProperties>
</file>