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69" r:id="rId5"/>
    <p:sldId id="263" r:id="rId6"/>
    <p:sldId id="271" r:id="rId7"/>
    <p:sldId id="259" r:id="rId8"/>
    <p:sldId id="276" r:id="rId9"/>
    <p:sldId id="272" r:id="rId10"/>
    <p:sldId id="278" r:id="rId11"/>
    <p:sldId id="277" r:id="rId12"/>
    <p:sldId id="273" r:id="rId13"/>
    <p:sldId id="279" r:id="rId14"/>
    <p:sldId id="280" r:id="rId15"/>
    <p:sldId id="291" r:id="rId16"/>
    <p:sldId id="274" r:id="rId17"/>
    <p:sldId id="281" r:id="rId18"/>
    <p:sldId id="282" r:id="rId19"/>
    <p:sldId id="292" r:id="rId20"/>
    <p:sldId id="284" r:id="rId21"/>
    <p:sldId id="293" r:id="rId22"/>
    <p:sldId id="285" r:id="rId23"/>
    <p:sldId id="286" r:id="rId24"/>
    <p:sldId id="288" r:id="rId25"/>
    <p:sldId id="275" r:id="rId26"/>
    <p:sldId id="289" r:id="rId27"/>
    <p:sldId id="287" r:id="rId28"/>
    <p:sldId id="290" r:id="rId29"/>
    <p:sldId id="294" r:id="rId30"/>
    <p:sldId id="260" r:id="rId31"/>
    <p:sldId id="261" r:id="rId32"/>
    <p:sldId id="262" r:id="rId3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300" b="0" i="0" u="none" strike="noStrike" cap="none" spc="0" normalizeH="0" baseline="0">
        <a:ln>
          <a:noFill/>
        </a:ln>
        <a:solidFill>
          <a:schemeClr val="accent5">
            <a:lumOff val="-29866"/>
          </a:schemeClr>
        </a:solidFill>
        <a:effectLst/>
        <a:uFillTx/>
        <a:latin typeface="Cambria"/>
        <a:ea typeface="Cambria"/>
        <a:cs typeface="Cambria"/>
        <a:sym typeface="Cambria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300" b="0" i="0" u="none" strike="noStrike" cap="none" spc="0" normalizeH="0" baseline="0">
        <a:ln>
          <a:noFill/>
        </a:ln>
        <a:solidFill>
          <a:schemeClr val="accent5">
            <a:lumOff val="-29866"/>
          </a:schemeClr>
        </a:solidFill>
        <a:effectLst/>
        <a:uFillTx/>
        <a:latin typeface="Cambria"/>
        <a:ea typeface="Cambria"/>
        <a:cs typeface="Cambria"/>
        <a:sym typeface="Cambria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300" b="0" i="0" u="none" strike="noStrike" cap="none" spc="0" normalizeH="0" baseline="0">
        <a:ln>
          <a:noFill/>
        </a:ln>
        <a:solidFill>
          <a:schemeClr val="accent5">
            <a:lumOff val="-29866"/>
          </a:schemeClr>
        </a:solidFill>
        <a:effectLst/>
        <a:uFillTx/>
        <a:latin typeface="Cambria"/>
        <a:ea typeface="Cambria"/>
        <a:cs typeface="Cambria"/>
        <a:sym typeface="Cambria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300" b="0" i="0" u="none" strike="noStrike" cap="none" spc="0" normalizeH="0" baseline="0">
        <a:ln>
          <a:noFill/>
        </a:ln>
        <a:solidFill>
          <a:schemeClr val="accent5">
            <a:lumOff val="-29866"/>
          </a:schemeClr>
        </a:solidFill>
        <a:effectLst/>
        <a:uFillTx/>
        <a:latin typeface="Cambria"/>
        <a:ea typeface="Cambria"/>
        <a:cs typeface="Cambria"/>
        <a:sym typeface="Cambria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300" b="0" i="0" u="none" strike="noStrike" cap="none" spc="0" normalizeH="0" baseline="0">
        <a:ln>
          <a:noFill/>
        </a:ln>
        <a:solidFill>
          <a:schemeClr val="accent5">
            <a:lumOff val="-29866"/>
          </a:schemeClr>
        </a:solidFill>
        <a:effectLst/>
        <a:uFillTx/>
        <a:latin typeface="Cambria"/>
        <a:ea typeface="Cambria"/>
        <a:cs typeface="Cambria"/>
        <a:sym typeface="Cambria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300" b="0" i="0" u="none" strike="noStrike" cap="none" spc="0" normalizeH="0" baseline="0">
        <a:ln>
          <a:noFill/>
        </a:ln>
        <a:solidFill>
          <a:schemeClr val="accent5">
            <a:lumOff val="-29866"/>
          </a:schemeClr>
        </a:solidFill>
        <a:effectLst/>
        <a:uFillTx/>
        <a:latin typeface="Cambria"/>
        <a:ea typeface="Cambria"/>
        <a:cs typeface="Cambria"/>
        <a:sym typeface="Cambria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300" b="0" i="0" u="none" strike="noStrike" cap="none" spc="0" normalizeH="0" baseline="0">
        <a:ln>
          <a:noFill/>
        </a:ln>
        <a:solidFill>
          <a:schemeClr val="accent5">
            <a:lumOff val="-29866"/>
          </a:schemeClr>
        </a:solidFill>
        <a:effectLst/>
        <a:uFillTx/>
        <a:latin typeface="Cambria"/>
        <a:ea typeface="Cambria"/>
        <a:cs typeface="Cambria"/>
        <a:sym typeface="Cambria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300" b="0" i="0" u="none" strike="noStrike" cap="none" spc="0" normalizeH="0" baseline="0">
        <a:ln>
          <a:noFill/>
        </a:ln>
        <a:solidFill>
          <a:schemeClr val="accent5">
            <a:lumOff val="-29866"/>
          </a:schemeClr>
        </a:solidFill>
        <a:effectLst/>
        <a:uFillTx/>
        <a:latin typeface="Cambria"/>
        <a:ea typeface="Cambria"/>
        <a:cs typeface="Cambria"/>
        <a:sym typeface="Cambria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300" b="0" i="0" u="none" strike="noStrike" cap="none" spc="0" normalizeH="0" baseline="0">
        <a:ln>
          <a:noFill/>
        </a:ln>
        <a:solidFill>
          <a:schemeClr val="accent5">
            <a:lumOff val="-29866"/>
          </a:schemeClr>
        </a:solidFill>
        <a:effectLst/>
        <a:uFillTx/>
        <a:latin typeface="Cambria"/>
        <a:ea typeface="Cambria"/>
        <a:cs typeface="Cambria"/>
        <a:sym typeface="Cambri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uthor" initials="A" lastIdx="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216" autoAdjust="0"/>
  </p:normalViewPr>
  <p:slideViewPr>
    <p:cSldViewPr snapToGrid="0">
      <p:cViewPr varScale="1">
        <p:scale>
          <a:sx n="66" d="100"/>
          <a:sy n="66" d="100"/>
        </p:scale>
        <p:origin x="69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4" name="Shape 6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Today’s lecture objective is to obtain a mathematical model of the plant, including the actuator dynamics. </a:t>
            </a:r>
          </a:p>
          <a:p>
            <a:endParaRPr lang="en-US" dirty="0"/>
          </a:p>
          <a:p>
            <a:r>
              <a:rPr lang="en-US" dirty="0"/>
              <a:t>It is important for controlling the Duckiebot later on</a:t>
            </a:r>
          </a:p>
        </p:txBody>
      </p:sp>
    </p:spTree>
    <p:extLst>
      <p:ext uri="{BB962C8B-B14F-4D97-AF65-F5344CB8AC3E}">
        <p14:creationId xmlns:p14="http://schemas.microsoft.com/office/powerpoint/2010/main" val="317893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6429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8713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4803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3031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3919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6828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7168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8690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566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523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Today’s lecture objective is to obtain a mathematical model of the plant, including the actuator dynamics. </a:t>
            </a:r>
          </a:p>
          <a:p>
            <a:endParaRPr lang="en-US" dirty="0"/>
          </a:p>
          <a:p>
            <a:r>
              <a:rPr lang="en-US" dirty="0"/>
              <a:t>It is important for understanding the behavior of the Duckiebot and controlling it later on</a:t>
            </a:r>
          </a:p>
        </p:txBody>
      </p:sp>
    </p:spTree>
    <p:extLst>
      <p:ext uri="{BB962C8B-B14F-4D97-AF65-F5344CB8AC3E}">
        <p14:creationId xmlns:p14="http://schemas.microsoft.com/office/powerpoint/2010/main" val="21217592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8346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6604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0520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7428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5279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1923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0990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388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">
    <p:bg>
      <p:bgPr>
        <a:solidFill>
          <a:srgbClr val="EFBC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Text"/>
          <p:cNvSpPr txBox="1">
            <a:spLocks noGrp="1"/>
          </p:cNvSpPr>
          <p:nvPr>
            <p:ph type="title"/>
          </p:nvPr>
        </p:nvSpPr>
        <p:spPr>
          <a:xfrm>
            <a:off x="1123048" y="1142337"/>
            <a:ext cx="10464801" cy="3302001"/>
          </a:xfrm>
          <a:prstGeom prst="rect">
            <a:avLst/>
          </a:prstGeom>
        </p:spPr>
        <p:txBody>
          <a:bodyPr/>
          <a:lstStyle>
            <a:lvl1pPr algn="ctr">
              <a:defRPr sz="9700"/>
            </a:lvl1pPr>
          </a:lstStyle>
          <a:p>
            <a:r>
              <a:t>Title Text</a:t>
            </a:r>
          </a:p>
        </p:txBody>
      </p:sp>
      <p:pic>
        <p:nvPicPr>
          <p:cNvPr id="17" name="Rectangle" descr="Rectangle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46603" y="-345025"/>
            <a:ext cx="13698006" cy="10501415"/>
          </a:xfrm>
          <a:prstGeom prst="rect">
            <a:avLst/>
          </a:prstGeom>
        </p:spPr>
      </p:pic>
      <p:pic>
        <p:nvPicPr>
          <p:cNvPr id="19" name="logo.png" descr="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52433" y="5707321"/>
            <a:ext cx="2699934" cy="2429808"/>
          </a:xfrm>
          <a:prstGeom prst="rect">
            <a:avLst/>
          </a:prstGeom>
          <a:ln w="12700">
            <a:miter lim="400000"/>
          </a:ln>
        </p:spPr>
      </p:pic>
      <p:sp>
        <p:nvSpPr>
          <p:cNvPr id="2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anchor="t"/>
          <a:lstStyle>
            <a:lvl1pPr>
              <a:defRPr sz="1600">
                <a:solidFill>
                  <a:srgbClr val="000000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info">
    <p:bg>
      <p:bgPr>
        <a:solidFill>
          <a:srgbClr val="EFBC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redits"/>
          <p:cNvSpPr txBox="1"/>
          <p:nvPr/>
        </p:nvSpPr>
        <p:spPr>
          <a:xfrm>
            <a:off x="861752" y="5528550"/>
            <a:ext cx="1324763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900" b="1">
                <a:solidFill>
                  <a:srgbClr val="000000"/>
                </a:solidFill>
              </a:defRPr>
            </a:lvl1pPr>
          </a:lstStyle>
          <a:p>
            <a:r>
              <a:t>Credits</a:t>
            </a:r>
          </a:p>
        </p:txBody>
      </p:sp>
      <p:sp>
        <p:nvSpPr>
          <p:cNvPr id="28" name="Title Text"/>
          <p:cNvSpPr txBox="1">
            <a:spLocks noGrp="1"/>
          </p:cNvSpPr>
          <p:nvPr>
            <p:ph type="title"/>
          </p:nvPr>
        </p:nvSpPr>
        <p:spPr>
          <a:xfrm>
            <a:off x="385523" y="382582"/>
            <a:ext cx="11952955" cy="863601"/>
          </a:xfrm>
          <a:prstGeom prst="rect">
            <a:avLst/>
          </a:prstGeom>
        </p:spPr>
        <p:txBody>
          <a:bodyPr anchor="t"/>
          <a:lstStyle>
            <a:lvl1pPr>
              <a:defRPr sz="3900" b="1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r>
              <a:t>Title Text</a:t>
            </a:r>
          </a:p>
        </p:txBody>
      </p:sp>
      <p:sp>
        <p:nvSpPr>
          <p:cNvPr id="29" name="These slides are part of the Duckietown project. For more information about Duckietown, see the website http://duckietown.org"/>
          <p:cNvSpPr txBox="1"/>
          <p:nvPr/>
        </p:nvSpPr>
        <p:spPr>
          <a:xfrm>
            <a:off x="312047" y="8666703"/>
            <a:ext cx="10953949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500"/>
            </a:pPr>
            <a:r>
              <a:t>These slides are part of the Duckietown project.</a:t>
            </a:r>
            <a:br/>
            <a:r>
              <a:t>For more information about Duckietown, see the website http://duckietown.org</a:t>
            </a:r>
          </a:p>
        </p:txBody>
      </p:sp>
      <p:sp>
        <p:nvSpPr>
          <p:cNvPr id="30" name="Concept 1…"/>
          <p:cNvSpPr txBox="1">
            <a:spLocks noGrp="1"/>
          </p:cNvSpPr>
          <p:nvPr>
            <p:ph type="body" sz="quarter" idx="13"/>
          </p:nvPr>
        </p:nvSpPr>
        <p:spPr>
          <a:xfrm>
            <a:off x="861752" y="2327965"/>
            <a:ext cx="5321159" cy="30448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1100"/>
              </a:spcBef>
              <a:defRPr sz="3000"/>
            </a:pPr>
            <a:r>
              <a:t>Concept 1</a:t>
            </a:r>
          </a:p>
          <a:p>
            <a:pPr>
              <a:spcBef>
                <a:spcPts val="1100"/>
              </a:spcBef>
              <a:defRPr sz="3000"/>
            </a:pPr>
            <a:r>
              <a:t>Concept 2</a:t>
            </a:r>
          </a:p>
        </p:txBody>
      </p:sp>
      <p:sp>
        <p:nvSpPr>
          <p:cNvPr id="31" name="Explains"/>
          <p:cNvSpPr txBox="1"/>
          <p:nvPr/>
        </p:nvSpPr>
        <p:spPr>
          <a:xfrm>
            <a:off x="861752" y="1504156"/>
            <a:ext cx="1558188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900" b="1">
                <a:solidFill>
                  <a:srgbClr val="000000"/>
                </a:solidFill>
              </a:defRPr>
            </a:lvl1pPr>
          </a:lstStyle>
          <a:p>
            <a:r>
              <a:t>Explains</a:t>
            </a:r>
          </a:p>
        </p:txBody>
      </p:sp>
      <p:sp>
        <p:nvSpPr>
          <p:cNvPr id="32" name="Concept 1…"/>
          <p:cNvSpPr txBox="1">
            <a:spLocks noGrp="1"/>
          </p:cNvSpPr>
          <p:nvPr>
            <p:ph type="body" sz="quarter" idx="14"/>
          </p:nvPr>
        </p:nvSpPr>
        <p:spPr>
          <a:xfrm>
            <a:off x="6693965" y="2327965"/>
            <a:ext cx="5321159" cy="3044875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spcBef>
                <a:spcPts val="1100"/>
              </a:spcBef>
              <a:defRPr sz="3000"/>
            </a:pPr>
            <a:r>
              <a:t>Concept 1</a:t>
            </a:r>
          </a:p>
          <a:p>
            <a:pPr>
              <a:spcBef>
                <a:spcPts val="1100"/>
              </a:spcBef>
              <a:defRPr sz="3000"/>
            </a:pPr>
            <a:r>
              <a:t>Concept 2</a:t>
            </a:r>
          </a:p>
        </p:txBody>
      </p:sp>
      <p:sp>
        <p:nvSpPr>
          <p:cNvPr id="33" name="Prerequisites"/>
          <p:cNvSpPr txBox="1"/>
          <p:nvPr/>
        </p:nvSpPr>
        <p:spPr>
          <a:xfrm>
            <a:off x="6444127" y="1504156"/>
            <a:ext cx="2392797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900" b="1">
                <a:solidFill>
                  <a:srgbClr val="000000"/>
                </a:solidFill>
              </a:defRPr>
            </a:lvl1pPr>
          </a:lstStyle>
          <a:p>
            <a:r>
              <a:t>Prerequisites</a:t>
            </a:r>
          </a:p>
        </p:txBody>
      </p:sp>
      <p:sp>
        <p:nvSpPr>
          <p:cNvPr id="34" name="Author name (affiliation) - first version…"/>
          <p:cNvSpPr txBox="1">
            <a:spLocks noGrp="1"/>
          </p:cNvSpPr>
          <p:nvPr>
            <p:ph type="body" sz="quarter" idx="15"/>
          </p:nvPr>
        </p:nvSpPr>
        <p:spPr>
          <a:xfrm>
            <a:off x="861752" y="6349193"/>
            <a:ext cx="11576378" cy="2030268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1100"/>
              </a:spcBef>
              <a:defRPr sz="3000"/>
            </a:pPr>
            <a:r>
              <a:t>Author name (affiliation) - first version</a:t>
            </a:r>
          </a:p>
          <a:p>
            <a:pPr>
              <a:spcBef>
                <a:spcPts val="1100"/>
              </a:spcBef>
              <a:defRPr sz="3000"/>
            </a:pPr>
            <a:r>
              <a:t>Author name (affiliation) - second version, another date</a:t>
            </a:r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regu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right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2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16991" y="2217751"/>
            <a:ext cx="6012867" cy="6273801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53" name="Rectangle" descr="Rectangle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46603" y="-362203"/>
            <a:ext cx="13698006" cy="10217105"/>
          </a:xfrm>
          <a:prstGeom prst="rect">
            <a:avLst/>
          </a:prstGeom>
        </p:spPr>
      </p:pic>
      <p:sp>
        <p:nvSpPr>
          <p:cNvPr id="55" name="Rectangle"/>
          <p:cNvSpPr/>
          <p:nvPr/>
        </p:nvSpPr>
        <p:spPr>
          <a:xfrm>
            <a:off x="-186199" y="9504198"/>
            <a:ext cx="13263491" cy="1270001"/>
          </a:xfrm>
          <a:prstGeom prst="rect">
            <a:avLst/>
          </a:prstGeom>
          <a:solidFill>
            <a:srgbClr val="EFBC4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6" name="Duckietown"/>
          <p:cNvSpPr txBox="1"/>
          <p:nvPr/>
        </p:nvSpPr>
        <p:spPr>
          <a:xfrm>
            <a:off x="83986" y="9407330"/>
            <a:ext cx="1170941" cy="3022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600">
                <a:solidFill>
                  <a:srgbClr val="FFFFFF"/>
                </a:solidFill>
                <a:latin typeface="+mj-lt"/>
                <a:ea typeface="+mj-ea"/>
                <a:cs typeface="+mj-cs"/>
                <a:sym typeface="Hobo Std"/>
              </a:defRPr>
            </a:lvl1pPr>
          </a:lstStyle>
          <a:p>
            <a:r>
              <a:t>Duckietown</a:t>
            </a:r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578709" y="290737"/>
            <a:ext cx="11733675" cy="1782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616991" y="2309596"/>
            <a:ext cx="11435309" cy="627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>
            <a:lvl2pPr marL="889000" indent="-444500"/>
            <a:lvl3pPr marL="1333500" indent="-444500"/>
            <a:lvl4pPr marL="1778000" indent="-444500"/>
            <a:lvl5pPr marL="2222500" indent="-444500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4" name="Rectangle" descr="Rectangle"/>
          <p:cNvPicPr>
            <a:picLocks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-346603" y="-362203"/>
            <a:ext cx="13698006" cy="10217105"/>
          </a:xfrm>
          <a:prstGeom prst="rect">
            <a:avLst/>
          </a:prstGeom>
        </p:spPr>
      </p:pic>
      <p:sp>
        <p:nvSpPr>
          <p:cNvPr id="6" name="Rectangle"/>
          <p:cNvSpPr/>
          <p:nvPr/>
        </p:nvSpPr>
        <p:spPr>
          <a:xfrm>
            <a:off x="-186199" y="9504198"/>
            <a:ext cx="13263491" cy="1270001"/>
          </a:xfrm>
          <a:prstGeom prst="rect">
            <a:avLst/>
          </a:prstGeom>
          <a:solidFill>
            <a:srgbClr val="EFBC4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" name="Duckietown"/>
          <p:cNvSpPr txBox="1"/>
          <p:nvPr/>
        </p:nvSpPr>
        <p:spPr>
          <a:xfrm>
            <a:off x="83986" y="9407330"/>
            <a:ext cx="1170941" cy="3022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600">
                <a:solidFill>
                  <a:srgbClr val="FFFFFF"/>
                </a:solidFill>
                <a:latin typeface="+mj-lt"/>
                <a:ea typeface="+mj-ea"/>
                <a:cs typeface="+mj-cs"/>
                <a:sym typeface="Hobo Std"/>
              </a:defRPr>
            </a:lvl1pPr>
          </a:lstStyle>
          <a:p>
            <a:r>
              <a:t>Duckietown</a:t>
            </a:r>
          </a:p>
        </p:txBody>
      </p:sp>
      <p:sp>
        <p:nvSpPr>
          <p:cNvPr id="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541586" y="9241497"/>
            <a:ext cx="408941" cy="355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solidFill>
                  <a:srgbClr val="FFFFFF"/>
                </a:solidFill>
                <a:latin typeface="+mj-lt"/>
                <a:ea typeface="+mj-ea"/>
                <a:cs typeface="+mj-cs"/>
                <a:sym typeface="Hobo Std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9" name="Text"/>
          <p:cNvSpPr txBox="1"/>
          <p:nvPr/>
        </p:nvSpPr>
        <p:spPr>
          <a:xfrm>
            <a:off x="13840835" y="-452032"/>
            <a:ext cx="642877" cy="4445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obo Std"/>
        </a:defRPr>
      </a:lvl1pPr>
      <a:lvl2pPr marL="0" marR="0" indent="228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obo Std"/>
        </a:defRPr>
      </a:lvl2pPr>
      <a:lvl3pPr marL="0" marR="0" indent="457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obo Std"/>
        </a:defRPr>
      </a:lvl3pPr>
      <a:lvl4pPr marL="0" marR="0" indent="685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obo Std"/>
        </a:defRPr>
      </a:lvl4pPr>
      <a:lvl5pPr marL="0" marR="0" indent="9144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obo Std"/>
        </a:defRPr>
      </a:lvl5pPr>
      <a:lvl6pPr marL="0" marR="0" indent="11430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obo Std"/>
        </a:defRPr>
      </a:lvl6pPr>
      <a:lvl7pPr marL="0" marR="0" indent="1371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obo Std"/>
        </a:defRPr>
      </a:lvl7pPr>
      <a:lvl8pPr marL="0" marR="0" indent="1600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obo Std"/>
        </a:defRPr>
      </a:lvl8pPr>
      <a:lvl9pPr marL="0" marR="0" indent="1828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obo Std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2600"/>
        </a:spcBef>
        <a:spcAft>
          <a:spcPts val="0"/>
        </a:spcAft>
        <a:buClrTx/>
        <a:buSzPct val="145000"/>
        <a:buFontTx/>
        <a:buChar char="•"/>
        <a:tabLst/>
        <a:defRPr sz="2500" b="0" i="0" u="none" strike="noStrike" cap="none" spc="0" baseline="0">
          <a:ln>
            <a:noFill/>
          </a:ln>
          <a:solidFill>
            <a:srgbClr val="000000"/>
          </a:solidFill>
          <a:uFillTx/>
          <a:latin typeface="Cambria"/>
          <a:ea typeface="Cambria"/>
          <a:cs typeface="Cambria"/>
          <a:sym typeface="Cambria"/>
        </a:defRPr>
      </a:lvl1pPr>
      <a:lvl2pPr marL="791765" marR="0" indent="-347265" algn="l" defTabSz="584200" rtl="0" latinLnBrk="0">
        <a:lnSpc>
          <a:spcPct val="100000"/>
        </a:lnSpc>
        <a:spcBef>
          <a:spcPts val="2600"/>
        </a:spcBef>
        <a:spcAft>
          <a:spcPts val="0"/>
        </a:spcAft>
        <a:buClrTx/>
        <a:buSzPct val="145000"/>
        <a:buFontTx/>
        <a:buChar char="•"/>
        <a:tabLst/>
        <a:defRPr sz="2500" b="0" i="0" u="none" strike="noStrike" cap="none" spc="0" baseline="0">
          <a:ln>
            <a:noFill/>
          </a:ln>
          <a:solidFill>
            <a:srgbClr val="000000"/>
          </a:solidFill>
          <a:uFillTx/>
          <a:latin typeface="Cambria"/>
          <a:ea typeface="Cambria"/>
          <a:cs typeface="Cambria"/>
          <a:sym typeface="Cambria"/>
        </a:defRPr>
      </a:lvl2pPr>
      <a:lvl3pPr marL="1236265" marR="0" indent="-347265" algn="l" defTabSz="584200" rtl="0" latinLnBrk="0">
        <a:lnSpc>
          <a:spcPct val="100000"/>
        </a:lnSpc>
        <a:spcBef>
          <a:spcPts val="2600"/>
        </a:spcBef>
        <a:spcAft>
          <a:spcPts val="0"/>
        </a:spcAft>
        <a:buClrTx/>
        <a:buSzPct val="145000"/>
        <a:buFontTx/>
        <a:buChar char="•"/>
        <a:tabLst/>
        <a:defRPr sz="2500" b="0" i="0" u="none" strike="noStrike" cap="none" spc="0" baseline="0">
          <a:ln>
            <a:noFill/>
          </a:ln>
          <a:solidFill>
            <a:srgbClr val="000000"/>
          </a:solidFill>
          <a:uFillTx/>
          <a:latin typeface="Cambria"/>
          <a:ea typeface="Cambria"/>
          <a:cs typeface="Cambria"/>
          <a:sym typeface="Cambria"/>
        </a:defRPr>
      </a:lvl3pPr>
      <a:lvl4pPr marL="1680765" marR="0" indent="-347265" algn="l" defTabSz="584200" rtl="0" latinLnBrk="0">
        <a:lnSpc>
          <a:spcPct val="100000"/>
        </a:lnSpc>
        <a:spcBef>
          <a:spcPts val="2600"/>
        </a:spcBef>
        <a:spcAft>
          <a:spcPts val="0"/>
        </a:spcAft>
        <a:buClrTx/>
        <a:buSzPct val="145000"/>
        <a:buFontTx/>
        <a:buChar char="•"/>
        <a:tabLst/>
        <a:defRPr sz="2500" b="0" i="0" u="none" strike="noStrike" cap="none" spc="0" baseline="0">
          <a:ln>
            <a:noFill/>
          </a:ln>
          <a:solidFill>
            <a:srgbClr val="000000"/>
          </a:solidFill>
          <a:uFillTx/>
          <a:latin typeface="Cambria"/>
          <a:ea typeface="Cambria"/>
          <a:cs typeface="Cambria"/>
          <a:sym typeface="Cambria"/>
        </a:defRPr>
      </a:lvl4pPr>
      <a:lvl5pPr marL="2125265" marR="0" indent="-347265" algn="l" defTabSz="584200" rtl="0" latinLnBrk="0">
        <a:lnSpc>
          <a:spcPct val="100000"/>
        </a:lnSpc>
        <a:spcBef>
          <a:spcPts val="2600"/>
        </a:spcBef>
        <a:spcAft>
          <a:spcPts val="0"/>
        </a:spcAft>
        <a:buClrTx/>
        <a:buSzPct val="145000"/>
        <a:buFontTx/>
        <a:buChar char="•"/>
        <a:tabLst/>
        <a:defRPr sz="2500" b="0" i="0" u="none" strike="noStrike" cap="none" spc="0" baseline="0">
          <a:ln>
            <a:noFill/>
          </a:ln>
          <a:solidFill>
            <a:srgbClr val="000000"/>
          </a:solidFill>
          <a:uFillTx/>
          <a:latin typeface="Cambria"/>
          <a:ea typeface="Cambria"/>
          <a:cs typeface="Cambria"/>
          <a:sym typeface="Cambria"/>
        </a:defRPr>
      </a:lvl5pPr>
      <a:lvl6pPr marL="2569765" marR="0" indent="-347265" algn="l" defTabSz="584200" rtl="0" latinLnBrk="0">
        <a:lnSpc>
          <a:spcPct val="100000"/>
        </a:lnSpc>
        <a:spcBef>
          <a:spcPts val="2600"/>
        </a:spcBef>
        <a:spcAft>
          <a:spcPts val="0"/>
        </a:spcAft>
        <a:buClrTx/>
        <a:buSzPct val="145000"/>
        <a:buFontTx/>
        <a:buChar char="•"/>
        <a:tabLst/>
        <a:defRPr sz="2500" b="0" i="0" u="none" strike="noStrike" cap="none" spc="0" baseline="0">
          <a:ln>
            <a:noFill/>
          </a:ln>
          <a:solidFill>
            <a:srgbClr val="000000"/>
          </a:solidFill>
          <a:uFillTx/>
          <a:latin typeface="Cambria"/>
          <a:ea typeface="Cambria"/>
          <a:cs typeface="Cambria"/>
          <a:sym typeface="Cambria"/>
        </a:defRPr>
      </a:lvl6pPr>
      <a:lvl7pPr marL="3014265" marR="0" indent="-347265" algn="l" defTabSz="584200" rtl="0" latinLnBrk="0">
        <a:lnSpc>
          <a:spcPct val="100000"/>
        </a:lnSpc>
        <a:spcBef>
          <a:spcPts val="2600"/>
        </a:spcBef>
        <a:spcAft>
          <a:spcPts val="0"/>
        </a:spcAft>
        <a:buClrTx/>
        <a:buSzPct val="145000"/>
        <a:buFontTx/>
        <a:buChar char="•"/>
        <a:tabLst/>
        <a:defRPr sz="2500" b="0" i="0" u="none" strike="noStrike" cap="none" spc="0" baseline="0">
          <a:ln>
            <a:noFill/>
          </a:ln>
          <a:solidFill>
            <a:srgbClr val="000000"/>
          </a:solidFill>
          <a:uFillTx/>
          <a:latin typeface="Cambria"/>
          <a:ea typeface="Cambria"/>
          <a:cs typeface="Cambria"/>
          <a:sym typeface="Cambria"/>
        </a:defRPr>
      </a:lvl7pPr>
      <a:lvl8pPr marL="3458765" marR="0" indent="-347265" algn="l" defTabSz="584200" rtl="0" latinLnBrk="0">
        <a:lnSpc>
          <a:spcPct val="100000"/>
        </a:lnSpc>
        <a:spcBef>
          <a:spcPts val="2600"/>
        </a:spcBef>
        <a:spcAft>
          <a:spcPts val="0"/>
        </a:spcAft>
        <a:buClrTx/>
        <a:buSzPct val="145000"/>
        <a:buFontTx/>
        <a:buChar char="•"/>
        <a:tabLst/>
        <a:defRPr sz="2500" b="0" i="0" u="none" strike="noStrike" cap="none" spc="0" baseline="0">
          <a:ln>
            <a:noFill/>
          </a:ln>
          <a:solidFill>
            <a:srgbClr val="000000"/>
          </a:solidFill>
          <a:uFillTx/>
          <a:latin typeface="Cambria"/>
          <a:ea typeface="Cambria"/>
          <a:cs typeface="Cambria"/>
          <a:sym typeface="Cambria"/>
        </a:defRPr>
      </a:lvl8pPr>
      <a:lvl9pPr marL="3903265" marR="0" indent="-347265" algn="l" defTabSz="584200" rtl="0" latinLnBrk="0">
        <a:lnSpc>
          <a:spcPct val="100000"/>
        </a:lnSpc>
        <a:spcBef>
          <a:spcPts val="2600"/>
        </a:spcBef>
        <a:spcAft>
          <a:spcPts val="0"/>
        </a:spcAft>
        <a:buClrTx/>
        <a:buSzPct val="145000"/>
        <a:buFontTx/>
        <a:buChar char="•"/>
        <a:tabLst/>
        <a:defRPr sz="2500" b="0" i="0" u="none" strike="noStrike" cap="none" spc="0" baseline="0">
          <a:ln>
            <a:noFill/>
          </a:ln>
          <a:solidFill>
            <a:srgbClr val="000000"/>
          </a:solidFill>
          <a:uFillTx/>
          <a:latin typeface="Cambria"/>
          <a:ea typeface="Cambria"/>
          <a:cs typeface="Cambria"/>
          <a:sym typeface="Cambria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bo Std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bo Std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bo Std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bo Std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bo Std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bo Std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bo Std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bo Std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bo Std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0.png"/><Relationship Id="rId3" Type="http://schemas.openxmlformats.org/officeDocument/2006/relationships/image" Target="../media/image30.png"/><Relationship Id="rId7" Type="http://schemas.openxmlformats.org/officeDocument/2006/relationships/image" Target="../media/image21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11" Type="http://schemas.openxmlformats.org/officeDocument/2006/relationships/image" Target="../media/image25.png"/><Relationship Id="rId5" Type="http://schemas.openxmlformats.org/officeDocument/2006/relationships/image" Target="../media/image32.png"/><Relationship Id="rId10" Type="http://schemas.openxmlformats.org/officeDocument/2006/relationships/image" Target="../media/image24.png"/><Relationship Id="rId4" Type="http://schemas.openxmlformats.org/officeDocument/2006/relationships/image" Target="../media/image31.png"/><Relationship Id="rId9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5" Type="http://schemas.openxmlformats.org/officeDocument/2006/relationships/image" Target="../media/image4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8" Type="http://schemas.openxmlformats.org/officeDocument/2006/relationships/image" Target="../media/image23.png"/><Relationship Id="rId12" Type="http://schemas.openxmlformats.org/officeDocument/2006/relationships/image" Target="../media/image47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46.png"/><Relationship Id="rId6" Type="http://schemas.openxmlformats.org/officeDocument/2006/relationships/image" Target="../media/image21.png"/><Relationship Id="rId15" Type="http://schemas.openxmlformats.org/officeDocument/2006/relationships/image" Target="../media/image25.png"/><Relationship Id="rId10" Type="http://schemas.openxmlformats.org/officeDocument/2006/relationships/image" Target="../media/image200.png"/><Relationship Id="rId9" Type="http://schemas.openxmlformats.org/officeDocument/2006/relationships/image" Target="../media/image170.png"/><Relationship Id="rId1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8.png"/><Relationship Id="rId18" Type="http://schemas.openxmlformats.org/officeDocument/2006/relationships/image" Target="../media/image57.png"/><Relationship Id="rId26" Type="http://schemas.openxmlformats.org/officeDocument/2006/relationships/image" Target="../media/image64.png"/><Relationship Id="rId21" Type="http://schemas.openxmlformats.org/officeDocument/2006/relationships/image" Target="../media/image60.png"/><Relationship Id="rId12" Type="http://schemas.openxmlformats.org/officeDocument/2006/relationships/image" Target="../media/image53.png"/><Relationship Id="rId17" Type="http://schemas.openxmlformats.org/officeDocument/2006/relationships/image" Target="../media/image56.png"/><Relationship Id="rId25" Type="http://schemas.openxmlformats.org/officeDocument/2006/relationships/image" Target="../media/image63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55.png"/><Relationship Id="rId20" Type="http://schemas.openxmlformats.org/officeDocument/2006/relationships/image" Target="../media/image59.png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52.png"/><Relationship Id="rId24" Type="http://schemas.openxmlformats.org/officeDocument/2006/relationships/image" Target="../media/image62.png"/><Relationship Id="rId15" Type="http://schemas.openxmlformats.org/officeDocument/2006/relationships/image" Target="../media/image54.png"/><Relationship Id="rId23" Type="http://schemas.openxmlformats.org/officeDocument/2006/relationships/image" Target="../media/image61.png"/><Relationship Id="rId28" Type="http://schemas.openxmlformats.org/officeDocument/2006/relationships/image" Target="../media/image65.png"/><Relationship Id="rId10" Type="http://schemas.openxmlformats.org/officeDocument/2006/relationships/image" Target="../media/image51.png"/><Relationship Id="rId19" Type="http://schemas.openxmlformats.org/officeDocument/2006/relationships/image" Target="../media/image58.png"/><Relationship Id="rId9" Type="http://schemas.openxmlformats.org/officeDocument/2006/relationships/image" Target="../media/image50.png"/><Relationship Id="rId14" Type="http://schemas.openxmlformats.org/officeDocument/2006/relationships/image" Target="../media/image49.png"/><Relationship Id="rId27" Type="http://schemas.openxmlformats.org/officeDocument/2006/relationships/image" Target="../media/image55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7.png"/><Relationship Id="rId5" Type="http://schemas.openxmlformats.org/officeDocument/2006/relationships/image" Target="../media/image61.gif"/><Relationship Id="rId4" Type="http://schemas.openxmlformats.org/officeDocument/2006/relationships/image" Target="../media/image63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80.png"/><Relationship Id="rId5" Type="http://schemas.openxmlformats.org/officeDocument/2006/relationships/image" Target="../media/image670.png"/><Relationship Id="rId4" Type="http://schemas.openxmlformats.org/officeDocument/2006/relationships/image" Target="../media/image6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690.png"/><Relationship Id="rId7" Type="http://schemas.openxmlformats.org/officeDocument/2006/relationships/image" Target="../media/image73.png"/><Relationship Id="rId12" Type="http://schemas.openxmlformats.org/officeDocument/2006/relationships/image" Target="../media/image68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2.png"/><Relationship Id="rId11" Type="http://schemas.openxmlformats.org/officeDocument/2006/relationships/image" Target="../media/image670.png"/><Relationship Id="rId5" Type="http://schemas.openxmlformats.org/officeDocument/2006/relationships/image" Target="../media/image71.png"/><Relationship Id="rId10" Type="http://schemas.openxmlformats.org/officeDocument/2006/relationships/image" Target="../media/image68.png"/><Relationship Id="rId4" Type="http://schemas.openxmlformats.org/officeDocument/2006/relationships/image" Target="../media/image70.png"/><Relationship Id="rId9" Type="http://schemas.openxmlformats.org/officeDocument/2006/relationships/image" Target="../media/image7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0.png"/><Relationship Id="rId3" Type="http://schemas.openxmlformats.org/officeDocument/2006/relationships/image" Target="../media/image76.png"/><Relationship Id="rId7" Type="http://schemas.openxmlformats.org/officeDocument/2006/relationships/image" Target="../media/image6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Relationship Id="rId9" Type="http://schemas.openxmlformats.org/officeDocument/2006/relationships/image" Target="../media/image68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13" Type="http://schemas.openxmlformats.org/officeDocument/2006/relationships/image" Target="../media/image90.png"/><Relationship Id="rId3" Type="http://schemas.openxmlformats.org/officeDocument/2006/relationships/image" Target="../media/image80.png"/><Relationship Id="rId7" Type="http://schemas.openxmlformats.org/officeDocument/2006/relationships/image" Target="../media/image84.png"/><Relationship Id="rId12" Type="http://schemas.openxmlformats.org/officeDocument/2006/relationships/image" Target="../media/image8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3.png"/><Relationship Id="rId11" Type="http://schemas.openxmlformats.org/officeDocument/2006/relationships/image" Target="../media/image88.png"/><Relationship Id="rId5" Type="http://schemas.openxmlformats.org/officeDocument/2006/relationships/image" Target="../media/image82.png"/><Relationship Id="rId10" Type="http://schemas.openxmlformats.org/officeDocument/2006/relationships/image" Target="../media/image87.png"/><Relationship Id="rId4" Type="http://schemas.openxmlformats.org/officeDocument/2006/relationships/image" Target="../media/image81.png"/><Relationship Id="rId9" Type="http://schemas.openxmlformats.org/officeDocument/2006/relationships/image" Target="../media/image86.png"/><Relationship Id="rId14" Type="http://schemas.openxmlformats.org/officeDocument/2006/relationships/image" Target="../media/image9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68.png"/><Relationship Id="rId7" Type="http://schemas.openxmlformats.org/officeDocument/2006/relationships/image" Target="../media/image9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2.png"/><Relationship Id="rId5" Type="http://schemas.openxmlformats.org/officeDocument/2006/relationships/image" Target="../media/image680.png"/><Relationship Id="rId4" Type="http://schemas.openxmlformats.org/officeDocument/2006/relationships/image" Target="../media/image67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13" Type="http://schemas.openxmlformats.org/officeDocument/2006/relationships/image" Target="../media/image103.png"/><Relationship Id="rId3" Type="http://schemas.openxmlformats.org/officeDocument/2006/relationships/image" Target="../media/image95.png"/><Relationship Id="rId7" Type="http://schemas.openxmlformats.org/officeDocument/2006/relationships/image" Target="../media/image99.png"/><Relationship Id="rId12" Type="http://schemas.openxmlformats.org/officeDocument/2006/relationships/image" Target="../media/image10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10" Type="http://schemas.openxmlformats.org/officeDocument/2006/relationships/image" Target="../media/image90.png"/><Relationship Id="rId4" Type="http://schemas.openxmlformats.org/officeDocument/2006/relationships/image" Target="../media/image96.png"/><Relationship Id="rId9" Type="http://schemas.openxmlformats.org/officeDocument/2006/relationships/image" Target="../media/image10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png"/><Relationship Id="rId3" Type="http://schemas.openxmlformats.org/officeDocument/2006/relationships/image" Target="../media/image1030.png"/><Relationship Id="rId7" Type="http://schemas.openxmlformats.org/officeDocument/2006/relationships/image" Target="../media/image10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6.png"/><Relationship Id="rId5" Type="http://schemas.openxmlformats.org/officeDocument/2006/relationships/image" Target="../media/image105.png"/><Relationship Id="rId4" Type="http://schemas.openxmlformats.org/officeDocument/2006/relationships/image" Target="../media/image10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3" Type="http://schemas.openxmlformats.org/officeDocument/2006/relationships/image" Target="../media/image69.png"/><Relationship Id="rId7" Type="http://schemas.openxmlformats.org/officeDocument/2006/relationships/image" Target="../media/image1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0.png"/><Relationship Id="rId11" Type="http://schemas.openxmlformats.org/officeDocument/2006/relationships/image" Target="../media/image117.png"/><Relationship Id="rId5" Type="http://schemas.openxmlformats.org/officeDocument/2006/relationships/image" Target="../media/image109.png"/><Relationship Id="rId10" Type="http://schemas.openxmlformats.org/officeDocument/2006/relationships/image" Target="../media/image116.png"/><Relationship Id="rId4" Type="http://schemas.openxmlformats.org/officeDocument/2006/relationships/image" Target="../media/image70.gif"/><Relationship Id="rId9" Type="http://schemas.openxmlformats.org/officeDocument/2006/relationships/image" Target="../media/image11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png"/><Relationship Id="rId13" Type="http://schemas.openxmlformats.org/officeDocument/2006/relationships/image" Target="../media/image124.png"/><Relationship Id="rId7" Type="http://schemas.openxmlformats.org/officeDocument/2006/relationships/image" Target="../media/image118.png"/><Relationship Id="rId12" Type="http://schemas.openxmlformats.org/officeDocument/2006/relationships/image" Target="../media/image1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6.png"/><Relationship Id="rId11" Type="http://schemas.openxmlformats.org/officeDocument/2006/relationships/image" Target="../media/image122.png"/><Relationship Id="rId5" Type="http://schemas.openxmlformats.org/officeDocument/2006/relationships/image" Target="../media/image105.png"/><Relationship Id="rId10" Type="http://schemas.openxmlformats.org/officeDocument/2006/relationships/image" Target="../media/image121.png"/><Relationship Id="rId9" Type="http://schemas.openxmlformats.org/officeDocument/2006/relationships/image" Target="../media/image1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jp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7.jpg"/><Relationship Id="rId4" Type="http://schemas.openxmlformats.org/officeDocument/2006/relationships/image" Target="../media/image5.jpg"/><Relationship Id="rId9" Type="http://schemas.openxmlformats.org/officeDocument/2006/relationships/image" Target="../media/image6.jp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jp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7.jpg"/><Relationship Id="rId4" Type="http://schemas.openxmlformats.org/officeDocument/2006/relationships/image" Target="../media/image5.jpg"/><Relationship Id="rId9" Type="http://schemas.openxmlformats.org/officeDocument/2006/relationships/image" Target="../media/image6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uckietown/lectures/raw/master/duckietown-master.key" TargetMode="External"/><Relationship Id="rId2" Type="http://schemas.openxmlformats.org/officeDocument/2006/relationships/hyperlink" Target="https://github.com/duckietown/lectures/raw/master/duckietown-master.pdf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8" Type="http://schemas.openxmlformats.org/officeDocument/2006/relationships/image" Target="../media/image23.png"/><Relationship Id="rId12" Type="http://schemas.openxmlformats.org/officeDocument/2006/relationships/image" Target="../media/image29.png"/><Relationship Id="rId7" Type="http://schemas.openxmlformats.org/officeDocument/2006/relationships/image" Target="../media/image22.png"/><Relationship Id="rId17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28.png"/><Relationship Id="rId6" Type="http://schemas.openxmlformats.org/officeDocument/2006/relationships/image" Target="../media/image21.png"/><Relationship Id="rId15" Type="http://schemas.openxmlformats.org/officeDocument/2006/relationships/image" Target="../media/image25.png"/><Relationship Id="rId10" Type="http://schemas.openxmlformats.org/officeDocument/2006/relationships/image" Target="../media/image27.png"/><Relationship Id="rId9" Type="http://schemas.openxmlformats.org/officeDocument/2006/relationships/image" Target="../media/image26.png"/><Relationship Id="rId1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opic title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Modeling of a differential drive vehicle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A slide with a diagra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Kinematic constraint: </a:t>
            </a:r>
            <a:r>
              <a:rPr lang="en-US" dirty="0">
                <a:solidFill>
                  <a:schemeClr val="tx1"/>
                </a:solidFill>
              </a:rPr>
              <a:t>no lateral slipping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7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615246" y="9241497"/>
            <a:ext cx="261621" cy="355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88F3AE-D00C-4260-B27D-B6506A91989C}"/>
              </a:ext>
            </a:extLst>
          </p:cNvPr>
          <p:cNvSpPr txBox="1"/>
          <p:nvPr/>
        </p:nvSpPr>
        <p:spPr>
          <a:xfrm>
            <a:off x="996518" y="2065022"/>
            <a:ext cx="10491655" cy="4565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300" b="0" i="0" u="none" strike="noStrike" cap="none" spc="0" normalizeH="0" baseline="0" dirty="0">
                <a:ln>
                  <a:noFill/>
                </a:ln>
                <a:solidFill>
                  <a:schemeClr val="accent5">
                    <a:lumOff val="-29866"/>
                  </a:schemeClr>
                </a:solidFill>
                <a:effectLst/>
                <a:uFillTx/>
                <a:latin typeface="Cambria"/>
                <a:ea typeface="Cambria"/>
                <a:cs typeface="Cambria"/>
                <a:sym typeface="Cambria"/>
              </a:rPr>
              <a:t>This constraint imposes that the robot cannot move sideways (in the robot frame)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1EB730E-AC92-445B-B0A0-49FC18594808}"/>
                  </a:ext>
                </a:extLst>
              </p:cNvPr>
              <p:cNvSpPr txBox="1"/>
              <p:nvPr/>
            </p:nvSpPr>
            <p:spPr>
              <a:xfrm>
                <a:off x="805116" y="3373367"/>
                <a:ext cx="3874843" cy="257891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kumimoji="0" lang="en-US" sz="2300" b="0" u="none" strike="noStrike" cap="none" spc="0" normalizeH="0" baseline="0" dirty="0">
                    <a:ln>
                      <a:noFill/>
                    </a:ln>
                    <a:solidFill>
                      <a:schemeClr val="bg2">
                        <a:lumMod val="50000"/>
                      </a:schemeClr>
                    </a:solidFill>
                    <a:effectLst/>
                    <a:uFillTx/>
                    <a:sym typeface="Cambria"/>
                  </a:rPr>
                  <a:t>Robot</a:t>
                </a:r>
                <a:r>
                  <a:rPr kumimoji="0" lang="en-US" sz="2300" b="0" u="none" strike="noStrike" cap="none" spc="0" normalizeH="0" dirty="0">
                    <a:ln>
                      <a:noFill/>
                    </a:ln>
                    <a:solidFill>
                      <a:schemeClr val="bg2">
                        <a:lumMod val="50000"/>
                      </a:schemeClr>
                    </a:solidFill>
                    <a:effectLst/>
                    <a:uFillTx/>
                    <a:sym typeface="Cambria"/>
                  </a:rPr>
                  <a:t> frame: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0" lang="en-US" sz="23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accent5">
                                <a:lumOff val="-29866"/>
                              </a:schemeClr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Cambria"/>
                          </a:rPr>
                        </m:ctrlPr>
                      </m:sSubSupPr>
                      <m:e>
                        <m:acc>
                          <m:accPr>
                            <m:chr m:val="̇"/>
                            <m:ctrlPr>
                              <a:rPr kumimoji="0" lang="en-US" sz="23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chemeClr val="accent5">
                                    <a:lumOff val="-29866"/>
                                  </a:schemeClr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Cambria"/>
                              </a:rPr>
                            </m:ctrlPr>
                          </m:accPr>
                          <m:e>
                            <m:r>
                              <a:rPr kumimoji="0" lang="en-US" sz="23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chemeClr val="accent5">
                                    <a:lumOff val="-29866"/>
                                  </a:schemeClr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Cambria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kumimoji="0" lang="en-US" sz="23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accent5">
                                <a:lumOff val="-29866"/>
                              </a:schemeClr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Cambria"/>
                          </a:rPr>
                          <m:t>𝐴</m:t>
                        </m:r>
                      </m:sub>
                      <m:sup>
                        <m:r>
                          <a:rPr kumimoji="0" lang="en-US" sz="23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accent5">
                                <a:lumOff val="-29866"/>
                              </a:schemeClr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Cambria"/>
                          </a:rPr>
                          <m:t>𝑟</m:t>
                        </m:r>
                      </m:sup>
                    </m:sSubSup>
                    <m:r>
                      <a:rPr kumimoji="0" lang="en-US" sz="2300" b="0" i="1" u="none" strike="noStrike" cap="none" spc="0" normalizeH="0" baseline="0" smtClean="0">
                        <a:ln>
                          <a:noFill/>
                        </a:ln>
                        <a:solidFill>
                          <a:schemeClr val="accent5">
                            <a:lumOff val="-29866"/>
                          </a:schemeClr>
                        </a:solidFill>
                        <a:effectLst/>
                        <a:uFillTx/>
                        <a:latin typeface="Cambria Math" panose="02040503050406030204" pitchFamily="18" charset="0"/>
                        <a:sym typeface="Cambria"/>
                      </a:rPr>
                      <m:t>=0</m:t>
                    </m:r>
                  </m:oMath>
                </a14:m>
                <a:endParaRPr kumimoji="0" lang="en-US" sz="2300" b="0" i="0" u="none" strike="noStrike" cap="none" spc="0" normalizeH="0" baseline="0" dirty="0">
                  <a:ln>
                    <a:noFill/>
                  </a:ln>
                  <a:solidFill>
                    <a:schemeClr val="accent5">
                      <a:lumOff val="-29866"/>
                    </a:schemeClr>
                  </a:solidFill>
                  <a:effectLst/>
                  <a:uFillTx/>
                  <a:latin typeface="Cambria"/>
                  <a:ea typeface="Cambria"/>
                  <a:cs typeface="Cambria"/>
                  <a:sym typeface="Cambria"/>
                </a:endParaRP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kumimoji="0" lang="en-US" sz="2300" b="0" i="0" u="none" strike="noStrike" cap="none" spc="0" normalizeH="0" baseline="0" dirty="0">
                    <a:ln>
                      <a:noFill/>
                    </a:ln>
                    <a:solidFill>
                      <a:schemeClr val="bg2">
                        <a:lumMod val="50000"/>
                      </a:schemeClr>
                    </a:solidFill>
                    <a:effectLst/>
                    <a:uFillTx/>
                    <a:latin typeface="Cambria"/>
                    <a:ea typeface="Cambria"/>
                    <a:cs typeface="Cambria"/>
                    <a:sym typeface="Cambria"/>
                  </a:rPr>
                  <a:t>Inertial frame:</a:t>
                </a: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b="0" i="1" smtClean="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kumimoji="0" lang="en-US" sz="23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Cambria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kumimoji="0" lang="en-US" sz="2300" b="0" i="1" u="none" strike="noStrike" cap="none" spc="0" normalizeH="0" baseline="0" dirty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Cambria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  <m:r>
                        <a:rPr lang="en-US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i="1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𝑜𝑠</m:t>
                                </m:r>
                                <m:r>
                                  <a:rPr lang="en-US" i="1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r>
                                  <a:rPr lang="en-US" i="1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𝑜𝑠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kumimoji="0" lang="en-US" sz="2300" b="0" i="1" u="none" strike="noStrike" cap="none" spc="0" normalizeH="0" baseline="0" dirty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Cambria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kumimoji="0" lang="en-US" sz="2300" b="0" i="1" u="none" strike="noStrike" cap="none" spc="0" normalizeH="0" baseline="0" dirty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Cambria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pPr algn="l"/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1EB730E-AC92-445B-B0A0-49FC185948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116" y="3373367"/>
                <a:ext cx="3874843" cy="2578911"/>
              </a:xfrm>
              <a:prstGeom prst="rect">
                <a:avLst/>
              </a:prstGeom>
              <a:blipFill>
                <a:blip r:embed="rId3"/>
                <a:stretch>
                  <a:fillRect l="-4245" t="-3073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0F06F42-FC3C-42C7-AE0B-AF1C6153D276}"/>
                  </a:ext>
                </a:extLst>
              </p:cNvPr>
              <p:cNvSpPr/>
              <p:nvPr/>
            </p:nvSpPr>
            <p:spPr>
              <a:xfrm>
                <a:off x="1317278" y="6249878"/>
                <a:ext cx="2922660" cy="45326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̇"/>
                              <m:ctrlPr>
                                <a:rPr lang="en-US" i="1" dirty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sup>
                      </m:sSubSup>
                      <m:r>
                        <a:rPr lang="en-US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en-US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̇"/>
                              <m:ctrlPr>
                                <a:rPr lang="en-US" i="1" dirty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sup>
                      </m:sSubSup>
                      <m:r>
                        <a:rPr lang="en-US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en-US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0F06F42-FC3C-42C7-AE0B-AF1C6153D2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7278" y="6249878"/>
                <a:ext cx="2922660" cy="453266"/>
              </a:xfrm>
              <a:prstGeom prst="rect">
                <a:avLst/>
              </a:prstGeom>
              <a:blipFill>
                <a:blip r:embed="rId4"/>
                <a:stretch>
                  <a:fillRect b="-909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D498B8C-6657-4B63-82FD-1402240291F9}"/>
                  </a:ext>
                </a:extLst>
              </p:cNvPr>
              <p:cNvSpPr/>
              <p:nvPr/>
            </p:nvSpPr>
            <p:spPr>
              <a:xfrm>
                <a:off x="849256" y="6249878"/>
                <a:ext cx="505267" cy="4462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D498B8C-6657-4B63-82FD-1402240291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256" y="6249878"/>
                <a:ext cx="505267" cy="44627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2FDFC8DA-BCC4-4638-9243-1AA19623D177}"/>
              </a:ext>
            </a:extLst>
          </p:cNvPr>
          <p:cNvGrpSpPr/>
          <p:nvPr/>
        </p:nvGrpSpPr>
        <p:grpSpPr>
          <a:xfrm>
            <a:off x="6662005" y="4095518"/>
            <a:ext cx="5682812" cy="4634538"/>
            <a:chOff x="6662005" y="4095518"/>
            <a:chExt cx="5682812" cy="4634538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661618DB-0D40-4887-A021-7100BF7BE678}"/>
                </a:ext>
              </a:extLst>
            </p:cNvPr>
            <p:cNvGrpSpPr/>
            <p:nvPr/>
          </p:nvGrpSpPr>
          <p:grpSpPr>
            <a:xfrm>
              <a:off x="6662005" y="4095518"/>
              <a:ext cx="5682812" cy="4634538"/>
              <a:chOff x="6629572" y="4139061"/>
              <a:chExt cx="5682812" cy="4634538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9E9B9623-035D-4529-A4F3-B3A500FF7562}"/>
                  </a:ext>
                </a:extLst>
              </p:cNvPr>
              <p:cNvGrpSpPr/>
              <p:nvPr/>
            </p:nvGrpSpPr>
            <p:grpSpPr>
              <a:xfrm>
                <a:off x="6629572" y="4139061"/>
                <a:ext cx="5682812" cy="4634538"/>
                <a:chOff x="6629572" y="3426728"/>
                <a:chExt cx="5682812" cy="4634538"/>
              </a:xfrm>
            </p:grpSpPr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3F4463A0-5FDB-4469-84F6-2E2E7A23CB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133594" y="3677334"/>
                  <a:ext cx="644646" cy="300095"/>
                </a:xfrm>
                <a:prstGeom prst="line">
                  <a:avLst/>
                </a:prstGeom>
                <a:noFill/>
                <a:ln w="12700" cap="flat">
                  <a:solidFill>
                    <a:srgbClr val="000000"/>
                  </a:solidFill>
                  <a:prstDash val="dash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grpSp>
              <p:nvGrpSpPr>
                <p:cNvPr id="36" name="Group 35">
                  <a:extLst>
                    <a:ext uri="{FF2B5EF4-FFF2-40B4-BE49-F238E27FC236}">
                      <a16:creationId xmlns:a16="http://schemas.microsoft.com/office/drawing/2014/main" id="{08720627-52FE-49A8-A46E-F58DC9AB4F85}"/>
                    </a:ext>
                  </a:extLst>
                </p:cNvPr>
                <p:cNvGrpSpPr/>
                <p:nvPr/>
              </p:nvGrpSpPr>
              <p:grpSpPr>
                <a:xfrm>
                  <a:off x="6629572" y="3426728"/>
                  <a:ext cx="5682812" cy="4634538"/>
                  <a:chOff x="6629572" y="3426728"/>
                  <a:chExt cx="5682812" cy="4634538"/>
                </a:xfrm>
              </p:grpSpPr>
              <p:grpSp>
                <p:nvGrpSpPr>
                  <p:cNvPr id="39" name="Group 38">
                    <a:extLst>
                      <a:ext uri="{FF2B5EF4-FFF2-40B4-BE49-F238E27FC236}">
                        <a16:creationId xmlns:a16="http://schemas.microsoft.com/office/drawing/2014/main" id="{1044BFE6-CC41-4B04-91FF-AB54ACBCB688}"/>
                      </a:ext>
                    </a:extLst>
                  </p:cNvPr>
                  <p:cNvGrpSpPr/>
                  <p:nvPr/>
                </p:nvGrpSpPr>
                <p:grpSpPr>
                  <a:xfrm>
                    <a:off x="6629572" y="4055547"/>
                    <a:ext cx="5682812" cy="4005719"/>
                    <a:chOff x="6629572" y="3180941"/>
                    <a:chExt cx="5682812" cy="4005719"/>
                  </a:xfrm>
                </p:grpSpPr>
                <p:pic>
                  <p:nvPicPr>
                    <p:cNvPr id="63" name="Picture 62">
                      <a:extLst>
                        <a:ext uri="{FF2B5EF4-FFF2-40B4-BE49-F238E27FC236}">
                          <a16:creationId xmlns:a16="http://schemas.microsoft.com/office/drawing/2014/main" id="{18B817DF-8695-4B18-839A-A8E93C90278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6"/>
                    <a:stretch>
                      <a:fillRect/>
                    </a:stretch>
                  </p:blipFill>
                  <p:spPr>
                    <a:xfrm>
                      <a:off x="6629572" y="3180941"/>
                      <a:ext cx="5682812" cy="4005719"/>
                    </a:xfrm>
                    <a:prstGeom prst="rect">
                      <a:avLst/>
                    </a:prstGeom>
                  </p:spPr>
                </p:pic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4" name="TextBox 63">
                          <a:extLst>
                            <a:ext uri="{FF2B5EF4-FFF2-40B4-BE49-F238E27FC236}">
                              <a16:creationId xmlns:a16="http://schemas.microsoft.com/office/drawing/2014/main" id="{34A20D35-DC52-47E3-9C6D-BA9E4D32CCA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9949233" y="5110648"/>
                          <a:ext cx="206703" cy="215444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 w="12700" cap="flat">
                          <a:noFill/>
                          <a:miter lim="400000"/>
                        </a:ln>
                        <a:effectLst/>
                        <a:sp3d/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none"/>
                      </p:style>
                      <p:txBody>
                        <a:bodyPr rot="0" spcFirstLastPara="1" vertOverflow="overflow" horzOverflow="overflow" vert="horz" wrap="square" lIns="0" tIns="0" rIns="0" bIns="0" numCol="1" spcCol="38100" rtlCol="0" anchor="ctr">
                          <a:spAutoFit/>
                        </a:bodyPr>
                        <a:lstStyle/>
                        <a:p>
                          <a:pPr marL="0" marR="0" indent="0" algn="ctr" defTabSz="584200" rtl="0" fontAlgn="auto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Cambria"/>
                                    <a:cs typeface="Cambria"/>
                                    <a:sym typeface="Cambria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kumimoji="0" lang="en-US" sz="1400" b="0" i="0" u="none" strike="noStrike" cap="none" spc="0" normalizeH="0" baseline="0" dirty="0">
                            <a:ln>
                              <a:noFill/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uFillTx/>
                            <a:ea typeface="Cambria"/>
                            <a:cs typeface="Cambria"/>
                            <a:sym typeface="Cambria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61" name="TextBox 60">
                          <a:extLst>
                            <a:ext uri="{FF2B5EF4-FFF2-40B4-BE49-F238E27FC236}">
                              <a16:creationId xmlns:a16="http://schemas.microsoft.com/office/drawing/2014/main" id="{F3A80A4C-FB04-4AC2-BA51-015006395B9F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9949233" y="5110648"/>
                          <a:ext cx="206703" cy="215444"/>
                        </a:xfrm>
                        <a:prstGeom prst="rect">
                          <a:avLst/>
                        </a:prstGeom>
                        <a:blipFill>
                          <a:blip r:embed="rId7"/>
                          <a:stretch>
                            <a:fillRect l="-2941"/>
                          </a:stretch>
                        </a:blip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cxnSp>
                <p:nvCxnSpPr>
                  <p:cNvPr id="40" name="Straight Connector 39">
                    <a:extLst>
                      <a:ext uri="{FF2B5EF4-FFF2-40B4-BE49-F238E27FC236}">
                        <a16:creationId xmlns:a16="http://schemas.microsoft.com/office/drawing/2014/main" id="{390B5439-6DBC-47EE-B90A-85D354AB1B1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8705088" y="3669792"/>
                    <a:ext cx="341376" cy="768614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sp>
                <p:nvSpPr>
                  <p:cNvPr id="41" name="Flowchart: Connector 40">
                    <a:extLst>
                      <a:ext uri="{FF2B5EF4-FFF2-40B4-BE49-F238E27FC236}">
                        <a16:creationId xmlns:a16="http://schemas.microsoft.com/office/drawing/2014/main" id="{C9214CE0-8981-4DC2-B24F-1E704FA6EF62}"/>
                      </a:ext>
                    </a:extLst>
                  </p:cNvPr>
                  <p:cNvSpPr/>
                  <p:nvPr/>
                </p:nvSpPr>
                <p:spPr>
                  <a:xfrm>
                    <a:off x="8680704" y="3657600"/>
                    <a:ext cx="97536" cy="109728"/>
                  </a:xfrm>
                  <a:prstGeom prst="flowChartConnector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0800" tIns="50800" rIns="50800" bIns="50800" numCol="1" spcCol="38100" rtlCol="0" anchor="ctr">
                    <a:spAutoFit/>
                  </a:bodyPr>
                  <a:lstStyle/>
                  <a:p>
                    <a:pPr marL="0" marR="0" indent="0" algn="ctr" defTabSz="5842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200" b="0" i="0" u="none" strike="noStrike" cap="none" spc="0" normalizeH="0" baseline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Helvetica Neue Medium"/>
                    </a:endParaRPr>
                  </a:p>
                </p:txBody>
              </p:sp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AEB0B3A1-6189-43A0-B7DE-5AA38E799E18}"/>
                      </a:ext>
                    </a:extLst>
                  </p:cNvPr>
                  <p:cNvSpPr txBox="1"/>
                  <p:nvPr/>
                </p:nvSpPr>
                <p:spPr>
                  <a:xfrm>
                    <a:off x="8802624" y="3426728"/>
                    <a:ext cx="400751" cy="348813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none" lIns="50800" tIns="50800" rIns="50800" bIns="50800" numCol="1" spcCol="38100" rtlCol="0" anchor="ctr">
                    <a:spAutoFit/>
                  </a:bodyPr>
                  <a:lstStyle/>
                  <a:p>
                    <a:pPr marL="0" marR="0" indent="0" algn="ctr" defTabSz="5842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6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uFillTx/>
                        <a:latin typeface="Cambria"/>
                        <a:ea typeface="Cambria"/>
                        <a:cs typeface="Cambria"/>
                        <a:sym typeface="Cambria"/>
                      </a:rPr>
                      <a:t>ICC</a:t>
                    </a:r>
                  </a:p>
                </p:txBody>
              </p:sp>
              <p:sp>
                <p:nvSpPr>
                  <p:cNvPr id="43" name="Arrow: Curved Up 42">
                    <a:extLst>
                      <a:ext uri="{FF2B5EF4-FFF2-40B4-BE49-F238E27FC236}">
                        <a16:creationId xmlns:a16="http://schemas.microsoft.com/office/drawing/2014/main" id="{3F7E68CE-321A-46ED-839D-10D942E266BE}"/>
                      </a:ext>
                    </a:extLst>
                  </p:cNvPr>
                  <p:cNvSpPr/>
                  <p:nvPr/>
                </p:nvSpPr>
                <p:spPr>
                  <a:xfrm rot="19721376">
                    <a:off x="8638571" y="3937561"/>
                    <a:ext cx="474408" cy="164321"/>
                  </a:xfrm>
                  <a:prstGeom prst="curvedUpArrow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0800" tIns="50800" rIns="50800" bIns="50800" numCol="1" spcCol="38100" rtlCol="0" anchor="ctr">
                    <a:spAutoFit/>
                  </a:bodyPr>
                  <a:lstStyle/>
                  <a:p>
                    <a:pPr marL="0" marR="0" indent="0" algn="ctr" defTabSz="5842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200" b="0" i="0" u="none" strike="noStrike" cap="none" spc="0" normalizeH="0" baseline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Helvetica Neue Medium"/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4" name="TextBox 43">
                        <a:extLst>
                          <a:ext uri="{FF2B5EF4-FFF2-40B4-BE49-F238E27FC236}">
                            <a16:creationId xmlns:a16="http://schemas.microsoft.com/office/drawing/2014/main" id="{9E580514-4268-4DE9-AF9F-04F92C81E88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084347" y="3793506"/>
                        <a:ext cx="268639" cy="276999"/>
                      </a:xfrm>
                      <a:prstGeom prst="rect">
                        <a:avLst/>
                      </a:prstGeom>
                      <a:noFill/>
                      <a:ln w="12700" cap="flat">
                        <a:noFill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  <p:txBody>
                      <a:bodyPr rot="0" spcFirstLastPara="1" vertOverflow="overflow" horzOverflow="overflow" vert="horz" wrap="square" lIns="0" tIns="0" rIns="0" bIns="0" numCol="1" spcCol="38100" rtlCol="0" anchor="ctr">
                        <a:spAutoFit/>
                      </a:bodyPr>
                      <a:lstStyle/>
                      <a:p>
                        <a:pPr marL="0" marR="0" indent="0" algn="ctr" defTabSz="584200" rtl="0" fontAlgn="auto" latinLnBrk="0" hangingPunct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0" lang="en-US" sz="18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Cambria"/>
                                  <a:cs typeface="Cambria"/>
                                  <a:sym typeface="Cambria"/>
                                </a:rPr>
                                <m:t>𝜔</m:t>
                              </m:r>
                            </m:oMath>
                          </m:oMathPara>
                        </a14:m>
                        <a:endParaRPr kumimoji="0" lang="en-US" sz="1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uFillTx/>
                          <a:ea typeface="Cambria"/>
                          <a:cs typeface="Cambria"/>
                          <a:sym typeface="Cambria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9" name="TextBox 58">
                        <a:extLst>
                          <a:ext uri="{FF2B5EF4-FFF2-40B4-BE49-F238E27FC236}">
                            <a16:creationId xmlns:a16="http://schemas.microsoft.com/office/drawing/2014/main" id="{BC089D61-BECD-42A2-A614-0DDADDF78C30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084347" y="3793506"/>
                        <a:ext cx="268639" cy="276999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 l="-13636"/>
                        </a:stretch>
                      </a:blipFill>
                      <a:ln w="12700" cap="flat">
                        <a:noFill/>
                        <a:miter lim="400000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37" name="Straight Arrow Connector 36">
                  <a:extLst>
                    <a:ext uri="{FF2B5EF4-FFF2-40B4-BE49-F238E27FC236}">
                      <a16:creationId xmlns:a16="http://schemas.microsoft.com/office/drawing/2014/main" id="{7CFA47E4-E027-45F1-9972-776C6B5390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243649" y="3950490"/>
                  <a:ext cx="928106" cy="2102092"/>
                </a:xfrm>
                <a:prstGeom prst="straightConnector1">
                  <a:avLst/>
                </a:prstGeom>
                <a:noFill/>
                <a:ln w="12700" cap="flat">
                  <a:solidFill>
                    <a:srgbClr val="000000"/>
                  </a:solidFill>
                  <a:prstDash val="solid"/>
                  <a:miter lim="400000"/>
                  <a:headEnd type="triangle"/>
                  <a:tailEnd type="triangle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8" name="TextBox 37">
                      <a:extLst>
                        <a:ext uri="{FF2B5EF4-FFF2-40B4-BE49-F238E27FC236}">
                          <a16:creationId xmlns:a16="http://schemas.microsoft.com/office/drawing/2014/main" id="{E32A80B7-B6E8-4CE4-AF21-4CD47CF86DD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455917" y="4888652"/>
                      <a:ext cx="268639" cy="276999"/>
                    </a:xfrm>
                    <a:prstGeom prst="rect">
                      <a:avLst/>
                    </a:prstGeom>
                    <a:noFill/>
                    <a:ln w="12700" cap="flat">
                      <a:noFill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  <p:txBody>
                    <a:bodyPr rot="0" spcFirstLastPara="1" vertOverflow="overflow" horzOverflow="overflow" vert="horz" wrap="square" lIns="0" tIns="0" rIns="0" bIns="0" numCol="1" spcCol="38100" rtlCol="0" anchor="ctr">
                      <a:spAutoFit/>
                    </a:bodyPr>
                    <a:lstStyle/>
                    <a:p>
                      <a:pPr marL="0" marR="0" indent="0" algn="ctr" defTabSz="584200" rtl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0" lang="en-US" sz="1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Cambria"/>
                                <a:cs typeface="Cambria"/>
                                <a:sym typeface="Cambria"/>
                              </a:rPr>
                              <m:t>𝑑</m:t>
                            </m:r>
                          </m:oMath>
                        </m:oMathPara>
                      </a14:m>
                      <a:endParaRPr kumimoji="0" lang="en-US" sz="18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uFillTx/>
                        <a:ea typeface="Cambria"/>
                        <a:cs typeface="Cambria"/>
                        <a:sym typeface="Cambria"/>
                      </a:endParaRPr>
                    </a:p>
                  </p:txBody>
                </p:sp>
              </mc:Choice>
              <mc:Fallback xmlns="">
                <p:sp>
                  <p:nvSpPr>
                    <p:cNvPr id="53" name="TextBox 52">
                      <a:extLst>
                        <a:ext uri="{FF2B5EF4-FFF2-40B4-BE49-F238E27FC236}">
                          <a16:creationId xmlns:a16="http://schemas.microsoft.com/office/drawing/2014/main" id="{FBD07A42-8AAF-46BB-A6CD-CBF69A6435E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455917" y="4888652"/>
                      <a:ext cx="268639" cy="276999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15909" b="-11111"/>
                      </a:stretch>
                    </a:blip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526D34A0-83F2-43C5-8105-FEBD14DD1E44}"/>
                  </a:ext>
                </a:extLst>
              </p:cNvPr>
              <p:cNvCxnSpPr/>
              <p:nvPr/>
            </p:nvCxnSpPr>
            <p:spPr>
              <a:xfrm flipV="1">
                <a:off x="9352986" y="5389418"/>
                <a:ext cx="802950" cy="346364"/>
              </a:xfrm>
              <a:prstGeom prst="straightConnector1">
                <a:avLst/>
              </a:prstGeom>
              <a:noFill/>
              <a:ln w="25400" cap="flat">
                <a:solidFill>
                  <a:schemeClr val="bg2">
                    <a:lumMod val="50000"/>
                  </a:schemeClr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5E0A0C8B-E0A9-4895-8128-083D3652FF92}"/>
                  </a:ext>
                </a:extLst>
              </p:cNvPr>
              <p:cNvCxnSpPr/>
              <p:nvPr/>
            </p:nvCxnSpPr>
            <p:spPr>
              <a:xfrm flipV="1">
                <a:off x="10029735" y="6913031"/>
                <a:ext cx="802950" cy="346364"/>
              </a:xfrm>
              <a:prstGeom prst="straightConnector1">
                <a:avLst/>
              </a:prstGeom>
              <a:noFill/>
              <a:ln w="25400" cap="flat">
                <a:solidFill>
                  <a:schemeClr val="bg2">
                    <a:lumMod val="50000"/>
                  </a:schemeClr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9B001C20-62E4-4F20-8A45-0B1F4B2C22A2}"/>
                      </a:ext>
                    </a:extLst>
                  </p:cNvPr>
                  <p:cNvSpPr txBox="1"/>
                  <p:nvPr/>
                </p:nvSpPr>
                <p:spPr>
                  <a:xfrm>
                    <a:off x="10540884" y="6626415"/>
                    <a:ext cx="268639" cy="276999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0" tIns="0" rIns="0" bIns="0" numCol="1" spcCol="38100" rtlCol="0" anchor="ctr">
                    <a:spAutoFit/>
                  </a:bodyPr>
                  <a:lstStyle/>
                  <a:p>
                    <a:pPr marL="0" marR="0" indent="0" algn="ctr" defTabSz="5842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sz="18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bg2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Cambria"/>
                                  <a:cs typeface="Cambria"/>
                                  <a:sym typeface="Cambria"/>
                                </a:rPr>
                              </m:ctrlPr>
                            </m:sSubPr>
                            <m:e>
                              <m:r>
                                <a:rPr kumimoji="0" lang="en-US" sz="18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bg2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Cambria"/>
                                  <a:cs typeface="Cambria"/>
                                  <a:sym typeface="Cambria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0" lang="en-US" sz="18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bg2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Cambria"/>
                                  <a:cs typeface="Cambria"/>
                                  <a:sym typeface="Cambria"/>
                                </a:rPr>
                                <m:t>𝑟</m:t>
                              </m:r>
                            </m:sub>
                          </m:sSub>
                        </m:oMath>
                      </m:oMathPara>
                    </a14:m>
                    <a:endParaRPr kumimoji="0" lang="en-US" sz="1800" b="0" i="0" u="none" strike="noStrike" cap="none" spc="0" normalizeH="0" baseline="0" dirty="0">
                      <a:ln>
                        <a:noFill/>
                      </a:ln>
                      <a:solidFill>
                        <a:schemeClr val="bg2"/>
                      </a:solidFill>
                      <a:effectLst/>
                      <a:uFillTx/>
                      <a:ea typeface="Cambria"/>
                      <a:cs typeface="Cambria"/>
                      <a:sym typeface="Cambria"/>
                    </a:endParaRPr>
                  </a:p>
                </p:txBody>
              </p:sp>
            </mc:Choice>
            <mc:Fallback xmlns="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288A5708-CCC2-41BE-AFA6-6764182916C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540884" y="6626415"/>
                    <a:ext cx="268639" cy="27699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22727" b="-15556"/>
                    </a:stretch>
                  </a:blipFill>
                  <a:ln w="12700" cap="flat">
                    <a:noFill/>
                    <a:miter lim="400000"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A2FA9853-13D1-4970-8A2C-A9E8D7041308}"/>
                      </a:ext>
                    </a:extLst>
                  </p:cNvPr>
                  <p:cNvSpPr txBox="1"/>
                  <p:nvPr/>
                </p:nvSpPr>
                <p:spPr>
                  <a:xfrm>
                    <a:off x="9988000" y="5458736"/>
                    <a:ext cx="268639" cy="276999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0" tIns="0" rIns="0" bIns="0" numCol="1" spcCol="38100" rtlCol="0" anchor="ctr">
                    <a:spAutoFit/>
                  </a:bodyPr>
                  <a:lstStyle/>
                  <a:p>
                    <a:pPr marL="0" marR="0" indent="0" algn="ctr" defTabSz="5842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sz="18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bg2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Cambria"/>
                                  <a:cs typeface="Cambria"/>
                                  <a:sym typeface="Cambria"/>
                                </a:rPr>
                              </m:ctrlPr>
                            </m:sSubPr>
                            <m:e>
                              <m:r>
                                <a:rPr kumimoji="0" lang="en-US" sz="18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bg2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Cambria"/>
                                  <a:cs typeface="Cambria"/>
                                  <a:sym typeface="Cambria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0" lang="en-US" sz="18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bg2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Cambria"/>
                                  <a:cs typeface="Cambria"/>
                                  <a:sym typeface="Cambria"/>
                                </a:rPr>
                                <m:t>𝑙</m:t>
                              </m:r>
                            </m:sub>
                          </m:sSub>
                        </m:oMath>
                      </m:oMathPara>
                    </a14:m>
                    <a:endParaRPr kumimoji="0" lang="en-US" sz="1800" b="0" i="0" u="none" strike="noStrike" cap="none" spc="0" normalizeH="0" baseline="0" dirty="0">
                      <a:ln>
                        <a:noFill/>
                      </a:ln>
                      <a:solidFill>
                        <a:schemeClr val="bg2"/>
                      </a:solidFill>
                      <a:effectLst/>
                      <a:uFillTx/>
                      <a:ea typeface="Cambria"/>
                      <a:cs typeface="Cambria"/>
                      <a:sym typeface="Cambria"/>
                    </a:endParaRPr>
                  </a:p>
                </p:txBody>
              </p:sp>
            </mc:Choice>
            <mc:Fallback xmlns=""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A61BEF0C-1829-4AAE-A407-036C3A1A97B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988000" y="5458736"/>
                    <a:ext cx="268639" cy="27699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7778" b="-19565"/>
                    </a:stretch>
                  </a:blipFill>
                  <a:ln w="12700" cap="flat">
                    <a:noFill/>
                    <a:miter lim="400000"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3EB9365D-C996-449A-A767-AB2822C23F83}"/>
                    </a:ext>
                  </a:extLst>
                </p:cNvPr>
                <p:cNvSpPr txBox="1"/>
                <p:nvPr/>
              </p:nvSpPr>
              <p:spPr>
                <a:xfrm>
                  <a:off x="6775384" y="4743476"/>
                  <a:ext cx="199477" cy="276999"/>
                </a:xfrm>
                <a:prstGeom prst="rect">
                  <a:avLst/>
                </a:prstGeom>
                <a:solidFill>
                  <a:schemeClr val="bg1"/>
                </a:solidFill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0" rIns="0" bIns="0" numCol="1" spcCol="38100" rtlCol="0" anchor="ctr">
                  <a:spAutoFit/>
                </a:bodyPr>
                <a:lstStyle/>
                <a:p>
                  <a:pPr marL="0" marR="0" indent="0" algn="ctr" defTabSz="5842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Cambria"/>
                                <a:cs typeface="Cambria"/>
                                <a:sym typeface="Cambria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Cambria"/>
                                <a:cs typeface="Cambria"/>
                                <a:sym typeface="Cambria"/>
                              </a:rPr>
                              <m:t>𝑦</m:t>
                            </m:r>
                          </m:e>
                          <m:sub>
                            <m:r>
                              <a:rPr kumimoji="0" lang="en-US" sz="1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Cambria"/>
                                <a:cs typeface="Cambria"/>
                                <a:sym typeface="Cambria"/>
                              </a:rPr>
                              <m:t>𝑤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cap="none" spc="0" normalizeH="0" baseline="0" dirty="0">
                    <a:ln>
                      <a:noFill/>
                    </a:ln>
                    <a:solidFill>
                      <a:schemeClr val="tx2">
                        <a:lumMod val="10000"/>
                      </a:schemeClr>
                    </a:solidFill>
                    <a:effectLst/>
                    <a:uFillTx/>
                    <a:ea typeface="Cambria"/>
                    <a:cs typeface="Cambria"/>
                    <a:sym typeface="Cambria"/>
                  </a:endParaRPr>
                </a:p>
              </p:txBody>
            </p:sp>
          </mc:Choice>
          <mc:Fallback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3EB9365D-C996-449A-A767-AB2822C23F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5384" y="4743476"/>
                  <a:ext cx="199477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69697" r="-21212" b="-26087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8988E802-6F42-48BD-9A42-35BACCFE758C}"/>
                    </a:ext>
                  </a:extLst>
                </p:cNvPr>
                <p:cNvSpPr txBox="1"/>
                <p:nvPr/>
              </p:nvSpPr>
              <p:spPr>
                <a:xfrm>
                  <a:off x="11726305" y="8453057"/>
                  <a:ext cx="618512" cy="276999"/>
                </a:xfrm>
                <a:prstGeom prst="rect">
                  <a:avLst/>
                </a:prstGeom>
                <a:solidFill>
                  <a:schemeClr val="bg1"/>
                </a:solidFill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0" rIns="0" bIns="0" numCol="1" spcCol="38100" rtlCol="0" anchor="ctr">
                  <a:spAutoFit/>
                </a:bodyPr>
                <a:lstStyle/>
                <a:p>
                  <a:pPr marL="0" marR="0" indent="0" algn="ctr" defTabSz="5842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Cambria"/>
                                <a:cs typeface="Cambria"/>
                                <a:sym typeface="Cambria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Cambria"/>
                                <a:cs typeface="Cambria"/>
                                <a:sym typeface="Cambria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sz="1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Cambria"/>
                                <a:cs typeface="Cambria"/>
                                <a:sym typeface="Cambria"/>
                              </a:rPr>
                              <m:t>𝑤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cap="none" spc="0" normalizeH="0" baseline="0" dirty="0">
                    <a:ln>
                      <a:noFill/>
                    </a:ln>
                    <a:solidFill>
                      <a:schemeClr val="tx2">
                        <a:lumMod val="10000"/>
                      </a:schemeClr>
                    </a:solidFill>
                    <a:effectLst/>
                    <a:uFillTx/>
                    <a:ea typeface="Cambria"/>
                    <a:cs typeface="Cambria"/>
                    <a:sym typeface="Cambria"/>
                  </a:endParaRPr>
                </a:p>
              </p:txBody>
            </p:sp>
          </mc:Choice>
          <mc:Fallback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8988E802-6F42-48BD-9A42-35BACCFE75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26305" y="8453057"/>
                  <a:ext cx="618512" cy="276999"/>
                </a:xfrm>
                <a:prstGeom prst="rect">
                  <a:avLst/>
                </a:prstGeom>
                <a:blipFill>
                  <a:blip r:embed="rId13"/>
                  <a:stretch>
                    <a:fillRect b="-13333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50737593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A slide with a diagra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Kinematic constraint: </a:t>
            </a:r>
            <a:r>
              <a:rPr lang="en-US" dirty="0">
                <a:solidFill>
                  <a:schemeClr val="tx1"/>
                </a:solidFill>
              </a:rPr>
              <a:t>pure rolling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7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615246" y="9241497"/>
            <a:ext cx="261621" cy="355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F77B99E-CBF7-470B-A69E-3841D57B218D}"/>
              </a:ext>
            </a:extLst>
          </p:cNvPr>
          <p:cNvSpPr txBox="1"/>
          <p:nvPr/>
        </p:nvSpPr>
        <p:spPr>
          <a:xfrm>
            <a:off x="2929161" y="8565258"/>
            <a:ext cx="7320915" cy="4565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300" b="0" i="0" u="none" strike="noStrike" cap="none" spc="0" normalizeH="0" baseline="0" dirty="0">
                <a:ln>
                  <a:noFill/>
                </a:ln>
                <a:solidFill>
                  <a:schemeClr val="accent5">
                    <a:lumOff val="-29866"/>
                  </a:schemeClr>
                </a:solidFill>
                <a:effectLst/>
                <a:uFillTx/>
                <a:latin typeface="Cambria"/>
                <a:ea typeface="Cambria"/>
                <a:cs typeface="Cambria"/>
                <a:sym typeface="Cambria"/>
              </a:rPr>
              <a:t>This constraint imposes that the robot wheels cannot slip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85014D6-794E-4D60-B649-AA31360DB117}"/>
              </a:ext>
            </a:extLst>
          </p:cNvPr>
          <p:cNvSpPr txBox="1"/>
          <p:nvPr/>
        </p:nvSpPr>
        <p:spPr>
          <a:xfrm>
            <a:off x="735401" y="1783170"/>
            <a:ext cx="1994136" cy="3539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ctr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0" lang="en-US" sz="2300" b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sym typeface="Cambria"/>
              </a:rPr>
              <a:t>Robot</a:t>
            </a:r>
            <a:r>
              <a:rPr kumimoji="0" lang="en-US" sz="2300" b="0" u="none" strike="noStrike" cap="none" spc="0" normalizeH="0" dirty="0">
                <a:ln>
                  <a:noFill/>
                </a:ln>
                <a:solidFill>
                  <a:schemeClr val="tx1"/>
                </a:solidFill>
                <a:effectLst/>
                <a:uFillTx/>
                <a:sym typeface="Cambria"/>
              </a:rPr>
              <a:t> frame</a:t>
            </a:r>
            <a:r>
              <a:rPr kumimoji="0" lang="en-US" sz="2300" b="0" u="none" strike="noStrike" cap="none" spc="0" normalizeH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Tx/>
                <a:sym typeface="Cambria"/>
              </a:rPr>
              <a:t>: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586437C-1A1C-463D-B642-FC9F2A3640BC}"/>
              </a:ext>
            </a:extLst>
          </p:cNvPr>
          <p:cNvSpPr/>
          <p:nvPr/>
        </p:nvSpPr>
        <p:spPr>
          <a:xfrm>
            <a:off x="634700" y="3389189"/>
            <a:ext cx="6502400" cy="80021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Inertial frame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Hp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: rigid body motion):</a:t>
            </a:r>
          </a:p>
          <a:p>
            <a:pPr algn="l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B4BC407-D285-4A4F-B539-CF6D47E4D8BC}"/>
                  </a:ext>
                </a:extLst>
              </p:cNvPr>
              <p:cNvSpPr txBox="1"/>
              <p:nvPr/>
            </p:nvSpPr>
            <p:spPr>
              <a:xfrm>
                <a:off x="950588" y="2283969"/>
                <a:ext cx="1563761" cy="9192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0" lang="en-US" sz="23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mbria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0" lang="en-US" sz="23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mbria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kumimoji="0" lang="en-US" sz="23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Cambria"/>
                                    </a:rPr>
                                  </m:ctrlPr>
                                </m:sSubSupPr>
                                <m:e>
                                  <m:r>
                                    <a:rPr kumimoji="0" lang="en-US" sz="23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Cambria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kumimoji="0" lang="en-US" sz="23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Cambria"/>
                                    </a:rPr>
                                    <m:t>𝑃</m:t>
                                  </m:r>
                                  <m:r>
                                    <a:rPr kumimoji="0" lang="en-US" sz="23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Cambria"/>
                                    </a:rPr>
                                    <m:t>,</m:t>
                                  </m:r>
                                  <m:r>
                                    <a:rPr kumimoji="0" lang="en-US" sz="23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Cambria"/>
                                    </a:rPr>
                                    <m:t>𝑟</m:t>
                                  </m:r>
                                </m:sub>
                                <m:sup>
                                  <m:r>
                                    <a:rPr kumimoji="0" lang="en-US" sz="23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Cambria"/>
                                    </a:rPr>
                                    <m:t>𝑟</m:t>
                                  </m:r>
                                </m:sup>
                              </m:sSubSup>
                              <m:r>
                                <a:rPr kumimoji="0" lang="en-US" sz="23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mbria"/>
                                </a:rPr>
                                <m:t>=</m:t>
                              </m:r>
                              <m:r>
                                <a:rPr kumimoji="0" lang="en-US" sz="23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mbria"/>
                                </a:rPr>
                                <m:t>𝑅</m:t>
                              </m:r>
                              <m:sSub>
                                <m:sSubPr>
                                  <m:ctrlPr>
                                    <a:rPr kumimoji="0" lang="en-US" sz="23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Cambria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kumimoji="0" lang="en-US" sz="23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Cambria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0" lang="en-US" sz="23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Cambria"/>
                                    </a:rPr>
                                    <m:t>𝑟</m:t>
                                  </m:r>
                                </m:sub>
                              </m:sSub>
                            </m:e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i="1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p>
                              </m:sSubSup>
                              <m:r>
                                <a:rPr lang="en-US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i="1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kumimoji="0" lang="en-US" sz="2300" b="0" i="0" u="none" strike="noStrike" cap="none" spc="0" normalizeH="0" baseline="0" dirty="0">
                  <a:ln>
                    <a:noFill/>
                  </a:ln>
                  <a:solidFill>
                    <a:schemeClr val="bg2">
                      <a:lumMod val="50000"/>
                    </a:schemeClr>
                  </a:solidFill>
                  <a:effectLst/>
                  <a:uFillTx/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B4BC407-D285-4A4F-B539-CF6D47E4D8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588" y="2283969"/>
                <a:ext cx="1563761" cy="9192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9785B191-02B9-47D6-8485-DF66C9F2E1CF}"/>
              </a:ext>
            </a:extLst>
          </p:cNvPr>
          <p:cNvSpPr txBox="1"/>
          <p:nvPr/>
        </p:nvSpPr>
        <p:spPr>
          <a:xfrm>
            <a:off x="7656937" y="2056111"/>
            <a:ext cx="3167534" cy="810478"/>
          </a:xfrm>
          <a:prstGeom prst="rect">
            <a:avLst/>
          </a:prstGeom>
          <a:noFill/>
          <a:ln w="127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342900" marR="0" indent="-3429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K</a:t>
            </a:r>
            <a:r>
              <a:rPr kumimoji="0" lang="en-US" sz="2300" b="0" i="0" u="none" strike="noStrike" cap="none" spc="0" normalizeH="0" baseline="0" dirty="0">
                <a:ln>
                  <a:noFill/>
                </a:ln>
                <a:solidFill>
                  <a:schemeClr val="accent5">
                    <a:lumOff val="-29866"/>
                  </a:schemeClr>
                </a:solidFill>
                <a:effectLst/>
                <a:uFillTx/>
                <a:latin typeface="Cambria"/>
                <a:ea typeface="Cambria"/>
                <a:cs typeface="Cambria"/>
                <a:sym typeface="Cambria"/>
              </a:rPr>
              <a:t>inematic hypothesis</a:t>
            </a:r>
          </a:p>
          <a:p>
            <a:pPr marL="457200" marR="0" indent="-4572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Rigid body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3AA62F7-8955-445E-8598-58C6FEA4EFB7}"/>
                  </a:ext>
                </a:extLst>
              </p:cNvPr>
              <p:cNvSpPr txBox="1"/>
              <p:nvPr/>
            </p:nvSpPr>
            <p:spPr>
              <a:xfrm>
                <a:off x="968855" y="3890342"/>
                <a:ext cx="2811667" cy="112998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0" lang="en-US" sz="23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mbria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0" lang="en-US" sz="23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mbria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kumimoji="0" lang="en-US" sz="23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Cambria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kumimoji="0" lang="en-US" sz="23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Cambria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0" lang="en-US" sz="23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Cambria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0" lang="en-US" sz="23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Cambria"/>
                                    </a:rPr>
                                    <m:t>𝑃</m:t>
                                  </m:r>
                                  <m:r>
                                    <a:rPr kumimoji="0" lang="en-US" sz="23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Cambria"/>
                                    </a:rPr>
                                    <m:t>,</m:t>
                                  </m:r>
                                  <m:r>
                                    <a:rPr kumimoji="0" lang="en-US" sz="23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Cambria"/>
                                    </a:rPr>
                                    <m:t>𝑟</m:t>
                                  </m:r>
                                </m:sub>
                                <m:sup>
                                  <m:r>
                                    <a:rPr kumimoji="0" lang="en-US" sz="23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Cambria"/>
                                    </a:rPr>
                                    <m:t>𝐼</m:t>
                                  </m:r>
                                </m:sup>
                              </m:sSubSup>
                              <m:r>
                                <a:rPr kumimoji="0" lang="en-US" sz="23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mbria"/>
                                </a:rPr>
                                <m:t>=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i="1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sSub>
                                <m:sSubPr>
                                  <m:ctrlPr>
                                    <a:rPr kumimoji="0" lang="en-US" sz="23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Cambria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kumimoji="0" lang="en-US" sz="23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Cambria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0" lang="en-US" sz="23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Cambria"/>
                                        </a:rPr>
                                        <m:t>𝜃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0" lang="en-US" sz="23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Cambria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kumimoji="0" lang="en-US" sz="23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mbria"/>
                                </a:rPr>
                                <m:t>𝑐𝑜𝑠</m:t>
                              </m:r>
                              <m:r>
                                <a:rPr kumimoji="0" lang="en-US" sz="23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mbria"/>
                                </a:rPr>
                                <m:t>𝜃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i="1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i="1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sup>
                              </m:sSubSup>
                              <m:r>
                                <a:rPr lang="en-US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i="1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sup>
                              </m:sSubSup>
                              <m:r>
                                <a:rPr lang="en-US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i="1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en-US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0" lang="en-US" sz="2300" b="0" i="0" u="none" strike="noStrike" cap="none" spc="0" normalizeH="0" baseline="0" dirty="0">
                  <a:ln>
                    <a:noFill/>
                  </a:ln>
                  <a:solidFill>
                    <a:schemeClr val="bg2">
                      <a:lumMod val="50000"/>
                    </a:schemeClr>
                  </a:solidFill>
                  <a:effectLst/>
                  <a:uFillTx/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3AA62F7-8955-445E-8598-58C6FEA4EF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55" y="3890342"/>
                <a:ext cx="2811667" cy="112998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27D000F-40F7-44E8-9317-D846255D6F37}"/>
                  </a:ext>
                </a:extLst>
              </p:cNvPr>
              <p:cNvSpPr txBox="1"/>
              <p:nvPr/>
            </p:nvSpPr>
            <p:spPr>
              <a:xfrm>
                <a:off x="964269" y="5058236"/>
                <a:ext cx="2800254" cy="112998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0" lang="en-US" sz="23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mbria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0" lang="en-US" sz="23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mbria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kumimoji="0" lang="en-US" sz="23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Cambria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kumimoji="0" lang="en-US" sz="23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Cambria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0" lang="en-US" sz="23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Cambria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0" lang="en-US" sz="23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Cambria"/>
                                    </a:rPr>
                                    <m:t>𝑃</m:t>
                                  </m:r>
                                  <m:r>
                                    <a:rPr kumimoji="0" lang="en-US" sz="23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Cambria"/>
                                    </a:rPr>
                                    <m:t>,</m:t>
                                  </m:r>
                                  <m:r>
                                    <a:rPr kumimoji="0" lang="en-US" sz="23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Cambria"/>
                                    </a:rPr>
                                    <m:t>𝑙</m:t>
                                  </m:r>
                                </m:sub>
                                <m:sup>
                                  <m:r>
                                    <a:rPr kumimoji="0" lang="en-US" sz="23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Cambria"/>
                                    </a:rPr>
                                    <m:t>𝐼</m:t>
                                  </m:r>
                                </m:sup>
                              </m:sSubSup>
                              <m:r>
                                <a:rPr kumimoji="0" lang="en-US" sz="23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mbria"/>
                                </a:rPr>
                                <m:t>=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i="1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sSub>
                                <m:sSubPr>
                                  <m:ctrlPr>
                                    <a:rPr kumimoji="0" lang="en-US" sz="23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Cambria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kumimoji="0" lang="en-US" sz="23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Cambria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0" lang="en-US" sz="23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Cambria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kumimoji="0" lang="en-US" sz="23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mbria"/>
                                </a:rPr>
                                <m:t>𝑐𝑜𝑠</m:t>
                              </m:r>
                              <m:r>
                                <a:rPr kumimoji="0" lang="en-US" sz="23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mbria"/>
                                </a:rPr>
                                <m:t>𝜃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i="1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i="1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sup>
                              </m:sSubSup>
                              <m:r>
                                <a:rPr lang="en-US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i="1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sup>
                              </m:sSubSup>
                              <m:r>
                                <a:rPr lang="en-US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i="1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en-US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0" lang="en-US" sz="2300" b="0" i="0" u="none" strike="noStrike" cap="none" spc="0" normalizeH="0" baseline="0" dirty="0">
                  <a:ln>
                    <a:noFill/>
                  </a:ln>
                  <a:solidFill>
                    <a:schemeClr val="bg2">
                      <a:lumMod val="50000"/>
                    </a:schemeClr>
                  </a:solidFill>
                  <a:effectLst/>
                  <a:uFillTx/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27D000F-40F7-44E8-9317-D846255D6F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269" y="5058236"/>
                <a:ext cx="2800254" cy="112998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9" name="Group 58">
            <a:extLst>
              <a:ext uri="{FF2B5EF4-FFF2-40B4-BE49-F238E27FC236}">
                <a16:creationId xmlns:a16="http://schemas.microsoft.com/office/drawing/2014/main" id="{349A6D94-385A-445D-B511-EB21CF104457}"/>
              </a:ext>
            </a:extLst>
          </p:cNvPr>
          <p:cNvGrpSpPr/>
          <p:nvPr/>
        </p:nvGrpSpPr>
        <p:grpSpPr>
          <a:xfrm>
            <a:off x="7148071" y="3136102"/>
            <a:ext cx="5322279" cy="4550630"/>
            <a:chOff x="7382959" y="3103418"/>
            <a:chExt cx="5322279" cy="4550630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C858CFF-38EE-4A4F-A17E-C04C4B677C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12282" y="3616038"/>
              <a:ext cx="4100102" cy="280604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B54123F3-CF9D-45D5-B4DB-7A38468DDF2A}"/>
                </a:ext>
              </a:extLst>
            </p:cNvPr>
            <p:cNvCxnSpPr>
              <a:cxnSpLocks/>
            </p:cNvCxnSpPr>
            <p:nvPr/>
          </p:nvCxnSpPr>
          <p:spPr>
            <a:xfrm>
              <a:off x="9289056" y="5679491"/>
              <a:ext cx="1889627" cy="865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ys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09FFE891-D2F3-4A32-99A5-8259D57B67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43504" y="4951094"/>
              <a:ext cx="2114822" cy="1446462"/>
            </a:xfrm>
            <a:prstGeom prst="straightConnector1">
              <a:avLst/>
            </a:prstGeom>
            <a:noFill/>
            <a:ln w="25400" cap="flat">
              <a:solidFill>
                <a:schemeClr val="bg1">
                  <a:lumMod val="75000"/>
                </a:schemeClr>
              </a:solidFill>
              <a:prstDash val="solid"/>
              <a:miter lim="400000"/>
              <a:headEnd type="arrow"/>
              <a:tailEnd type="arrow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4" name="Flowchart: Connector 3">
              <a:extLst>
                <a:ext uri="{FF2B5EF4-FFF2-40B4-BE49-F238E27FC236}">
                  <a16:creationId xmlns:a16="http://schemas.microsoft.com/office/drawing/2014/main" id="{7A75723D-AF55-4E65-8ED2-EAE8059297F0}"/>
                </a:ext>
              </a:extLst>
            </p:cNvPr>
            <p:cNvSpPr/>
            <p:nvPr/>
          </p:nvSpPr>
          <p:spPr>
            <a:xfrm>
              <a:off x="7980218" y="4433455"/>
              <a:ext cx="2618509" cy="2453259"/>
            </a:xfrm>
            <a:prstGeom prst="flowChartConnector">
              <a:avLst/>
            </a:prstGeom>
            <a:noFill/>
            <a:ln w="25400" cap="flat">
              <a:solidFill>
                <a:srgbClr val="00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5" name="Flowchart: Process 4">
              <a:extLst>
                <a:ext uri="{FF2B5EF4-FFF2-40B4-BE49-F238E27FC236}">
                  <a16:creationId xmlns:a16="http://schemas.microsoft.com/office/drawing/2014/main" id="{0021A60C-AD7C-4CBC-9E6A-69A5044E7314}"/>
                </a:ext>
              </a:extLst>
            </p:cNvPr>
            <p:cNvSpPr/>
            <p:nvPr/>
          </p:nvSpPr>
          <p:spPr>
            <a:xfrm>
              <a:off x="7890163" y="6886714"/>
              <a:ext cx="2798618" cy="248377"/>
            </a:xfrm>
            <a:prstGeom prst="flowChartProcess">
              <a:avLst/>
            </a:prstGeom>
            <a:pattFill prst="wdUpDiag">
              <a:fgClr>
                <a:schemeClr val="bg2">
                  <a:lumMod val="50000"/>
                </a:schemeClr>
              </a:fgClr>
              <a:bgClr>
                <a:schemeClr val="bg1"/>
              </a:bgClr>
            </a:patt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E72A2071-EEE3-4239-9E74-C5410F1F573D}"/>
                    </a:ext>
                  </a:extLst>
                </p:cNvPr>
                <p:cNvSpPr/>
                <p:nvPr/>
              </p:nvSpPr>
              <p:spPr>
                <a:xfrm>
                  <a:off x="8734059" y="5415333"/>
                  <a:ext cx="324286" cy="44627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E72A2071-EEE3-4239-9E74-C5410F1F573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34059" y="5415333"/>
                  <a:ext cx="324286" cy="446276"/>
                </a:xfrm>
                <a:prstGeom prst="rect">
                  <a:avLst/>
                </a:prstGeom>
                <a:blipFill>
                  <a:blip r:embed="rId6"/>
                  <a:stretch>
                    <a:fillRect l="-45283" r="-264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C07FCA2B-FC52-44EC-9668-46C2F3EEAFAE}"/>
                </a:ext>
              </a:extLst>
            </p:cNvPr>
            <p:cNvSpPr/>
            <p:nvPr/>
          </p:nvSpPr>
          <p:spPr>
            <a:xfrm rot="17607264">
              <a:off x="7839600" y="4243447"/>
              <a:ext cx="2325036" cy="2294684"/>
            </a:xfrm>
            <a:prstGeom prst="arc">
              <a:avLst>
                <a:gd name="adj1" fmla="val 16200000"/>
                <a:gd name="adj2" fmla="val 19814715"/>
              </a:avLst>
            </a:prstGeom>
            <a:noFill/>
            <a:ln w="25400" cap="flat">
              <a:solidFill>
                <a:schemeClr val="tx1"/>
              </a:solidFill>
              <a:prstDash val="solid"/>
              <a:miter lim="400000"/>
              <a:headEnd type="none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4FEA9EAE-4740-4538-A17D-D1F2E6507B89}"/>
                    </a:ext>
                  </a:extLst>
                </p:cNvPr>
                <p:cNvSpPr/>
                <p:nvPr/>
              </p:nvSpPr>
              <p:spPr>
                <a:xfrm>
                  <a:off x="7382959" y="4067631"/>
                  <a:ext cx="1416754" cy="48032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dirty="0">
                      <a:solidFill>
                        <a:schemeClr val="bg2">
                          <a:lumMod val="50000"/>
                        </a:schemeClr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4FEA9EAE-4740-4538-A17D-D1F2E6507B8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82959" y="4067631"/>
                  <a:ext cx="1416754" cy="480324"/>
                </a:xfrm>
                <a:prstGeom prst="rect">
                  <a:avLst/>
                </a:prstGeom>
                <a:blipFill>
                  <a:blip r:embed="rId7"/>
                  <a:stretch>
                    <a:fillRect b="-128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Flowchart: Connector 27">
              <a:extLst>
                <a:ext uri="{FF2B5EF4-FFF2-40B4-BE49-F238E27FC236}">
                  <a16:creationId xmlns:a16="http://schemas.microsoft.com/office/drawing/2014/main" id="{687BB03E-AAA0-4F1F-9B53-BEAA6F91BD90}"/>
                </a:ext>
              </a:extLst>
            </p:cNvPr>
            <p:cNvSpPr/>
            <p:nvPr/>
          </p:nvSpPr>
          <p:spPr>
            <a:xfrm>
              <a:off x="9240704" y="6806264"/>
              <a:ext cx="97536" cy="109728"/>
            </a:xfrm>
            <a:prstGeom prst="flowChartConnector">
              <a:avLst/>
            </a:prstGeom>
            <a:solidFill>
              <a:schemeClr val="tx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CF2ED91-5F55-4A47-9581-44DFDF06D394}"/>
                </a:ext>
              </a:extLst>
            </p:cNvPr>
            <p:cNvCxnSpPr>
              <a:stCxn id="28" idx="2"/>
            </p:cNvCxnSpPr>
            <p:nvPr/>
          </p:nvCxnSpPr>
          <p:spPr>
            <a:xfrm>
              <a:off x="9240704" y="6861128"/>
              <a:ext cx="1842932" cy="0"/>
            </a:xfrm>
            <a:prstGeom prst="straightConnector1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32676EE5-01C8-4197-83F8-1C02869BAFCE}"/>
                    </a:ext>
                  </a:extLst>
                </p:cNvPr>
                <p:cNvSpPr/>
                <p:nvPr/>
              </p:nvSpPr>
              <p:spPr>
                <a:xfrm>
                  <a:off x="9066173" y="6400213"/>
                  <a:ext cx="446597" cy="44627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32676EE5-01C8-4197-83F8-1C02869BAFC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66173" y="6400213"/>
                  <a:ext cx="446597" cy="446276"/>
                </a:xfrm>
                <a:prstGeom prst="rect">
                  <a:avLst/>
                </a:prstGeom>
                <a:blipFill>
                  <a:blip r:embed="rId8"/>
                  <a:stretch>
                    <a:fillRect l="-13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23B9435F-6DC6-4AFC-BC85-9A2BAAF39AD8}"/>
                    </a:ext>
                  </a:extLst>
                </p:cNvPr>
                <p:cNvSpPr/>
                <p:nvPr/>
              </p:nvSpPr>
              <p:spPr>
                <a:xfrm>
                  <a:off x="10424085" y="6360692"/>
                  <a:ext cx="849913" cy="49379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,(⋅)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23B9435F-6DC6-4AFC-BC85-9A2BAAF39A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24085" y="6360692"/>
                  <a:ext cx="849913" cy="493790"/>
                </a:xfrm>
                <a:prstGeom prst="rect">
                  <a:avLst/>
                </a:prstGeom>
                <a:blipFill>
                  <a:blip r:embed="rId9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DB2A126C-B992-4558-B0B1-FD152157F51E}"/>
                    </a:ext>
                  </a:extLst>
                </p:cNvPr>
                <p:cNvSpPr/>
                <p:nvPr/>
              </p:nvSpPr>
              <p:spPr>
                <a:xfrm>
                  <a:off x="7489945" y="7207772"/>
                  <a:ext cx="3696589" cy="44627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</m:oMath>
                  </a14:m>
                  <a:r>
                    <a:rPr lang="en-US" dirty="0"/>
                    <a:t>: </a:t>
                  </a:r>
                  <a:r>
                    <a:rPr lang="en-US" dirty="0">
                      <a:solidFill>
                        <a:schemeClr val="bg2">
                          <a:lumMod val="50000"/>
                        </a:schemeClr>
                      </a:solidFill>
                    </a:rPr>
                    <a:t>right or left wheel</a:t>
                  </a:r>
                </a:p>
              </p:txBody>
            </p:sp>
          </mc:Choice>
          <mc:Fallback xmlns="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DB2A126C-B992-4558-B0B1-FD152157F51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89945" y="7207772"/>
                  <a:ext cx="3696589" cy="446276"/>
                </a:xfrm>
                <a:prstGeom prst="rect">
                  <a:avLst/>
                </a:prstGeom>
                <a:blipFill>
                  <a:blip r:embed="rId10"/>
                  <a:stretch>
                    <a:fillRect t="-10959" r="-1647" b="-3013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F7C06BE-8587-4E2B-8EDA-AF7EB0B33F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374582" y="3103418"/>
              <a:ext cx="0" cy="183508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F9420BFC-189D-40CD-A0FC-D25F977A34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13607" y="4316614"/>
              <a:ext cx="1990748" cy="1343502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arrow"/>
              <a:tailEnd type="arrow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BD7CDD6B-643A-418A-ABC7-D5E0C571A177}"/>
                </a:ext>
              </a:extLst>
            </p:cNvPr>
            <p:cNvCxnSpPr>
              <a:cxnSpLocks/>
            </p:cNvCxnSpPr>
            <p:nvPr/>
          </p:nvCxnSpPr>
          <p:spPr>
            <a:xfrm>
              <a:off x="11333764" y="4280082"/>
              <a:ext cx="1371474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ys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4EF419B9-582B-4765-95B8-2F72E7EA68C0}"/>
                    </a:ext>
                  </a:extLst>
                </p:cNvPr>
                <p:cNvSpPr/>
                <p:nvPr/>
              </p:nvSpPr>
              <p:spPr>
                <a:xfrm>
                  <a:off x="11686487" y="4943433"/>
                  <a:ext cx="413510" cy="44627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4EF419B9-582B-4765-95B8-2F72E7EA68C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86487" y="4943433"/>
                  <a:ext cx="413510" cy="446276"/>
                </a:xfrm>
                <a:prstGeom prst="rect">
                  <a:avLst/>
                </a:prstGeom>
                <a:blipFill>
                  <a:blip r:embed="rId11"/>
                  <a:stretch>
                    <a:fillRect l="-149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48678A92-9F29-4F58-9AAA-88257043FF89}"/>
                    </a:ext>
                  </a:extLst>
                </p:cNvPr>
                <p:cNvSpPr/>
                <p:nvPr/>
              </p:nvSpPr>
              <p:spPr>
                <a:xfrm>
                  <a:off x="11022369" y="3895912"/>
                  <a:ext cx="440826" cy="44627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>
                    <a:solidFill>
                      <a:schemeClr val="bg2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48678A92-9F29-4F58-9AAA-88257043FF8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22369" y="3895912"/>
                  <a:ext cx="440826" cy="446276"/>
                </a:xfrm>
                <a:prstGeom prst="rect">
                  <a:avLst/>
                </a:prstGeom>
                <a:blipFill>
                  <a:blip r:embed="rId12"/>
                  <a:stretch>
                    <a:fillRect l="-13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3" name="Arrow: Curved Up 62">
              <a:extLst>
                <a:ext uri="{FF2B5EF4-FFF2-40B4-BE49-F238E27FC236}">
                  <a16:creationId xmlns:a16="http://schemas.microsoft.com/office/drawing/2014/main" id="{2C82F981-CE42-4C85-A7A6-7D63A6843CAE}"/>
                </a:ext>
              </a:extLst>
            </p:cNvPr>
            <p:cNvSpPr/>
            <p:nvPr/>
          </p:nvSpPr>
          <p:spPr>
            <a:xfrm>
              <a:off x="11119218" y="3523670"/>
              <a:ext cx="474408" cy="164321"/>
            </a:xfrm>
            <a:prstGeom prst="curvedUpArrow">
              <a:avLst/>
            </a:prstGeom>
            <a:solidFill>
              <a:schemeClr val="bg2">
                <a:lumMod val="5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DAC7A56E-FD0B-42C7-823C-1BEB0328F247}"/>
                    </a:ext>
                  </a:extLst>
                </p:cNvPr>
                <p:cNvSpPr txBox="1"/>
                <p:nvPr/>
              </p:nvSpPr>
              <p:spPr>
                <a:xfrm>
                  <a:off x="11440342" y="3218545"/>
                  <a:ext cx="1010498" cy="32213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0" rIns="0" bIns="0" numCol="1" spcCol="38100" rtlCol="0" anchor="ctr">
                  <a:spAutoFit/>
                </a:bodyPr>
                <a:lstStyle/>
                <a:p>
                  <a:pPr marL="0" marR="0" indent="0" algn="ctr" defTabSz="5842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2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Cambria"/>
                          </a:rPr>
                          <m:t>𝜔</m:t>
                        </m:r>
                        <m:r>
                          <a:rPr kumimoji="0" lang="en-US" sz="2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Cambria"/>
                          </a:rPr>
                          <m:t>=</m:t>
                        </m:r>
                        <m:acc>
                          <m:accPr>
                            <m:chr m:val="̇"/>
                            <m:ctrlPr>
                              <a:rPr kumimoji="0" lang="en-US" sz="20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Cambria"/>
                              </a:rPr>
                            </m:ctrlPr>
                          </m:accPr>
                          <m:e>
                            <m:r>
                              <a:rPr kumimoji="0" lang="en-US" sz="20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Cambria"/>
                              </a:rPr>
                              <m:t>𝜃</m:t>
                            </m:r>
                          </m:e>
                        </m:acc>
                      </m:oMath>
                    </m:oMathPara>
                  </a14:m>
                  <a:endParaRPr kumimoji="0" lang="en-US" sz="2000" b="0" i="0" u="none" strike="noStrike" cap="none" spc="0" normalizeH="0" baseline="0" dirty="0">
                    <a:ln>
                      <a:noFill/>
                    </a:ln>
                    <a:solidFill>
                      <a:schemeClr val="bg2">
                        <a:lumMod val="50000"/>
                      </a:schemeClr>
                    </a:solidFill>
                    <a:effectLst/>
                    <a:uFillTx/>
                    <a:sym typeface="Cambria"/>
                  </a:endParaRPr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DAC7A56E-FD0B-42C7-823C-1BEB0328F2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40342" y="3218545"/>
                  <a:ext cx="1010498" cy="322139"/>
                </a:xfrm>
                <a:prstGeom prst="rect">
                  <a:avLst/>
                </a:prstGeom>
                <a:blipFill>
                  <a:blip r:embed="rId13"/>
                  <a:stretch>
                    <a:fillRect t="-11321" b="-11321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Flowchart: Connector 51">
              <a:extLst>
                <a:ext uri="{FF2B5EF4-FFF2-40B4-BE49-F238E27FC236}">
                  <a16:creationId xmlns:a16="http://schemas.microsoft.com/office/drawing/2014/main" id="{FD4C9B64-39C4-4832-B03A-357E4090AD21}"/>
                </a:ext>
              </a:extLst>
            </p:cNvPr>
            <p:cNvSpPr/>
            <p:nvPr/>
          </p:nvSpPr>
          <p:spPr>
            <a:xfrm>
              <a:off x="9246987" y="5638471"/>
              <a:ext cx="97536" cy="109728"/>
            </a:xfrm>
            <a:prstGeom prst="flowChartConnector">
              <a:avLst/>
            </a:prstGeom>
            <a:solidFill>
              <a:schemeClr val="bg2">
                <a:lumMod val="5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22F1FB8C-F985-45B3-B30C-60C151D0A49B}"/>
                  </a:ext>
                </a:extLst>
              </p:cNvPr>
              <p:cNvSpPr/>
              <p:nvPr/>
            </p:nvSpPr>
            <p:spPr>
              <a:xfrm>
                <a:off x="459002" y="7337862"/>
                <a:ext cx="505267" cy="4462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22F1FB8C-F985-45B3-B30C-60C151D0A4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002" y="7337862"/>
                <a:ext cx="505267" cy="44627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BA4F56B1-3DBB-4C07-881A-D74FFA00A33B}"/>
                  </a:ext>
                </a:extLst>
              </p:cNvPr>
              <p:cNvSpPr txBox="1"/>
              <p:nvPr/>
            </p:nvSpPr>
            <p:spPr>
              <a:xfrm>
                <a:off x="944946" y="7100384"/>
                <a:ext cx="3569182" cy="919291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0" lang="en-US" sz="23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mbria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0" lang="en-US" sz="23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mbria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kumimoji="0" lang="en-US" sz="23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Cambria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kumimoji="0" lang="en-US" sz="23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Cambria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0" lang="en-US" sz="23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Cambria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0" lang="en-US" sz="23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Cambria"/>
                                    </a:rPr>
                                    <m:t>𝑃</m:t>
                                  </m:r>
                                  <m:r>
                                    <a:rPr kumimoji="0" lang="en-US" sz="23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Cambria"/>
                                    </a:rPr>
                                    <m:t>,</m:t>
                                  </m:r>
                                  <m:r>
                                    <a:rPr kumimoji="0" lang="en-US" sz="23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Cambria"/>
                                    </a:rPr>
                                    <m:t>𝑟</m:t>
                                  </m:r>
                                </m:sub>
                                <m:sup>
                                  <m:r>
                                    <a:rPr kumimoji="0" lang="en-US" sz="23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Cambria"/>
                                    </a:rPr>
                                    <m:t>𝐼</m:t>
                                  </m:r>
                                </m:sup>
                              </m:sSubSup>
                              <m:r>
                                <a:rPr kumimoji="0" lang="en-US" sz="23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mbria"/>
                                </a:rPr>
                                <m:t>𝑐𝑜𝑠</m:t>
                              </m:r>
                              <m:r>
                                <a:rPr kumimoji="0" lang="en-US" sz="23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mbria"/>
                                </a:rPr>
                                <m:t>𝜃</m:t>
                              </m:r>
                              <m:r>
                                <a:rPr kumimoji="0" lang="en-US" sz="23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mbria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i="1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i="1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en-US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i="1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e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i="1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i="1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sup>
                              </m:sSubSup>
                              <m:r>
                                <a:rPr lang="en-US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r>
                                <a:rPr lang="en-US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i="1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i="1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sup>
                              </m:sSubSup>
                              <m:r>
                                <a:rPr lang="en-US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en-US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i="1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kumimoji="0" lang="en-US" sz="2300" b="0" i="0" u="none" strike="noStrike" cap="none" spc="0" normalizeH="0" baseline="0" dirty="0">
                  <a:ln>
                    <a:noFill/>
                  </a:ln>
                  <a:solidFill>
                    <a:schemeClr val="bg2">
                      <a:lumMod val="50000"/>
                    </a:schemeClr>
                  </a:solidFill>
                  <a:effectLst/>
                  <a:uFillTx/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BA4F56B1-3DBB-4C07-881A-D74FFA00A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946" y="7100384"/>
                <a:ext cx="3569182" cy="91929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 w="12700" cap="flat">
                <a:solidFill>
                  <a:schemeClr val="tx1"/>
                </a:solidFill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Rectangle 67">
            <a:extLst>
              <a:ext uri="{FF2B5EF4-FFF2-40B4-BE49-F238E27FC236}">
                <a16:creationId xmlns:a16="http://schemas.microsoft.com/office/drawing/2014/main" id="{9D300DCE-398C-449A-B563-DB50F666EDF6}"/>
              </a:ext>
            </a:extLst>
          </p:cNvPr>
          <p:cNvSpPr/>
          <p:nvPr/>
        </p:nvSpPr>
        <p:spPr>
          <a:xfrm>
            <a:off x="467830" y="6430240"/>
            <a:ext cx="6502400" cy="80021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(Using </a:t>
            </a:r>
            <a:r>
              <a:rPr lang="en-US" dirty="0">
                <a:solidFill>
                  <a:schemeClr val="tx1"/>
                </a:solidFill>
              </a:rPr>
              <a:t>no lateral slipping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too):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90562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A regular slid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Battle plan</a:t>
            </a:r>
            <a:endParaRPr dirty="0"/>
          </a:p>
        </p:txBody>
      </p:sp>
      <p:sp>
        <p:nvSpPr>
          <p:cNvPr id="74" name="This is a regular slid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Introduce relevant reference frames (inertial, body)</a:t>
            </a:r>
          </a:p>
          <a:p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Make assumptions and translate them in kinematic constraints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Figure out the kinematics of the robot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Figure out the dynamics of the robot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Draw conclusions</a:t>
            </a:r>
          </a:p>
          <a:p>
            <a:endParaRPr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615246" y="9241497"/>
            <a:ext cx="261621" cy="355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2709818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A slide with a diagra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Kinematics</a:t>
            </a:r>
            <a:endParaRPr dirty="0"/>
          </a:p>
        </p:txBody>
      </p:sp>
      <p:sp>
        <p:nvSpPr>
          <p:cNvPr id="7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615246" y="9241497"/>
            <a:ext cx="261621" cy="355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8CD199E-6C7D-4AD6-8FC5-89F2C2F8D4E5}"/>
                  </a:ext>
                </a:extLst>
              </p:cNvPr>
              <p:cNvSpPr txBox="1"/>
              <p:nvPr/>
            </p:nvSpPr>
            <p:spPr>
              <a:xfrm>
                <a:off x="706515" y="1697349"/>
                <a:ext cx="11605869" cy="4565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300" b="0" i="0" u="none" strike="noStrike" cap="none" spc="0" normalizeH="0" baseline="0" dirty="0">
                    <a:ln>
                      <a:noFill/>
                    </a:ln>
                    <a:solidFill>
                      <a:schemeClr val="accent5">
                        <a:lumOff val="-29866"/>
                      </a:schemeClr>
                    </a:solidFill>
                    <a:effectLst/>
                    <a:uFillTx/>
                    <a:latin typeface="Cambria"/>
                    <a:ea typeface="Cambria"/>
                    <a:cs typeface="Cambria"/>
                    <a:sym typeface="Cambria"/>
                  </a:rPr>
                  <a:t>All points in the rotation field (centered at </a:t>
                </a:r>
                <a14:m>
                  <m:oMath xmlns:m="http://schemas.openxmlformats.org/officeDocument/2006/math">
                    <m:r>
                      <a:rPr kumimoji="0" lang="en-US" sz="2300" b="0" i="1" u="none" strike="noStrike" cap="none" spc="0" normalizeH="0" baseline="0" smtClean="0">
                        <a:ln>
                          <a:noFill/>
                        </a:ln>
                        <a:solidFill>
                          <a:schemeClr val="accent5">
                            <a:lumOff val="-29866"/>
                          </a:schemeClr>
                        </a:solidFill>
                        <a:effectLst/>
                        <a:uFillTx/>
                        <a:latin typeface="Cambria Math" panose="02040503050406030204" pitchFamily="18" charset="0"/>
                        <a:ea typeface="Cambria"/>
                        <a:cs typeface="Cambria"/>
                        <a:sym typeface="Cambria"/>
                      </a:rPr>
                      <m:t>𝐼𝐶𝐶</m:t>
                    </m:r>
                  </m:oMath>
                </a14:m>
                <a:r>
                  <a:rPr kumimoji="0" lang="en-US" sz="2300" b="0" i="0" u="none" strike="noStrike" cap="none" spc="0" normalizeH="0" baseline="0" dirty="0">
                    <a:ln>
                      <a:noFill/>
                    </a:ln>
                    <a:solidFill>
                      <a:schemeClr val="accent5">
                        <a:lumOff val="-29866"/>
                      </a:schemeClr>
                    </a:solidFill>
                    <a:effectLst/>
                    <a:uFillTx/>
                    <a:latin typeface="Cambria"/>
                    <a:ea typeface="Cambria"/>
                    <a:cs typeface="Cambria"/>
                    <a:sym typeface="Cambria"/>
                  </a:rPr>
                  <a:t>) are subject to velocity orthogonal to the axle</a:t>
                </a: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8CD199E-6C7D-4AD6-8FC5-89F2C2F8D4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515" y="1697349"/>
                <a:ext cx="11605869" cy="456535"/>
              </a:xfrm>
              <a:prstGeom prst="rect">
                <a:avLst/>
              </a:prstGeom>
              <a:blipFill>
                <a:blip r:embed="rId9"/>
                <a:stretch>
                  <a:fillRect l="-1103" t="-8000" r="-1050" b="-29333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2AF57DC-D8C9-42B0-9AC7-FB0CA0E25EBC}"/>
                  </a:ext>
                </a:extLst>
              </p:cNvPr>
              <p:cNvSpPr txBox="1"/>
              <p:nvPr/>
            </p:nvSpPr>
            <p:spPr>
              <a:xfrm>
                <a:off x="3999658" y="3036132"/>
                <a:ext cx="2015936" cy="15954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0" lang="en-US" sz="23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mbria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0" lang="en-US" sz="23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mbria"/>
                                </a:rPr>
                              </m:ctrlPr>
                            </m:eqArrPr>
                            <m:e>
                              <m:r>
                                <a:rPr kumimoji="0" lang="en-US" sz="23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mbria"/>
                                </a:rPr>
                                <m:t>𝑑</m:t>
                              </m:r>
                              <m:r>
                                <a:rPr kumimoji="0" lang="en-US" sz="23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mbria"/>
                                </a:rPr>
                                <m:t>=</m:t>
                              </m:r>
                              <m:r>
                                <a:rPr kumimoji="0" lang="en-US" sz="23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mbria"/>
                                </a:rPr>
                                <m:t>𝐿</m:t>
                              </m:r>
                              <m:f>
                                <m:fPr>
                                  <m:ctrlPr>
                                    <a:rPr kumimoji="0" lang="en-US" sz="23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Cambria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b="0" i="1" smtClean="0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p>
                                  </m:sSubSup>
                                  <m:r>
                                    <a:rPr lang="en-US" i="1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b="0" i="1" smtClean="0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p>
                                  </m:sSubSup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p>
                                  </m:sSubSup>
                                  <m:r>
                                    <a:rPr lang="en-US" b="0" i="1" smtClean="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  <m:e>
                              <m:acc>
                                <m:accPr>
                                  <m:chr m:val="̇"/>
                                  <m:ctrlPr>
                                    <a:rPr lang="en-US" i="1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en-US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p>
                                  </m:sSubSup>
                                  <m:r>
                                    <a:rPr lang="en-US" i="1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b="0" i="1" smtClean="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kumimoji="0" lang="en-US" sz="2300" b="0" i="0" u="none" strike="noStrike" cap="none" spc="0" normalizeH="0" baseline="0" dirty="0">
                  <a:ln>
                    <a:noFill/>
                  </a:ln>
                  <a:solidFill>
                    <a:schemeClr val="bg2">
                      <a:lumMod val="50000"/>
                    </a:schemeClr>
                  </a:solidFill>
                  <a:effectLst/>
                  <a:uFillTx/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2AF57DC-D8C9-42B0-9AC7-FB0CA0E25E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9658" y="3036132"/>
                <a:ext cx="2015936" cy="159543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D698D87-CFB0-4FEE-B18B-44CBD7511461}"/>
              </a:ext>
            </a:extLst>
          </p:cNvPr>
          <p:cNvCxnSpPr/>
          <p:nvPr/>
        </p:nvCxnSpPr>
        <p:spPr>
          <a:xfrm>
            <a:off x="2829338" y="3833851"/>
            <a:ext cx="1011382" cy="0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EE594D5-8B29-43F6-95D6-FA3B983C31B6}"/>
                  </a:ext>
                </a:extLst>
              </p:cNvPr>
              <p:cNvSpPr txBox="1"/>
              <p:nvPr/>
            </p:nvSpPr>
            <p:spPr>
              <a:xfrm>
                <a:off x="671665" y="5150739"/>
                <a:ext cx="5634556" cy="1872307"/>
              </a:xfrm>
              <a:prstGeom prst="rect">
                <a:avLst/>
              </a:prstGeom>
              <a:noFill/>
              <a:ln w="12700" cap="flat">
                <a:solidFill>
                  <a:srgbClr val="000000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 marL="342900" marR="0" indent="-342900" algn="l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:r>
                  <a:rPr lang="en-US" dirty="0"/>
                  <a:t>Observations</a:t>
                </a:r>
                <a:endParaRPr kumimoji="0" lang="en-US" sz="2300" b="0" i="0" u="none" strike="noStrike" cap="none" spc="0" normalizeH="0" baseline="0" dirty="0">
                  <a:ln>
                    <a:noFill/>
                  </a:ln>
                  <a:solidFill>
                    <a:schemeClr val="accent5">
                      <a:lumOff val="-29866"/>
                    </a:schemeClr>
                  </a:solidFill>
                  <a:effectLst/>
                  <a:uFillTx/>
                  <a:latin typeface="Cambria"/>
                  <a:ea typeface="Cambria"/>
                  <a:cs typeface="Cambria"/>
                  <a:sym typeface="Cambria"/>
                </a:endParaRPr>
              </a:p>
              <a:p>
                <a:pPr marL="457200" indent="-457200" algn="l">
                  <a:buFont typeface="+mj-lt"/>
                  <a:buAutoNum type="arabicPeriod"/>
                </a:pPr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no turn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ICC</m:t>
                    </m:r>
                  </m:oMath>
                </a14:m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</a:rPr>
                  <a:t> is undefined</a:t>
                </a:r>
              </a:p>
              <a:p>
                <a:pPr marL="457200" indent="-457200" algn="l">
                  <a:buFont typeface="+mj-lt"/>
                  <a:buAutoNum type="arabicPeriod"/>
                </a:pPr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i="1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turn “on itself”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𝐼𝐶𝐶</m:t>
                    </m:r>
                    <m:r>
                      <a:rPr lang="en-US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endParaRPr lang="en-US" b="0" dirty="0">
                  <a:solidFill>
                    <a:schemeClr val="bg2">
                      <a:lumMod val="50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marL="457200" indent="-457200" algn="l">
                  <a:buFont typeface="+mj-lt"/>
                  <a:buAutoNum type="arabicPeriod"/>
                </a:pPr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i="1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i="1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turn “on wheel” </a:t>
                </a:r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EE594D5-8B29-43F6-95D6-FA3B983C31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665" y="5150739"/>
                <a:ext cx="5634556" cy="1872307"/>
              </a:xfrm>
              <a:prstGeom prst="rect">
                <a:avLst/>
              </a:prstGeom>
              <a:blipFill>
                <a:blip r:embed="rId11"/>
                <a:stretch>
                  <a:fillRect l="-2052" t="-1294" b="-4207"/>
                </a:stretch>
              </a:blipFill>
              <a:ln w="12700" cap="flat">
                <a:solidFill>
                  <a:srgbClr val="000000"/>
                </a:solidFill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7327294-1EFC-444F-A1A7-C9CDFC38A98D}"/>
                  </a:ext>
                </a:extLst>
              </p:cNvPr>
              <p:cNvSpPr txBox="1"/>
              <p:nvPr/>
            </p:nvSpPr>
            <p:spPr>
              <a:xfrm>
                <a:off x="720904" y="3371939"/>
                <a:ext cx="1991506" cy="9192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0" lang="en-US" sz="23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mbria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acc>
                                <m:accPr>
                                  <m:chr m:val="̇"/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d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p>
                              </m:sSubSup>
                            </m:e>
                            <m:e>
                              <m:acc>
                                <m:accPr>
                                  <m:chr m:val="̇"/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d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p>
                              </m:sSubSup>
                            </m:e>
                          </m:eqArr>
                        </m:e>
                      </m:d>
                    </m:oMath>
                  </m:oMathPara>
                </a14:m>
                <a:endParaRPr kumimoji="0" lang="en-US" sz="2300" b="0" i="0" u="none" strike="noStrike" cap="none" spc="0" normalizeH="0" baseline="0" dirty="0">
                  <a:ln>
                    <a:noFill/>
                  </a:ln>
                  <a:solidFill>
                    <a:schemeClr val="bg2">
                      <a:lumMod val="50000"/>
                    </a:schemeClr>
                  </a:solidFill>
                  <a:effectLst/>
                  <a:uFillTx/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7327294-1EFC-444F-A1A7-C9CDFC38A9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904" y="3371939"/>
                <a:ext cx="1991506" cy="91929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041E69B2-762D-4475-8550-2341D22F4B0A}"/>
              </a:ext>
            </a:extLst>
          </p:cNvPr>
          <p:cNvGrpSpPr/>
          <p:nvPr/>
        </p:nvGrpSpPr>
        <p:grpSpPr>
          <a:xfrm>
            <a:off x="6662005" y="4095518"/>
            <a:ext cx="5682812" cy="4634538"/>
            <a:chOff x="6662005" y="4095518"/>
            <a:chExt cx="5682812" cy="4634538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3ACC54BB-73F8-42F2-A692-58FDA49C5606}"/>
                </a:ext>
              </a:extLst>
            </p:cNvPr>
            <p:cNvGrpSpPr/>
            <p:nvPr/>
          </p:nvGrpSpPr>
          <p:grpSpPr>
            <a:xfrm>
              <a:off x="6662005" y="4095518"/>
              <a:ext cx="5682812" cy="4634538"/>
              <a:chOff x="6629572" y="4139061"/>
              <a:chExt cx="5682812" cy="4634538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5541027F-3147-4D9F-9F35-CC1DF10EC042}"/>
                  </a:ext>
                </a:extLst>
              </p:cNvPr>
              <p:cNvGrpSpPr/>
              <p:nvPr/>
            </p:nvGrpSpPr>
            <p:grpSpPr>
              <a:xfrm>
                <a:off x="6629572" y="4139061"/>
                <a:ext cx="5682812" cy="4634538"/>
                <a:chOff x="6629572" y="3426728"/>
                <a:chExt cx="5682812" cy="4634538"/>
              </a:xfrm>
            </p:grpSpPr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D5B2A1A6-6D63-4649-B17B-507ADE4C0B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133594" y="3677334"/>
                  <a:ext cx="644646" cy="300095"/>
                </a:xfrm>
                <a:prstGeom prst="line">
                  <a:avLst/>
                </a:prstGeom>
                <a:noFill/>
                <a:ln w="12700" cap="flat">
                  <a:solidFill>
                    <a:srgbClr val="000000"/>
                  </a:solidFill>
                  <a:prstDash val="dash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grpSp>
              <p:nvGrpSpPr>
                <p:cNvPr id="58" name="Group 57">
                  <a:extLst>
                    <a:ext uri="{FF2B5EF4-FFF2-40B4-BE49-F238E27FC236}">
                      <a16:creationId xmlns:a16="http://schemas.microsoft.com/office/drawing/2014/main" id="{C622E828-5187-4C36-9C6F-FBC2A5C3731A}"/>
                    </a:ext>
                  </a:extLst>
                </p:cNvPr>
                <p:cNvGrpSpPr/>
                <p:nvPr/>
              </p:nvGrpSpPr>
              <p:grpSpPr>
                <a:xfrm>
                  <a:off x="6629572" y="3426728"/>
                  <a:ext cx="5682812" cy="4634538"/>
                  <a:chOff x="6629572" y="3426728"/>
                  <a:chExt cx="5682812" cy="4634538"/>
                </a:xfrm>
              </p:grpSpPr>
              <p:grpSp>
                <p:nvGrpSpPr>
                  <p:cNvPr id="61" name="Group 60">
                    <a:extLst>
                      <a:ext uri="{FF2B5EF4-FFF2-40B4-BE49-F238E27FC236}">
                        <a16:creationId xmlns:a16="http://schemas.microsoft.com/office/drawing/2014/main" id="{63483929-1CF7-4EC8-B57D-E92D7C5DA1C1}"/>
                      </a:ext>
                    </a:extLst>
                  </p:cNvPr>
                  <p:cNvGrpSpPr/>
                  <p:nvPr/>
                </p:nvGrpSpPr>
                <p:grpSpPr>
                  <a:xfrm>
                    <a:off x="6629572" y="4055547"/>
                    <a:ext cx="5682812" cy="4005719"/>
                    <a:chOff x="6629572" y="3180941"/>
                    <a:chExt cx="5682812" cy="4005719"/>
                  </a:xfrm>
                </p:grpSpPr>
                <p:pic>
                  <p:nvPicPr>
                    <p:cNvPr id="68" name="Picture 67">
                      <a:extLst>
                        <a:ext uri="{FF2B5EF4-FFF2-40B4-BE49-F238E27FC236}">
                          <a16:creationId xmlns:a16="http://schemas.microsoft.com/office/drawing/2014/main" id="{10B618D2-CE44-477F-9363-F8399C13B66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3"/>
                    <a:stretch>
                      <a:fillRect/>
                    </a:stretch>
                  </p:blipFill>
                  <p:spPr>
                    <a:xfrm>
                      <a:off x="6629572" y="3180941"/>
                      <a:ext cx="5682812" cy="4005719"/>
                    </a:xfrm>
                    <a:prstGeom prst="rect">
                      <a:avLst/>
                    </a:prstGeom>
                  </p:spPr>
                </p:pic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9" name="TextBox 68">
                          <a:extLst>
                            <a:ext uri="{FF2B5EF4-FFF2-40B4-BE49-F238E27FC236}">
                              <a16:creationId xmlns:a16="http://schemas.microsoft.com/office/drawing/2014/main" id="{36B4284E-9DBF-4FFA-89EA-8028517FF6C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9949233" y="5110648"/>
                          <a:ext cx="206703" cy="215444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 w="12700" cap="flat">
                          <a:noFill/>
                          <a:miter lim="400000"/>
                        </a:ln>
                        <a:effectLst/>
                        <a:sp3d/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none"/>
                      </p:style>
                      <p:txBody>
                        <a:bodyPr rot="0" spcFirstLastPara="1" vertOverflow="overflow" horzOverflow="overflow" vert="horz" wrap="square" lIns="0" tIns="0" rIns="0" bIns="0" numCol="1" spcCol="38100" rtlCol="0" anchor="ctr">
                          <a:spAutoFit/>
                        </a:bodyPr>
                        <a:lstStyle/>
                        <a:p>
                          <a:pPr marL="0" marR="0" indent="0" algn="ctr" defTabSz="584200" rtl="0" fontAlgn="auto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Cambria"/>
                                    <a:cs typeface="Cambria"/>
                                    <a:sym typeface="Cambria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kumimoji="0" lang="en-US" sz="1400" b="0" i="0" u="none" strike="noStrike" cap="none" spc="0" normalizeH="0" baseline="0" dirty="0">
                            <a:ln>
                              <a:noFill/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uFillTx/>
                            <a:ea typeface="Cambria"/>
                            <a:cs typeface="Cambria"/>
                            <a:sym typeface="Cambria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61" name="TextBox 60">
                          <a:extLst>
                            <a:ext uri="{FF2B5EF4-FFF2-40B4-BE49-F238E27FC236}">
                              <a16:creationId xmlns:a16="http://schemas.microsoft.com/office/drawing/2014/main" id="{F3A80A4C-FB04-4AC2-BA51-015006395B9F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9949233" y="5110648"/>
                          <a:ext cx="206703" cy="215444"/>
                        </a:xfrm>
                        <a:prstGeom prst="rect">
                          <a:avLst/>
                        </a:prstGeom>
                        <a:blipFill>
                          <a:blip r:embed="rId6"/>
                          <a:stretch>
                            <a:fillRect l="-2941"/>
                          </a:stretch>
                        </a:blip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cxnSp>
                <p:nvCxnSpPr>
                  <p:cNvPr id="62" name="Straight Connector 61">
                    <a:extLst>
                      <a:ext uri="{FF2B5EF4-FFF2-40B4-BE49-F238E27FC236}">
                        <a16:creationId xmlns:a16="http://schemas.microsoft.com/office/drawing/2014/main" id="{00AB511C-30F1-4195-A808-AD2FB246BCC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8705088" y="3669792"/>
                    <a:ext cx="341376" cy="768614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sp>
                <p:nvSpPr>
                  <p:cNvPr id="63" name="Flowchart: Connector 62">
                    <a:extLst>
                      <a:ext uri="{FF2B5EF4-FFF2-40B4-BE49-F238E27FC236}">
                        <a16:creationId xmlns:a16="http://schemas.microsoft.com/office/drawing/2014/main" id="{F243E6F4-4995-43A2-860F-2D04BAD4E9F7}"/>
                      </a:ext>
                    </a:extLst>
                  </p:cNvPr>
                  <p:cNvSpPr/>
                  <p:nvPr/>
                </p:nvSpPr>
                <p:spPr>
                  <a:xfrm>
                    <a:off x="8680704" y="3657600"/>
                    <a:ext cx="97536" cy="109728"/>
                  </a:xfrm>
                  <a:prstGeom prst="flowChartConnector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0800" tIns="50800" rIns="50800" bIns="50800" numCol="1" spcCol="38100" rtlCol="0" anchor="ctr">
                    <a:spAutoFit/>
                  </a:bodyPr>
                  <a:lstStyle/>
                  <a:p>
                    <a:pPr marL="0" marR="0" indent="0" algn="ctr" defTabSz="5842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200" b="0" i="0" u="none" strike="noStrike" cap="none" spc="0" normalizeH="0" baseline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Helvetica Neue Medium"/>
                    </a:endParaRPr>
                  </a:p>
                </p:txBody>
              </p:sp>
              <p:sp>
                <p:nvSpPr>
                  <p:cNvPr id="64" name="TextBox 63">
                    <a:extLst>
                      <a:ext uri="{FF2B5EF4-FFF2-40B4-BE49-F238E27FC236}">
                        <a16:creationId xmlns:a16="http://schemas.microsoft.com/office/drawing/2014/main" id="{6858EB5F-677A-41EF-BC51-D2E0BF5F9B2A}"/>
                      </a:ext>
                    </a:extLst>
                  </p:cNvPr>
                  <p:cNvSpPr txBox="1"/>
                  <p:nvPr/>
                </p:nvSpPr>
                <p:spPr>
                  <a:xfrm>
                    <a:off x="8802624" y="3426728"/>
                    <a:ext cx="400751" cy="348813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none" lIns="50800" tIns="50800" rIns="50800" bIns="50800" numCol="1" spcCol="38100" rtlCol="0" anchor="ctr">
                    <a:spAutoFit/>
                  </a:bodyPr>
                  <a:lstStyle/>
                  <a:p>
                    <a:pPr marL="0" marR="0" indent="0" algn="ctr" defTabSz="5842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6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uFillTx/>
                        <a:latin typeface="Cambria"/>
                        <a:ea typeface="Cambria"/>
                        <a:cs typeface="Cambria"/>
                        <a:sym typeface="Cambria"/>
                      </a:rPr>
                      <a:t>ICC</a:t>
                    </a:r>
                  </a:p>
                </p:txBody>
              </p:sp>
              <p:sp>
                <p:nvSpPr>
                  <p:cNvPr id="65" name="Arrow: Curved Up 64">
                    <a:extLst>
                      <a:ext uri="{FF2B5EF4-FFF2-40B4-BE49-F238E27FC236}">
                        <a16:creationId xmlns:a16="http://schemas.microsoft.com/office/drawing/2014/main" id="{9AB31235-77E0-46E5-9C71-BED93CC5F6DF}"/>
                      </a:ext>
                    </a:extLst>
                  </p:cNvPr>
                  <p:cNvSpPr/>
                  <p:nvPr/>
                </p:nvSpPr>
                <p:spPr>
                  <a:xfrm rot="19721376">
                    <a:off x="8638571" y="3937561"/>
                    <a:ext cx="474408" cy="164321"/>
                  </a:xfrm>
                  <a:prstGeom prst="curvedUpArrow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0800" tIns="50800" rIns="50800" bIns="50800" numCol="1" spcCol="38100" rtlCol="0" anchor="ctr">
                    <a:spAutoFit/>
                  </a:bodyPr>
                  <a:lstStyle/>
                  <a:p>
                    <a:pPr marL="0" marR="0" indent="0" algn="ctr" defTabSz="5842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200" b="0" i="0" u="none" strike="noStrike" cap="none" spc="0" normalizeH="0" baseline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Helvetica Neue Medium"/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7" name="TextBox 66">
                        <a:extLst>
                          <a:ext uri="{FF2B5EF4-FFF2-40B4-BE49-F238E27FC236}">
                            <a16:creationId xmlns:a16="http://schemas.microsoft.com/office/drawing/2014/main" id="{FBCABD31-0932-418B-833B-10A71D5DF4F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084347" y="3793506"/>
                        <a:ext cx="268639" cy="276999"/>
                      </a:xfrm>
                      <a:prstGeom prst="rect">
                        <a:avLst/>
                      </a:prstGeom>
                      <a:noFill/>
                      <a:ln w="12700" cap="flat">
                        <a:noFill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  <p:txBody>
                      <a:bodyPr rot="0" spcFirstLastPara="1" vertOverflow="overflow" horzOverflow="overflow" vert="horz" wrap="square" lIns="0" tIns="0" rIns="0" bIns="0" numCol="1" spcCol="38100" rtlCol="0" anchor="ctr">
                        <a:spAutoFit/>
                      </a:bodyPr>
                      <a:lstStyle/>
                      <a:p>
                        <a:pPr marL="0" marR="0" indent="0" algn="ctr" defTabSz="584200" rtl="0" fontAlgn="auto" latinLnBrk="0" hangingPunct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0" lang="en-US" sz="18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Cambria"/>
                                  <a:cs typeface="Cambria"/>
                                  <a:sym typeface="Cambria"/>
                                </a:rPr>
                                <m:t>𝜔</m:t>
                              </m:r>
                            </m:oMath>
                          </m:oMathPara>
                        </a14:m>
                        <a:endParaRPr kumimoji="0" lang="en-US" sz="1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uFillTx/>
                          <a:ea typeface="Cambria"/>
                          <a:cs typeface="Cambria"/>
                          <a:sym typeface="Cambria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9" name="TextBox 58">
                        <a:extLst>
                          <a:ext uri="{FF2B5EF4-FFF2-40B4-BE49-F238E27FC236}">
                            <a16:creationId xmlns:a16="http://schemas.microsoft.com/office/drawing/2014/main" id="{BC089D61-BECD-42A2-A614-0DDADDF78C30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084347" y="3793506"/>
                        <a:ext cx="268639" cy="276999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l="-13636"/>
                        </a:stretch>
                      </a:blipFill>
                      <a:ln w="12700" cap="flat">
                        <a:noFill/>
                        <a:miter lim="400000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59" name="Straight Arrow Connector 58">
                  <a:extLst>
                    <a:ext uri="{FF2B5EF4-FFF2-40B4-BE49-F238E27FC236}">
                      <a16:creationId xmlns:a16="http://schemas.microsoft.com/office/drawing/2014/main" id="{AAEB1804-58F6-4843-841A-4856EFFB7E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243649" y="3950490"/>
                  <a:ext cx="928106" cy="2102092"/>
                </a:xfrm>
                <a:prstGeom prst="straightConnector1">
                  <a:avLst/>
                </a:prstGeom>
                <a:noFill/>
                <a:ln w="12700" cap="flat">
                  <a:solidFill>
                    <a:srgbClr val="000000"/>
                  </a:solidFill>
                  <a:prstDash val="solid"/>
                  <a:miter lim="400000"/>
                  <a:headEnd type="triangle"/>
                  <a:tailEnd type="triangle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0" name="TextBox 59">
                      <a:extLst>
                        <a:ext uri="{FF2B5EF4-FFF2-40B4-BE49-F238E27FC236}">
                          <a16:creationId xmlns:a16="http://schemas.microsoft.com/office/drawing/2014/main" id="{3C99E0DA-6057-4ED7-B0BE-6CC253DF577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455917" y="4888652"/>
                      <a:ext cx="268639" cy="276999"/>
                    </a:xfrm>
                    <a:prstGeom prst="rect">
                      <a:avLst/>
                    </a:prstGeom>
                    <a:noFill/>
                    <a:ln w="12700" cap="flat">
                      <a:noFill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  <p:txBody>
                    <a:bodyPr rot="0" spcFirstLastPara="1" vertOverflow="overflow" horzOverflow="overflow" vert="horz" wrap="square" lIns="0" tIns="0" rIns="0" bIns="0" numCol="1" spcCol="38100" rtlCol="0" anchor="ctr">
                      <a:spAutoFit/>
                    </a:bodyPr>
                    <a:lstStyle/>
                    <a:p>
                      <a:pPr marL="0" marR="0" indent="0" algn="ctr" defTabSz="584200" rtl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0" lang="en-US" sz="1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Cambria"/>
                                <a:cs typeface="Cambria"/>
                                <a:sym typeface="Cambria"/>
                              </a:rPr>
                              <m:t>𝑑</m:t>
                            </m:r>
                          </m:oMath>
                        </m:oMathPara>
                      </a14:m>
                      <a:endParaRPr kumimoji="0" lang="en-US" sz="18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uFillTx/>
                        <a:ea typeface="Cambria"/>
                        <a:cs typeface="Cambria"/>
                        <a:sym typeface="Cambria"/>
                      </a:endParaRPr>
                    </a:p>
                  </p:txBody>
                </p:sp>
              </mc:Choice>
              <mc:Fallback xmlns="">
                <p:sp>
                  <p:nvSpPr>
                    <p:cNvPr id="53" name="TextBox 52">
                      <a:extLst>
                        <a:ext uri="{FF2B5EF4-FFF2-40B4-BE49-F238E27FC236}">
                          <a16:creationId xmlns:a16="http://schemas.microsoft.com/office/drawing/2014/main" id="{FBD07A42-8AAF-46BB-A6CD-CBF69A6435E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455917" y="4888652"/>
                      <a:ext cx="268639" cy="276999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15909" b="-11111"/>
                      </a:stretch>
                    </a:blip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F0C29877-4C37-437F-A1DD-18B6680F07CD}"/>
                  </a:ext>
                </a:extLst>
              </p:cNvPr>
              <p:cNvCxnSpPr/>
              <p:nvPr/>
            </p:nvCxnSpPr>
            <p:spPr>
              <a:xfrm flipV="1">
                <a:off x="9352986" y="5389418"/>
                <a:ext cx="802950" cy="346364"/>
              </a:xfrm>
              <a:prstGeom prst="straightConnector1">
                <a:avLst/>
              </a:prstGeom>
              <a:noFill/>
              <a:ln w="25400" cap="flat">
                <a:solidFill>
                  <a:schemeClr val="bg2">
                    <a:lumMod val="50000"/>
                  </a:schemeClr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901BEBA0-7857-4F14-A57C-4DD7458A1878}"/>
                  </a:ext>
                </a:extLst>
              </p:cNvPr>
              <p:cNvCxnSpPr/>
              <p:nvPr/>
            </p:nvCxnSpPr>
            <p:spPr>
              <a:xfrm flipV="1">
                <a:off x="10029735" y="6913031"/>
                <a:ext cx="802950" cy="346364"/>
              </a:xfrm>
              <a:prstGeom prst="straightConnector1">
                <a:avLst/>
              </a:prstGeom>
              <a:noFill/>
              <a:ln w="25400" cap="flat">
                <a:solidFill>
                  <a:schemeClr val="bg2">
                    <a:lumMod val="50000"/>
                  </a:schemeClr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400BA558-F713-4A30-AEE2-9BC6B47B3F92}"/>
                      </a:ext>
                    </a:extLst>
                  </p:cNvPr>
                  <p:cNvSpPr txBox="1"/>
                  <p:nvPr/>
                </p:nvSpPr>
                <p:spPr>
                  <a:xfrm>
                    <a:off x="10540884" y="6626415"/>
                    <a:ext cx="268639" cy="276999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0" tIns="0" rIns="0" bIns="0" numCol="1" spcCol="38100" rtlCol="0" anchor="ctr">
                    <a:spAutoFit/>
                  </a:bodyPr>
                  <a:lstStyle/>
                  <a:p>
                    <a:pPr marL="0" marR="0" indent="0" algn="ctr" defTabSz="5842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sz="18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bg2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Cambria"/>
                                  <a:cs typeface="Cambria"/>
                                  <a:sym typeface="Cambria"/>
                                </a:rPr>
                              </m:ctrlPr>
                            </m:sSubPr>
                            <m:e>
                              <m:r>
                                <a:rPr kumimoji="0" lang="en-US" sz="18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bg2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Cambria"/>
                                  <a:cs typeface="Cambria"/>
                                  <a:sym typeface="Cambria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0" lang="en-US" sz="18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bg2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Cambria"/>
                                  <a:cs typeface="Cambria"/>
                                  <a:sym typeface="Cambria"/>
                                </a:rPr>
                                <m:t>𝑟</m:t>
                              </m:r>
                            </m:sub>
                          </m:sSub>
                        </m:oMath>
                      </m:oMathPara>
                    </a14:m>
                    <a:endParaRPr kumimoji="0" lang="en-US" sz="1800" b="0" i="0" u="none" strike="noStrike" cap="none" spc="0" normalizeH="0" baseline="0" dirty="0">
                      <a:ln>
                        <a:noFill/>
                      </a:ln>
                      <a:solidFill>
                        <a:schemeClr val="bg2"/>
                      </a:solidFill>
                      <a:effectLst/>
                      <a:uFillTx/>
                      <a:ea typeface="Cambria"/>
                      <a:cs typeface="Cambria"/>
                      <a:sym typeface="Cambria"/>
                    </a:endParaRPr>
                  </a:p>
                </p:txBody>
              </p:sp>
            </mc:Choice>
            <mc:Fallback xmlns="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288A5708-CCC2-41BE-AFA6-6764182916C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540884" y="6626415"/>
                    <a:ext cx="268639" cy="276999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22727" b="-15556"/>
                    </a:stretch>
                  </a:blipFill>
                  <a:ln w="12700" cap="flat">
                    <a:noFill/>
                    <a:miter lim="400000"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2DE64FEB-2AF7-4128-9112-4157FE14EFB7}"/>
                      </a:ext>
                    </a:extLst>
                  </p:cNvPr>
                  <p:cNvSpPr txBox="1"/>
                  <p:nvPr/>
                </p:nvSpPr>
                <p:spPr>
                  <a:xfrm>
                    <a:off x="9988000" y="5458736"/>
                    <a:ext cx="268639" cy="276999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0" tIns="0" rIns="0" bIns="0" numCol="1" spcCol="38100" rtlCol="0" anchor="ctr">
                    <a:spAutoFit/>
                  </a:bodyPr>
                  <a:lstStyle/>
                  <a:p>
                    <a:pPr marL="0" marR="0" indent="0" algn="ctr" defTabSz="5842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sz="18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bg2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Cambria"/>
                                  <a:cs typeface="Cambria"/>
                                  <a:sym typeface="Cambria"/>
                                </a:rPr>
                              </m:ctrlPr>
                            </m:sSubPr>
                            <m:e>
                              <m:r>
                                <a:rPr kumimoji="0" lang="en-US" sz="18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bg2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Cambria"/>
                                  <a:cs typeface="Cambria"/>
                                  <a:sym typeface="Cambria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0" lang="en-US" sz="18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bg2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Cambria"/>
                                  <a:cs typeface="Cambria"/>
                                  <a:sym typeface="Cambria"/>
                                </a:rPr>
                                <m:t>𝑙</m:t>
                              </m:r>
                            </m:sub>
                          </m:sSub>
                        </m:oMath>
                      </m:oMathPara>
                    </a14:m>
                    <a:endParaRPr kumimoji="0" lang="en-US" sz="1800" b="0" i="0" u="none" strike="noStrike" cap="none" spc="0" normalizeH="0" baseline="0" dirty="0">
                      <a:ln>
                        <a:noFill/>
                      </a:ln>
                      <a:solidFill>
                        <a:schemeClr val="bg2"/>
                      </a:solidFill>
                      <a:effectLst/>
                      <a:uFillTx/>
                      <a:ea typeface="Cambria"/>
                      <a:cs typeface="Cambria"/>
                      <a:sym typeface="Cambria"/>
                    </a:endParaRPr>
                  </a:p>
                </p:txBody>
              </p:sp>
            </mc:Choice>
            <mc:Fallback xmlns=""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A61BEF0C-1829-4AAE-A407-036C3A1A97B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988000" y="5458736"/>
                    <a:ext cx="268639" cy="276999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17778" b="-19565"/>
                    </a:stretch>
                  </a:blipFill>
                  <a:ln w="12700" cap="flat">
                    <a:noFill/>
                    <a:miter lim="400000"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5DEABCC-6CA1-41FE-8601-B9E7B8585F49}"/>
                    </a:ext>
                  </a:extLst>
                </p:cNvPr>
                <p:cNvSpPr txBox="1"/>
                <p:nvPr/>
              </p:nvSpPr>
              <p:spPr>
                <a:xfrm>
                  <a:off x="6775384" y="4743476"/>
                  <a:ext cx="199477" cy="276999"/>
                </a:xfrm>
                <a:prstGeom prst="rect">
                  <a:avLst/>
                </a:prstGeom>
                <a:solidFill>
                  <a:schemeClr val="bg1"/>
                </a:solidFill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0" rIns="0" bIns="0" numCol="1" spcCol="38100" rtlCol="0" anchor="ctr">
                  <a:spAutoFit/>
                </a:bodyPr>
                <a:lstStyle/>
                <a:p>
                  <a:pPr marL="0" marR="0" indent="0" algn="ctr" defTabSz="5842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Cambria"/>
                                <a:cs typeface="Cambria"/>
                                <a:sym typeface="Cambria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Cambria"/>
                                <a:cs typeface="Cambria"/>
                                <a:sym typeface="Cambria"/>
                              </a:rPr>
                              <m:t>𝑦</m:t>
                            </m:r>
                          </m:e>
                          <m:sub>
                            <m:r>
                              <a:rPr kumimoji="0" lang="en-US" sz="1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Cambria"/>
                                <a:cs typeface="Cambria"/>
                                <a:sym typeface="Cambria"/>
                              </a:rPr>
                              <m:t>𝑤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cap="none" spc="0" normalizeH="0" baseline="0" dirty="0">
                    <a:ln>
                      <a:noFill/>
                    </a:ln>
                    <a:solidFill>
                      <a:schemeClr val="tx2">
                        <a:lumMod val="10000"/>
                      </a:schemeClr>
                    </a:solidFill>
                    <a:effectLst/>
                    <a:uFillTx/>
                    <a:ea typeface="Cambria"/>
                    <a:cs typeface="Cambria"/>
                    <a:sym typeface="Cambria"/>
                  </a:endParaRPr>
                </a:p>
              </p:txBody>
            </p:sp>
          </mc:Choice>
          <mc:Fallback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5DEABCC-6CA1-41FE-8601-B9E7B8585F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5384" y="4743476"/>
                  <a:ext cx="199477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69697" r="-21212" b="-26087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A08005E9-4651-4461-A995-8D4EEE32FE53}"/>
                    </a:ext>
                  </a:extLst>
                </p:cNvPr>
                <p:cNvSpPr txBox="1"/>
                <p:nvPr/>
              </p:nvSpPr>
              <p:spPr>
                <a:xfrm>
                  <a:off x="11726305" y="8453057"/>
                  <a:ext cx="618512" cy="276999"/>
                </a:xfrm>
                <a:prstGeom prst="rect">
                  <a:avLst/>
                </a:prstGeom>
                <a:solidFill>
                  <a:schemeClr val="bg1"/>
                </a:solidFill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0" rIns="0" bIns="0" numCol="1" spcCol="38100" rtlCol="0" anchor="ctr">
                  <a:spAutoFit/>
                </a:bodyPr>
                <a:lstStyle/>
                <a:p>
                  <a:pPr marL="0" marR="0" indent="0" algn="ctr" defTabSz="5842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Cambria"/>
                                <a:cs typeface="Cambria"/>
                                <a:sym typeface="Cambria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Cambria"/>
                                <a:cs typeface="Cambria"/>
                                <a:sym typeface="Cambria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sz="1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Cambria"/>
                                <a:cs typeface="Cambria"/>
                                <a:sym typeface="Cambria"/>
                              </a:rPr>
                              <m:t>𝑤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cap="none" spc="0" normalizeH="0" baseline="0" dirty="0">
                    <a:ln>
                      <a:noFill/>
                    </a:ln>
                    <a:solidFill>
                      <a:schemeClr val="tx2">
                        <a:lumMod val="10000"/>
                      </a:schemeClr>
                    </a:solidFill>
                    <a:effectLst/>
                    <a:uFillTx/>
                    <a:ea typeface="Cambria"/>
                    <a:cs typeface="Cambria"/>
                    <a:sym typeface="Cambria"/>
                  </a:endParaRPr>
                </a:p>
              </p:txBody>
            </p:sp>
          </mc:Choice>
          <mc:Fallback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A08005E9-4651-4461-A995-8D4EEE32FE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26305" y="8453057"/>
                  <a:ext cx="618512" cy="276999"/>
                </a:xfrm>
                <a:prstGeom prst="rect">
                  <a:avLst/>
                </a:prstGeom>
                <a:blipFill>
                  <a:blip r:embed="rId10"/>
                  <a:stretch>
                    <a:fillRect b="-13333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2729750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5A41AFC4-A6FA-47C5-BFE3-C0751AB0001F}"/>
              </a:ext>
            </a:extLst>
          </p:cNvPr>
          <p:cNvSpPr/>
          <p:nvPr/>
        </p:nvSpPr>
        <p:spPr>
          <a:xfrm>
            <a:off x="762541" y="1870230"/>
            <a:ext cx="5442857" cy="1263512"/>
          </a:xfrm>
          <a:prstGeom prst="flowChartProcess">
            <a:avLst/>
          </a:prstGeom>
          <a:solidFill>
            <a:schemeClr val="accent1">
              <a:alpha val="17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77" name="A slide with a diagra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Kinematics: forward kinematics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7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615246" y="9241497"/>
            <a:ext cx="261621" cy="355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BD79093-CF41-4181-91AB-5D593DFCAA46}"/>
              </a:ext>
            </a:extLst>
          </p:cNvPr>
          <p:cNvCxnSpPr>
            <a:cxnSpLocks/>
          </p:cNvCxnSpPr>
          <p:nvPr/>
        </p:nvCxnSpPr>
        <p:spPr>
          <a:xfrm>
            <a:off x="2654585" y="2845933"/>
            <a:ext cx="0" cy="494205"/>
          </a:xfrm>
          <a:prstGeom prst="straightConnector1">
            <a:avLst/>
          </a:prstGeom>
          <a:noFill/>
          <a:ln w="25400" cap="flat">
            <a:solidFill>
              <a:schemeClr val="tx1">
                <a:lumMod val="50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7912452-E67B-4F21-98BD-3A579BEA56A8}"/>
              </a:ext>
            </a:extLst>
          </p:cNvPr>
          <p:cNvGrpSpPr/>
          <p:nvPr/>
        </p:nvGrpSpPr>
        <p:grpSpPr>
          <a:xfrm>
            <a:off x="379491" y="3340138"/>
            <a:ext cx="5451084" cy="2113845"/>
            <a:chOff x="211404" y="5013243"/>
            <a:chExt cx="5451084" cy="2113845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E8FA397B-89E6-436C-AC4E-646ED756F0AD}"/>
                </a:ext>
              </a:extLst>
            </p:cNvPr>
            <p:cNvGrpSpPr/>
            <p:nvPr/>
          </p:nvGrpSpPr>
          <p:grpSpPr>
            <a:xfrm>
              <a:off x="2235586" y="5013243"/>
              <a:ext cx="3426902" cy="2113845"/>
              <a:chOff x="740575" y="4885207"/>
              <a:chExt cx="3426902" cy="211384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Rectangle 67">
                    <a:extLst>
                      <a:ext uri="{FF2B5EF4-FFF2-40B4-BE49-F238E27FC236}">
                        <a16:creationId xmlns:a16="http://schemas.microsoft.com/office/drawing/2014/main" id="{CD0F836F-AEE6-4AD8-958D-A0A73067FFB7}"/>
                      </a:ext>
                    </a:extLst>
                  </p:cNvPr>
                  <p:cNvSpPr/>
                  <p:nvPr/>
                </p:nvSpPr>
                <p:spPr>
                  <a:xfrm>
                    <a:off x="740575" y="5203742"/>
                    <a:ext cx="1266501" cy="123181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̇"/>
                                          <m:ctrlPr>
                                            <a:rPr lang="en-US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p>
                                  </m:sSubSup>
                                </m:num>
                                <m:den>
                                  <m:eqArr>
                                    <m:eqArrPr>
                                      <m:ctrlP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sSubSup>
                                        <m:sSubSupPr>
                                          <m:ctrlPr>
                                            <a:rPr lang="en-US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acc>
                                            <m:accPr>
                                              <m:chr m:val="̇"/>
                                              <m:ctrlPr>
                                                <a:rPr lang="en-US" i="1" dirty="0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acc>
                                        <m:accPr>
                                          <m:chr m:val="̇"/>
                                          <m:ctrlPr>
                                            <a:rPr lang="en-US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acc>
                                    </m:e>
                                  </m:eqArr>
                                </m:den>
                              </m:f>
                            </m:e>
                          </m:d>
                          <m:r>
                            <a:rPr lang="en-US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oMath>
                      </m:oMathPara>
                    </a14:m>
                    <a:endParaRPr lang="en-US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8" name="Rectangle 67">
                    <a:extLst>
                      <a:ext uri="{FF2B5EF4-FFF2-40B4-BE49-F238E27FC236}">
                        <a16:creationId xmlns:a16="http://schemas.microsoft.com/office/drawing/2014/main" id="{CD0F836F-AEE6-4AD8-958D-A0A73067FFB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0575" y="5203742"/>
                    <a:ext cx="1266501" cy="123181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C081F20B-FD50-43E4-A0ED-65773D6213D6}"/>
                      </a:ext>
                    </a:extLst>
                  </p:cNvPr>
                  <p:cNvSpPr txBox="1"/>
                  <p:nvPr/>
                </p:nvSpPr>
                <p:spPr>
                  <a:xfrm>
                    <a:off x="1922957" y="4886294"/>
                    <a:ext cx="495584" cy="2112758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none" lIns="0" tIns="0" rIns="0" bIns="0" numCol="1" spcCol="38100" rtlCol="0" anchor="ctr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["/>
                              <m:endChr m:val=""/>
                              <m:ctrlPr>
                                <a:rPr kumimoji="0" lang="en-US" sz="23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mbria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kumimoji="0" lang="en-US" sz="23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Cambria"/>
                                    </a:rPr>
                                  </m:ctrlPr>
                                </m:eqArr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b="0" i="1" smtClean="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den>
                                  </m:f>
                                </m:e>
                              </m:eqArr>
                            </m:e>
                          </m:d>
                        </m:oMath>
                      </m:oMathPara>
                    </a14:m>
                    <a:endParaRPr kumimoji="0" lang="en-US" sz="2300" b="0" i="0" u="none" strike="noStrike" cap="none" spc="0" normalizeH="0" baseline="0" dirty="0">
                      <a:ln>
                        <a:noFill/>
                      </a:ln>
                      <a:solidFill>
                        <a:schemeClr val="bg2">
                          <a:lumMod val="50000"/>
                        </a:schemeClr>
                      </a:solidFill>
                      <a:effectLst/>
                      <a:uFillTx/>
                      <a:latin typeface="Cambria"/>
                      <a:sym typeface="Cambria"/>
                    </a:endParaRPr>
                  </a:p>
                  <a:p>
                    <a:pPr marL="0" marR="0" indent="0" algn="ctr" defTabSz="5842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300" b="0" i="0" u="none" strike="noStrike" cap="none" spc="0" normalizeH="0" baseline="0" dirty="0">
                      <a:ln>
                        <a:noFill/>
                      </a:ln>
                      <a:solidFill>
                        <a:schemeClr val="bg2">
                          <a:lumMod val="50000"/>
                        </a:schemeClr>
                      </a:solidFill>
                      <a:effectLst/>
                      <a:uFillTx/>
                      <a:latin typeface="Cambria"/>
                      <a:ea typeface="Cambria"/>
                      <a:cs typeface="Cambria"/>
                      <a:sym typeface="Cambria"/>
                    </a:endParaRPr>
                  </a:p>
                </p:txBody>
              </p:sp>
            </mc:Choice>
            <mc:Fallback xmlns=""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C081F20B-FD50-43E4-A0ED-65773D6213D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22957" y="4886294"/>
                    <a:ext cx="495584" cy="2112758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 w="12700" cap="flat">
                    <a:noFill/>
                    <a:miter lim="400000"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Rectangle 69">
                    <a:extLst>
                      <a:ext uri="{FF2B5EF4-FFF2-40B4-BE49-F238E27FC236}">
                        <a16:creationId xmlns:a16="http://schemas.microsoft.com/office/drawing/2014/main" id="{ABE7FEE4-C803-4BC8-96FA-F395EA47ECEF}"/>
                      </a:ext>
                    </a:extLst>
                  </p:cNvPr>
                  <p:cNvSpPr/>
                  <p:nvPr/>
                </p:nvSpPr>
                <p:spPr>
                  <a:xfrm>
                    <a:off x="3256971" y="5337231"/>
                    <a:ext cx="910506" cy="88761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US" i="1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̇"/>
                                          <m:ctrlPr>
                                            <a:rPr lang="en-US" b="0" i="1" smtClean="0">
                                              <a:solidFill>
                                                <a:schemeClr val="bg2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bg2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𝜑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̇"/>
                                          <m:ctrlPr>
                                            <a:rPr lang="en-US" i="1">
                                              <a:solidFill>
                                                <a:schemeClr val="bg2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bg2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𝜑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oMath>
                      </m:oMathPara>
                    </a14:m>
                    <a:endParaRPr lang="en-US" dirty="0">
                      <a:solidFill>
                        <a:schemeClr val="bg2">
                          <a:lumMod val="5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0" name="Rectangle 69">
                    <a:extLst>
                      <a:ext uri="{FF2B5EF4-FFF2-40B4-BE49-F238E27FC236}">
                        <a16:creationId xmlns:a16="http://schemas.microsoft.com/office/drawing/2014/main" id="{ABE7FEE4-C803-4BC8-96FA-F395EA47ECE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56971" y="5337231"/>
                    <a:ext cx="910506" cy="887615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Rectangle 70">
                    <a:extLst>
                      <a:ext uri="{FF2B5EF4-FFF2-40B4-BE49-F238E27FC236}">
                        <a16:creationId xmlns:a16="http://schemas.microsoft.com/office/drawing/2014/main" id="{268AD0E7-AB0F-45D1-8539-D428004774C0}"/>
                      </a:ext>
                    </a:extLst>
                  </p:cNvPr>
                  <p:cNvSpPr/>
                  <p:nvPr/>
                </p:nvSpPr>
                <p:spPr>
                  <a:xfrm>
                    <a:off x="2490881" y="4885207"/>
                    <a:ext cx="949041" cy="175907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"/>
                              <m:endChr m:val="]"/>
                              <m:ctrlPr>
                                <a:rPr lang="en-US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i="1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b="0" i="1" smtClean="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den>
                                  </m:f>
                                </m:e>
                              </m:eqArr>
                            </m:e>
                          </m:d>
                        </m:oMath>
                      </m:oMathPara>
                    </a14:m>
                    <a:endParaRPr lang="en-US" dirty="0">
                      <a:solidFill>
                        <a:schemeClr val="bg2">
                          <a:lumMod val="5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1" name="Rectangle 70">
                    <a:extLst>
                      <a:ext uri="{FF2B5EF4-FFF2-40B4-BE49-F238E27FC236}">
                        <a16:creationId xmlns:a16="http://schemas.microsoft.com/office/drawing/2014/main" id="{268AD0E7-AB0F-45D1-8539-D428004774C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90881" y="4885207"/>
                    <a:ext cx="949041" cy="1759071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EADCE48F-48D3-4DDB-8342-F9E0C19D7E7C}"/>
                </a:ext>
              </a:extLst>
            </p:cNvPr>
            <p:cNvSpPr txBox="1"/>
            <p:nvPr/>
          </p:nvSpPr>
          <p:spPr>
            <a:xfrm>
              <a:off x="211404" y="5733320"/>
              <a:ext cx="1994136" cy="3539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0" tIns="0" rIns="0" bIns="0" numCol="1" spcCol="38100" rtlCol="0" anchor="ctr">
              <a:spAutoFit/>
            </a:bodyPr>
            <a:lstStyle/>
            <a:p>
              <a:pPr marL="342900" indent="-342900" algn="l">
                <a:buFont typeface="Arial" panose="020B0604020202020204" pitchFamily="34" charset="0"/>
                <a:buChar char="•"/>
              </a:pPr>
              <a:r>
                <a:rPr kumimoji="0" lang="en-US" sz="2300" b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mbria"/>
                </a:rPr>
                <a:t>Robot</a:t>
              </a:r>
              <a:r>
                <a:rPr kumimoji="0" lang="en-US" sz="2300" b="0" u="none" strike="noStrike" cap="none" spc="0" normalizeH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mbria"/>
                </a:rPr>
                <a:t> frame</a:t>
              </a:r>
              <a:r>
                <a:rPr kumimoji="0" lang="en-US" sz="2300" b="0" u="none" strike="noStrike" cap="none" spc="0" normalizeH="0" dirty="0">
                  <a:ln>
                    <a:noFill/>
                  </a:ln>
                  <a:solidFill>
                    <a:schemeClr val="bg2">
                      <a:lumMod val="50000"/>
                    </a:schemeClr>
                  </a:solidFill>
                  <a:effectLst/>
                  <a:uFillTx/>
                  <a:sym typeface="Cambria"/>
                </a:rPr>
                <a:t>:</a:t>
              </a:r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A85C094A-31D6-4FC2-AE5B-2041A2BD3A32}"/>
              </a:ext>
            </a:extLst>
          </p:cNvPr>
          <p:cNvSpPr txBox="1"/>
          <p:nvPr/>
        </p:nvSpPr>
        <p:spPr>
          <a:xfrm>
            <a:off x="410706" y="5416657"/>
            <a:ext cx="2168863" cy="3539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ctr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0" lang="en-US" sz="2300" b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sym typeface="Cambria"/>
              </a:rPr>
              <a:t>Inertial</a:t>
            </a:r>
            <a:r>
              <a:rPr kumimoji="0" lang="en-US" sz="2300" b="0" u="none" strike="noStrike" cap="none" spc="0" normalizeH="0" dirty="0">
                <a:ln>
                  <a:noFill/>
                </a:ln>
                <a:solidFill>
                  <a:schemeClr val="tx1"/>
                </a:solidFill>
                <a:effectLst/>
                <a:uFillTx/>
                <a:sym typeface="Cambria"/>
              </a:rPr>
              <a:t> frame</a:t>
            </a:r>
            <a:r>
              <a:rPr kumimoji="0" lang="en-US" sz="2300" b="0" u="none" strike="noStrike" cap="none" spc="0" normalizeH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Tx/>
                <a:sym typeface="Cambria"/>
              </a:rPr>
              <a:t>: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149D248-007D-4D28-BDF9-37F94FB53669}"/>
              </a:ext>
            </a:extLst>
          </p:cNvPr>
          <p:cNvGrpSpPr/>
          <p:nvPr/>
        </p:nvGrpSpPr>
        <p:grpSpPr>
          <a:xfrm>
            <a:off x="1363558" y="6113797"/>
            <a:ext cx="9362149" cy="2536654"/>
            <a:chOff x="-436069" y="6139986"/>
            <a:chExt cx="9362149" cy="2536654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D1B9D86F-901E-44A4-9ECE-7B7DE994A42C}"/>
                </a:ext>
              </a:extLst>
            </p:cNvPr>
            <p:cNvGrpSpPr/>
            <p:nvPr/>
          </p:nvGrpSpPr>
          <p:grpSpPr>
            <a:xfrm rot="10800000">
              <a:off x="7187212" y="6423668"/>
              <a:ext cx="978020" cy="1460209"/>
              <a:chOff x="6791822" y="4761637"/>
              <a:chExt cx="978020" cy="1460209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5" name="TextBox 84">
                    <a:extLst>
                      <a:ext uri="{FF2B5EF4-FFF2-40B4-BE49-F238E27FC236}">
                        <a16:creationId xmlns:a16="http://schemas.microsoft.com/office/drawing/2014/main" id="{3BC2D669-3416-476A-9405-663CDA348F42}"/>
                      </a:ext>
                    </a:extLst>
                  </p:cNvPr>
                  <p:cNvSpPr txBox="1"/>
                  <p:nvPr/>
                </p:nvSpPr>
                <p:spPr>
                  <a:xfrm>
                    <a:off x="6791822" y="4761637"/>
                    <a:ext cx="585160" cy="1310039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0" tIns="0" rIns="0" bIns="0" numCol="1" spcCol="38100" rtlCol="0" anchor="ctr">
                    <a:spAutoFit/>
                  </a:bodyPr>
                  <a:lstStyle/>
                  <a:p>
                    <a:pPr marL="0" marR="0" indent="0" algn="ctr" defTabSz="5842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23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2">
                                      <a:lumMod val="10000"/>
                                    </a:schemeClr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mbria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kumimoji="0" lang="en-US" sz="23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2">
                                          <a:lumMod val="10000"/>
                                        </a:schemeClr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Cambria"/>
                                    </a:rPr>
                                  </m:ctrlPr>
                                </m:eqArrPr>
                                <m:e/>
                                <m:e/>
                                <m:e/>
                                <m:e/>
                              </m:eqArr>
                            </m:e>
                          </m:d>
                        </m:oMath>
                      </m:oMathPara>
                    </a14:m>
                    <a:endParaRPr kumimoji="0" lang="en-US" sz="2300" b="0" i="0" u="none" strike="noStrike" cap="none" spc="0" normalizeH="0" baseline="0" dirty="0">
                      <a:ln>
                        <a:noFill/>
                      </a:ln>
                      <a:solidFill>
                        <a:schemeClr val="tx2">
                          <a:lumMod val="10000"/>
                        </a:schemeClr>
                      </a:solidFill>
                      <a:effectLst/>
                      <a:uFillTx/>
                      <a:latin typeface="Cambria"/>
                      <a:ea typeface="Cambria"/>
                      <a:cs typeface="Cambria"/>
                      <a:sym typeface="Cambria"/>
                    </a:endParaRPr>
                  </a:p>
                </p:txBody>
              </p:sp>
            </mc:Choice>
            <mc:Fallback>
              <p:sp>
                <p:nvSpPr>
                  <p:cNvPr id="85" name="TextBox 84">
                    <a:extLst>
                      <a:ext uri="{FF2B5EF4-FFF2-40B4-BE49-F238E27FC236}">
                        <a16:creationId xmlns:a16="http://schemas.microsoft.com/office/drawing/2014/main" id="{3BC2D669-3416-476A-9405-663CDA348F4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91822" y="4761637"/>
                    <a:ext cx="585160" cy="1310039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  <a:ln w="12700" cap="flat">
                    <a:noFill/>
                    <a:miter lim="400000"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6" name="Flowchart: Process 85">
                <a:extLst>
                  <a:ext uri="{FF2B5EF4-FFF2-40B4-BE49-F238E27FC236}">
                    <a16:creationId xmlns:a16="http://schemas.microsoft.com/office/drawing/2014/main" id="{D6E2AE94-D67D-48FE-854E-17F331823F4E}"/>
                  </a:ext>
                </a:extLst>
              </p:cNvPr>
              <p:cNvSpPr/>
              <p:nvPr/>
            </p:nvSpPr>
            <p:spPr>
              <a:xfrm>
                <a:off x="6929189" y="4761637"/>
                <a:ext cx="840653" cy="1460209"/>
              </a:xfrm>
              <a:prstGeom prst="flowChartProcess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6936EA6-AF47-4135-8DA1-09C118F0591B}"/>
                </a:ext>
              </a:extLst>
            </p:cNvPr>
            <p:cNvGrpSpPr/>
            <p:nvPr/>
          </p:nvGrpSpPr>
          <p:grpSpPr>
            <a:xfrm>
              <a:off x="-436069" y="6139986"/>
              <a:ext cx="6836241" cy="2536654"/>
              <a:chOff x="-631307" y="6505213"/>
              <a:chExt cx="6836241" cy="2536654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3" name="Rectangle 72">
                    <a:extLst>
                      <a:ext uri="{FF2B5EF4-FFF2-40B4-BE49-F238E27FC236}">
                        <a16:creationId xmlns:a16="http://schemas.microsoft.com/office/drawing/2014/main" id="{E57774C5-99E2-474F-83E1-0F2AE8B2E52F}"/>
                      </a:ext>
                    </a:extLst>
                  </p:cNvPr>
                  <p:cNvSpPr/>
                  <p:nvPr/>
                </p:nvSpPr>
                <p:spPr>
                  <a:xfrm>
                    <a:off x="-631307" y="7112659"/>
                    <a:ext cx="3985835" cy="123181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̇"/>
                              <m:ctrlPr>
                                <a:rPr lang="en-US" b="1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</m:acc>
                          <m:r>
                            <a:rPr lang="en-US" b="1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b="1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1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1" i="1" smtClean="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b="1" i="1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  <m:r>
                                      <a:rPr lang="en-US" i="1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i="1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  <m:r>
                                      <a:rPr lang="en-US" i="1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b="1" i="1">
                                            <a:solidFill>
                                              <a:schemeClr val="bg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>
                                            <a:solidFill>
                                              <a:schemeClr val="bg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</m:t>
                                        </m:r>
                                      </m:e>
                                      <m:sub>
                                        <m:r>
                                          <a:rPr lang="en-US" b="1" i="1" smtClean="0">
                                            <a:solidFill>
                                              <a:schemeClr val="bg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  <m:r>
                                          <a:rPr lang="en-US" b="1" i="1">
                                            <a:solidFill>
                                              <a:schemeClr val="bg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×</m:t>
                                        </m:r>
                                        <m:r>
                                          <a:rPr lang="en-US" b="1" i="1" smtClean="0">
                                            <a:solidFill>
                                              <a:schemeClr val="bg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1" i="1" smtClean="0">
                                            <a:solidFill>
                                              <a:schemeClr val="bg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 smtClean="0">
                                            <a:solidFill>
                                              <a:schemeClr val="bg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</m:t>
                                        </m:r>
                                      </m:e>
                                      <m:sub>
                                        <m:r>
                                          <a:rPr lang="en-US" b="1" i="1" smtClean="0">
                                            <a:solidFill>
                                              <a:schemeClr val="bg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  <m:r>
                                          <a:rPr lang="en-US" b="1" i="1" smtClean="0">
                                            <a:solidFill>
                                              <a:schemeClr val="bg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×</m:t>
                                        </m:r>
                                        <m:r>
                                          <a:rPr lang="en-US" b="1" i="1" smtClean="0">
                                            <a:solidFill>
                                              <a:schemeClr val="bg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  <m:d>
                            <m:dPr>
                              <m:ctrlPr>
                                <a:rPr lang="en-US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̇"/>
                                          <m:ctrlPr>
                                            <a:rPr lang="en-US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p>
                                  </m:sSubSup>
                                </m:num>
                                <m:den>
                                  <m:eqArr>
                                    <m:eqArrPr>
                                      <m:ctrlP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sSubSup>
                                        <m:sSubSupPr>
                                          <m:ctrlPr>
                                            <a:rPr lang="en-US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acc>
                                            <m:accPr>
                                              <m:chr m:val="̇"/>
                                              <m:ctrlPr>
                                                <a:rPr lang="en-US" i="1" dirty="0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acc>
                                        <m:accPr>
                                          <m:chr m:val="̇"/>
                                          <m:ctrlPr>
                                            <a:rPr lang="en-US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acc>
                                    </m:e>
                                  </m:eqArr>
                                </m:den>
                              </m:f>
                            </m:e>
                          </m:d>
                          <m:r>
                            <a:rPr lang="en-US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oMath>
                      </m:oMathPara>
                    </a14:m>
                    <a:endParaRPr lang="en-US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73" name="Rectangle 72">
                    <a:extLst>
                      <a:ext uri="{FF2B5EF4-FFF2-40B4-BE49-F238E27FC236}">
                        <a16:creationId xmlns:a16="http://schemas.microsoft.com/office/drawing/2014/main" id="{E57774C5-99E2-474F-83E1-0F2AE8B2E52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631307" y="7112659"/>
                    <a:ext cx="3985835" cy="123181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4" name="TextBox 73">
                    <a:extLst>
                      <a:ext uri="{FF2B5EF4-FFF2-40B4-BE49-F238E27FC236}">
                        <a16:creationId xmlns:a16="http://schemas.microsoft.com/office/drawing/2014/main" id="{5502C76F-DE16-472E-B991-07B80375D2D3}"/>
                      </a:ext>
                    </a:extLst>
                  </p:cNvPr>
                  <p:cNvSpPr txBox="1"/>
                  <p:nvPr/>
                </p:nvSpPr>
                <p:spPr>
                  <a:xfrm>
                    <a:off x="3258170" y="6513226"/>
                    <a:ext cx="1019317" cy="2528641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none" lIns="0" tIns="0" rIns="0" bIns="0" numCol="1" spcCol="38100" rtlCol="0" anchor="ctr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["/>
                              <m:endChr m:val=""/>
                              <m:ctrlPr>
                                <a:rPr kumimoji="0" lang="en-US" sz="23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mbria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kumimoji="0" lang="en-US" sz="23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Cambria"/>
                                    </a:rPr>
                                  </m:ctrlPr>
                                </m:eqArr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i="1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𝑜𝑠</m:t>
                                  </m:r>
                                  <m:r>
                                    <a:rPr lang="en-US" i="1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en-US" i="1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𝑠𝑖𝑛</m:t>
                                  </m:r>
                                  <m:r>
                                    <a:rPr lang="en-US" i="1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den>
                                  </m:f>
                                </m:e>
                              </m:eqArr>
                            </m:e>
                          </m:d>
                        </m:oMath>
                      </m:oMathPara>
                    </a14:m>
                    <a:endParaRPr kumimoji="0" lang="en-US" sz="2300" b="0" i="0" u="none" strike="noStrike" cap="none" spc="0" normalizeH="0" baseline="0" dirty="0">
                      <a:ln>
                        <a:noFill/>
                      </a:ln>
                      <a:solidFill>
                        <a:schemeClr val="bg2">
                          <a:lumMod val="50000"/>
                        </a:schemeClr>
                      </a:solidFill>
                      <a:effectLst/>
                      <a:uFillTx/>
                      <a:latin typeface="Cambria"/>
                      <a:sym typeface="Cambria"/>
                    </a:endParaRPr>
                  </a:p>
                  <a:p>
                    <a:pPr marL="0" marR="0" indent="0" algn="ctr" defTabSz="5842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300" b="0" i="0" u="none" strike="noStrike" cap="none" spc="0" normalizeH="0" baseline="0" dirty="0">
                      <a:ln>
                        <a:noFill/>
                      </a:ln>
                      <a:solidFill>
                        <a:schemeClr val="bg2">
                          <a:lumMod val="50000"/>
                        </a:schemeClr>
                      </a:solidFill>
                      <a:effectLst/>
                      <a:uFillTx/>
                      <a:latin typeface="Cambria"/>
                      <a:ea typeface="Cambria"/>
                      <a:cs typeface="Cambria"/>
                      <a:sym typeface="Cambria"/>
                    </a:endParaRPr>
                  </a:p>
                </p:txBody>
              </p:sp>
            </mc:Choice>
            <mc:Fallback>
              <p:sp>
                <p:nvSpPr>
                  <p:cNvPr id="74" name="TextBox 73">
                    <a:extLst>
                      <a:ext uri="{FF2B5EF4-FFF2-40B4-BE49-F238E27FC236}">
                        <a16:creationId xmlns:a16="http://schemas.microsoft.com/office/drawing/2014/main" id="{5502C76F-DE16-472E-B991-07B80375D2D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58170" y="6513226"/>
                    <a:ext cx="1019317" cy="2528641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  <a:ln w="12700" cap="flat">
                    <a:noFill/>
                    <a:miter lim="400000"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5" name="Rectangle 74">
                    <a:extLst>
                      <a:ext uri="{FF2B5EF4-FFF2-40B4-BE49-F238E27FC236}">
                        <a16:creationId xmlns:a16="http://schemas.microsoft.com/office/drawing/2014/main" id="{F24840E2-914E-47AC-BA99-FE685A000C86}"/>
                      </a:ext>
                    </a:extLst>
                  </p:cNvPr>
                  <p:cNvSpPr/>
                  <p:nvPr/>
                </p:nvSpPr>
                <p:spPr>
                  <a:xfrm>
                    <a:off x="5294428" y="7164084"/>
                    <a:ext cx="910506" cy="88761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US" i="1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̇"/>
                                          <m:ctrlPr>
                                            <a:rPr lang="en-US" i="1">
                                              <a:solidFill>
                                                <a:schemeClr val="bg2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bg2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𝜑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̇"/>
                                          <m:ctrlPr>
                                            <a:rPr lang="en-US" i="1">
                                              <a:solidFill>
                                                <a:schemeClr val="bg2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bg2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𝜑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oMath>
                      </m:oMathPara>
                    </a14:m>
                    <a:endParaRPr lang="en-US" dirty="0">
                      <a:solidFill>
                        <a:schemeClr val="bg2">
                          <a:lumMod val="50000"/>
                        </a:schemeClr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75" name="Rectangle 74">
                    <a:extLst>
                      <a:ext uri="{FF2B5EF4-FFF2-40B4-BE49-F238E27FC236}">
                        <a16:creationId xmlns:a16="http://schemas.microsoft.com/office/drawing/2014/main" id="{F24840E2-914E-47AC-BA99-FE685A000C8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94428" y="7164084"/>
                    <a:ext cx="910506" cy="887615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6" name="Rectangle 75">
                    <a:extLst>
                      <a:ext uri="{FF2B5EF4-FFF2-40B4-BE49-F238E27FC236}">
                        <a16:creationId xmlns:a16="http://schemas.microsoft.com/office/drawing/2014/main" id="{3BAE6CC0-EB4C-4418-8C78-71A39AF343C0}"/>
                      </a:ext>
                    </a:extLst>
                  </p:cNvPr>
                  <p:cNvSpPr/>
                  <p:nvPr/>
                </p:nvSpPr>
                <p:spPr>
                  <a:xfrm>
                    <a:off x="4286685" y="6505213"/>
                    <a:ext cx="1203983" cy="217495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"/>
                              <m:endChr m:val="]"/>
                              <m:ctrlPr>
                                <a:rPr lang="en-US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i="1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i="1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𝑜𝑠</m:t>
                                  </m:r>
                                  <m:r>
                                    <a:rPr lang="en-US" i="1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en-US" i="1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𝑠𝑖𝑛</m:t>
                                  </m:r>
                                  <m:r>
                                    <a:rPr lang="en-US" i="1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e>
                                  <m:r>
                                    <a:rPr lang="en-US" i="1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den>
                                  </m:f>
                                </m:e>
                              </m:eqArr>
                            </m:e>
                          </m:d>
                        </m:oMath>
                      </m:oMathPara>
                    </a14:m>
                    <a:endParaRPr lang="en-US" dirty="0">
                      <a:solidFill>
                        <a:schemeClr val="bg2">
                          <a:lumMod val="50000"/>
                        </a:schemeClr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76" name="Rectangle 75">
                    <a:extLst>
                      <a:ext uri="{FF2B5EF4-FFF2-40B4-BE49-F238E27FC236}">
                        <a16:creationId xmlns:a16="http://schemas.microsoft.com/office/drawing/2014/main" id="{3BAE6CC0-EB4C-4418-8C78-71A39AF343C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86685" y="6505213"/>
                    <a:ext cx="1203983" cy="2174954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070873B6-E317-4278-AEB6-DDFCB98D14FA}"/>
                    </a:ext>
                  </a:extLst>
                </p:cNvPr>
                <p:cNvSpPr/>
                <p:nvPr/>
              </p:nvSpPr>
              <p:spPr>
                <a:xfrm>
                  <a:off x="6321822" y="7019526"/>
                  <a:ext cx="470000" cy="44627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dirty="0">
                    <a:solidFill>
                      <a:srgbClr val="00B050"/>
                    </a:solidFill>
                  </a:endParaRPr>
                </a:p>
              </p:txBody>
            </p:sp>
          </mc:Choice>
          <mc:Fallback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070873B6-E317-4278-AEB6-DDFCB98D14F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1822" y="7019526"/>
                  <a:ext cx="470000" cy="446276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E976EEFA-4F60-4B75-9FFE-55404B444D4D}"/>
                    </a:ext>
                  </a:extLst>
                </p:cNvPr>
                <p:cNvSpPr/>
                <p:nvPr/>
              </p:nvSpPr>
              <p:spPr>
                <a:xfrm>
                  <a:off x="8165231" y="6877944"/>
                  <a:ext cx="760849" cy="69903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i="1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den>
                            </m:f>
                          </m:e>
                        </m:d>
                      </m:oMath>
                    </m:oMathPara>
                  </a14:m>
                  <a:endParaRPr lang="en-US" dirty="0">
                    <a:solidFill>
                      <a:schemeClr val="bg2">
                        <a:lumMod val="50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E976EEFA-4F60-4B75-9FFE-55404B444D4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65231" y="6877944"/>
                  <a:ext cx="760849" cy="699038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5F0B6E3-D508-423E-AD00-C706C37C2595}"/>
                </a:ext>
              </a:extLst>
            </p:cNvPr>
            <p:cNvGrpSpPr/>
            <p:nvPr/>
          </p:nvGrpSpPr>
          <p:grpSpPr>
            <a:xfrm>
              <a:off x="6780282" y="6560153"/>
              <a:ext cx="978020" cy="1460209"/>
              <a:chOff x="6791822" y="4761637"/>
              <a:chExt cx="978020" cy="1460209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5FD36DBB-0DF4-483A-A81A-653372018B91}"/>
                      </a:ext>
                    </a:extLst>
                  </p:cNvPr>
                  <p:cNvSpPr txBox="1"/>
                  <p:nvPr/>
                </p:nvSpPr>
                <p:spPr>
                  <a:xfrm>
                    <a:off x="6791822" y="4761637"/>
                    <a:ext cx="585160" cy="1310039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none" lIns="0" tIns="0" rIns="0" bIns="0" numCol="1" spcCol="38100" rtlCol="0" anchor="ctr">
                    <a:spAutoFit/>
                  </a:bodyPr>
                  <a:lstStyle/>
                  <a:p>
                    <a:pPr marL="0" marR="0" indent="0" algn="ctr" defTabSz="5842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23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2">
                                      <a:lumMod val="10000"/>
                                    </a:schemeClr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mbria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kumimoji="0" lang="en-US" sz="23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2">
                                          <a:lumMod val="10000"/>
                                        </a:schemeClr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Cambria"/>
                                    </a:rPr>
                                  </m:ctrlPr>
                                </m:eqArrPr>
                                <m:e/>
                                <m:e/>
                                <m:e/>
                                <m:e/>
                              </m:eqArr>
                            </m:e>
                          </m:d>
                        </m:oMath>
                      </m:oMathPara>
                    </a14:m>
                    <a:endParaRPr kumimoji="0" lang="en-US" sz="2300" b="0" i="0" u="none" strike="noStrike" cap="none" spc="0" normalizeH="0" baseline="0" dirty="0">
                      <a:ln>
                        <a:noFill/>
                      </a:ln>
                      <a:solidFill>
                        <a:schemeClr val="tx2">
                          <a:lumMod val="10000"/>
                        </a:schemeClr>
                      </a:solidFill>
                      <a:effectLst/>
                      <a:uFillTx/>
                      <a:latin typeface="Cambria"/>
                      <a:ea typeface="Cambria"/>
                      <a:cs typeface="Cambria"/>
                      <a:sym typeface="Cambria"/>
                    </a:endParaRPr>
                  </a:p>
                </p:txBody>
              </p:sp>
            </mc:Choice>
            <mc:Fallback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5FD36DBB-0DF4-483A-A81A-653372018B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91822" y="4761637"/>
                    <a:ext cx="585160" cy="1310039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  <a:ln w="12700" cap="flat">
                    <a:noFill/>
                    <a:miter lim="400000"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" name="Flowchart: Process 10">
                <a:extLst>
                  <a:ext uri="{FF2B5EF4-FFF2-40B4-BE49-F238E27FC236}">
                    <a16:creationId xmlns:a16="http://schemas.microsoft.com/office/drawing/2014/main" id="{C3A2990C-007B-4851-9738-EDA7288C4C46}"/>
                  </a:ext>
                </a:extLst>
              </p:cNvPr>
              <p:cNvSpPr/>
              <p:nvPr/>
            </p:nvSpPr>
            <p:spPr>
              <a:xfrm>
                <a:off x="6929189" y="4761637"/>
                <a:ext cx="840653" cy="1460209"/>
              </a:xfrm>
              <a:prstGeom prst="flowChartProcess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8D846342-E5BD-4D98-A84E-D37C429010F4}"/>
                    </a:ext>
                  </a:extLst>
                </p:cNvPr>
                <p:cNvSpPr txBox="1"/>
                <p:nvPr/>
              </p:nvSpPr>
              <p:spPr>
                <a:xfrm>
                  <a:off x="6898710" y="6747432"/>
                  <a:ext cx="1129155" cy="93904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0" rIns="0" bIns="0" numCol="1" spcCol="38100" rtlCol="0" anchor="ctr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0" lang="en-US" sz="23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Cambria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solidFill>
                                    <a:schemeClr val="tx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i="1">
                                  <a:solidFill>
                                    <a:schemeClr val="tx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𝑜𝑠</m:t>
                              </m:r>
                              <m:r>
                                <a:rPr lang="en-US" i="1">
                                  <a:solidFill>
                                    <a:schemeClr val="tx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r>
                                <a:rPr kumimoji="0" lang="en-US" sz="23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2">
                                      <a:lumMod val="10000"/>
                                    </a:schemeClr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mbria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solidFill>
                                    <a:schemeClr val="tx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en-US" i="1">
                                  <a:solidFill>
                                    <a:schemeClr val="tx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r>
                                <a:rPr kumimoji="0" lang="en-US" sz="23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2">
                                      <a:lumMod val="10000"/>
                                    </a:schemeClr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mbria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kumimoji="0" lang="en-US" sz="23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2">
                                      <a:lumMod val="10000"/>
                                    </a:schemeClr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mbria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en-US" sz="23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2">
                                      <a:lumMod val="10000"/>
                                    </a:schemeClr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mbria"/>
                                </a:rPr>
                                <m:t>1</m:t>
                              </m:r>
                            </m:e>
                          </m:mr>
                        </m:m>
                      </m:oMath>
                    </m:oMathPara>
                  </a14:m>
                  <a:endParaRPr kumimoji="0" lang="en-US" sz="2300" b="0" i="0" u="none" strike="noStrike" cap="none" spc="0" normalizeH="0" baseline="0" dirty="0">
                    <a:ln>
                      <a:noFill/>
                    </a:ln>
                    <a:solidFill>
                      <a:schemeClr val="tx2">
                        <a:lumMod val="10000"/>
                      </a:schemeClr>
                    </a:solidFill>
                    <a:effectLst/>
                    <a:uFillTx/>
                    <a:latin typeface="Cambria"/>
                    <a:ea typeface="Cambria"/>
                    <a:cs typeface="Cambria"/>
                    <a:sym typeface="Cambria"/>
                  </a:endParaRPr>
                </a:p>
              </p:txBody>
            </p:sp>
          </mc:Choice>
          <mc:Fallback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8D846342-E5BD-4D98-A84E-D37C429010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8710" y="6747432"/>
                  <a:ext cx="1129155" cy="939040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8E8023C-439E-4355-976C-0AEF78A5F1D6}"/>
              </a:ext>
            </a:extLst>
          </p:cNvPr>
          <p:cNvGrpSpPr/>
          <p:nvPr/>
        </p:nvGrpSpPr>
        <p:grpSpPr>
          <a:xfrm>
            <a:off x="6791822" y="1870230"/>
            <a:ext cx="5442857" cy="1263512"/>
            <a:chOff x="6780282" y="1833473"/>
            <a:chExt cx="5442857" cy="1263512"/>
          </a:xfrm>
        </p:grpSpPr>
        <p:sp>
          <p:nvSpPr>
            <p:cNvPr id="91" name="Flowchart: Process 90">
              <a:extLst>
                <a:ext uri="{FF2B5EF4-FFF2-40B4-BE49-F238E27FC236}">
                  <a16:creationId xmlns:a16="http://schemas.microsoft.com/office/drawing/2014/main" id="{6BB3EF33-8749-4B70-B833-6CB18B5AA0C3}"/>
                </a:ext>
              </a:extLst>
            </p:cNvPr>
            <p:cNvSpPr/>
            <p:nvPr/>
          </p:nvSpPr>
          <p:spPr>
            <a:xfrm>
              <a:off x="6780282" y="1833473"/>
              <a:ext cx="5442857" cy="1263512"/>
            </a:xfrm>
            <a:prstGeom prst="flowChartProcess">
              <a:avLst/>
            </a:prstGeom>
            <a:solidFill>
              <a:schemeClr val="accent1">
                <a:alpha val="17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8D1A2BCE-8D83-440B-AED0-8B80F30E9489}"/>
                    </a:ext>
                  </a:extLst>
                </p:cNvPr>
                <p:cNvSpPr/>
                <p:nvPr/>
              </p:nvSpPr>
              <p:spPr>
                <a:xfrm>
                  <a:off x="10006668" y="2123607"/>
                  <a:ext cx="1300612" cy="46397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 lang="en-US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i="1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8D1A2BCE-8D83-440B-AED0-8B80F30E948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06668" y="2123607"/>
                  <a:ext cx="1300612" cy="463973"/>
                </a:xfrm>
                <a:prstGeom prst="rect">
                  <a:avLst/>
                </a:prstGeom>
                <a:blipFill>
                  <a:blip r:embed="rId23"/>
                  <a:stretch>
                    <a:fillRect t="-1266" b="-126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04E3F5C2-797B-4832-A58E-8A2A2F600102}"/>
                    </a:ext>
                  </a:extLst>
                </p:cNvPr>
                <p:cNvSpPr/>
                <p:nvPr/>
              </p:nvSpPr>
              <p:spPr>
                <a:xfrm>
                  <a:off x="9536668" y="2123607"/>
                  <a:ext cx="470000" cy="44627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04E3F5C2-797B-4832-A58E-8A2A2F60010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36668" y="2123607"/>
                  <a:ext cx="470000" cy="446276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0BB9FD77-65A7-414D-BA5A-93931D10B149}"/>
                    </a:ext>
                  </a:extLst>
                </p:cNvPr>
                <p:cNvSpPr txBox="1"/>
                <p:nvPr/>
              </p:nvSpPr>
              <p:spPr>
                <a:xfrm>
                  <a:off x="7549902" y="1895947"/>
                  <a:ext cx="1991506" cy="91929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none" lIns="0" tIns="0" rIns="0" bIns="0" numCol="1" spcCol="38100" rtlCol="0" anchor="ctr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"/>
                            <m:ctrlPr>
                              <a:rPr kumimoji="0" lang="en-US" sz="23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Cambria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i="1">
                                    <a:solidFill>
                                      <a:schemeClr val="tx2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solidFill>
                                          <a:schemeClr val="tx2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chemeClr val="tx2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i="1">
                                        <a:solidFill>
                                          <a:schemeClr val="tx2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solidFill>
                                          <a:schemeClr val="tx2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</m:d>
                                <m:r>
                                  <a:rPr lang="en-US" i="1">
                                    <a:solidFill>
                                      <a:schemeClr val="tx2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solidFill>
                                          <a:schemeClr val="tx2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2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solidFill>
                                          <a:schemeClr val="tx2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p>
                                </m:sSubSup>
                              </m:e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solidFill>
                                          <a:schemeClr val="tx2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chemeClr val="tx2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2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i="1">
                                        <a:solidFill>
                                          <a:schemeClr val="tx2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</m:d>
                                <m:r>
                                  <a:rPr lang="en-US" i="1">
                                    <a:solidFill>
                                      <a:schemeClr val="tx2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solidFill>
                                          <a:schemeClr val="tx2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2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solidFill>
                                          <a:schemeClr val="tx2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p>
                                </m:sSubSup>
                              </m:e>
                            </m:eqArr>
                          </m:e>
                        </m:d>
                      </m:oMath>
                    </m:oMathPara>
                  </a14:m>
                  <a:endParaRPr kumimoji="0" lang="en-US" sz="2300" b="0" i="0" u="none" strike="noStrike" cap="none" spc="0" normalizeH="0" baseline="0" dirty="0">
                    <a:ln>
                      <a:noFill/>
                    </a:ln>
                    <a:solidFill>
                      <a:schemeClr val="tx2">
                        <a:lumMod val="10000"/>
                      </a:schemeClr>
                    </a:solidFill>
                    <a:effectLst/>
                    <a:uFillTx/>
                    <a:latin typeface="Cambria"/>
                    <a:ea typeface="Cambria"/>
                    <a:cs typeface="Cambria"/>
                    <a:sym typeface="Cambria"/>
                  </a:endParaRPr>
                </a:p>
              </p:txBody>
            </p:sp>
          </mc:Choice>
          <mc:Fallback xmlns="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0BB9FD77-65A7-414D-BA5A-93931D10B1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9902" y="1895947"/>
                  <a:ext cx="1991506" cy="919291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4D58DD55-CEC6-491F-B5A8-FEFBC4332182}"/>
              </a:ext>
            </a:extLst>
          </p:cNvPr>
          <p:cNvCxnSpPr>
            <a:cxnSpLocks/>
          </p:cNvCxnSpPr>
          <p:nvPr/>
        </p:nvCxnSpPr>
        <p:spPr>
          <a:xfrm>
            <a:off x="9818746" y="2886639"/>
            <a:ext cx="0" cy="494205"/>
          </a:xfrm>
          <a:prstGeom prst="straightConnector1">
            <a:avLst/>
          </a:prstGeom>
          <a:noFill/>
          <a:ln w="25400" cap="flat">
            <a:solidFill>
              <a:schemeClr val="tx1">
                <a:lumMod val="50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3AE1594E-2E71-4DE8-B953-882EF1685217}"/>
              </a:ext>
            </a:extLst>
          </p:cNvPr>
          <p:cNvGrpSpPr/>
          <p:nvPr/>
        </p:nvGrpSpPr>
        <p:grpSpPr>
          <a:xfrm>
            <a:off x="1125547" y="2106739"/>
            <a:ext cx="4614711" cy="463973"/>
            <a:chOff x="1117749" y="2066032"/>
            <a:chExt cx="4614711" cy="463973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EA48A58-CE7E-4D43-9C09-F92ECB7D900A}"/>
                </a:ext>
              </a:extLst>
            </p:cNvPr>
            <p:cNvSpPr txBox="1"/>
            <p:nvPr/>
          </p:nvSpPr>
          <p:spPr>
            <a:xfrm>
              <a:off x="2869497" y="2073470"/>
              <a:ext cx="2862963" cy="4565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300" b="0" i="0" u="none" strike="noStrike" cap="none" spc="0" normalizeH="0" baseline="0" dirty="0">
                  <a:ln>
                    <a:noFill/>
                  </a:ln>
                  <a:solidFill>
                    <a:schemeClr val="accent5">
                      <a:lumOff val="-29866"/>
                    </a:schemeClr>
                  </a:solidFill>
                  <a:effectLst/>
                  <a:uFillTx/>
                  <a:latin typeface="Cambria"/>
                  <a:ea typeface="Cambria"/>
                  <a:cs typeface="Cambria"/>
                  <a:sym typeface="Cambria"/>
                </a:rPr>
                <a:t>Kinematic constraints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A66D0360-A952-4611-947C-3CF2281C4903}"/>
                    </a:ext>
                  </a:extLst>
                </p:cNvPr>
                <p:cNvSpPr/>
                <p:nvPr/>
              </p:nvSpPr>
              <p:spPr>
                <a:xfrm>
                  <a:off x="1117749" y="2066032"/>
                  <a:ext cx="1300612" cy="463973"/>
                </a:xfrm>
                <a:prstGeom prst="rect">
                  <a:avLst/>
                </a:prstGeom>
                <a:solidFill>
                  <a:srgbClr val="FFFFFF"/>
                </a:solidFill>
                <a:ln>
                  <a:solidFill>
                    <a:schemeClr val="tx1"/>
                  </a:solidFill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 lang="en-US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i="1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A66D0360-A952-4611-947C-3CF2281C490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7749" y="2066032"/>
                  <a:ext cx="1300612" cy="463973"/>
                </a:xfrm>
                <a:prstGeom prst="rect">
                  <a:avLst/>
                </a:prstGeom>
                <a:blipFill>
                  <a:blip r:embed="rId26"/>
                  <a:stretch>
                    <a:fillRect l="-465" t="-1282" b="-256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9C6042F7-5BCC-4ECB-84D8-2FE4F38C583F}"/>
                    </a:ext>
                  </a:extLst>
                </p:cNvPr>
                <p:cNvSpPr/>
                <p:nvPr/>
              </p:nvSpPr>
              <p:spPr>
                <a:xfrm>
                  <a:off x="2487401" y="2066032"/>
                  <a:ext cx="470000" cy="44627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9C6042F7-5BCC-4ECB-84D8-2FE4F38C583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7401" y="2066032"/>
                  <a:ext cx="470000" cy="446276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BF2E9934-446A-47C9-9D5A-B1B46714304C}"/>
                  </a:ext>
                </a:extLst>
              </p:cNvPr>
              <p:cNvSpPr txBox="1"/>
              <p:nvPr/>
            </p:nvSpPr>
            <p:spPr>
              <a:xfrm>
                <a:off x="8027865" y="3390621"/>
                <a:ext cx="2178609" cy="15954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0" lang="en-US" sz="23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mbria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solidFill>
                                    <a:schemeClr val="tx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solidFill>
                                        <a:schemeClr val="tx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solidFill>
                                        <a:schemeClr val="tx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solidFill>
                                        <a:schemeClr val="tx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solidFill>
                                    <a:schemeClr val="tx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solidFill>
                                    <a:schemeClr val="tx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solidFill>
                                        <a:schemeClr val="tx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chemeClr val="tx2">
                                              <a:lumMod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solidFill>
                                            <a:schemeClr val="tx2">
                                              <a:lumMod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2">
                                              <a:lumMod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chemeClr val="tx2">
                                              <a:lumMod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p>
                                  </m:sSubSup>
                                  <m:r>
                                    <a:rPr lang="en-US" b="0" i="1" smtClean="0">
                                      <a:solidFill>
                                        <a:schemeClr val="tx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chemeClr val="tx2">
                                              <a:lumMod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solidFill>
                                            <a:schemeClr val="tx2">
                                              <a:lumMod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2">
                                              <a:lumMod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chemeClr val="tx2">
                                              <a:lumMod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b="0" i="1" smtClean="0">
                                      <a:solidFill>
                                        <a:schemeClr val="tx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tx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b="0" i="1" smtClean="0">
                                  <a:solidFill>
                                    <a:schemeClr val="tx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chemeClr val="tx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chemeClr val="tx2">
                                              <a:lumMod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solidFill>
                                            <a:schemeClr val="tx2">
                                              <a:lumMod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2">
                                              <a:lumMod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chemeClr val="tx2">
                                              <a:lumMod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p>
                                  </m:sSubSup>
                                  <m:r>
                                    <a:rPr lang="en-US" b="0" i="1" smtClean="0">
                                      <a:solidFill>
                                        <a:schemeClr val="tx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chemeClr val="tx2">
                                              <a:lumMod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solidFill>
                                            <a:schemeClr val="tx2">
                                              <a:lumMod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2">
                                              <a:lumMod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chemeClr val="tx2">
                                              <a:lumMod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chemeClr val="tx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kumimoji="0" lang="en-US" sz="2300" b="0" i="0" u="none" strike="noStrike" cap="none" spc="0" normalizeH="0" baseline="0" dirty="0">
                  <a:ln>
                    <a:noFill/>
                  </a:ln>
                  <a:solidFill>
                    <a:schemeClr val="tx2">
                      <a:lumMod val="10000"/>
                    </a:schemeClr>
                  </a:solidFill>
                  <a:effectLst/>
                  <a:uFillTx/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BF2E9934-446A-47C9-9D5A-B1B4671430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7865" y="3390621"/>
                <a:ext cx="2178609" cy="1595437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TextBox 92">
            <a:extLst>
              <a:ext uri="{FF2B5EF4-FFF2-40B4-BE49-F238E27FC236}">
                <a16:creationId xmlns:a16="http://schemas.microsoft.com/office/drawing/2014/main" id="{DCFB3425-3749-4BC7-B371-4061409D3196}"/>
              </a:ext>
            </a:extLst>
          </p:cNvPr>
          <p:cNvSpPr txBox="1"/>
          <p:nvPr/>
        </p:nvSpPr>
        <p:spPr>
          <a:xfrm>
            <a:off x="2865117" y="1573739"/>
            <a:ext cx="1191032" cy="4565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300" b="0" i="0" u="none" strike="noStrike" cap="none" spc="0" normalizeH="0" baseline="0" dirty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uFillTx/>
                <a:latin typeface="Cambria"/>
                <a:ea typeface="Cambria"/>
                <a:cs typeface="Cambria"/>
                <a:sym typeface="Cambria"/>
              </a:rPr>
              <a:t>Option 1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F273DB0-80FE-4C5F-9CCB-63987DEC9499}"/>
              </a:ext>
            </a:extLst>
          </p:cNvPr>
          <p:cNvSpPr txBox="1"/>
          <p:nvPr/>
        </p:nvSpPr>
        <p:spPr>
          <a:xfrm>
            <a:off x="8996285" y="1538880"/>
            <a:ext cx="1191032" cy="4565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300" b="0" i="0" u="none" strike="noStrike" cap="none" spc="0" normalizeH="0" baseline="0" dirty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uFillTx/>
                <a:latin typeface="Cambria"/>
                <a:ea typeface="Cambria"/>
                <a:cs typeface="Cambria"/>
                <a:sym typeface="Cambria"/>
              </a:rPr>
              <a:t>Option 2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C0FCFDE-EF82-41DD-82F6-2EC48BFCC9C2}"/>
              </a:ext>
            </a:extLst>
          </p:cNvPr>
          <p:cNvCxnSpPr>
            <a:cxnSpLocks/>
          </p:cNvCxnSpPr>
          <p:nvPr/>
        </p:nvCxnSpPr>
        <p:spPr>
          <a:xfrm>
            <a:off x="9827492" y="5371773"/>
            <a:ext cx="8914" cy="909301"/>
          </a:xfrm>
          <a:prstGeom prst="straightConnector1">
            <a:avLst/>
          </a:prstGeom>
          <a:noFill/>
          <a:ln w="25400" cap="flat">
            <a:solidFill>
              <a:schemeClr val="tx1">
                <a:lumMod val="50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47C88DCF-DB54-4B3B-B8BD-81103C234DE4}"/>
              </a:ext>
            </a:extLst>
          </p:cNvPr>
          <p:cNvCxnSpPr>
            <a:cxnSpLocks/>
          </p:cNvCxnSpPr>
          <p:nvPr/>
        </p:nvCxnSpPr>
        <p:spPr>
          <a:xfrm>
            <a:off x="4299862" y="5371773"/>
            <a:ext cx="8914" cy="909301"/>
          </a:xfrm>
          <a:prstGeom prst="straightConnector1">
            <a:avLst/>
          </a:prstGeom>
          <a:noFill/>
          <a:ln w="25400" cap="flat">
            <a:solidFill>
              <a:schemeClr val="tx1">
                <a:lumMod val="50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B83EFB36-4179-4560-BC2F-3AFD74DA36A0}"/>
              </a:ext>
            </a:extLst>
          </p:cNvPr>
          <p:cNvSpPr/>
          <p:nvPr/>
        </p:nvSpPr>
        <p:spPr>
          <a:xfrm>
            <a:off x="957943" y="5994400"/>
            <a:ext cx="10595428" cy="2481943"/>
          </a:xfrm>
          <a:prstGeom prst="flowChartProcess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921448118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A slide with a diagra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Pit Stop</a:t>
            </a:r>
            <a:endParaRPr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615246" y="9241497"/>
            <a:ext cx="261621" cy="355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77C75A-3D30-44C5-9855-31AC3504A365}"/>
              </a:ext>
            </a:extLst>
          </p:cNvPr>
          <p:cNvSpPr txBox="1"/>
          <p:nvPr/>
        </p:nvSpPr>
        <p:spPr>
          <a:xfrm>
            <a:off x="744963" y="2227965"/>
            <a:ext cx="10817064" cy="4565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/>
            <a:r>
              <a:rPr kumimoji="0" lang="en-US" sz="23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Tx/>
                <a:latin typeface="Cambria"/>
                <a:ea typeface="Cambria"/>
                <a:cs typeface="Cambria"/>
                <a:sym typeface="Cambria"/>
              </a:rPr>
              <a:t>We got to something: a relation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between </a:t>
            </a:r>
            <a:r>
              <a:rPr kumimoji="0" lang="en-US" sz="23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Tx/>
                <a:latin typeface="Cambria"/>
                <a:ea typeface="Cambria"/>
                <a:cs typeface="Cambria"/>
                <a:sym typeface="Cambria"/>
              </a:rPr>
              <a:t>the </a:t>
            </a:r>
            <a:r>
              <a:rPr kumimoji="0" lang="en-US" sz="23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mbria"/>
                <a:ea typeface="Cambria"/>
                <a:cs typeface="Cambria"/>
                <a:sym typeface="Cambria"/>
              </a:rPr>
              <a:t>angular rates </a:t>
            </a:r>
            <a:r>
              <a:rPr kumimoji="0" lang="en-US" sz="23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Tx/>
                <a:latin typeface="Cambria"/>
                <a:ea typeface="Cambria"/>
                <a:cs typeface="Cambria"/>
                <a:sym typeface="Cambria"/>
              </a:rPr>
              <a:t>of the wheels and the </a:t>
            </a:r>
            <a:r>
              <a:rPr kumimoji="0" lang="en-US" sz="23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mbria"/>
                <a:ea typeface="Cambria"/>
                <a:cs typeface="Cambria"/>
                <a:sym typeface="Cambria"/>
              </a:rPr>
              <a:t>pose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D24B9A1-8B66-406E-813F-36A550AFCC93}"/>
              </a:ext>
            </a:extLst>
          </p:cNvPr>
          <p:cNvGrpSpPr/>
          <p:nvPr/>
        </p:nvGrpSpPr>
        <p:grpSpPr>
          <a:xfrm>
            <a:off x="4003964" y="3516846"/>
            <a:ext cx="3990109" cy="779701"/>
            <a:chOff x="2092036" y="3530701"/>
            <a:chExt cx="3990109" cy="779701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F24E481A-2386-4784-B2D3-AFCFC001F6A4}"/>
                </a:ext>
              </a:extLst>
            </p:cNvPr>
            <p:cNvCxnSpPr>
              <a:cxnSpLocks/>
              <a:endCxn id="5" idx="1"/>
            </p:cNvCxnSpPr>
            <p:nvPr/>
          </p:nvCxnSpPr>
          <p:spPr>
            <a:xfrm>
              <a:off x="2092036" y="3920552"/>
              <a:ext cx="858983" cy="0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5" name="Flowchart: Process 4">
              <a:extLst>
                <a:ext uri="{FF2B5EF4-FFF2-40B4-BE49-F238E27FC236}">
                  <a16:creationId xmlns:a16="http://schemas.microsoft.com/office/drawing/2014/main" id="{342C96C7-A337-40CA-865A-53162729C956}"/>
                </a:ext>
              </a:extLst>
            </p:cNvPr>
            <p:cNvSpPr/>
            <p:nvPr/>
          </p:nvSpPr>
          <p:spPr>
            <a:xfrm>
              <a:off x="2951019" y="3530701"/>
              <a:ext cx="2258291" cy="779701"/>
            </a:xfrm>
            <a:prstGeom prst="flowChartProcess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200" b="0" i="0" u="none" strike="noStrike" cap="none" spc="0" normalizeH="0" baseline="0" dirty="0">
                  <a:ln>
                    <a:noFill/>
                  </a:ln>
                  <a:solidFill>
                    <a:schemeClr val="bg2">
                      <a:lumMod val="50000"/>
                    </a:schemeClr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rPr>
                <a:t>Forward Kinematics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802AA2B-58C8-4400-AB1F-E09DD39CDADB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5209310" y="3920552"/>
              <a:ext cx="872835" cy="0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26E75CA-13F7-4EEF-ADAA-D7403C9C59E1}"/>
                  </a:ext>
                </a:extLst>
              </p:cNvPr>
              <p:cNvSpPr/>
              <p:nvPr/>
            </p:nvSpPr>
            <p:spPr>
              <a:xfrm>
                <a:off x="3952441" y="2905816"/>
                <a:ext cx="910506" cy="8876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i="1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i="1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26E75CA-13F7-4EEF-ADAA-D7403C9C59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441" y="2905816"/>
                <a:ext cx="910506" cy="8876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E6318B61-A1E4-4CF9-9B0E-EBC29BC8F905}"/>
                  </a:ext>
                </a:extLst>
              </p:cNvPr>
              <p:cNvSpPr/>
              <p:nvPr/>
            </p:nvSpPr>
            <p:spPr>
              <a:xfrm>
                <a:off x="7198663" y="3347155"/>
                <a:ext cx="795410" cy="4462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1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acc>
                      <m:r>
                        <a:rPr lang="en-US" b="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E6318B61-A1E4-4CF9-9B0E-EBC29BC8F9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8663" y="3347155"/>
                <a:ext cx="795410" cy="446276"/>
              </a:xfrm>
              <a:prstGeom prst="rect">
                <a:avLst/>
              </a:prstGeom>
              <a:blipFill>
                <a:blip r:embed="rId4"/>
                <a:stretch>
                  <a:fillRect l="-1538" b="-21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6A0409CD-86DA-4FD2-825D-B6DE295127DF}"/>
              </a:ext>
            </a:extLst>
          </p:cNvPr>
          <p:cNvGrpSpPr/>
          <p:nvPr/>
        </p:nvGrpSpPr>
        <p:grpSpPr>
          <a:xfrm>
            <a:off x="4003964" y="5335866"/>
            <a:ext cx="4154415" cy="3015979"/>
            <a:chOff x="6614927" y="3464944"/>
            <a:chExt cx="2201870" cy="1518809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0E02C8F9-6FE2-4FA6-BBCA-74F308BB36B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14928" y="3464944"/>
              <a:ext cx="2201869" cy="1381673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62E136F-77C4-4136-98C8-038D071A30C7}"/>
                </a:ext>
              </a:extLst>
            </p:cNvPr>
            <p:cNvSpPr txBox="1"/>
            <p:nvPr/>
          </p:nvSpPr>
          <p:spPr>
            <a:xfrm>
              <a:off x="6614927" y="4844260"/>
              <a:ext cx="2201870" cy="1394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Comic Sans MS" panose="030F0702030302020204" pitchFamily="66" charset="0"/>
                  <a:cs typeface="Times New Roman" panose="02020603050405020304" pitchFamily="18" charset="0"/>
                </a:rPr>
                <a:t>Who doesn’t like duckies?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DD540E7-3420-49A8-9005-D173A3C8B71B}"/>
                  </a:ext>
                </a:extLst>
              </p:cNvPr>
              <p:cNvSpPr/>
              <p:nvPr/>
            </p:nvSpPr>
            <p:spPr>
              <a:xfrm>
                <a:off x="3958053" y="4047664"/>
                <a:ext cx="899285" cy="8876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b="0" i="1" smtClean="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DD540E7-3420-49A8-9005-D173A3C8B7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8053" y="4047664"/>
                <a:ext cx="899285" cy="8876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C26A8567-1EEF-4C7E-A77B-CA7706B38EA8}"/>
              </a:ext>
            </a:extLst>
          </p:cNvPr>
          <p:cNvSpPr/>
          <p:nvPr/>
        </p:nvSpPr>
        <p:spPr>
          <a:xfrm>
            <a:off x="2935335" y="3142944"/>
            <a:ext cx="939681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either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196281D-1F3B-49DC-8CE7-B91834B95D8C}"/>
              </a:ext>
            </a:extLst>
          </p:cNvPr>
          <p:cNvSpPr/>
          <p:nvPr/>
        </p:nvSpPr>
        <p:spPr>
          <a:xfrm>
            <a:off x="3212231" y="4268333"/>
            <a:ext cx="463589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6172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A regular slid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Battle plan</a:t>
            </a:r>
            <a:endParaRPr dirty="0"/>
          </a:p>
        </p:txBody>
      </p:sp>
      <p:sp>
        <p:nvSpPr>
          <p:cNvPr id="74" name="This is a regular slid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Introduce relevant reference frames (inertial, body)</a:t>
            </a:r>
          </a:p>
          <a:p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Make assumptions and translate them in kinematic constraints</a:t>
            </a:r>
          </a:p>
          <a:p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Figure out the kinematics of the robot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Figure out the dynamics of the robot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Draw conclusions</a:t>
            </a:r>
          </a:p>
          <a:p>
            <a:endParaRPr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615246" y="9241497"/>
            <a:ext cx="261621" cy="355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594926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A slide with a diagra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Dynamics: notations (just for reference)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7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615246" y="9241497"/>
            <a:ext cx="261621" cy="355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7BC50F-EDA5-4CA1-BDB5-1A80F12FA6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709" y="1665967"/>
            <a:ext cx="7974466" cy="2739223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6C714209-C518-44EC-97A0-1173A066564C}"/>
              </a:ext>
            </a:extLst>
          </p:cNvPr>
          <p:cNvGrpSpPr/>
          <p:nvPr/>
        </p:nvGrpSpPr>
        <p:grpSpPr>
          <a:xfrm>
            <a:off x="5765517" y="4253345"/>
            <a:ext cx="6671246" cy="4880801"/>
            <a:chOff x="5765517" y="4253345"/>
            <a:chExt cx="6671246" cy="4880801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6894D1C3-135D-4D1D-B3AB-9358598FA1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65517" y="4253345"/>
              <a:ext cx="6671246" cy="4880801"/>
            </a:xfrm>
            <a:prstGeom prst="rect">
              <a:avLst/>
            </a:prstGeom>
          </p:spPr>
        </p:pic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1BD19717-342C-4607-9FD3-445975705263}"/>
                </a:ext>
              </a:extLst>
            </p:cNvPr>
            <p:cNvCxnSpPr>
              <a:cxnSpLocks/>
            </p:cNvCxnSpPr>
            <p:nvPr/>
          </p:nvCxnSpPr>
          <p:spPr>
            <a:xfrm>
              <a:off x="8391363" y="6026220"/>
              <a:ext cx="684107" cy="1566071"/>
            </a:xfrm>
            <a:prstGeom prst="straightConnector1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headEnd type="triangle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F0B5FB25-8633-446E-BC4E-ECD3774FAA35}"/>
                    </a:ext>
                  </a:extLst>
                </p:cNvPr>
                <p:cNvSpPr/>
                <p:nvPr/>
              </p:nvSpPr>
              <p:spPr>
                <a:xfrm>
                  <a:off x="8200644" y="6521424"/>
                  <a:ext cx="577017" cy="44627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F0B5FB25-8633-446E-BC4E-ECD3774FAA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00644" y="6521424"/>
                  <a:ext cx="577017" cy="446276"/>
                </a:xfrm>
                <a:prstGeom prst="rect">
                  <a:avLst/>
                </a:prstGeom>
                <a:blipFill>
                  <a:blip r:embed="rId5"/>
                  <a:stretch>
                    <a:fillRect l="-10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FAEE025A-B52E-43D4-9B9A-67CBF6630F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33994" y="6634353"/>
              <a:ext cx="429491" cy="220419"/>
            </a:xfrm>
            <a:prstGeom prst="straightConnector1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headEnd type="triangle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52C0756E-3DFF-4E04-8EDF-E5BD6ECDDF04}"/>
                    </a:ext>
                  </a:extLst>
                </p:cNvPr>
                <p:cNvSpPr txBox="1"/>
                <p:nvPr/>
              </p:nvSpPr>
              <p:spPr>
                <a:xfrm>
                  <a:off x="9495388" y="6467563"/>
                  <a:ext cx="164404" cy="27699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none" lIns="0" tIns="0" rIns="0" bIns="0" numCol="1" spcCol="38100" rtlCol="0" anchor="ctr">
                  <a:spAutoFit/>
                </a:bodyPr>
                <a:lstStyle/>
                <a:p>
                  <a:pPr marL="0" marR="0" indent="0" algn="ctr" defTabSz="5842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tx2">
                                <a:lumMod val="10000"/>
                              </a:schemeClr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mbria"/>
                            <a:cs typeface="Cambria"/>
                            <a:sym typeface="Cambria"/>
                          </a:rPr>
                          <m:t>𝑐</m:t>
                        </m:r>
                      </m:oMath>
                    </m:oMathPara>
                  </a14:m>
                  <a:endParaRPr kumimoji="0" lang="en-US" sz="1800" b="0" i="0" u="none" strike="noStrike" cap="none" spc="0" normalizeH="0" baseline="0" dirty="0">
                    <a:ln>
                      <a:noFill/>
                    </a:ln>
                    <a:solidFill>
                      <a:schemeClr val="tx2">
                        <a:lumMod val="10000"/>
                      </a:schemeClr>
                    </a:solidFill>
                    <a:effectLst/>
                    <a:uFillTx/>
                    <a:ea typeface="Cambria"/>
                    <a:cs typeface="Cambria"/>
                    <a:sym typeface="Cambria"/>
                  </a:endParaRPr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52C0756E-3DFF-4E04-8EDF-E5BD6ECDDF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95388" y="6467563"/>
                  <a:ext cx="164404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37037" b="-2222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0860326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A slide with a diagra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Polar coordinates kinematics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7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615246" y="9241497"/>
            <a:ext cx="261621" cy="355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DCDD42-BD49-4BE2-8121-956E1F73591B}"/>
              </a:ext>
            </a:extLst>
          </p:cNvPr>
          <p:cNvSpPr txBox="1"/>
          <p:nvPr/>
        </p:nvSpPr>
        <p:spPr>
          <a:xfrm>
            <a:off x="578709" y="1845202"/>
            <a:ext cx="11618565" cy="4565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300" b="0" i="0" u="none" strike="noStrike" cap="none" spc="0" normalizeH="0" baseline="0" dirty="0">
                <a:ln>
                  <a:noFill/>
                </a:ln>
                <a:solidFill>
                  <a:schemeClr val="accent5">
                    <a:lumOff val="-29866"/>
                  </a:schemeClr>
                </a:solidFill>
                <a:effectLst/>
                <a:uFillTx/>
                <a:latin typeface="Cambria"/>
                <a:ea typeface="Cambria"/>
                <a:cs typeface="Cambria"/>
                <a:sym typeface="Cambria"/>
              </a:rPr>
              <a:t>Analysis is simpler in polar coordinates: step back and recall kinematics of rotating systems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6E5DFBA-7EDD-4232-B3EF-9384560C86AF}"/>
                  </a:ext>
                </a:extLst>
              </p:cNvPr>
              <p:cNvSpPr txBox="1"/>
              <p:nvPr/>
            </p:nvSpPr>
            <p:spPr>
              <a:xfrm>
                <a:off x="426309" y="3125476"/>
                <a:ext cx="2772227" cy="47211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342900" marR="0" indent="-34290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14:m>
                  <m:oMath xmlns:m="http://schemas.openxmlformats.org/officeDocument/2006/math">
                    <m:r>
                      <a:rPr kumimoji="0" lang="en-US" sz="2300" b="1" i="1" u="none" strike="noStrike" cap="none" spc="0" normalizeH="0" baseline="0" smtClean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uFillTx/>
                        <a:latin typeface="Cambria Math" panose="02040503050406030204" pitchFamily="18" charset="0"/>
                        <a:ea typeface="Cambria"/>
                        <a:cs typeface="Cambria"/>
                        <a:sym typeface="Cambria"/>
                      </a:rPr>
                      <m:t>𝒓</m:t>
                    </m:r>
                    <m:d>
                      <m:dPr>
                        <m:ctrlPr>
                          <a:rPr kumimoji="0" lang="en-US" sz="23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mbria"/>
                            <a:cs typeface="Cambria"/>
                            <a:sym typeface="Cambria"/>
                          </a:rPr>
                        </m:ctrlPr>
                      </m:dPr>
                      <m:e>
                        <m:r>
                          <a:rPr kumimoji="0" lang="en-US" sz="23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mbria"/>
                            <a:cs typeface="Cambria"/>
                            <a:sym typeface="Cambria"/>
                          </a:rPr>
                          <m:t>𝑡</m:t>
                        </m:r>
                      </m:e>
                    </m:d>
                    <m:r>
                      <a:rPr kumimoji="0" lang="en-US" sz="2300" b="0" i="1" u="none" strike="noStrike" cap="none" spc="0" normalizeH="0" baseline="0" smtClean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uFillTx/>
                        <a:latin typeface="Cambria Math" panose="02040503050406030204" pitchFamily="18" charset="0"/>
                        <a:ea typeface="Cambria"/>
                        <a:cs typeface="Cambria"/>
                        <a:sym typeface="Cambria"/>
                      </a:rPr>
                      <m:t>=</m:t>
                    </m:r>
                    <m:r>
                      <a:rPr kumimoji="0" lang="en-US" sz="2300" b="0" i="1" u="none" strike="noStrike" cap="none" spc="0" normalizeH="0" baseline="0" smtClean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uFillTx/>
                        <a:latin typeface="Cambria Math" panose="02040503050406030204" pitchFamily="18" charset="0"/>
                        <a:ea typeface="Cambria"/>
                        <a:cs typeface="Cambria"/>
                        <a:sym typeface="Cambria"/>
                      </a:rPr>
                      <m:t>𝑟</m:t>
                    </m:r>
                    <m:d>
                      <m:dPr>
                        <m:ctrlPr>
                          <a:rPr kumimoji="0" lang="en-US" sz="23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mbria"/>
                            <a:cs typeface="Cambria"/>
                            <a:sym typeface="Cambria"/>
                          </a:rPr>
                        </m:ctrlPr>
                      </m:dPr>
                      <m:e>
                        <m:r>
                          <a:rPr kumimoji="0" lang="en-US" sz="23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mbria"/>
                            <a:cs typeface="Cambria"/>
                            <a:sym typeface="Cambria"/>
                          </a:rPr>
                          <m:t>𝑡</m:t>
                        </m:r>
                      </m:e>
                    </m:d>
                    <m:sSup>
                      <m:sSupPr>
                        <m:ctrlPr>
                          <a:rPr kumimoji="0" lang="en-US" sz="23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mbria"/>
                            <a:cs typeface="Cambria"/>
                            <a:sym typeface="Cambria"/>
                          </a:rPr>
                        </m:ctrlPr>
                      </m:sSupPr>
                      <m:e>
                        <m:r>
                          <a:rPr kumimoji="0" lang="en-US" sz="23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mbria"/>
                            <a:cs typeface="Cambria"/>
                            <a:sym typeface="Cambria"/>
                          </a:rPr>
                          <m:t>𝑒</m:t>
                        </m:r>
                      </m:e>
                      <m:sup>
                        <m:r>
                          <a:rPr kumimoji="0" lang="en-US" sz="23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mbria"/>
                            <a:cs typeface="Cambria"/>
                            <a:sym typeface="Cambria"/>
                          </a:rPr>
                          <m:t>𝑗</m:t>
                        </m:r>
                        <m:r>
                          <a:rPr kumimoji="0" lang="en-US" sz="23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mbria"/>
                            <a:cs typeface="Cambria"/>
                            <a:sym typeface="Cambria"/>
                          </a:rPr>
                          <m:t>𝜃</m:t>
                        </m:r>
                        <m:r>
                          <a:rPr kumimoji="0" lang="en-US" sz="23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mbria"/>
                            <a:cs typeface="Cambria"/>
                            <a:sym typeface="Cambria"/>
                          </a:rPr>
                          <m:t>(</m:t>
                        </m:r>
                        <m:r>
                          <a:rPr kumimoji="0" lang="en-US" sz="23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mbria"/>
                            <a:cs typeface="Cambria"/>
                            <a:sym typeface="Cambria"/>
                          </a:rPr>
                          <m:t>𝑡</m:t>
                        </m:r>
                        <m:r>
                          <a:rPr kumimoji="0" lang="en-US" sz="23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mbria"/>
                            <a:cs typeface="Cambria"/>
                            <a:sym typeface="Cambria"/>
                          </a:rPr>
                          <m:t>)</m:t>
                        </m:r>
                      </m:sup>
                    </m:sSup>
                  </m:oMath>
                </a14:m>
                <a:endParaRPr kumimoji="0" lang="en-US" sz="2300" b="0" i="0" u="none" strike="noStrike" cap="none" spc="0" normalizeH="0" baseline="0" dirty="0">
                  <a:ln>
                    <a:noFill/>
                  </a:ln>
                  <a:solidFill>
                    <a:schemeClr val="bg2">
                      <a:lumMod val="50000"/>
                    </a:schemeClr>
                  </a:solidFill>
                  <a:effectLst/>
                  <a:uFillTx/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6E5DFBA-7EDD-4232-B3EF-9384560C86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309" y="3125476"/>
                <a:ext cx="2772227" cy="472117"/>
              </a:xfrm>
              <a:prstGeom prst="rect">
                <a:avLst/>
              </a:prstGeom>
              <a:blipFill>
                <a:blip r:embed="rId3"/>
                <a:stretch>
                  <a:fillRect l="-220" b="-22078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8669F2E-D241-4B00-AEAE-7BA5440BA98C}"/>
                  </a:ext>
                </a:extLst>
              </p:cNvPr>
              <p:cNvSpPr/>
              <p:nvPr/>
            </p:nvSpPr>
            <p:spPr>
              <a:xfrm>
                <a:off x="488180" y="3678764"/>
                <a:ext cx="5420715" cy="5745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1" i="1" smtClean="0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=…=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en-US" i="1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tx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  <m:r>
                        <a:rPr lang="en-US" b="0" i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w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en-US" i="1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tx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tx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tx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tx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2">
                      <a:lumMod val="1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8669F2E-D241-4B00-AEAE-7BA5440BA9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180" y="3678764"/>
                <a:ext cx="5420715" cy="57458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EC8C2AB-0E17-475F-9829-1D9AADD49063}"/>
                  </a:ext>
                </a:extLst>
              </p:cNvPr>
              <p:cNvSpPr/>
              <p:nvPr/>
            </p:nvSpPr>
            <p:spPr>
              <a:xfrm>
                <a:off x="476638" y="4253345"/>
                <a:ext cx="5443798" cy="5745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en-US" b="0" i="1" smtClean="0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=…=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en-US" i="1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tx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  <m:r>
                        <a:rPr lang="en-US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w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en-US" i="1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tx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i="1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schemeClr val="tx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chemeClr val="tx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chemeClr val="tx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i="1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2">
                      <a:lumMod val="1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EC8C2AB-0E17-475F-9829-1D9AADD490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638" y="4253345"/>
                <a:ext cx="5443798" cy="57458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2398137C-FF8A-42D1-88BC-781EB2A71402}"/>
              </a:ext>
            </a:extLst>
          </p:cNvPr>
          <p:cNvGrpSpPr/>
          <p:nvPr/>
        </p:nvGrpSpPr>
        <p:grpSpPr>
          <a:xfrm>
            <a:off x="488180" y="5532624"/>
            <a:ext cx="4192943" cy="1814732"/>
            <a:chOff x="510034" y="5758494"/>
            <a:chExt cx="4192943" cy="18147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C27B7CDC-4A7B-4457-B631-474784236A46}"/>
                    </a:ext>
                  </a:extLst>
                </p:cNvPr>
                <p:cNvSpPr/>
                <p:nvPr/>
              </p:nvSpPr>
              <p:spPr>
                <a:xfrm>
                  <a:off x="510035" y="5758494"/>
                  <a:ext cx="1815497" cy="44627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)=</m:t>
                        </m:r>
                        <m:acc>
                          <m:accPr>
                            <m:chr m:val="̇"/>
                            <m:ctrlPr>
                              <a:rPr lang="en-US" b="0" i="1" smtClean="0"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  <m:r>
                          <a:rPr lang="en-US" b="0" i="1" smtClean="0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C27B7CDC-4A7B-4457-B631-474784236A4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035" y="5758494"/>
                  <a:ext cx="1815497" cy="446276"/>
                </a:xfrm>
                <a:prstGeom prst="rect">
                  <a:avLst/>
                </a:prstGeom>
                <a:blipFill>
                  <a:blip r:embed="rId6"/>
                  <a:stretch>
                    <a:fillRect b="-205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3E42917C-BE7B-4A3D-9F58-5274E139EFCE}"/>
                    </a:ext>
                  </a:extLst>
                </p:cNvPr>
                <p:cNvSpPr/>
                <p:nvPr/>
              </p:nvSpPr>
              <p:spPr>
                <a:xfrm>
                  <a:off x="510034" y="6203660"/>
                  <a:ext cx="2398542" cy="46275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)=</m:t>
                        </m:r>
                        <m:r>
                          <a:rPr lang="en-US" b="0" i="1" smtClean="0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acc>
                          <m:accPr>
                            <m:chr m:val="̇"/>
                            <m:ctrlPr>
                              <a:rPr lang="en-US" b="0" i="1" smtClean="0"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 lang="en-US" b="0" i="1" smtClean="0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3E42917C-BE7B-4A3D-9F58-5274E139EFC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034" y="6203660"/>
                  <a:ext cx="2398542" cy="462755"/>
                </a:xfrm>
                <a:prstGeom prst="rect">
                  <a:avLst/>
                </a:prstGeom>
                <a:blipFill>
                  <a:blip r:embed="rId7"/>
                  <a:stretch>
                    <a:fillRect t="-2632" b="-184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678C175B-BADB-4982-86AB-46C55A491955}"/>
                    </a:ext>
                  </a:extLst>
                </p:cNvPr>
                <p:cNvSpPr/>
                <p:nvPr/>
              </p:nvSpPr>
              <p:spPr>
                <a:xfrm>
                  <a:off x="510035" y="6647716"/>
                  <a:ext cx="3392275" cy="46275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)=</m:t>
                        </m:r>
                        <m:acc>
                          <m:accPr>
                            <m:chr m:val="̈"/>
                            <m:ctrlPr>
                              <a:rPr lang="en-US" b="0" i="1" smtClean="0"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̇"/>
                                <m:ctrlPr>
                                  <a:rPr lang="en-US" b="0" i="1" smtClean="0">
                                    <a:solidFill>
                                      <a:schemeClr val="tx2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chemeClr val="tx2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678C175B-BADB-4982-86AB-46C55A49195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035" y="6647716"/>
                  <a:ext cx="3392275" cy="462755"/>
                </a:xfrm>
                <a:prstGeom prst="rect">
                  <a:avLst/>
                </a:prstGeom>
                <a:blipFill>
                  <a:blip r:embed="rId8"/>
                  <a:stretch>
                    <a:fillRect t="-2632" b="-1973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1ED5CE39-CB59-4590-B5B1-3AA1A457FC66}"/>
                    </a:ext>
                  </a:extLst>
                </p:cNvPr>
                <p:cNvSpPr/>
                <p:nvPr/>
              </p:nvSpPr>
              <p:spPr>
                <a:xfrm>
                  <a:off x="510034" y="7110471"/>
                  <a:ext cx="4192943" cy="46275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)=2 </m:t>
                        </m:r>
                        <m:acc>
                          <m:accPr>
                            <m:chr m:val="̇"/>
                            <m:ctrlPr>
                              <a:rPr lang="en-US" b="0" i="1" smtClean="0"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acc>
                          <m:accPr>
                            <m:chr m:val="̇"/>
                            <m:ctrlPr>
                              <a:rPr lang="en-US" i="1"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d>
                          <m:dPr>
                            <m:ctrlPr>
                              <a:rPr lang="en-US" i="1"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̈"/>
                            <m:ctrlPr>
                              <a:rPr lang="en-US" b="0" i="1" smtClean="0"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 lang="en-US" b="0" i="1" smtClean="0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b="0" i="1" smtClean="0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1ED5CE39-CB59-4590-B5B1-3AA1A457FC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034" y="7110471"/>
                  <a:ext cx="4192943" cy="462755"/>
                </a:xfrm>
                <a:prstGeom prst="rect">
                  <a:avLst/>
                </a:prstGeom>
                <a:blipFill>
                  <a:blip r:embed="rId9"/>
                  <a:stretch>
                    <a:fillRect t="-2632" b="-1973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44C54C5E-AC06-485D-8D7F-FA7E542A04F9}"/>
              </a:ext>
            </a:extLst>
          </p:cNvPr>
          <p:cNvSpPr/>
          <p:nvPr/>
        </p:nvSpPr>
        <p:spPr>
          <a:xfrm>
            <a:off x="3783380" y="3736662"/>
            <a:ext cx="1970596" cy="548640"/>
          </a:xfrm>
          <a:prstGeom prst="flowChartProcess">
            <a:avLst/>
          </a:prstGeom>
          <a:solidFill>
            <a:schemeClr val="accent3">
              <a:lumMod val="40000"/>
              <a:lumOff val="60000"/>
              <a:alpha val="18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87C12333-9B7A-4F54-BDFE-E72B46253ED0}"/>
              </a:ext>
            </a:extLst>
          </p:cNvPr>
          <p:cNvSpPr/>
          <p:nvPr/>
        </p:nvSpPr>
        <p:spPr>
          <a:xfrm>
            <a:off x="2120251" y="3720684"/>
            <a:ext cx="1441198" cy="548640"/>
          </a:xfrm>
          <a:prstGeom prst="flowChartProcess">
            <a:avLst/>
          </a:prstGeom>
          <a:solidFill>
            <a:schemeClr val="bg1">
              <a:lumMod val="75000"/>
              <a:alpha val="18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7D53967-096A-4643-A03B-3019D8047D7C}"/>
              </a:ext>
            </a:extLst>
          </p:cNvPr>
          <p:cNvCxnSpPr/>
          <p:nvPr/>
        </p:nvCxnSpPr>
        <p:spPr>
          <a:xfrm flipH="1">
            <a:off x="3270065" y="3250297"/>
            <a:ext cx="802718" cy="341376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8281C8A-52CC-444C-BA03-73590967719C}"/>
              </a:ext>
            </a:extLst>
          </p:cNvPr>
          <p:cNvSpPr txBox="1"/>
          <p:nvPr/>
        </p:nvSpPr>
        <p:spPr>
          <a:xfrm>
            <a:off x="4072783" y="3059322"/>
            <a:ext cx="1495602" cy="3180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chemeClr val="accent5">
                    <a:lumOff val="-29866"/>
                  </a:schemeClr>
                </a:solidFill>
                <a:effectLst/>
                <a:uFillTx/>
                <a:latin typeface="Cambria"/>
                <a:ea typeface="Cambria"/>
                <a:cs typeface="Cambria"/>
                <a:sym typeface="Cambria"/>
              </a:rPr>
              <a:t>Radia</a:t>
            </a:r>
            <a:r>
              <a:rPr lang="en-US" sz="1400" dirty="0"/>
              <a:t>l component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chemeClr val="accent5">
                  <a:lumOff val="-29866"/>
                </a:schemeClr>
              </a:solidFill>
              <a:effectLst/>
              <a:uFillTx/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D9359DD-148A-4DE7-A160-7FEF903C6AB0}"/>
              </a:ext>
            </a:extLst>
          </p:cNvPr>
          <p:cNvCxnSpPr/>
          <p:nvPr/>
        </p:nvCxnSpPr>
        <p:spPr>
          <a:xfrm flipH="1">
            <a:off x="5328108" y="3401000"/>
            <a:ext cx="802718" cy="341376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BCBDA1F-F338-4B89-9EDC-4F1F0EE2913B}"/>
              </a:ext>
            </a:extLst>
          </p:cNvPr>
          <p:cNvSpPr txBox="1"/>
          <p:nvPr/>
        </p:nvSpPr>
        <p:spPr>
          <a:xfrm>
            <a:off x="6130826" y="3172733"/>
            <a:ext cx="1829027" cy="3180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chemeClr val="accent5">
                    <a:lumOff val="-29866"/>
                  </a:schemeClr>
                </a:solidFill>
                <a:effectLst/>
                <a:uFillTx/>
                <a:latin typeface="Cambria"/>
                <a:ea typeface="Cambria"/>
                <a:cs typeface="Cambria"/>
                <a:sym typeface="Cambria"/>
              </a:rPr>
              <a:t>Tangential component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EEADA9D-9AE5-438F-AD95-BF862C2EFB2C}"/>
              </a:ext>
            </a:extLst>
          </p:cNvPr>
          <p:cNvGrpSpPr/>
          <p:nvPr/>
        </p:nvGrpSpPr>
        <p:grpSpPr>
          <a:xfrm>
            <a:off x="5765517" y="4253345"/>
            <a:ext cx="6671246" cy="4880801"/>
            <a:chOff x="5765517" y="4253345"/>
            <a:chExt cx="6671246" cy="4880801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DF7AF83F-A312-4ED3-B3D2-50ECEED35F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765517" y="4253345"/>
              <a:ext cx="6671246" cy="4880801"/>
            </a:xfrm>
            <a:prstGeom prst="rect">
              <a:avLst/>
            </a:prstGeom>
          </p:spPr>
        </p:pic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49565180-ABCB-400E-A6B2-21F2711DD0D3}"/>
                </a:ext>
              </a:extLst>
            </p:cNvPr>
            <p:cNvCxnSpPr>
              <a:cxnSpLocks/>
            </p:cNvCxnSpPr>
            <p:nvPr/>
          </p:nvCxnSpPr>
          <p:spPr>
            <a:xfrm>
              <a:off x="8391363" y="6026220"/>
              <a:ext cx="684107" cy="1566071"/>
            </a:xfrm>
            <a:prstGeom prst="straightConnector1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headEnd type="triangle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5FC6D3A7-937F-4EC1-8D29-19AD194FB710}"/>
                    </a:ext>
                  </a:extLst>
                </p:cNvPr>
                <p:cNvSpPr/>
                <p:nvPr/>
              </p:nvSpPr>
              <p:spPr>
                <a:xfrm>
                  <a:off x="8200644" y="6521424"/>
                  <a:ext cx="577017" cy="44627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F0B5FB25-8633-446E-BC4E-ECD3774FAA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00644" y="6521424"/>
                  <a:ext cx="577017" cy="446276"/>
                </a:xfrm>
                <a:prstGeom prst="rect">
                  <a:avLst/>
                </a:prstGeom>
                <a:blipFill>
                  <a:blip r:embed="rId11"/>
                  <a:stretch>
                    <a:fillRect l="-10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C4E664C4-2137-4CEF-8407-C204D7FB82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33994" y="6634353"/>
              <a:ext cx="429491" cy="220419"/>
            </a:xfrm>
            <a:prstGeom prst="straightConnector1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headEnd type="triangle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004C5279-7D2C-41DA-9C87-20CBABC5D1C7}"/>
                    </a:ext>
                  </a:extLst>
                </p:cNvPr>
                <p:cNvSpPr txBox="1"/>
                <p:nvPr/>
              </p:nvSpPr>
              <p:spPr>
                <a:xfrm>
                  <a:off x="9495388" y="6467563"/>
                  <a:ext cx="164404" cy="27699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none" lIns="0" tIns="0" rIns="0" bIns="0" numCol="1" spcCol="38100" rtlCol="0" anchor="ctr">
                  <a:spAutoFit/>
                </a:bodyPr>
                <a:lstStyle/>
                <a:p>
                  <a:pPr marL="0" marR="0" indent="0" algn="ctr" defTabSz="5842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tx2">
                                <a:lumMod val="10000"/>
                              </a:schemeClr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mbria"/>
                            <a:cs typeface="Cambria"/>
                            <a:sym typeface="Cambria"/>
                          </a:rPr>
                          <m:t>𝑐</m:t>
                        </m:r>
                      </m:oMath>
                    </m:oMathPara>
                  </a14:m>
                  <a:endParaRPr kumimoji="0" lang="en-US" sz="1800" b="0" i="0" u="none" strike="noStrike" cap="none" spc="0" normalizeH="0" baseline="0" dirty="0">
                    <a:ln>
                      <a:noFill/>
                    </a:ln>
                    <a:solidFill>
                      <a:schemeClr val="tx2">
                        <a:lumMod val="10000"/>
                      </a:schemeClr>
                    </a:solidFill>
                    <a:effectLst/>
                    <a:uFillTx/>
                    <a:ea typeface="Cambria"/>
                    <a:cs typeface="Cambria"/>
                    <a:sym typeface="Cambria"/>
                  </a:endParaRPr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52C0756E-3DFF-4E04-8EDF-E5BD6ECDDF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95388" y="6467563"/>
                  <a:ext cx="164404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37037" b="-2222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913661546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A slide with a diagra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Dynamic equilibria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7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615246" y="9241497"/>
            <a:ext cx="261621" cy="355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19</a:t>
            </a:fld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30587D-F7DC-46A2-B760-BB12FAF178CE}"/>
              </a:ext>
            </a:extLst>
          </p:cNvPr>
          <p:cNvSpPr txBox="1"/>
          <p:nvPr/>
        </p:nvSpPr>
        <p:spPr>
          <a:xfrm>
            <a:off x="2906115" y="1895149"/>
            <a:ext cx="7078861" cy="4565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The only modeled forces are those acting on the wheels</a:t>
            </a:r>
            <a:endParaRPr kumimoji="0" lang="en-US" sz="2300" b="0" i="0" u="none" strike="noStrike" cap="none" spc="0" normalizeH="0" baseline="0" dirty="0">
              <a:ln>
                <a:noFill/>
              </a:ln>
              <a:solidFill>
                <a:schemeClr val="accent5">
                  <a:lumOff val="-29866"/>
                </a:schemeClr>
              </a:solidFill>
              <a:effectLst/>
              <a:uFillTx/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9EE01B-D86D-424B-9ED6-5DC909328C52}"/>
              </a:ext>
            </a:extLst>
          </p:cNvPr>
          <p:cNvSpPr txBox="1"/>
          <p:nvPr/>
        </p:nvSpPr>
        <p:spPr>
          <a:xfrm>
            <a:off x="432494" y="2844089"/>
            <a:ext cx="2984791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285750" marR="0" indent="-28575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uFillTx/>
                <a:latin typeface="Cambria"/>
                <a:ea typeface="Cambria"/>
                <a:cs typeface="Cambria"/>
                <a:sym typeface="Cambria"/>
              </a:rPr>
              <a:t>Forces: </a:t>
            </a: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mbria"/>
                <a:ea typeface="Cambria"/>
                <a:cs typeface="Cambria"/>
                <a:sym typeface="Cambria"/>
              </a:rPr>
              <a:t>radia</a:t>
            </a:r>
            <a:r>
              <a:rPr lang="en-US" sz="2000" dirty="0">
                <a:solidFill>
                  <a:schemeClr val="tx1"/>
                </a:solidFill>
              </a:rPr>
              <a:t>l</a:t>
            </a:r>
            <a:r>
              <a:rPr lang="en-US" sz="2000" dirty="0">
                <a:solidFill>
                  <a:schemeClr val="tx2">
                    <a:lumMod val="10000"/>
                  </a:schemeClr>
                </a:solidFill>
              </a:rPr>
              <a:t> direction</a:t>
            </a:r>
            <a:endParaRPr kumimoji="0" lang="en-US" sz="2000" b="0" i="0" u="none" strike="noStrike" cap="none" spc="0" normalizeH="0" baseline="0" dirty="0">
              <a:ln>
                <a:noFill/>
              </a:ln>
              <a:solidFill>
                <a:schemeClr val="tx2">
                  <a:lumMod val="10000"/>
                </a:schemeClr>
              </a:solidFill>
              <a:effectLst/>
              <a:uFillTx/>
              <a:sym typeface="Cambri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AE4225-A327-481F-AA44-7642008C033F}"/>
              </a:ext>
            </a:extLst>
          </p:cNvPr>
          <p:cNvSpPr txBox="1"/>
          <p:nvPr/>
        </p:nvSpPr>
        <p:spPr>
          <a:xfrm>
            <a:off x="432494" y="4229678"/>
            <a:ext cx="3459281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285750" marR="0" indent="-28575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uFillTx/>
                <a:latin typeface="Cambria"/>
                <a:ea typeface="Cambria"/>
                <a:cs typeface="Cambria"/>
                <a:sym typeface="Cambria"/>
              </a:rPr>
              <a:t>Forces: </a:t>
            </a: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mbria"/>
                <a:ea typeface="Cambria"/>
                <a:cs typeface="Cambria"/>
                <a:sym typeface="Cambria"/>
              </a:rPr>
              <a:t>tangential</a:t>
            </a:r>
            <a:r>
              <a:rPr lang="en-US" sz="2000" dirty="0">
                <a:solidFill>
                  <a:schemeClr val="tx2">
                    <a:lumMod val="10000"/>
                  </a:schemeClr>
                </a:solidFill>
              </a:rPr>
              <a:t> direction</a:t>
            </a:r>
            <a:endParaRPr kumimoji="0" lang="en-US" sz="2000" b="0" i="0" u="none" strike="noStrike" cap="none" spc="0" normalizeH="0" baseline="0" dirty="0">
              <a:ln>
                <a:noFill/>
              </a:ln>
              <a:solidFill>
                <a:schemeClr val="tx2">
                  <a:lumMod val="10000"/>
                </a:schemeClr>
              </a:solidFill>
              <a:effectLst/>
              <a:uFillTx/>
              <a:sym typeface="Cambri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5A515FD-490C-4F1F-8250-7E301EA8DA05}"/>
                  </a:ext>
                </a:extLst>
              </p:cNvPr>
              <p:cNvSpPr txBox="1"/>
              <p:nvPr/>
            </p:nvSpPr>
            <p:spPr>
              <a:xfrm>
                <a:off x="432494" y="5615851"/>
                <a:ext cx="4516556" cy="4103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 marL="285750" marR="0" indent="-28575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:r>
                  <a:rPr kumimoji="0" lang="en-US" sz="2000" b="0" i="0" u="none" strike="noStrike" cap="none" spc="0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FillTx/>
                    <a:latin typeface="Cambria"/>
                    <a:ea typeface="Cambria"/>
                    <a:cs typeface="Cambria"/>
                    <a:sym typeface="Cambria"/>
                  </a:rPr>
                  <a:t>Moments</a:t>
                </a:r>
                <a:r>
                  <a:rPr kumimoji="0" lang="en-US" sz="2000" b="0" i="0" u="none" strike="noStrike" cap="none" spc="0" normalizeH="0" baseline="0" dirty="0">
                    <a:ln>
                      <a:noFill/>
                    </a:ln>
                    <a:solidFill>
                      <a:schemeClr val="tx2">
                        <a:lumMod val="10000"/>
                      </a:schemeClr>
                    </a:solidFill>
                    <a:effectLst/>
                    <a:uFillTx/>
                    <a:latin typeface="Cambria"/>
                    <a:ea typeface="Cambria"/>
                    <a:cs typeface="Cambria"/>
                    <a:sym typeface="Cambria"/>
                  </a:rPr>
                  <a:t>: yaw axis passing through </a:t>
                </a:r>
                <a14:m>
                  <m:oMath xmlns:m="http://schemas.openxmlformats.org/officeDocument/2006/math">
                    <m:r>
                      <a:rPr kumimoji="0" lang="en-US" sz="2000" b="0" i="1" u="none" strike="noStrike" cap="none" spc="0" normalizeH="0" baseline="0" smtClean="0">
                        <a:ln>
                          <a:noFill/>
                        </a:ln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uFillTx/>
                        <a:latin typeface="Cambria Math" panose="02040503050406030204" pitchFamily="18" charset="0"/>
                        <a:ea typeface="Cambria"/>
                        <a:cs typeface="Cambria"/>
                        <a:sym typeface="Cambria"/>
                      </a:rPr>
                      <m:t>𝐴</m:t>
                    </m:r>
                  </m:oMath>
                </a14:m>
                <a:endParaRPr kumimoji="0" lang="en-US" sz="2000" b="0" i="0" u="none" strike="noStrike" cap="none" spc="0" normalizeH="0" baseline="0" dirty="0">
                  <a:ln>
                    <a:noFill/>
                  </a:ln>
                  <a:solidFill>
                    <a:schemeClr val="tx2">
                      <a:lumMod val="10000"/>
                    </a:schemeClr>
                  </a:solidFill>
                  <a:effectLst/>
                  <a:uFillTx/>
                  <a:sym typeface="Cambria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5A515FD-490C-4F1F-8250-7E301EA8DA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494" y="5615851"/>
                <a:ext cx="4516556" cy="410369"/>
              </a:xfrm>
              <a:prstGeom prst="rect">
                <a:avLst/>
              </a:prstGeom>
              <a:blipFill>
                <a:blip r:embed="rId3"/>
                <a:stretch>
                  <a:fillRect l="-1754" t="-5882" r="-270" b="-23529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03D0351-4C8B-41B2-81A9-B0C2FE02FBC0}"/>
                  </a:ext>
                </a:extLst>
              </p:cNvPr>
              <p:cNvSpPr txBox="1"/>
              <p:nvPr/>
            </p:nvSpPr>
            <p:spPr>
              <a:xfrm>
                <a:off x="580450" y="3495558"/>
                <a:ext cx="2688878" cy="36952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3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"/>
                          <a:cs typeface="Cambria"/>
                          <a:sym typeface="Cambria"/>
                        </a:rPr>
                        <m:t>𝑀</m:t>
                      </m:r>
                      <m:sSub>
                        <m:sSubPr>
                          <m:ctrlPr>
                            <a:rPr kumimoji="0" lang="en-US" sz="23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mbria"/>
                              <a:cs typeface="Cambria"/>
                              <a:sym typeface="Cambria"/>
                            </a:rPr>
                          </m:ctrlPr>
                        </m:sSubPr>
                        <m:e>
                          <m:r>
                            <a:rPr kumimoji="0" lang="en-US" sz="23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mbria"/>
                              <a:cs typeface="Cambria"/>
                              <a:sym typeface="Cambria"/>
                            </a:rPr>
                            <m:t>𝑎</m:t>
                          </m:r>
                        </m:e>
                        <m:sub>
                          <m:r>
                            <a:rPr kumimoji="0" lang="en-US" sz="23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mbria"/>
                              <a:cs typeface="Cambria"/>
                              <a:sym typeface="Cambria"/>
                            </a:rPr>
                            <m:t>𝑢</m:t>
                          </m:r>
                        </m:sub>
                      </m:sSub>
                      <m:d>
                        <m:dPr>
                          <m:ctrlPr>
                            <a:rPr kumimoji="0" lang="en-US" sz="23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mbria"/>
                              <a:cs typeface="Cambria"/>
                              <a:sym typeface="Cambria"/>
                            </a:rPr>
                          </m:ctrlPr>
                        </m:dPr>
                        <m:e>
                          <m:r>
                            <a:rPr kumimoji="0" lang="en-US" sz="23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mbria"/>
                              <a:cs typeface="Cambria"/>
                              <a:sym typeface="Cambria"/>
                            </a:rPr>
                            <m:t>𝑡</m:t>
                          </m:r>
                        </m:e>
                      </m:d>
                      <m:r>
                        <a:rPr kumimoji="0" lang="en-US" sz="23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"/>
                          <a:cs typeface="Cambria"/>
                          <a:sym typeface="Cambria"/>
                        </a:rPr>
                        <m:t>=</m:t>
                      </m:r>
                      <m:sSub>
                        <m:sSubPr>
                          <m:ctrlPr>
                            <a:rPr kumimoji="0" lang="en-US" sz="23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mbria"/>
                              <a:cs typeface="Cambria"/>
                              <a:sym typeface="Cambria"/>
                            </a:rPr>
                          </m:ctrlPr>
                        </m:sSubPr>
                        <m:e>
                          <m:r>
                            <a:rPr kumimoji="0" lang="en-US" sz="23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mbria"/>
                              <a:cs typeface="Cambria"/>
                              <a:sym typeface="Cambria"/>
                            </a:rPr>
                            <m:t>𝐹</m:t>
                          </m:r>
                        </m:e>
                        <m:sub>
                          <m:r>
                            <a:rPr kumimoji="0" lang="en-US" sz="23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mbria"/>
                              <a:cs typeface="Cambria"/>
                              <a:sym typeface="Cambria"/>
                            </a:rPr>
                            <m:t>𝑢</m:t>
                          </m:r>
                          <m:r>
                            <a:rPr kumimoji="0" lang="en-US" sz="23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mbria"/>
                              <a:cs typeface="Cambria"/>
                              <a:sym typeface="Cambria"/>
                            </a:rPr>
                            <m:t>,</m:t>
                          </m:r>
                          <m:r>
                            <a:rPr kumimoji="0" lang="en-US" sz="23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mbria"/>
                              <a:cs typeface="Cambria"/>
                              <a:sym typeface="Cambria"/>
                            </a:rPr>
                            <m:t>𝐿</m:t>
                          </m:r>
                        </m:sub>
                      </m:sSub>
                      <m:r>
                        <a:rPr kumimoji="0" lang="en-US" sz="23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"/>
                          <a:cs typeface="Cambria"/>
                          <a:sym typeface="Cambria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i="1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kumimoji="0" lang="en-US" sz="2300" b="0" i="0" u="none" strike="noStrike" cap="none" spc="0" normalizeH="0" baseline="0" dirty="0">
                  <a:ln>
                    <a:noFill/>
                  </a:ln>
                  <a:solidFill>
                    <a:schemeClr val="tx2">
                      <a:lumMod val="10000"/>
                    </a:schemeClr>
                  </a:solidFill>
                  <a:effectLst/>
                  <a:uFillTx/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03D0351-4C8B-41B2-81A9-B0C2FE02FB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450" y="3495558"/>
                <a:ext cx="2688878" cy="369525"/>
              </a:xfrm>
              <a:prstGeom prst="rect">
                <a:avLst/>
              </a:prstGeom>
              <a:blipFill>
                <a:blip r:embed="rId4"/>
                <a:stretch>
                  <a:fillRect l="-3855" b="-11475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0049045-1FE1-4EC3-9546-00BCBC613327}"/>
                  </a:ext>
                </a:extLst>
              </p:cNvPr>
              <p:cNvSpPr txBox="1"/>
              <p:nvPr/>
            </p:nvSpPr>
            <p:spPr>
              <a:xfrm>
                <a:off x="584215" y="4859224"/>
                <a:ext cx="2829621" cy="36952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3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"/>
                          <a:cs typeface="Cambria"/>
                          <a:sym typeface="Cambria"/>
                        </a:rPr>
                        <m:t>𝑀</m:t>
                      </m:r>
                      <m:sSub>
                        <m:sSubPr>
                          <m:ctrlPr>
                            <a:rPr kumimoji="0" lang="en-US" sz="23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mbria"/>
                              <a:cs typeface="Cambria"/>
                              <a:sym typeface="Cambria"/>
                            </a:rPr>
                          </m:ctrlPr>
                        </m:sSubPr>
                        <m:e>
                          <m:r>
                            <a:rPr kumimoji="0" lang="en-US" sz="23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mbria"/>
                              <a:cs typeface="Cambria"/>
                              <a:sym typeface="Cambria"/>
                            </a:rPr>
                            <m:t>𝑎</m:t>
                          </m:r>
                        </m:e>
                        <m:sub>
                          <m:r>
                            <a:rPr kumimoji="0" lang="en-US" sz="23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mbria"/>
                              <a:cs typeface="Cambria"/>
                              <a:sym typeface="Cambria"/>
                            </a:rPr>
                            <m:t>𝑤</m:t>
                          </m:r>
                        </m:sub>
                      </m:sSub>
                      <m:d>
                        <m:dPr>
                          <m:ctrlPr>
                            <a:rPr kumimoji="0" lang="en-US" sz="23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mbria"/>
                              <a:cs typeface="Cambria"/>
                              <a:sym typeface="Cambria"/>
                            </a:rPr>
                          </m:ctrlPr>
                        </m:dPr>
                        <m:e>
                          <m:r>
                            <a:rPr kumimoji="0" lang="en-US" sz="23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mbria"/>
                              <a:cs typeface="Cambria"/>
                              <a:sym typeface="Cambria"/>
                            </a:rPr>
                            <m:t>𝑡</m:t>
                          </m:r>
                        </m:e>
                      </m:d>
                      <m:r>
                        <a:rPr kumimoji="0" lang="en-US" sz="23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"/>
                          <a:cs typeface="Cambria"/>
                          <a:sym typeface="Cambria"/>
                        </a:rPr>
                        <m:t>=</m:t>
                      </m:r>
                      <m:sSub>
                        <m:sSubPr>
                          <m:ctrlPr>
                            <a:rPr kumimoji="0" lang="en-US" sz="23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mbria"/>
                              <a:cs typeface="Cambria"/>
                              <a:sym typeface="Cambria"/>
                            </a:rPr>
                          </m:ctrlPr>
                        </m:sSubPr>
                        <m:e>
                          <m:r>
                            <a:rPr kumimoji="0" lang="en-US" sz="23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mbria"/>
                              <a:cs typeface="Cambria"/>
                              <a:sym typeface="Cambria"/>
                            </a:rPr>
                            <m:t>𝐹</m:t>
                          </m:r>
                        </m:e>
                        <m:sub>
                          <m:r>
                            <a:rPr kumimoji="0" lang="en-US" sz="23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mbria"/>
                              <a:cs typeface="Cambria"/>
                              <a:sym typeface="Cambria"/>
                            </a:rPr>
                            <m:t>𝑤</m:t>
                          </m:r>
                          <m:r>
                            <a:rPr kumimoji="0" lang="en-US" sz="23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mbria"/>
                              <a:cs typeface="Cambria"/>
                              <a:sym typeface="Cambria"/>
                            </a:rPr>
                            <m:t>,</m:t>
                          </m:r>
                          <m:r>
                            <a:rPr kumimoji="0" lang="en-US" sz="23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mbria"/>
                              <a:cs typeface="Cambria"/>
                              <a:sym typeface="Cambria"/>
                            </a:rPr>
                            <m:t>𝐿</m:t>
                          </m:r>
                        </m:sub>
                      </m:sSub>
                      <m:r>
                        <a:rPr kumimoji="0" lang="en-US" sz="23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"/>
                          <a:cs typeface="Cambria"/>
                          <a:sym typeface="Cambria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i="1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kumimoji="0" lang="en-US" sz="2300" b="0" i="0" u="none" strike="noStrike" cap="none" spc="0" normalizeH="0" baseline="0" dirty="0">
                  <a:ln>
                    <a:noFill/>
                  </a:ln>
                  <a:solidFill>
                    <a:schemeClr val="tx2">
                      <a:lumMod val="10000"/>
                    </a:schemeClr>
                  </a:solidFill>
                  <a:effectLst/>
                  <a:uFillTx/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0049045-1FE1-4EC3-9546-00BCBC6133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215" y="4859224"/>
                <a:ext cx="2829621" cy="369525"/>
              </a:xfrm>
              <a:prstGeom prst="rect">
                <a:avLst/>
              </a:prstGeom>
              <a:blipFill>
                <a:blip r:embed="rId5"/>
                <a:stretch>
                  <a:fillRect l="-3017" b="-11475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8AAD716-4C49-45AE-8916-741173DC87F9}"/>
                  </a:ext>
                </a:extLst>
              </p:cNvPr>
              <p:cNvSpPr txBox="1"/>
              <p:nvPr/>
            </p:nvSpPr>
            <p:spPr>
              <a:xfrm>
                <a:off x="578709" y="6285994"/>
                <a:ext cx="4969437" cy="7160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kumimoji="0" lang="en-US" sz="23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mbria"/>
                            </a:rPr>
                          </m:ctrlPr>
                        </m:accPr>
                        <m:e>
                          <m:r>
                            <a:rPr kumimoji="0" lang="en-US" sz="23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mbria"/>
                            </a:rPr>
                            <m:t>𝜃</m:t>
                          </m:r>
                        </m:e>
                      </m:acc>
                      <m:d>
                        <m:dPr>
                          <m:ctrlPr>
                            <a:rPr kumimoji="0" lang="en-US" sz="23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mbria"/>
                            </a:rPr>
                          </m:ctrlPr>
                        </m:dPr>
                        <m:e>
                          <m:r>
                            <a:rPr kumimoji="0" lang="en-US" sz="23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mbria"/>
                            </a:rPr>
                            <m:t>𝑡</m:t>
                          </m:r>
                        </m:e>
                      </m:d>
                      <m:r>
                        <a:rPr kumimoji="0" lang="en-US" sz="23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"/>
                          <a:cs typeface="Cambria"/>
                          <a:sym typeface="Cambria"/>
                        </a:rPr>
                        <m:t>=</m:t>
                      </m:r>
                      <m:f>
                        <m:fPr>
                          <m:ctrlPr>
                            <a:rPr kumimoji="0" lang="en-US" sz="23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mbria"/>
                            </a:rPr>
                          </m:ctrlPr>
                        </m:fPr>
                        <m:num>
                          <m:r>
                            <a:rPr kumimoji="0" lang="en-US" sz="23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mbria"/>
                            </a:rPr>
                            <m:t>𝐿</m:t>
                          </m:r>
                        </m:num>
                        <m:den>
                          <m:r>
                            <a:rPr kumimoji="0" lang="en-US" sz="23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mbria"/>
                            </a:rPr>
                            <m:t>𝐽</m:t>
                          </m:r>
                        </m:den>
                      </m:f>
                      <m:d>
                        <m:dPr>
                          <m:ctrlPr>
                            <a:rPr kumimoji="0" lang="en-US" sz="23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mbri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i="1">
                                  <a:solidFill>
                                    <a:schemeClr val="tx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solidFill>
                                    <a:schemeClr val="tx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i="1">
                                  <a:solidFill>
                                    <a:schemeClr val="tx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solidFill>
                                    <a:schemeClr val="tx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e>
                      </m:d>
                      <m:r>
                        <a:rPr kumimoji="0" lang="en-US" sz="23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mbria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i="1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i="1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0" lang="en-US" sz="2300" b="0" i="0" u="none" strike="noStrike" cap="none" spc="0" normalizeH="0" baseline="0" dirty="0">
                  <a:ln>
                    <a:noFill/>
                  </a:ln>
                  <a:solidFill>
                    <a:schemeClr val="tx2">
                      <a:lumMod val="10000"/>
                    </a:schemeClr>
                  </a:solidFill>
                  <a:effectLst/>
                  <a:uFillTx/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8AAD716-4C49-45AE-8916-741173DC87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709" y="6285994"/>
                <a:ext cx="4969437" cy="71603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501DCC5E-E4AF-4246-8FC0-017824706BF8}"/>
              </a:ext>
            </a:extLst>
          </p:cNvPr>
          <p:cNvGrpSpPr/>
          <p:nvPr/>
        </p:nvGrpSpPr>
        <p:grpSpPr>
          <a:xfrm>
            <a:off x="5765517" y="4253345"/>
            <a:ext cx="6671246" cy="4880801"/>
            <a:chOff x="5765517" y="4253345"/>
            <a:chExt cx="6671246" cy="4880801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E11B755C-13BC-4AAE-9F83-BA049EA389E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765517" y="4253345"/>
              <a:ext cx="6671246" cy="4880801"/>
            </a:xfrm>
            <a:prstGeom prst="rect">
              <a:avLst/>
            </a:prstGeom>
          </p:spPr>
        </p:pic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6C5DEBA-2ADB-4AB8-A293-2065E7CBA66A}"/>
                </a:ext>
              </a:extLst>
            </p:cNvPr>
            <p:cNvCxnSpPr>
              <a:cxnSpLocks/>
            </p:cNvCxnSpPr>
            <p:nvPr/>
          </p:nvCxnSpPr>
          <p:spPr>
            <a:xfrm>
              <a:off x="8391363" y="6026220"/>
              <a:ext cx="684107" cy="1566071"/>
            </a:xfrm>
            <a:prstGeom prst="straightConnector1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headEnd type="triangle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10B88639-D78B-4596-81B2-725A3C23FBC0}"/>
                    </a:ext>
                  </a:extLst>
                </p:cNvPr>
                <p:cNvSpPr/>
                <p:nvPr/>
              </p:nvSpPr>
              <p:spPr>
                <a:xfrm>
                  <a:off x="8200644" y="6521424"/>
                  <a:ext cx="577017" cy="44627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10B88639-D78B-4596-81B2-725A3C23FBC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00644" y="6521424"/>
                  <a:ext cx="577017" cy="446276"/>
                </a:xfrm>
                <a:prstGeom prst="rect">
                  <a:avLst/>
                </a:prstGeom>
                <a:blipFill>
                  <a:blip r:embed="rId8"/>
                  <a:stretch>
                    <a:fillRect l="-10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0156259-82E5-4E29-A8CB-77489B0A54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33994" y="6634353"/>
              <a:ext cx="429491" cy="220419"/>
            </a:xfrm>
            <a:prstGeom prst="straightConnector1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headEnd type="triangle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7D778D91-BE67-4103-861A-9238FAD2FCFC}"/>
                    </a:ext>
                  </a:extLst>
                </p:cNvPr>
                <p:cNvSpPr txBox="1"/>
                <p:nvPr/>
              </p:nvSpPr>
              <p:spPr>
                <a:xfrm>
                  <a:off x="9495388" y="6467563"/>
                  <a:ext cx="164404" cy="27699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none" lIns="0" tIns="0" rIns="0" bIns="0" numCol="1" spcCol="38100" rtlCol="0" anchor="ctr">
                  <a:spAutoFit/>
                </a:bodyPr>
                <a:lstStyle/>
                <a:p>
                  <a:pPr marL="0" marR="0" indent="0" algn="ctr" defTabSz="5842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tx2">
                                <a:lumMod val="10000"/>
                              </a:schemeClr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mbria"/>
                            <a:cs typeface="Cambria"/>
                            <a:sym typeface="Cambria"/>
                          </a:rPr>
                          <m:t>𝑐</m:t>
                        </m:r>
                      </m:oMath>
                    </m:oMathPara>
                  </a14:m>
                  <a:endParaRPr kumimoji="0" lang="en-US" sz="1800" b="0" i="0" u="none" strike="noStrike" cap="none" spc="0" normalizeH="0" baseline="0" dirty="0">
                    <a:ln>
                      <a:noFill/>
                    </a:ln>
                    <a:solidFill>
                      <a:schemeClr val="tx2">
                        <a:lumMod val="10000"/>
                      </a:schemeClr>
                    </a:solidFill>
                    <a:effectLst/>
                    <a:uFillTx/>
                    <a:ea typeface="Cambria"/>
                    <a:cs typeface="Cambria"/>
                    <a:sym typeface="Cambria"/>
                  </a:endParaRPr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7D778D91-BE67-4103-861A-9238FAD2FC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95388" y="6467563"/>
                  <a:ext cx="164404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37037" b="-2222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1383359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ort topic tit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Modeling of a differential drive vehicle</a:t>
            </a:r>
            <a:endParaRPr dirty="0"/>
          </a:p>
        </p:txBody>
      </p:sp>
      <p:sp>
        <p:nvSpPr>
          <p:cNvPr id="69" name="Concept 1…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1100"/>
              </a:spcBef>
              <a:defRPr sz="3000"/>
            </a:pPr>
            <a:r>
              <a:rPr lang="en-US" dirty="0"/>
              <a:t>Kinematic model</a:t>
            </a:r>
            <a:endParaRPr dirty="0"/>
          </a:p>
          <a:p>
            <a:pPr>
              <a:spcBef>
                <a:spcPts val="1100"/>
              </a:spcBef>
              <a:defRPr sz="3000"/>
            </a:pPr>
            <a:r>
              <a:rPr lang="en-US" dirty="0"/>
              <a:t>Kinematic constraints</a:t>
            </a:r>
          </a:p>
          <a:p>
            <a:pPr>
              <a:spcBef>
                <a:spcPts val="1100"/>
              </a:spcBef>
              <a:defRPr sz="3000"/>
            </a:pPr>
            <a:r>
              <a:rPr lang="en-US" dirty="0"/>
              <a:t>Dynamic model</a:t>
            </a:r>
          </a:p>
          <a:p>
            <a:pPr>
              <a:spcBef>
                <a:spcPts val="1100"/>
              </a:spcBef>
              <a:defRPr sz="3000"/>
            </a:pPr>
            <a:r>
              <a:rPr lang="en-US" dirty="0"/>
              <a:t>DC motor model</a:t>
            </a:r>
            <a:endParaRPr dirty="0"/>
          </a:p>
        </p:txBody>
      </p:sp>
      <p:sp>
        <p:nvSpPr>
          <p:cNvPr id="70" name="Concept 1…"/>
          <p:cNvSpPr txBox="1">
            <a:spLocks noGrp="1"/>
          </p:cNvSpPr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1100"/>
              </a:spcBef>
              <a:defRPr sz="3000"/>
            </a:pPr>
            <a:r>
              <a:rPr lang="en-US" dirty="0"/>
              <a:t>Reference frames</a:t>
            </a:r>
            <a:endParaRPr dirty="0"/>
          </a:p>
          <a:p>
            <a:pPr>
              <a:spcBef>
                <a:spcPts val="1100"/>
              </a:spcBef>
              <a:defRPr sz="3000"/>
            </a:pPr>
            <a:r>
              <a:rPr lang="en-US" dirty="0"/>
              <a:t>Kinematics basics</a:t>
            </a:r>
          </a:p>
          <a:p>
            <a:pPr>
              <a:spcBef>
                <a:spcPts val="1100"/>
              </a:spcBef>
              <a:defRPr sz="3000"/>
            </a:pPr>
            <a:r>
              <a:rPr lang="en-US" dirty="0"/>
              <a:t>Dynamics basics</a:t>
            </a:r>
            <a:endParaRPr dirty="0"/>
          </a:p>
        </p:txBody>
      </p:sp>
      <p:sp>
        <p:nvSpPr>
          <p:cNvPr id="71" name="Author name (affiliation) - first version…"/>
          <p:cNvSpPr txBox="1">
            <a:spLocks noGrp="1"/>
          </p:cNvSpPr>
          <p:nvPr>
            <p:ph type="body" idx="15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1100"/>
              </a:spcBef>
              <a:defRPr sz="3000"/>
            </a:pPr>
            <a:r>
              <a:rPr lang="en-US" dirty="0"/>
              <a:t>Jacopo Tani (ETHZ)</a:t>
            </a:r>
            <a:endParaRPr dirty="0"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A slide with a diagra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Dynamical model: general </a:t>
            </a:r>
            <a:endParaRPr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615246" y="9241497"/>
            <a:ext cx="261621" cy="355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20</a:t>
            </a:fld>
            <a:endParaRPr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DE52C34-93A2-40AB-A40F-DD8316132754}"/>
              </a:ext>
            </a:extLst>
          </p:cNvPr>
          <p:cNvGrpSpPr/>
          <p:nvPr/>
        </p:nvGrpSpPr>
        <p:grpSpPr>
          <a:xfrm>
            <a:off x="1493109" y="2212015"/>
            <a:ext cx="4969437" cy="1552062"/>
            <a:chOff x="578709" y="2073470"/>
            <a:chExt cx="4969437" cy="155206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33758FF6-9AD1-416D-B4F6-11BD9C92B0A7}"/>
                    </a:ext>
                  </a:extLst>
                </p:cNvPr>
                <p:cNvSpPr txBox="1"/>
                <p:nvPr/>
              </p:nvSpPr>
              <p:spPr>
                <a:xfrm>
                  <a:off x="578709" y="2073470"/>
                  <a:ext cx="2688878" cy="36952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none" lIns="0" tIns="0" rIns="0" bIns="0" numCol="1" spcCol="38100" rtlCol="0" anchor="ctr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23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tx2">
                                <a:lumMod val="10000"/>
                              </a:schemeClr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mbria"/>
                            <a:cs typeface="Cambria"/>
                            <a:sym typeface="Cambria"/>
                          </a:rPr>
                          <m:t>𝑀</m:t>
                        </m:r>
                        <m:sSub>
                          <m:sSubPr>
                            <m:ctrlPr>
                              <a:rPr kumimoji="0" lang="en-US" sz="23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Cambria"/>
                                <a:cs typeface="Cambria"/>
                                <a:sym typeface="Cambria"/>
                              </a:rPr>
                            </m:ctrlPr>
                          </m:sSubPr>
                          <m:e>
                            <m:r>
                              <a:rPr kumimoji="0" lang="en-US" sz="23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Cambria"/>
                                <a:cs typeface="Cambria"/>
                                <a:sym typeface="Cambria"/>
                              </a:rPr>
                              <m:t>𝑎</m:t>
                            </m:r>
                          </m:e>
                          <m:sub>
                            <m:r>
                              <a:rPr kumimoji="0" lang="en-US" sz="23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Cambria"/>
                                <a:cs typeface="Cambria"/>
                                <a:sym typeface="Cambria"/>
                              </a:rPr>
                              <m:t>𝑢</m:t>
                            </m:r>
                          </m:sub>
                        </m:sSub>
                        <m:d>
                          <m:dPr>
                            <m:ctrlPr>
                              <a:rPr kumimoji="0" lang="en-US" sz="23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Cambria"/>
                                <a:cs typeface="Cambria"/>
                                <a:sym typeface="Cambria"/>
                              </a:rPr>
                            </m:ctrlPr>
                          </m:dPr>
                          <m:e>
                            <m:r>
                              <a:rPr kumimoji="0" lang="en-US" sz="23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Cambria"/>
                                <a:cs typeface="Cambria"/>
                                <a:sym typeface="Cambria"/>
                              </a:rPr>
                              <m:t>𝑡</m:t>
                            </m:r>
                          </m:e>
                        </m:d>
                        <m:r>
                          <a:rPr kumimoji="0" lang="en-US" sz="23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tx2">
                                <a:lumMod val="10000"/>
                              </a:schemeClr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mbria"/>
                            <a:cs typeface="Cambria"/>
                            <a:sym typeface="Cambria"/>
                          </a:rPr>
                          <m:t>=</m:t>
                        </m:r>
                        <m:sSub>
                          <m:sSubPr>
                            <m:ctrlPr>
                              <a:rPr kumimoji="0" lang="en-US" sz="23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Cambria"/>
                                <a:cs typeface="Cambria"/>
                                <a:sym typeface="Cambria"/>
                              </a:rPr>
                            </m:ctrlPr>
                          </m:sSubPr>
                          <m:e>
                            <m:r>
                              <a:rPr kumimoji="0" lang="en-US" sz="23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Cambria"/>
                                <a:cs typeface="Cambria"/>
                                <a:sym typeface="Cambria"/>
                              </a:rPr>
                              <m:t>𝐹</m:t>
                            </m:r>
                          </m:e>
                          <m:sub>
                            <m:r>
                              <a:rPr kumimoji="0" lang="en-US" sz="23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Cambria"/>
                                <a:cs typeface="Cambria"/>
                                <a:sym typeface="Cambria"/>
                              </a:rPr>
                              <m:t>𝑢</m:t>
                            </m:r>
                            <m:r>
                              <a:rPr kumimoji="0" lang="en-US" sz="23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Cambria"/>
                                <a:cs typeface="Cambria"/>
                                <a:sym typeface="Cambria"/>
                              </a:rPr>
                              <m:t>,</m:t>
                            </m:r>
                            <m:r>
                              <a:rPr kumimoji="0" lang="en-US" sz="23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Cambria"/>
                                <a:cs typeface="Cambria"/>
                                <a:sym typeface="Cambria"/>
                              </a:rPr>
                              <m:t>𝐿</m:t>
                            </m:r>
                          </m:sub>
                        </m:sSub>
                        <m:r>
                          <a:rPr kumimoji="0" lang="en-US" sz="23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tx2">
                                <a:lumMod val="10000"/>
                              </a:schemeClr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mbria"/>
                            <a:cs typeface="Cambria"/>
                            <a:sym typeface="Cambria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i="1"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oMath>
                    </m:oMathPara>
                  </a14:m>
                  <a:endParaRPr kumimoji="0" lang="en-US" sz="2300" b="0" i="0" u="none" strike="noStrike" cap="none" spc="0" normalizeH="0" baseline="0" dirty="0">
                    <a:ln>
                      <a:noFill/>
                    </a:ln>
                    <a:solidFill>
                      <a:schemeClr val="tx2">
                        <a:lumMod val="10000"/>
                      </a:schemeClr>
                    </a:solidFill>
                    <a:effectLst/>
                    <a:uFillTx/>
                    <a:latin typeface="Cambria"/>
                    <a:ea typeface="Cambria"/>
                    <a:cs typeface="Cambria"/>
                    <a:sym typeface="Cambria"/>
                  </a:endParaRP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33758FF6-9AD1-416D-B4F6-11BD9C92B0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709" y="2073470"/>
                  <a:ext cx="2688878" cy="369525"/>
                </a:xfrm>
                <a:prstGeom prst="rect">
                  <a:avLst/>
                </a:prstGeom>
                <a:blipFill>
                  <a:blip r:embed="rId3"/>
                  <a:stretch>
                    <a:fillRect l="-3855" b="-13333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3066702A-7878-4055-8410-03DE106C9C22}"/>
                    </a:ext>
                  </a:extLst>
                </p:cNvPr>
                <p:cNvSpPr txBox="1"/>
                <p:nvPr/>
              </p:nvSpPr>
              <p:spPr>
                <a:xfrm>
                  <a:off x="584215" y="2539977"/>
                  <a:ext cx="2829621" cy="36952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none" lIns="0" tIns="0" rIns="0" bIns="0" numCol="1" spcCol="38100" rtlCol="0" anchor="ctr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23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tx2">
                                <a:lumMod val="10000"/>
                              </a:schemeClr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mbria"/>
                            <a:cs typeface="Cambria"/>
                            <a:sym typeface="Cambria"/>
                          </a:rPr>
                          <m:t>𝑀</m:t>
                        </m:r>
                        <m:sSub>
                          <m:sSubPr>
                            <m:ctrlPr>
                              <a:rPr kumimoji="0" lang="en-US" sz="23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Cambria"/>
                                <a:cs typeface="Cambria"/>
                                <a:sym typeface="Cambria"/>
                              </a:rPr>
                            </m:ctrlPr>
                          </m:sSubPr>
                          <m:e>
                            <m:r>
                              <a:rPr kumimoji="0" lang="en-US" sz="23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Cambria"/>
                                <a:cs typeface="Cambria"/>
                                <a:sym typeface="Cambria"/>
                              </a:rPr>
                              <m:t>𝑎</m:t>
                            </m:r>
                          </m:e>
                          <m:sub>
                            <m:r>
                              <a:rPr kumimoji="0" lang="en-US" sz="23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Cambria"/>
                                <a:cs typeface="Cambria"/>
                                <a:sym typeface="Cambria"/>
                              </a:rPr>
                              <m:t>𝑤</m:t>
                            </m:r>
                          </m:sub>
                        </m:sSub>
                        <m:d>
                          <m:dPr>
                            <m:ctrlPr>
                              <a:rPr kumimoji="0" lang="en-US" sz="23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Cambria"/>
                                <a:cs typeface="Cambria"/>
                                <a:sym typeface="Cambria"/>
                              </a:rPr>
                            </m:ctrlPr>
                          </m:dPr>
                          <m:e>
                            <m:r>
                              <a:rPr kumimoji="0" lang="en-US" sz="23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Cambria"/>
                                <a:cs typeface="Cambria"/>
                                <a:sym typeface="Cambria"/>
                              </a:rPr>
                              <m:t>𝑡</m:t>
                            </m:r>
                          </m:e>
                        </m:d>
                        <m:r>
                          <a:rPr kumimoji="0" lang="en-US" sz="23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tx2">
                                <a:lumMod val="10000"/>
                              </a:schemeClr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mbria"/>
                            <a:cs typeface="Cambria"/>
                            <a:sym typeface="Cambria"/>
                          </a:rPr>
                          <m:t>=</m:t>
                        </m:r>
                        <m:sSub>
                          <m:sSubPr>
                            <m:ctrlPr>
                              <a:rPr kumimoji="0" lang="en-US" sz="23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Cambria"/>
                                <a:cs typeface="Cambria"/>
                                <a:sym typeface="Cambria"/>
                              </a:rPr>
                            </m:ctrlPr>
                          </m:sSubPr>
                          <m:e>
                            <m:r>
                              <a:rPr kumimoji="0" lang="en-US" sz="23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Cambria"/>
                                <a:cs typeface="Cambria"/>
                                <a:sym typeface="Cambria"/>
                              </a:rPr>
                              <m:t>𝐹</m:t>
                            </m:r>
                          </m:e>
                          <m:sub>
                            <m:r>
                              <a:rPr kumimoji="0" lang="en-US" sz="23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Cambria"/>
                                <a:cs typeface="Cambria"/>
                                <a:sym typeface="Cambria"/>
                              </a:rPr>
                              <m:t>𝑤</m:t>
                            </m:r>
                            <m:r>
                              <a:rPr kumimoji="0" lang="en-US" sz="23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Cambria"/>
                                <a:cs typeface="Cambria"/>
                                <a:sym typeface="Cambria"/>
                              </a:rPr>
                              <m:t>,</m:t>
                            </m:r>
                            <m:r>
                              <a:rPr kumimoji="0" lang="en-US" sz="23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Cambria"/>
                                <a:cs typeface="Cambria"/>
                                <a:sym typeface="Cambria"/>
                              </a:rPr>
                              <m:t>𝐿</m:t>
                            </m:r>
                          </m:sub>
                        </m:sSub>
                        <m:r>
                          <a:rPr kumimoji="0" lang="en-US" sz="23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tx2">
                                <a:lumMod val="10000"/>
                              </a:schemeClr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mbria"/>
                            <a:cs typeface="Cambria"/>
                            <a:sym typeface="Cambria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i="1"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oMath>
                    </m:oMathPara>
                  </a14:m>
                  <a:endParaRPr kumimoji="0" lang="en-US" sz="2300" b="0" i="0" u="none" strike="noStrike" cap="none" spc="0" normalizeH="0" baseline="0" dirty="0">
                    <a:ln>
                      <a:noFill/>
                    </a:ln>
                    <a:solidFill>
                      <a:schemeClr val="tx2">
                        <a:lumMod val="10000"/>
                      </a:schemeClr>
                    </a:solidFill>
                    <a:effectLst/>
                    <a:uFillTx/>
                    <a:latin typeface="Cambria"/>
                    <a:ea typeface="Cambria"/>
                    <a:cs typeface="Cambria"/>
                    <a:sym typeface="Cambria"/>
                  </a:endParaRP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3066702A-7878-4055-8410-03DE106C9C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4215" y="2539977"/>
                  <a:ext cx="2829621" cy="369525"/>
                </a:xfrm>
                <a:prstGeom prst="rect">
                  <a:avLst/>
                </a:prstGeom>
                <a:blipFill>
                  <a:blip r:embed="rId4"/>
                  <a:stretch>
                    <a:fillRect l="-3017" b="-11475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F6CA9631-081C-40D6-84F9-583A3912B9CC}"/>
                    </a:ext>
                  </a:extLst>
                </p:cNvPr>
                <p:cNvSpPr txBox="1"/>
                <p:nvPr/>
              </p:nvSpPr>
              <p:spPr>
                <a:xfrm>
                  <a:off x="578709" y="2909502"/>
                  <a:ext cx="4969437" cy="71603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none" lIns="0" tIns="0" rIns="0" bIns="0" numCol="1" spcCol="38100" rtlCol="0" anchor="ctr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̈"/>
                            <m:ctrlPr>
                              <a:rPr kumimoji="0" lang="en-US" sz="23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Cambria"/>
                              </a:rPr>
                            </m:ctrlPr>
                          </m:accPr>
                          <m:e>
                            <m:r>
                              <a:rPr kumimoji="0" lang="en-US" sz="23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Cambria"/>
                              </a:rPr>
                              <m:t>𝜃</m:t>
                            </m:r>
                          </m:e>
                        </m:acc>
                        <m:d>
                          <m:dPr>
                            <m:ctrlPr>
                              <a:rPr kumimoji="0" lang="en-US" sz="23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Cambria"/>
                              </a:rPr>
                            </m:ctrlPr>
                          </m:dPr>
                          <m:e>
                            <m:r>
                              <a:rPr kumimoji="0" lang="en-US" sz="23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Cambria"/>
                              </a:rPr>
                              <m:t>𝑡</m:t>
                            </m:r>
                          </m:e>
                        </m:d>
                        <m:r>
                          <a:rPr kumimoji="0" lang="en-US" sz="23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tx2">
                                <a:lumMod val="10000"/>
                              </a:schemeClr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mbria"/>
                            <a:cs typeface="Cambria"/>
                            <a:sym typeface="Cambria"/>
                          </a:rPr>
                          <m:t>=</m:t>
                        </m:r>
                        <m:f>
                          <m:fPr>
                            <m:ctrlPr>
                              <a:rPr kumimoji="0" lang="en-US" sz="23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Cambria"/>
                              </a:rPr>
                            </m:ctrlPr>
                          </m:fPr>
                          <m:num>
                            <m:r>
                              <a:rPr kumimoji="0" lang="en-US" sz="23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Cambria"/>
                              </a:rPr>
                              <m:t>𝐿</m:t>
                            </m:r>
                          </m:num>
                          <m:den>
                            <m:r>
                              <a:rPr kumimoji="0" lang="en-US" sz="23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Cambria"/>
                              </a:rPr>
                              <m:t>𝐽</m:t>
                            </m:r>
                          </m:den>
                        </m:f>
                        <m:d>
                          <m:dPr>
                            <m:ctrlPr>
                              <a:rPr kumimoji="0" lang="en-US" sz="23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Cambria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2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2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2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i="1">
                                    <a:solidFill>
                                      <a:schemeClr val="tx2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solidFill>
                                      <a:schemeClr val="tx2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2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2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2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i="1">
                                    <a:solidFill>
                                      <a:schemeClr val="tx2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solidFill>
                                      <a:schemeClr val="tx2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sub>
                            </m:sSub>
                          </m:e>
                        </m:d>
                        <m:r>
                          <a:rPr kumimoji="0" lang="en-US" sz="23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tx2">
                                <a:lumMod val="10000"/>
                              </a:schemeClr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Cambria"/>
                          </a:rPr>
                          <m:t>+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𝐽</m:t>
                            </m:r>
                          </m:den>
                        </m:f>
                        <m:r>
                          <a:rPr lang="en-US" b="0" i="1" smtClean="0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i="1"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i="1"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0" lang="en-US" sz="2300" b="0" i="0" u="none" strike="noStrike" cap="none" spc="0" normalizeH="0" baseline="0" dirty="0">
                    <a:ln>
                      <a:noFill/>
                    </a:ln>
                    <a:solidFill>
                      <a:schemeClr val="tx2">
                        <a:lumMod val="10000"/>
                      </a:schemeClr>
                    </a:solidFill>
                    <a:effectLst/>
                    <a:uFillTx/>
                    <a:latin typeface="Cambria"/>
                    <a:ea typeface="Cambria"/>
                    <a:cs typeface="Cambria"/>
                    <a:sym typeface="Cambria"/>
                  </a:endParaRP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F6CA9631-081C-40D6-84F9-583A3912B9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709" y="2909502"/>
                  <a:ext cx="4969437" cy="71603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FBFF2DD-4AF4-47E1-BB5B-79D8AC077504}"/>
              </a:ext>
            </a:extLst>
          </p:cNvPr>
          <p:cNvGrpSpPr/>
          <p:nvPr/>
        </p:nvGrpSpPr>
        <p:grpSpPr>
          <a:xfrm>
            <a:off x="7307080" y="1949345"/>
            <a:ext cx="4192943" cy="1814732"/>
            <a:chOff x="510034" y="5758494"/>
            <a:chExt cx="4192943" cy="18147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FB2E48F0-2B0F-4953-984C-9245EA668E34}"/>
                    </a:ext>
                  </a:extLst>
                </p:cNvPr>
                <p:cNvSpPr/>
                <p:nvPr/>
              </p:nvSpPr>
              <p:spPr>
                <a:xfrm>
                  <a:off x="510035" y="5758494"/>
                  <a:ext cx="1815497" cy="44627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)=</m:t>
                        </m:r>
                        <m:acc>
                          <m:accPr>
                            <m:chr m:val="̇"/>
                            <m:ctrlPr>
                              <a:rPr lang="en-US" b="0" i="1" smtClean="0"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  <m:r>
                          <a:rPr lang="en-US" b="0" i="1" smtClean="0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FB2E48F0-2B0F-4953-984C-9245EA668E3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035" y="5758494"/>
                  <a:ext cx="1815497" cy="446276"/>
                </a:xfrm>
                <a:prstGeom prst="rect">
                  <a:avLst/>
                </a:prstGeom>
                <a:blipFill>
                  <a:blip r:embed="rId6"/>
                  <a:stretch>
                    <a:fillRect b="-205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8389EEE8-632C-4EFF-86D8-4B09ABE6319A}"/>
                    </a:ext>
                  </a:extLst>
                </p:cNvPr>
                <p:cNvSpPr/>
                <p:nvPr/>
              </p:nvSpPr>
              <p:spPr>
                <a:xfrm>
                  <a:off x="510034" y="6203660"/>
                  <a:ext cx="2398542" cy="46275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)=</m:t>
                        </m:r>
                        <m:r>
                          <a:rPr lang="en-US" b="0" i="1" smtClean="0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acc>
                          <m:accPr>
                            <m:chr m:val="̇"/>
                            <m:ctrlPr>
                              <a:rPr lang="en-US" b="0" i="1" smtClean="0"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 lang="en-US" b="0" i="1" smtClean="0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8389EEE8-632C-4EFF-86D8-4B09ABE6319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034" y="6203660"/>
                  <a:ext cx="2398542" cy="462755"/>
                </a:xfrm>
                <a:prstGeom prst="rect">
                  <a:avLst/>
                </a:prstGeom>
                <a:blipFill>
                  <a:blip r:embed="rId7"/>
                  <a:stretch>
                    <a:fillRect t="-2632" b="-184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D2B91DBE-AE25-435D-AAB9-09F250F2D4DB}"/>
                    </a:ext>
                  </a:extLst>
                </p:cNvPr>
                <p:cNvSpPr/>
                <p:nvPr/>
              </p:nvSpPr>
              <p:spPr>
                <a:xfrm>
                  <a:off x="510035" y="6647716"/>
                  <a:ext cx="3392275" cy="46275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)=</m:t>
                        </m:r>
                        <m:acc>
                          <m:accPr>
                            <m:chr m:val="̈"/>
                            <m:ctrlPr>
                              <a:rPr lang="en-US" b="0" i="1" smtClean="0"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̇"/>
                                <m:ctrlPr>
                                  <a:rPr lang="en-US" b="0" i="1" smtClean="0">
                                    <a:solidFill>
                                      <a:schemeClr val="tx2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chemeClr val="tx2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D2B91DBE-AE25-435D-AAB9-09F250F2D4D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035" y="6647716"/>
                  <a:ext cx="3392275" cy="462755"/>
                </a:xfrm>
                <a:prstGeom prst="rect">
                  <a:avLst/>
                </a:prstGeom>
                <a:blipFill>
                  <a:blip r:embed="rId8"/>
                  <a:stretch>
                    <a:fillRect t="-2632" b="-184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ABD479B8-0E77-4A86-A664-15FC66988739}"/>
                    </a:ext>
                  </a:extLst>
                </p:cNvPr>
                <p:cNvSpPr/>
                <p:nvPr/>
              </p:nvSpPr>
              <p:spPr>
                <a:xfrm>
                  <a:off x="510034" y="7110471"/>
                  <a:ext cx="4192943" cy="46275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)=2 </m:t>
                        </m:r>
                        <m:acc>
                          <m:accPr>
                            <m:chr m:val="̇"/>
                            <m:ctrlPr>
                              <a:rPr lang="en-US" b="0" i="1" smtClean="0"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acc>
                          <m:accPr>
                            <m:chr m:val="̇"/>
                            <m:ctrlPr>
                              <a:rPr lang="en-US" i="1"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d>
                          <m:dPr>
                            <m:ctrlPr>
                              <a:rPr lang="en-US" i="1"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̈"/>
                            <m:ctrlPr>
                              <a:rPr lang="en-US" b="0" i="1" smtClean="0"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 lang="en-US" b="0" i="1" smtClean="0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b="0" i="1" smtClean="0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ABD479B8-0E77-4A86-A664-15FC6698873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034" y="7110471"/>
                  <a:ext cx="4192943" cy="462755"/>
                </a:xfrm>
                <a:prstGeom prst="rect">
                  <a:avLst/>
                </a:prstGeom>
                <a:blipFill>
                  <a:blip r:embed="rId9"/>
                  <a:stretch>
                    <a:fillRect t="-2667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" name="Right Brace 3">
            <a:extLst>
              <a:ext uri="{FF2B5EF4-FFF2-40B4-BE49-F238E27FC236}">
                <a16:creationId xmlns:a16="http://schemas.microsoft.com/office/drawing/2014/main" id="{D9EBAE30-D9D5-441C-AC28-3824F93D3E44}"/>
              </a:ext>
            </a:extLst>
          </p:cNvPr>
          <p:cNvSpPr/>
          <p:nvPr/>
        </p:nvSpPr>
        <p:spPr>
          <a:xfrm rot="5400000">
            <a:off x="6094660" y="1783135"/>
            <a:ext cx="493361" cy="4908340"/>
          </a:xfrm>
          <a:prstGeom prst="rightBrace">
            <a:avLst>
              <a:gd name="adj1" fmla="val 8333"/>
              <a:gd name="adj2" fmla="val 49718"/>
            </a:avLst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422769F-4221-4058-A907-8C4A0B9B2A09}"/>
              </a:ext>
            </a:extLst>
          </p:cNvPr>
          <p:cNvGrpSpPr/>
          <p:nvPr/>
        </p:nvGrpSpPr>
        <p:grpSpPr>
          <a:xfrm>
            <a:off x="3078596" y="4738654"/>
            <a:ext cx="6525491" cy="2930170"/>
            <a:chOff x="3311236" y="4745248"/>
            <a:chExt cx="6525491" cy="2930170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A8458FDB-E609-4287-A5F8-F0E94D964E38}"/>
                </a:ext>
              </a:extLst>
            </p:cNvPr>
            <p:cNvGrpSpPr/>
            <p:nvPr/>
          </p:nvGrpSpPr>
          <p:grpSpPr>
            <a:xfrm>
              <a:off x="3887172" y="5228845"/>
              <a:ext cx="5357692" cy="2057631"/>
              <a:chOff x="1220489" y="1972407"/>
              <a:chExt cx="5357692" cy="205763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E21A0B50-817A-4CB2-BEFC-D1E12DBD6141}"/>
                      </a:ext>
                    </a:extLst>
                  </p:cNvPr>
                  <p:cNvSpPr txBox="1"/>
                  <p:nvPr/>
                </p:nvSpPr>
                <p:spPr>
                  <a:xfrm>
                    <a:off x="1220489" y="1972407"/>
                    <a:ext cx="4817953" cy="660309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0" tIns="0" rIns="0" bIns="0" numCol="1" spcCol="38100" rtlCol="0" anchor="ctr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b="0" i="1" smtClean="0">
                                      <a:solidFill>
                                        <a:schemeClr val="tx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chemeClr val="tx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>
                                  <a:solidFill>
                                    <a:schemeClr val="tx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kumimoji="0" lang="en-US" sz="23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mbria"/>
                              <a:cs typeface="Cambria"/>
                              <a:sym typeface="Cambria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i="1">
                                      <a:solidFill>
                                        <a:schemeClr val="tx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chemeClr val="tx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solidFill>
                                    <a:schemeClr val="tx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tx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i="1">
                                      <a:solidFill>
                                        <a:schemeClr val="tx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solidFill>
                                        <a:schemeClr val="tx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i="1">
                                      <a:solidFill>
                                        <a:schemeClr val="tx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solidFill>
                                        <a:schemeClr val="tx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tx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den>
                          </m:f>
                        </m:oMath>
                      </m:oMathPara>
                    </a14:m>
                    <a:endParaRPr kumimoji="0" lang="en-US" sz="2300" b="0" i="0" u="none" strike="noStrike" cap="none" spc="0" normalizeH="0" baseline="0" dirty="0">
                      <a:ln>
                        <a:noFill/>
                      </a:ln>
                      <a:solidFill>
                        <a:schemeClr val="tx2">
                          <a:lumMod val="10000"/>
                        </a:schemeClr>
                      </a:solidFill>
                      <a:effectLst/>
                      <a:uFillTx/>
                      <a:latin typeface="Cambria"/>
                      <a:ea typeface="Cambria"/>
                      <a:cs typeface="Cambria"/>
                      <a:sym typeface="Cambria"/>
                    </a:endParaRPr>
                  </a:p>
                </p:txBody>
              </p:sp>
            </mc:Choice>
            <mc:Fallback xmlns="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E21A0B50-817A-4CB2-BEFC-D1E12DBD614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20489" y="1972407"/>
                    <a:ext cx="4817953" cy="66030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 w="12700" cap="flat">
                    <a:noFill/>
                    <a:miter lim="400000"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8FC57088-FBD6-40BB-9703-EA715AC6CE52}"/>
                      </a:ext>
                    </a:extLst>
                  </p:cNvPr>
                  <p:cNvSpPr txBox="1"/>
                  <p:nvPr/>
                </p:nvSpPr>
                <p:spPr>
                  <a:xfrm>
                    <a:off x="1608744" y="2648694"/>
                    <a:ext cx="4330673" cy="660309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none" lIns="0" tIns="0" rIns="0" bIns="0" numCol="1" spcCol="38100" rtlCol="0" anchor="ctr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tx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i="1">
                                      <a:solidFill>
                                        <a:schemeClr val="tx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chemeClr val="tx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solidFill>
                                    <a:schemeClr val="tx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solidFill>
                                    <a:schemeClr val="tx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i="1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i="1">
                                      <a:solidFill>
                                        <a:schemeClr val="tx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chemeClr val="tx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solidFill>
                                    <a:schemeClr val="tx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solidFill>
                                    <a:schemeClr val="tx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i="1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tx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schemeClr val="tx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i="1">
                                      <a:solidFill>
                                        <a:schemeClr val="tx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solidFill>
                                        <a:schemeClr val="tx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i="1">
                                      <a:solidFill>
                                        <a:schemeClr val="tx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solidFill>
                                        <a:schemeClr val="tx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solidFill>
                                    <a:schemeClr val="tx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den>
                          </m:f>
                        </m:oMath>
                      </m:oMathPara>
                    </a14:m>
                    <a:endParaRPr kumimoji="0" lang="en-US" sz="2300" b="0" i="0" u="none" strike="noStrike" cap="none" spc="0" normalizeH="0" baseline="0" dirty="0">
                      <a:ln>
                        <a:noFill/>
                      </a:ln>
                      <a:solidFill>
                        <a:schemeClr val="tx2">
                          <a:lumMod val="10000"/>
                        </a:schemeClr>
                      </a:solidFill>
                      <a:effectLst/>
                      <a:uFillTx/>
                      <a:latin typeface="Cambria"/>
                      <a:ea typeface="Cambria"/>
                      <a:cs typeface="Cambria"/>
                      <a:sym typeface="Cambria"/>
                    </a:endParaRPr>
                  </a:p>
                </p:txBody>
              </p:sp>
            </mc:Choice>
            <mc:Fallback xmlns="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8FC57088-FBD6-40BB-9703-EA715AC6CE5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08744" y="2648694"/>
                    <a:ext cx="4330673" cy="66030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 w="12700" cap="flat">
                    <a:noFill/>
                    <a:miter lim="400000"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C6B6F6F5-5B9A-41F0-975C-6BD8A3F02F10}"/>
                      </a:ext>
                    </a:extLst>
                  </p:cNvPr>
                  <p:cNvSpPr txBox="1"/>
                  <p:nvPr/>
                </p:nvSpPr>
                <p:spPr>
                  <a:xfrm>
                    <a:off x="1608744" y="3314008"/>
                    <a:ext cx="4969437" cy="716030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none" lIns="0" tIns="0" rIns="0" bIns="0" numCol="1" spcCol="38100" rtlCol="0" anchor="ctr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̈"/>
                              <m:ctrlPr>
                                <a:rPr kumimoji="0" lang="en-US" sz="23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2">
                                      <a:lumMod val="10000"/>
                                    </a:schemeClr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mbria"/>
                                </a:rPr>
                              </m:ctrlPr>
                            </m:accPr>
                            <m:e>
                              <m:r>
                                <a:rPr kumimoji="0" lang="en-US" sz="23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2">
                                      <a:lumMod val="10000"/>
                                    </a:schemeClr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mbria"/>
                                </a:rPr>
                                <m:t>𝜃</m:t>
                              </m:r>
                            </m:e>
                          </m:acc>
                          <m:d>
                            <m:dPr>
                              <m:ctrlPr>
                                <a:rPr kumimoji="0" lang="en-US" sz="23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2">
                                      <a:lumMod val="10000"/>
                                    </a:schemeClr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mbria"/>
                                </a:rPr>
                              </m:ctrlPr>
                            </m:dPr>
                            <m:e>
                              <m:r>
                                <a:rPr kumimoji="0" lang="en-US" sz="23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2">
                                      <a:lumMod val="10000"/>
                                    </a:schemeClr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mbria"/>
                                </a:rPr>
                                <m:t>𝑡</m:t>
                              </m:r>
                            </m:e>
                          </m:d>
                          <m:r>
                            <a:rPr kumimoji="0" lang="en-US" sz="23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mbria"/>
                              <a:cs typeface="Cambria"/>
                              <a:sym typeface="Cambria"/>
                            </a:rPr>
                            <m:t>=</m:t>
                          </m:r>
                          <m:f>
                            <m:fPr>
                              <m:ctrlPr>
                                <a:rPr kumimoji="0" lang="en-US" sz="23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2">
                                      <a:lumMod val="10000"/>
                                    </a:schemeClr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mbria"/>
                                </a:rPr>
                              </m:ctrlPr>
                            </m:fPr>
                            <m:num>
                              <m:r>
                                <a:rPr kumimoji="0" lang="en-US" sz="23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2">
                                      <a:lumMod val="10000"/>
                                    </a:schemeClr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mbria"/>
                                </a:rPr>
                                <m:t>𝐿</m:t>
                              </m:r>
                            </m:num>
                            <m:den>
                              <m:r>
                                <a:rPr kumimoji="0" lang="en-US" sz="23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2">
                                      <a:lumMod val="10000"/>
                                    </a:schemeClr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mbria"/>
                                </a:rPr>
                                <m:t>𝐽</m:t>
                              </m:r>
                            </m:den>
                          </m:f>
                          <m:d>
                            <m:dPr>
                              <m:ctrlPr>
                                <a:rPr kumimoji="0" lang="en-US" sz="23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2">
                                      <a:lumMod val="10000"/>
                                    </a:schemeClr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mbria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i="1">
                                      <a:solidFill>
                                        <a:schemeClr val="tx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solidFill>
                                        <a:schemeClr val="tx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i="1">
                                      <a:solidFill>
                                        <a:schemeClr val="tx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solidFill>
                                        <a:schemeClr val="tx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</m:e>
                          </m:d>
                          <m:r>
                            <a:rPr kumimoji="0" lang="en-US" sz="23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mbria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schemeClr val="tx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tx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chemeClr val="tx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den>
                          </m:f>
                          <m:r>
                            <a:rPr lang="en-US" b="0" i="1" smtClean="0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i="1">
                                  <a:solidFill>
                                    <a:schemeClr val="tx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chemeClr val="tx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i="1">
                                  <a:solidFill>
                                    <a:schemeClr val="tx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solidFill>
                                    <a:schemeClr val="tx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kumimoji="0" lang="en-US" sz="2300" b="0" i="0" u="none" strike="noStrike" cap="none" spc="0" normalizeH="0" baseline="0" dirty="0">
                      <a:ln>
                        <a:noFill/>
                      </a:ln>
                      <a:solidFill>
                        <a:schemeClr val="tx2">
                          <a:lumMod val="10000"/>
                        </a:schemeClr>
                      </a:solidFill>
                      <a:effectLst/>
                      <a:uFillTx/>
                      <a:latin typeface="Cambria"/>
                      <a:ea typeface="Cambria"/>
                      <a:cs typeface="Cambria"/>
                      <a:sym typeface="Cambria"/>
                    </a:endParaRPr>
                  </a:p>
                </p:txBody>
              </p:sp>
            </mc:Choice>
            <mc:Fallback xmlns="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C6B6F6F5-5B9A-41F0-975C-6BD8A3F02F1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08744" y="3314008"/>
                    <a:ext cx="4969437" cy="71603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  <a:ln w="12700" cap="flat">
                    <a:noFill/>
                    <a:miter lim="400000"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4" name="Flowchart: Process 13">
              <a:extLst>
                <a:ext uri="{FF2B5EF4-FFF2-40B4-BE49-F238E27FC236}">
                  <a16:creationId xmlns:a16="http://schemas.microsoft.com/office/drawing/2014/main" id="{774F493D-53AF-4303-831E-1CCD7BE79BD9}"/>
                </a:ext>
              </a:extLst>
            </p:cNvPr>
            <p:cNvSpPr/>
            <p:nvPr/>
          </p:nvSpPr>
          <p:spPr>
            <a:xfrm>
              <a:off x="3311236" y="4745248"/>
              <a:ext cx="6525491" cy="2930170"/>
            </a:xfrm>
            <a:prstGeom prst="flowChartProcess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BE4AC1A3-AC7C-410D-A67F-F6EA128BCA2C}"/>
              </a:ext>
            </a:extLst>
          </p:cNvPr>
          <p:cNvSpPr txBox="1"/>
          <p:nvPr/>
        </p:nvSpPr>
        <p:spPr>
          <a:xfrm>
            <a:off x="578709" y="8156717"/>
            <a:ext cx="11733675" cy="8104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300" b="0" i="0" u="none" strike="noStrike" cap="none" spc="0" normalizeH="0" baseline="0" dirty="0">
                <a:ln>
                  <a:noFill/>
                </a:ln>
                <a:solidFill>
                  <a:schemeClr val="accent5">
                    <a:lumOff val="-29866"/>
                  </a:schemeClr>
                </a:solidFill>
                <a:effectLst/>
                <a:uFillTx/>
                <a:latin typeface="Cambria"/>
                <a:ea typeface="Cambria"/>
                <a:cs typeface="Cambria"/>
                <a:sym typeface="Cambria"/>
              </a:rPr>
              <a:t>General dynamic model in polar coordinates: </a:t>
            </a:r>
            <a:r>
              <a:rPr kumimoji="0" lang="en-US" sz="2300" b="0" i="0" u="none" strike="noStrike" cap="none" spc="0" normalizeH="0" baseline="0" dirty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uFillTx/>
                <a:latin typeface="Cambria"/>
                <a:ea typeface="Cambria"/>
                <a:cs typeface="Cambria"/>
                <a:sym typeface="Cambria"/>
              </a:rPr>
              <a:t>coupled</a:t>
            </a:r>
            <a:r>
              <a:rPr kumimoji="0" lang="en-US" sz="2300" b="0" i="0" u="none" strike="noStrike" cap="none" spc="0" normalizeH="0" baseline="0" dirty="0">
                <a:ln>
                  <a:noFill/>
                </a:ln>
                <a:solidFill>
                  <a:schemeClr val="accent5">
                    <a:lumOff val="-29866"/>
                  </a:schemeClr>
                </a:solidFill>
                <a:effectLst/>
                <a:uFillTx/>
                <a:latin typeface="Cambria"/>
                <a:ea typeface="Cambria"/>
                <a:cs typeface="Cambria"/>
                <a:sym typeface="Cambria"/>
              </a:rPr>
              <a:t> and </a:t>
            </a:r>
            <a:r>
              <a:rPr kumimoji="0" lang="en-US" sz="2300" b="0" i="0" u="none" strike="noStrike" cap="none" spc="0" normalizeH="0" baseline="0" dirty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uFillTx/>
                <a:latin typeface="Cambria"/>
                <a:ea typeface="Cambria"/>
                <a:cs typeface="Cambria"/>
                <a:sym typeface="Cambria"/>
              </a:rPr>
              <a:t>nonlinear</a:t>
            </a:r>
            <a:r>
              <a:rPr kumimoji="0" lang="en-US" sz="2300" b="0" i="0" u="none" strike="noStrike" cap="none" spc="0" normalizeH="0" baseline="0" dirty="0">
                <a:ln>
                  <a:noFill/>
                </a:ln>
                <a:solidFill>
                  <a:schemeClr val="accent5">
                    <a:lumOff val="-29866"/>
                  </a:schemeClr>
                </a:solidFill>
                <a:effectLst/>
                <a:uFillTx/>
                <a:latin typeface="Cambria"/>
                <a:ea typeface="Cambria"/>
                <a:cs typeface="Cambria"/>
                <a:sym typeface="Cambria"/>
              </a:rPr>
              <a:t>.</a:t>
            </a:r>
          </a:p>
          <a:p>
            <a:pPr marL="0" marR="0" indent="0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300" b="0" i="0" u="none" strike="noStrike" cap="none" spc="0" normalizeH="0" baseline="0" dirty="0">
                <a:ln>
                  <a:noFill/>
                </a:ln>
                <a:solidFill>
                  <a:schemeClr val="accent5">
                    <a:lumOff val="-29866"/>
                  </a:schemeClr>
                </a:solidFill>
                <a:effectLst/>
                <a:uFillTx/>
                <a:latin typeface="Cambria"/>
                <a:ea typeface="Cambria"/>
                <a:cs typeface="Cambria"/>
                <a:sym typeface="Cambria"/>
              </a:rPr>
              <a:t>Does not account for kinematic constraints yet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1B0E808-0FC9-466E-97AC-29018AA25DA3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1163782" y="6203739"/>
            <a:ext cx="1914814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40C87A7-ED18-4230-8A04-CF5B9F54DD75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9604087" y="6203739"/>
            <a:ext cx="1590386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1F33D9D0-2BCB-449F-9A4A-322EDE8A77FA}"/>
                  </a:ext>
                </a:extLst>
              </p:cNvPr>
              <p:cNvSpPr/>
              <p:nvPr/>
            </p:nvSpPr>
            <p:spPr>
              <a:xfrm>
                <a:off x="1110847" y="5599961"/>
                <a:ext cx="2061590" cy="4618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i="1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), 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i="1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1F33D9D0-2BCB-449F-9A4A-322EDE8A77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0847" y="5599961"/>
                <a:ext cx="2061590" cy="461858"/>
              </a:xfrm>
              <a:prstGeom prst="rect">
                <a:avLst/>
              </a:prstGeom>
              <a:blipFill>
                <a:blip r:embed="rId13"/>
                <a:stretch>
                  <a:fillRect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F51F4117-0797-4C21-8A67-F78B860716A5}"/>
                  </a:ext>
                </a:extLst>
              </p:cNvPr>
              <p:cNvSpPr/>
              <p:nvPr/>
            </p:nvSpPr>
            <p:spPr>
              <a:xfrm>
                <a:off x="9889566" y="4936499"/>
                <a:ext cx="1357423" cy="12318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F51F4117-0797-4C21-8A67-F78B86071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9566" y="4936499"/>
                <a:ext cx="1357423" cy="123181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3758266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A slide with a diagram"/>
          <p:cNvSpPr txBox="1">
            <a:spLocks noGrp="1"/>
          </p:cNvSpPr>
          <p:nvPr>
            <p:ph type="title"/>
          </p:nvPr>
        </p:nvSpPr>
        <p:spPr>
          <a:xfrm>
            <a:off x="578709" y="290737"/>
            <a:ext cx="11733675" cy="1782733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Dynamics: Imposing the kinematic constraints</a:t>
            </a:r>
            <a:endParaRPr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615246" y="9241497"/>
            <a:ext cx="261621" cy="355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21</a:t>
            </a:fld>
            <a:endParaRPr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2A734DA-297A-427C-8FAA-41C929071A18}"/>
              </a:ext>
            </a:extLst>
          </p:cNvPr>
          <p:cNvGrpSpPr/>
          <p:nvPr/>
        </p:nvGrpSpPr>
        <p:grpSpPr>
          <a:xfrm>
            <a:off x="5765517" y="4253345"/>
            <a:ext cx="6671246" cy="4880801"/>
            <a:chOff x="5765517" y="4253345"/>
            <a:chExt cx="6671246" cy="488080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0378F72-0EC7-40CB-84C4-119D41744F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65517" y="4253345"/>
              <a:ext cx="6671246" cy="4880801"/>
            </a:xfrm>
            <a:prstGeom prst="rect">
              <a:avLst/>
            </a:prstGeom>
          </p:spPr>
        </p:pic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3818DA15-8E3C-40C6-94B6-1A611C49E3F5}"/>
                </a:ext>
              </a:extLst>
            </p:cNvPr>
            <p:cNvCxnSpPr>
              <a:cxnSpLocks/>
            </p:cNvCxnSpPr>
            <p:nvPr/>
          </p:nvCxnSpPr>
          <p:spPr>
            <a:xfrm>
              <a:off x="8391363" y="6026220"/>
              <a:ext cx="684107" cy="1566071"/>
            </a:xfrm>
            <a:prstGeom prst="straightConnector1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headEnd type="triangle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D9DFCA0E-4C29-40B7-9E37-182BE9ACC098}"/>
                    </a:ext>
                  </a:extLst>
                </p:cNvPr>
                <p:cNvSpPr/>
                <p:nvPr/>
              </p:nvSpPr>
              <p:spPr>
                <a:xfrm>
                  <a:off x="8200644" y="6521424"/>
                  <a:ext cx="577017" cy="44627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D9DFCA0E-4C29-40B7-9E37-182BE9ACC09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00644" y="6521424"/>
                  <a:ext cx="577017" cy="446276"/>
                </a:xfrm>
                <a:prstGeom prst="rect">
                  <a:avLst/>
                </a:prstGeom>
                <a:blipFill>
                  <a:blip r:embed="rId4"/>
                  <a:stretch>
                    <a:fillRect l="-10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9CA26798-A55E-499F-A4FB-77D97EEE8A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33994" y="6634353"/>
              <a:ext cx="429491" cy="220419"/>
            </a:xfrm>
            <a:prstGeom prst="straightConnector1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headEnd type="triangle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92331778-B987-4C93-BE13-1E6A1432E300}"/>
                    </a:ext>
                  </a:extLst>
                </p:cNvPr>
                <p:cNvSpPr txBox="1"/>
                <p:nvPr/>
              </p:nvSpPr>
              <p:spPr>
                <a:xfrm>
                  <a:off x="9495388" y="6467563"/>
                  <a:ext cx="164404" cy="27699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none" lIns="0" tIns="0" rIns="0" bIns="0" numCol="1" spcCol="38100" rtlCol="0" anchor="ctr">
                  <a:spAutoFit/>
                </a:bodyPr>
                <a:lstStyle/>
                <a:p>
                  <a:pPr marL="0" marR="0" indent="0" algn="ctr" defTabSz="5842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tx2">
                                <a:lumMod val="10000"/>
                              </a:schemeClr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mbria"/>
                            <a:cs typeface="Cambria"/>
                            <a:sym typeface="Cambria"/>
                          </a:rPr>
                          <m:t>𝑐</m:t>
                        </m:r>
                      </m:oMath>
                    </m:oMathPara>
                  </a14:m>
                  <a:endParaRPr kumimoji="0" lang="en-US" sz="1800" b="0" i="0" u="none" strike="noStrike" cap="none" spc="0" normalizeH="0" baseline="0" dirty="0">
                    <a:ln>
                      <a:noFill/>
                    </a:ln>
                    <a:solidFill>
                      <a:schemeClr val="tx2">
                        <a:lumMod val="10000"/>
                      </a:schemeClr>
                    </a:solidFill>
                    <a:effectLst/>
                    <a:uFillTx/>
                    <a:ea typeface="Cambria"/>
                    <a:cs typeface="Cambria"/>
                    <a:sym typeface="Cambria"/>
                  </a:endParaRP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92331778-B987-4C93-BE13-1E6A1432E3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95388" y="6467563"/>
                  <a:ext cx="164404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37037" b="-2222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30FA896-0103-4CC8-9DBB-2C437E4DACCF}"/>
                  </a:ext>
                </a:extLst>
              </p:cNvPr>
              <p:cNvSpPr txBox="1"/>
              <p:nvPr/>
            </p:nvSpPr>
            <p:spPr>
              <a:xfrm>
                <a:off x="221053" y="2414990"/>
                <a:ext cx="12448985" cy="511588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 algn="l"/>
                <a:r>
                  <a:rPr lang="en-US" dirty="0"/>
                  <a:t>Objective</a:t>
                </a:r>
                <a:r>
                  <a:rPr lang="en-US" dirty="0">
                    <a:solidFill>
                      <a:schemeClr val="tx2">
                        <a:lumMod val="10000"/>
                      </a:schemeClr>
                    </a:solidFill>
                  </a:rPr>
                  <a:t>: Express velocity of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solidFill>
                      <a:schemeClr val="tx2">
                        <a:lumMod val="10000"/>
                      </a:schemeClr>
                    </a:solidFill>
                  </a:rPr>
                  <a:t> in local frame and set to zero (no lateral slipping):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  <m:d>
                      <m:dPr>
                        <m:ctrlPr>
                          <a:rPr lang="en-US" b="0" i="1" smtClean="0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solidFill>
                          <a:schemeClr val="tx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̇"/>
                            <m:ctrlPr>
                              <a:rPr lang="en-US" b="0" i="1" smtClean="0"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>
                        <m:r>
                          <a:rPr lang="en-US" i="1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  <m:r>
                      <a:rPr lang="en-US" b="0" i="1" smtClean="0">
                        <a:solidFill>
                          <a:schemeClr val="tx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solidFill>
                      <a:schemeClr val="tx2">
                        <a:lumMod val="10000"/>
                      </a:schemeClr>
                    </a:solidFill>
                  </a:rPr>
                  <a:t> </a:t>
                </a:r>
                <a:endParaRPr lang="en-US" dirty="0"/>
              </a:p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300" b="0" i="0" u="none" strike="noStrike" cap="none" spc="0" normalizeH="0" baseline="0" dirty="0">
                  <a:ln>
                    <a:noFill/>
                  </a:ln>
                  <a:solidFill>
                    <a:schemeClr val="accent5">
                      <a:lumOff val="-29866"/>
                    </a:schemeClr>
                  </a:solidFill>
                  <a:effectLst/>
                  <a:uFillTx/>
                  <a:latin typeface="Cambria"/>
                  <a:ea typeface="Cambria"/>
                  <a:cs typeface="Cambria"/>
                  <a:sym typeface="Cambria"/>
                </a:endParaRPr>
              </a:p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300" b="0" i="0" u="none" strike="noStrike" cap="none" spc="0" normalizeH="0" baseline="0" dirty="0">
                    <a:ln>
                      <a:noFill/>
                    </a:ln>
                    <a:solidFill>
                      <a:schemeClr val="accent5">
                        <a:lumOff val="-29866"/>
                      </a:schemeClr>
                    </a:solidFill>
                    <a:effectLst/>
                    <a:uFillTx/>
                    <a:latin typeface="Cambria"/>
                    <a:ea typeface="Cambria"/>
                    <a:cs typeface="Cambria"/>
                    <a:sym typeface="Cambria"/>
                  </a:rPr>
                  <a:t>Steps</a:t>
                </a:r>
                <a:r>
                  <a:rPr kumimoji="0" lang="en-US" sz="2300" b="0" i="0" u="none" strike="noStrike" cap="none" spc="0" normalizeH="0" baseline="0" dirty="0">
                    <a:ln>
                      <a:noFill/>
                    </a:ln>
                    <a:solidFill>
                      <a:schemeClr val="tx2">
                        <a:lumMod val="10000"/>
                      </a:schemeClr>
                    </a:solidFill>
                    <a:effectLst/>
                    <a:uFillTx/>
                    <a:latin typeface="Cambria"/>
                    <a:ea typeface="Cambria"/>
                    <a:cs typeface="Cambria"/>
                    <a:sym typeface="Cambria"/>
                  </a:rPr>
                  <a:t>:</a:t>
                </a:r>
              </a:p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300" b="0" i="0" u="none" strike="noStrike" cap="none" spc="0" normalizeH="0" baseline="0" dirty="0">
                  <a:ln>
                    <a:noFill/>
                  </a:ln>
                  <a:solidFill>
                    <a:schemeClr val="tx2">
                      <a:lumMod val="10000"/>
                    </a:schemeClr>
                  </a:solidFill>
                  <a:effectLst/>
                  <a:uFillTx/>
                  <a:latin typeface="Cambria"/>
                  <a:ea typeface="Cambria"/>
                  <a:cs typeface="Cambria"/>
                  <a:sym typeface="Cambria"/>
                </a:endParaRPr>
              </a:p>
              <a:p>
                <a:pPr marL="457200" marR="0" indent="-457200" algn="l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</a:pPr>
                <a:r>
                  <a:rPr lang="en-US" dirty="0">
                    <a:solidFill>
                      <a:schemeClr val="tx2">
                        <a:lumMod val="10000"/>
                      </a:schemeClr>
                    </a:solidFill>
                  </a:rPr>
                  <a:t>Express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𝑝𝑜𝑙𝑎𝑟</m:t>
                        </m:r>
                      </m:sub>
                    </m:sSub>
                    <m:r>
                      <a:rPr lang="en-US" b="0" i="1" smtClean="0">
                        <a:solidFill>
                          <a:schemeClr val="tx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chemeClr val="tx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0" lang="en-US" sz="2300" b="0" i="0" u="none" strike="noStrike" cap="none" spc="0" normalizeH="0" baseline="0" dirty="0">
                    <a:ln>
                      <a:noFill/>
                    </a:ln>
                    <a:solidFill>
                      <a:schemeClr val="tx2">
                        <a:lumMod val="10000"/>
                      </a:schemeClr>
                    </a:solidFill>
                    <a:effectLst/>
                    <a:uFillTx/>
                    <a:latin typeface="Cambria"/>
                    <a:ea typeface="Cambria"/>
                    <a:cs typeface="Cambria"/>
                    <a:sym typeface="Cambria"/>
                  </a:rPr>
                  <a:t> back in Cartesian components, obtain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0" lang="en-US" sz="23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tx2">
                                <a:lumMod val="10000"/>
                              </a:schemeClr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mbria"/>
                            <a:cs typeface="Cambria"/>
                            <a:sym typeface="Cambria"/>
                          </a:rPr>
                        </m:ctrlPr>
                      </m:sSubSupPr>
                      <m:e>
                        <m:r>
                          <a:rPr kumimoji="0" lang="en-US" sz="2300" b="1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tx2">
                                <a:lumMod val="10000"/>
                              </a:schemeClr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mbria"/>
                            <a:cs typeface="Cambria"/>
                            <a:sym typeface="Cambria"/>
                          </a:rPr>
                          <m:t>𝒗</m:t>
                        </m:r>
                      </m:e>
                      <m:sub>
                        <m:r>
                          <a:rPr kumimoji="0" lang="en-US" sz="23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tx2">
                                <a:lumMod val="10000"/>
                              </a:schemeClr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mbria"/>
                            <a:cs typeface="Cambria"/>
                            <a:sym typeface="Cambria"/>
                          </a:rPr>
                          <m:t>𝐶</m:t>
                        </m:r>
                      </m:sub>
                      <m:sup>
                        <m:r>
                          <a:rPr kumimoji="0" lang="en-US" sz="23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tx2">
                                <a:lumMod val="10000"/>
                              </a:schemeClr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mbria"/>
                            <a:cs typeface="Cambria"/>
                            <a:sym typeface="Cambria"/>
                          </a:rPr>
                          <m:t>𝐼</m:t>
                        </m:r>
                      </m:sup>
                    </m:sSubSup>
                    <m:r>
                      <a:rPr kumimoji="0" lang="en-US" sz="2300" b="0" i="1" u="none" strike="noStrike" cap="none" spc="0" normalizeH="0" baseline="0" smtClean="0">
                        <a:ln>
                          <a:noFill/>
                        </a:ln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uFillTx/>
                        <a:latin typeface="Cambria Math" panose="02040503050406030204" pitchFamily="18" charset="0"/>
                        <a:ea typeface="Cambria"/>
                        <a:cs typeface="Cambria"/>
                        <a:sym typeface="Cambria"/>
                      </a:rPr>
                      <m:t>(</m:t>
                    </m:r>
                    <m:r>
                      <a:rPr kumimoji="0" lang="en-US" sz="2300" b="0" i="1" u="none" strike="noStrike" cap="none" spc="0" normalizeH="0" baseline="0" smtClean="0">
                        <a:ln>
                          <a:noFill/>
                        </a:ln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uFillTx/>
                        <a:latin typeface="Cambria Math" panose="02040503050406030204" pitchFamily="18" charset="0"/>
                        <a:ea typeface="Cambria"/>
                        <a:cs typeface="Cambria"/>
                        <a:sym typeface="Cambria"/>
                      </a:rPr>
                      <m:t>𝑡</m:t>
                    </m:r>
                    <m:r>
                      <a:rPr kumimoji="0" lang="en-US" sz="2300" b="0" i="1" u="none" strike="noStrike" cap="none" spc="0" normalizeH="0" baseline="0" smtClean="0">
                        <a:ln>
                          <a:noFill/>
                        </a:ln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uFillTx/>
                        <a:latin typeface="Cambria Math" panose="02040503050406030204" pitchFamily="18" charset="0"/>
                        <a:ea typeface="Cambria"/>
                        <a:cs typeface="Cambria"/>
                        <a:sym typeface="Cambria"/>
                      </a:rPr>
                      <m:t>)</m:t>
                    </m:r>
                  </m:oMath>
                </a14:m>
                <a:endParaRPr kumimoji="0" lang="en-US" sz="2300" b="0" i="0" u="none" strike="noStrike" cap="none" spc="0" normalizeH="0" baseline="0" dirty="0">
                  <a:ln>
                    <a:noFill/>
                  </a:ln>
                  <a:solidFill>
                    <a:schemeClr val="tx2">
                      <a:lumMod val="10000"/>
                    </a:schemeClr>
                  </a:solidFill>
                  <a:effectLst/>
                  <a:uFillTx/>
                  <a:latin typeface="Cambria"/>
                  <a:ea typeface="Cambria"/>
                  <a:cs typeface="Cambria"/>
                  <a:sym typeface="Cambria"/>
                </a:endParaRPr>
              </a:p>
              <a:p>
                <a:pPr marL="457200" indent="-457200" algn="l">
                  <a:buFont typeface="+mj-lt"/>
                  <a:buAutoNum type="arabicPeriod"/>
                </a:pPr>
                <a:r>
                  <a:rPr lang="en-US" dirty="0">
                    <a:solidFill>
                      <a:schemeClr val="tx2">
                        <a:lumMod val="10000"/>
                      </a:schemeClr>
                    </a:solidFill>
                  </a:rPr>
                  <a:t>Derive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 smtClean="0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>
                        <m:r>
                          <a:rPr lang="en-US" b="1" i="1" smtClean="0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bSup>
                    <m:r>
                      <a:rPr lang="en-US" b="0" i="1" smtClean="0">
                        <a:solidFill>
                          <a:schemeClr val="tx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chemeClr val="tx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0" lang="en-US" sz="2300" b="0" i="0" u="none" strike="noStrike" cap="none" spc="0" normalizeH="0" baseline="0" dirty="0">
                    <a:ln>
                      <a:noFill/>
                    </a:ln>
                    <a:solidFill>
                      <a:schemeClr val="tx2">
                        <a:lumMod val="10000"/>
                      </a:schemeClr>
                    </a:solidFill>
                    <a:effectLst/>
                    <a:uFillTx/>
                    <a:latin typeface="Cambria"/>
                    <a:ea typeface="Cambria"/>
                    <a:cs typeface="Cambria"/>
                    <a:sym typeface="Cambria"/>
                  </a:rPr>
                  <a:t> as</a:t>
                </a:r>
                <a:r>
                  <a:rPr kumimoji="0" lang="en-US" sz="2300" b="0" i="0" u="none" strike="noStrike" cap="none" spc="0" normalizeH="0" dirty="0">
                    <a:ln>
                      <a:noFill/>
                    </a:ln>
                    <a:solidFill>
                      <a:schemeClr val="tx2">
                        <a:lumMod val="10000"/>
                      </a:schemeClr>
                    </a:solidFill>
                    <a:effectLst/>
                    <a:uFillTx/>
                    <a:latin typeface="Cambria"/>
                    <a:ea typeface="Cambria"/>
                    <a:cs typeface="Cambria"/>
                    <a:sym typeface="Cambria"/>
                  </a:rPr>
                  <a:t> a function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 smtClean="0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i="1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>
                        <m:r>
                          <a:rPr lang="en-US" b="1" i="1" smtClean="0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bSup>
                    <m:r>
                      <a:rPr lang="en-US" i="1">
                        <a:solidFill>
                          <a:schemeClr val="tx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tx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solidFill>
                          <a:schemeClr val="tx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0" lang="en-US" sz="2300" b="0" i="0" u="none" strike="noStrike" cap="none" spc="0" normalizeH="0" baseline="0" dirty="0">
                    <a:ln>
                      <a:noFill/>
                    </a:ln>
                    <a:solidFill>
                      <a:schemeClr val="tx2">
                        <a:lumMod val="10000"/>
                      </a:schemeClr>
                    </a:solidFill>
                    <a:effectLst/>
                    <a:uFillTx/>
                    <a:latin typeface="Cambria"/>
                    <a:ea typeface="Cambria"/>
                    <a:cs typeface="Cambria"/>
                    <a:sym typeface="Cambria"/>
                  </a:rPr>
                  <a:t> from:</a:t>
                </a:r>
              </a:p>
              <a:p>
                <a:pPr marL="457200" indent="-457200" algn="l">
                  <a:buFont typeface="+mj-lt"/>
                  <a:buAutoNum type="arabicPeriod"/>
                </a:pPr>
                <a:endParaRPr lang="en-US" dirty="0">
                  <a:solidFill>
                    <a:schemeClr val="tx2">
                      <a:lumMod val="10000"/>
                    </a:schemeClr>
                  </a:solidFill>
                </a:endParaRPr>
              </a:p>
              <a:p>
                <a:pPr marL="457200" indent="-457200" algn="l">
                  <a:buFont typeface="+mj-lt"/>
                  <a:buAutoNum type="arabicPeriod"/>
                </a:pPr>
                <a:endParaRPr kumimoji="0" lang="en-US" sz="2300" b="0" i="0" u="none" strike="noStrike" cap="none" spc="0" normalizeH="0" baseline="0" dirty="0">
                  <a:ln>
                    <a:noFill/>
                  </a:ln>
                  <a:solidFill>
                    <a:schemeClr val="tx2">
                      <a:lumMod val="10000"/>
                    </a:schemeClr>
                  </a:solidFill>
                  <a:effectLst/>
                  <a:uFillTx/>
                  <a:latin typeface="Cambria"/>
                  <a:ea typeface="Cambria"/>
                  <a:cs typeface="Cambria"/>
                  <a:sym typeface="Cambria"/>
                </a:endParaRPr>
              </a:p>
              <a:p>
                <a:pPr marL="457200" indent="-457200" algn="l">
                  <a:buFont typeface="+mj-lt"/>
                  <a:buAutoNum type="arabicPeriod"/>
                </a:pPr>
                <a:endParaRPr lang="en-US" dirty="0">
                  <a:solidFill>
                    <a:schemeClr val="tx2">
                      <a:lumMod val="10000"/>
                    </a:schemeClr>
                  </a:solidFill>
                </a:endParaRPr>
              </a:p>
              <a:p>
                <a:pPr marL="457200" indent="-457200" algn="l">
                  <a:buFont typeface="+mj-lt"/>
                  <a:buAutoNum type="arabicPeriod"/>
                </a:pPr>
                <a:endParaRPr kumimoji="0" lang="en-US" sz="2300" b="0" i="0" u="none" strike="noStrike" cap="none" spc="0" normalizeH="0" baseline="0" dirty="0">
                  <a:ln>
                    <a:noFill/>
                  </a:ln>
                  <a:solidFill>
                    <a:schemeClr val="tx2">
                      <a:lumMod val="10000"/>
                    </a:schemeClr>
                  </a:solidFill>
                  <a:effectLst/>
                  <a:uFillTx/>
                  <a:latin typeface="Cambria"/>
                  <a:ea typeface="Cambria"/>
                  <a:cs typeface="Cambria"/>
                  <a:sym typeface="Cambria"/>
                </a:endParaRPr>
              </a:p>
              <a:p>
                <a:pPr marL="457200" indent="-457200" algn="l">
                  <a:buFont typeface="+mj-lt"/>
                  <a:buAutoNum type="arabicPeriod"/>
                </a:pPr>
                <a:r>
                  <a:rPr lang="en-US" dirty="0">
                    <a:solidFill>
                      <a:schemeClr val="tx2">
                        <a:lumMod val="10000"/>
                      </a:schemeClr>
                    </a:solidFill>
                  </a:rPr>
                  <a:t>Obtain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i="1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>
                        <m:r>
                          <a:rPr lang="en-US" b="1" i="1" smtClean="0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sup>
                    </m:sSubSup>
                    <m:d>
                      <m:dPr>
                        <m:ctrlPr>
                          <a:rPr lang="en-US" b="1" i="1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solidFill>
                          <a:schemeClr val="tx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 smtClean="0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b="1" i="1" smtClean="0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b="0" i="1" smtClean="0">
                        <a:solidFill>
                          <a:schemeClr val="tx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solidFill>
                          <a:schemeClr val="tx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  <m:sSubSup>
                      <m:sSubSupPr>
                        <m:ctrlPr>
                          <a:rPr lang="en-US" b="1" i="1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i="1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>
                        <m:r>
                          <a:rPr lang="en-US" b="1" i="1" smtClean="0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bSup>
                    <m:d>
                      <m:dPr>
                        <m:ctrlPr>
                          <a:rPr lang="en-US" b="1" i="1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dirty="0">
                  <a:solidFill>
                    <a:schemeClr val="tx2">
                      <a:lumMod val="10000"/>
                    </a:schemeClr>
                  </a:solidFill>
                </a:endParaRPr>
              </a:p>
              <a:p>
                <a:pPr marL="457200" indent="-457200" algn="l">
                  <a:buFont typeface="+mj-lt"/>
                  <a:buAutoNum type="arabicPeriod"/>
                </a:pPr>
                <a:r>
                  <a:rPr kumimoji="0" lang="en-US" sz="2300" b="0" i="0" u="none" strike="noStrike" cap="none" spc="0" normalizeH="0" baseline="0" dirty="0">
                    <a:ln>
                      <a:noFill/>
                    </a:ln>
                    <a:solidFill>
                      <a:schemeClr val="tx2">
                        <a:lumMod val="10000"/>
                      </a:schemeClr>
                    </a:solidFill>
                    <a:effectLst/>
                    <a:uFillTx/>
                    <a:latin typeface="Cambria"/>
                    <a:ea typeface="Cambria"/>
                    <a:cs typeface="Cambria"/>
                    <a:sym typeface="Cambria"/>
                  </a:rPr>
                  <a:t>Set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0" lang="en-US" sz="2300" i="1" u="none" strike="noStrike" cap="none" spc="0" normalizeH="0" baseline="0" dirty="0" smtClean="0">
                            <a:ln>
                              <a:noFill/>
                            </a:ln>
                            <a:solidFill>
                              <a:schemeClr val="tx2">
                                <a:lumMod val="10000"/>
                              </a:schemeClr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Cambria"/>
                          </a:rPr>
                        </m:ctrlPr>
                      </m:sSubSupPr>
                      <m:e>
                        <m:acc>
                          <m:accPr>
                            <m:chr m:val="̇"/>
                            <m:ctrlPr>
                              <a:rPr kumimoji="0" lang="en-US" sz="2300" i="1" u="none" strike="noStrike" cap="none" spc="0" normalizeH="0" baseline="0" dirty="0" smtClean="0">
                                <a:ln>
                                  <a:noFill/>
                                </a:ln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Cambria"/>
                              </a:rPr>
                            </m:ctrlPr>
                          </m:accPr>
                          <m:e>
                            <m:r>
                              <a:rPr kumimoji="0" lang="en-US" sz="2300" b="0" i="1" u="none" strike="noStrike" cap="none" spc="0" normalizeH="0" baseline="0" dirty="0" smtClean="0">
                                <a:ln>
                                  <a:noFill/>
                                </a:ln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Cambria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>
                        <m:r>
                          <a:rPr lang="en-US" b="0" i="1" dirty="0" smtClean="0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  <m:d>
                      <m:dPr>
                        <m:ctrlPr>
                          <a:rPr lang="en-US" i="1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solidFill>
                          <a:schemeClr val="tx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kumimoji="0" lang="en-US" sz="2300" i="0" u="none" strike="noStrike" cap="none" spc="0" normalizeH="0" baseline="0" dirty="0">
                  <a:ln>
                    <a:noFill/>
                  </a:ln>
                  <a:solidFill>
                    <a:schemeClr val="tx2">
                      <a:lumMod val="10000"/>
                    </a:schemeClr>
                  </a:solidFill>
                  <a:effectLst/>
                  <a:uFillTx/>
                  <a:sym typeface="Cambria"/>
                </a:endParaRPr>
              </a:p>
              <a:p>
                <a:pPr marL="457200" indent="-457200" algn="l">
                  <a:buFont typeface="+mj-lt"/>
                  <a:buAutoNum type="arabicPeriod"/>
                </a:pPr>
                <a:endParaRPr lang="en-US" dirty="0">
                  <a:solidFill>
                    <a:schemeClr val="tx2">
                      <a:lumMod val="10000"/>
                    </a:schemeClr>
                  </a:solidFill>
                </a:endParaRPr>
              </a:p>
              <a:p>
                <a:pPr algn="l"/>
                <a:r>
                  <a:rPr kumimoji="0" lang="en-US" sz="2300" b="0" i="0" u="none" strike="noStrike" cap="none" spc="0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FillTx/>
                    <a:latin typeface="Cambria"/>
                    <a:ea typeface="Cambria"/>
                    <a:cs typeface="Cambria"/>
                    <a:sym typeface="Cambria"/>
                  </a:rPr>
                  <a:t>Result</a:t>
                </a:r>
                <a:r>
                  <a:rPr kumimoji="0" lang="en-US" sz="2300" b="0" i="0" u="none" strike="noStrike" cap="none" spc="0" normalizeH="0" baseline="0" dirty="0">
                    <a:ln>
                      <a:noFill/>
                    </a:ln>
                    <a:solidFill>
                      <a:schemeClr val="tx2">
                        <a:lumMod val="10000"/>
                      </a:schemeClr>
                    </a:solidFill>
                    <a:effectLst/>
                    <a:uFillTx/>
                    <a:latin typeface="Cambria"/>
                    <a:ea typeface="Cambria"/>
                    <a:cs typeface="Cambria"/>
                    <a:sym typeface="Cambria"/>
                  </a:rPr>
                  <a:t>:</a:t>
                </a:r>
                <a:endParaRPr kumimoji="0" lang="en-US" sz="2300" b="0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30FA896-0103-4CC8-9DBB-2C437E4DAC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053" y="2414990"/>
                <a:ext cx="12448985" cy="5115888"/>
              </a:xfrm>
              <a:prstGeom prst="rect">
                <a:avLst/>
              </a:prstGeom>
              <a:blipFill>
                <a:blip r:embed="rId6"/>
                <a:stretch>
                  <a:fillRect l="-1028" t="-238" b="-2145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33E5ACC9-7484-454B-B4D2-FE122E1FFCF9}"/>
              </a:ext>
            </a:extLst>
          </p:cNvPr>
          <p:cNvSpPr/>
          <p:nvPr/>
        </p:nvSpPr>
        <p:spPr>
          <a:xfrm>
            <a:off x="871921" y="1949600"/>
            <a:ext cx="10377970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Imposing the kinematic constraints </a:t>
            </a:r>
            <a:r>
              <a:rPr lang="en-US" dirty="0">
                <a:solidFill>
                  <a:schemeClr val="tx1"/>
                </a:solidFill>
              </a:rPr>
              <a:t>decouples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 the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433D8F5-6413-4D5E-96C7-B24DF4393E6B}"/>
                  </a:ext>
                </a:extLst>
              </p:cNvPr>
              <p:cNvSpPr txBox="1"/>
              <p:nvPr/>
            </p:nvSpPr>
            <p:spPr>
              <a:xfrm>
                <a:off x="578709" y="4796056"/>
                <a:ext cx="3046988" cy="9192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0" lang="en-US" sz="23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mbria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0" lang="en-US" sz="2300" b="0" i="0" u="none" strike="noStrike" cap="none" spc="0" normalizeH="0" baseline="0" dirty="0">
                  <a:ln>
                    <a:noFill/>
                  </a:ln>
                  <a:solidFill>
                    <a:schemeClr val="bg2">
                      <a:lumMod val="50000"/>
                    </a:schemeClr>
                  </a:solidFill>
                  <a:effectLst/>
                  <a:uFillTx/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433D8F5-6413-4D5E-96C7-B24DF4393E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709" y="4796056"/>
                <a:ext cx="3046988" cy="91929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53DD0B1-3CAA-49F1-82DC-977603CF3EC6}"/>
                  </a:ext>
                </a:extLst>
              </p:cNvPr>
              <p:cNvSpPr/>
              <p:nvPr/>
            </p:nvSpPr>
            <p:spPr>
              <a:xfrm>
                <a:off x="1239467" y="7775236"/>
                <a:ext cx="1725472" cy="46275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i="1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̇"/>
                          <m:ctrlPr>
                            <a:rPr lang="en-US" i="1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53DD0B1-3CAA-49F1-82DC-977603CF3E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9467" y="7775236"/>
                <a:ext cx="1725472" cy="462755"/>
              </a:xfrm>
              <a:prstGeom prst="rect">
                <a:avLst/>
              </a:prstGeom>
              <a:blipFill>
                <a:blip r:embed="rId8"/>
                <a:stretch>
                  <a:fillRect t="-1282" r="-351" b="-1794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634452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A slide with a diagra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Dynamics: simplified differential drive vehicle model</a:t>
            </a:r>
            <a:endParaRPr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615246" y="9241497"/>
            <a:ext cx="261621" cy="355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22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7034EFC-71CC-453E-A6CD-B850685AE4FF}"/>
                  </a:ext>
                </a:extLst>
              </p:cNvPr>
              <p:cNvSpPr txBox="1"/>
              <p:nvPr/>
            </p:nvSpPr>
            <p:spPr>
              <a:xfrm>
                <a:off x="855914" y="2073470"/>
                <a:ext cx="4817953" cy="66030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b="0" i="1" smtClean="0">
                                  <a:solidFill>
                                    <a:schemeClr val="tx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tx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d>
                        <m:dPr>
                          <m:ctrlPr>
                            <a:rPr lang="en-US" b="0" i="1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0" lang="en-US" sz="23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"/>
                          <a:cs typeface="Cambria"/>
                          <a:sym typeface="Cambria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solidFill>
                                    <a:schemeClr val="tx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tx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i="1">
                                  <a:solidFill>
                                    <a:schemeClr val="tx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solidFill>
                                    <a:schemeClr val="tx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i="1">
                                  <a:solidFill>
                                    <a:schemeClr val="tx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solidFill>
                                    <a:schemeClr val="tx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</m:oMath>
                  </m:oMathPara>
                </a14:m>
                <a:endParaRPr kumimoji="0" lang="en-US" sz="2300" b="0" i="0" u="none" strike="noStrike" cap="none" spc="0" normalizeH="0" baseline="0" dirty="0">
                  <a:ln>
                    <a:noFill/>
                  </a:ln>
                  <a:solidFill>
                    <a:schemeClr val="tx2">
                      <a:lumMod val="10000"/>
                    </a:schemeClr>
                  </a:solidFill>
                  <a:effectLst/>
                  <a:uFillTx/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7034EFC-71CC-453E-A6CD-B850685AE4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914" y="2073470"/>
                <a:ext cx="4817953" cy="66030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DE8BB87-5D1A-4B07-8221-48D7D5D8AB38}"/>
                  </a:ext>
                </a:extLst>
              </p:cNvPr>
              <p:cNvSpPr txBox="1"/>
              <p:nvPr/>
            </p:nvSpPr>
            <p:spPr>
              <a:xfrm>
                <a:off x="1244169" y="2749757"/>
                <a:ext cx="4330673" cy="66030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solidFill>
                                    <a:schemeClr val="tx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tx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solidFill>
                                    <a:schemeClr val="tx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tx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i="1">
                                  <a:solidFill>
                                    <a:schemeClr val="tx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solidFill>
                                    <a:schemeClr val="tx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i="1">
                                  <a:solidFill>
                                    <a:schemeClr val="tx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solidFill>
                                    <a:schemeClr val="tx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</m:oMath>
                  </m:oMathPara>
                </a14:m>
                <a:endParaRPr kumimoji="0" lang="en-US" sz="2300" b="0" i="0" u="none" strike="noStrike" cap="none" spc="0" normalizeH="0" baseline="0" dirty="0">
                  <a:ln>
                    <a:noFill/>
                  </a:ln>
                  <a:solidFill>
                    <a:schemeClr val="tx2">
                      <a:lumMod val="10000"/>
                    </a:schemeClr>
                  </a:solidFill>
                  <a:effectLst/>
                  <a:uFillTx/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DE8BB87-5D1A-4B07-8221-48D7D5D8AB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4169" y="2749757"/>
                <a:ext cx="4330673" cy="66030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0C90CB7-C6C2-4DE4-BB4E-E6EF0C2E3C50}"/>
                  </a:ext>
                </a:extLst>
              </p:cNvPr>
              <p:cNvSpPr txBox="1"/>
              <p:nvPr/>
            </p:nvSpPr>
            <p:spPr>
              <a:xfrm>
                <a:off x="6702860" y="2686738"/>
                <a:ext cx="4969437" cy="7160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kumimoji="0" lang="en-US" sz="23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mbria"/>
                            </a:rPr>
                          </m:ctrlPr>
                        </m:accPr>
                        <m:e>
                          <m:r>
                            <a:rPr kumimoji="0" lang="en-US" sz="23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mbria"/>
                            </a:rPr>
                            <m:t>𝜃</m:t>
                          </m:r>
                        </m:e>
                      </m:acc>
                      <m:d>
                        <m:dPr>
                          <m:ctrlPr>
                            <a:rPr kumimoji="0" lang="en-US" sz="23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mbria"/>
                            </a:rPr>
                          </m:ctrlPr>
                        </m:dPr>
                        <m:e>
                          <m:r>
                            <a:rPr kumimoji="0" lang="en-US" sz="23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mbria"/>
                            </a:rPr>
                            <m:t>𝑡</m:t>
                          </m:r>
                        </m:e>
                      </m:d>
                      <m:r>
                        <a:rPr kumimoji="0" lang="en-US" sz="23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"/>
                          <a:cs typeface="Cambria"/>
                          <a:sym typeface="Cambria"/>
                        </a:rPr>
                        <m:t>=</m:t>
                      </m:r>
                      <m:f>
                        <m:fPr>
                          <m:ctrlPr>
                            <a:rPr kumimoji="0" lang="en-US" sz="23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mbria"/>
                            </a:rPr>
                          </m:ctrlPr>
                        </m:fPr>
                        <m:num>
                          <m:r>
                            <a:rPr kumimoji="0" lang="en-US" sz="23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mbria"/>
                            </a:rPr>
                            <m:t>𝐿</m:t>
                          </m:r>
                        </m:num>
                        <m:den>
                          <m:r>
                            <a:rPr kumimoji="0" lang="en-US" sz="23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mbria"/>
                            </a:rPr>
                            <m:t>𝐽</m:t>
                          </m:r>
                        </m:den>
                      </m:f>
                      <m:d>
                        <m:dPr>
                          <m:ctrlPr>
                            <a:rPr kumimoji="0" lang="en-US" sz="23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mbri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i="1">
                                  <a:solidFill>
                                    <a:schemeClr val="tx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solidFill>
                                    <a:schemeClr val="tx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i="1">
                                  <a:solidFill>
                                    <a:schemeClr val="tx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solidFill>
                                    <a:schemeClr val="tx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e>
                      </m:d>
                      <m:r>
                        <a:rPr kumimoji="0" lang="en-US" sz="23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mbria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i="1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i="1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0" lang="en-US" sz="2300" b="0" i="0" u="none" strike="noStrike" cap="none" spc="0" normalizeH="0" baseline="0" dirty="0">
                  <a:ln>
                    <a:noFill/>
                  </a:ln>
                  <a:solidFill>
                    <a:schemeClr val="tx2">
                      <a:lumMod val="10000"/>
                    </a:schemeClr>
                  </a:solidFill>
                  <a:effectLst/>
                  <a:uFillTx/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0C90CB7-C6C2-4DE4-BB4E-E6EF0C2E3C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2860" y="2686738"/>
                <a:ext cx="4969437" cy="7160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7A93E19A-F2F0-42C7-B184-9BADE0D3922C}"/>
                  </a:ext>
                </a:extLst>
              </p:cNvPr>
              <p:cNvSpPr/>
              <p:nvPr/>
            </p:nvSpPr>
            <p:spPr>
              <a:xfrm>
                <a:off x="1147187" y="3527665"/>
                <a:ext cx="1725472" cy="4627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i="1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̇"/>
                          <m:ctrlPr>
                            <a:rPr lang="en-US" i="1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7A93E19A-F2F0-42C7-B184-9BADE0D392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187" y="3527665"/>
                <a:ext cx="1725472" cy="462755"/>
              </a:xfrm>
              <a:prstGeom prst="rect">
                <a:avLst/>
              </a:prstGeom>
              <a:blipFill>
                <a:blip r:embed="rId6"/>
                <a:stretch>
                  <a:fillRect t="-2632" r="-353"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ight Brace 14">
            <a:extLst>
              <a:ext uri="{FF2B5EF4-FFF2-40B4-BE49-F238E27FC236}">
                <a16:creationId xmlns:a16="http://schemas.microsoft.com/office/drawing/2014/main" id="{0F8DA00A-DBC4-4277-9635-27B9D1A45FED}"/>
              </a:ext>
            </a:extLst>
          </p:cNvPr>
          <p:cNvSpPr/>
          <p:nvPr/>
        </p:nvSpPr>
        <p:spPr>
          <a:xfrm rot="5400000">
            <a:off x="6094660" y="1783135"/>
            <a:ext cx="493361" cy="4908340"/>
          </a:xfrm>
          <a:prstGeom prst="rightBrace">
            <a:avLst>
              <a:gd name="adj1" fmla="val 8333"/>
              <a:gd name="adj2" fmla="val 49718"/>
            </a:avLst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C9400EC-C2CB-4D09-9B3E-157BD352B854}"/>
              </a:ext>
            </a:extLst>
          </p:cNvPr>
          <p:cNvGrpSpPr/>
          <p:nvPr/>
        </p:nvGrpSpPr>
        <p:grpSpPr>
          <a:xfrm>
            <a:off x="1244169" y="4784306"/>
            <a:ext cx="10030691" cy="2930170"/>
            <a:chOff x="1257623" y="4703226"/>
            <a:chExt cx="10030691" cy="293017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209553C0-4684-4FA4-B174-CCDBC04F2924}"/>
                </a:ext>
              </a:extLst>
            </p:cNvPr>
            <p:cNvGrpSpPr/>
            <p:nvPr/>
          </p:nvGrpSpPr>
          <p:grpSpPr>
            <a:xfrm>
              <a:off x="3172437" y="4703226"/>
              <a:ext cx="6525491" cy="2930170"/>
              <a:chOff x="3311236" y="4745248"/>
              <a:chExt cx="6525491" cy="2930170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3A730087-79CF-4C7B-8465-290FED4B25AB}"/>
                  </a:ext>
                </a:extLst>
              </p:cNvPr>
              <p:cNvGrpSpPr/>
              <p:nvPr/>
            </p:nvGrpSpPr>
            <p:grpSpPr>
              <a:xfrm>
                <a:off x="3435493" y="5005065"/>
                <a:ext cx="6395149" cy="2205689"/>
                <a:chOff x="768810" y="1748627"/>
                <a:chExt cx="6395149" cy="220568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TextBox 18">
                      <a:extLst>
                        <a:ext uri="{FF2B5EF4-FFF2-40B4-BE49-F238E27FC236}">
                          <a16:creationId xmlns:a16="http://schemas.microsoft.com/office/drawing/2014/main" id="{C1FD035E-142F-4B7C-AECD-AE40BC75234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77458" y="1748627"/>
                      <a:ext cx="4817953" cy="689035"/>
                    </a:xfrm>
                    <a:prstGeom prst="rect">
                      <a:avLst/>
                    </a:prstGeom>
                    <a:noFill/>
                    <a:ln w="12700" cap="flat">
                      <a:noFill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  <p:txBody>
                    <a:bodyPr rot="0" spcFirstLastPara="1" vertOverflow="overflow" horzOverflow="overflow" vert="horz" wrap="square" lIns="0" tIns="0" rIns="0" bIns="0" numCol="1" spcCol="38100" rtlCol="0" anchor="ctr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chemeClr val="tx2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sz="2400" b="0" i="1" smtClean="0">
                                        <a:solidFill>
                                          <a:schemeClr val="tx2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i="1">
                                        <a:solidFill>
                                          <a:schemeClr val="tx2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2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400" b="0" i="1">
                                    <a:solidFill>
                                      <a:schemeClr val="tx2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solidFill>
                                      <a:schemeClr val="tx2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kumimoji="0" lang="en-US" sz="24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Cambria"/>
                              </a:rPr>
                              <m:t>=</m:t>
                            </m:r>
                            <m:r>
                              <a:rPr kumimoji="0" lang="en-US" sz="24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Cambria"/>
                              </a:rPr>
                              <m:t>𝑐</m:t>
                            </m:r>
                            <m:r>
                              <a:rPr kumimoji="0" lang="en-US" sz="24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Cambria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kumimoji="0" lang="en-US" sz="24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2">
                                        <a:lumMod val="10000"/>
                                      </a:schemeClr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Cambria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̇"/>
                                    <m:ctrlPr>
                                      <a:rPr kumimoji="0" lang="en-US" sz="24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2">
                                            <a:lumMod val="10000"/>
                                          </a:schemeClr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sym typeface="Cambria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i="1">
                                        <a:solidFill>
                                          <a:schemeClr val="tx2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kumimoji="0" lang="en-US" sz="24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2">
                                        <a:lumMod val="10000"/>
                                      </a:schemeClr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Cambria"/>
                                  </a:rPr>
                                  <m:t>2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sz="2400" b="0" i="1" smtClean="0">
                                    <a:solidFill>
                                      <a:schemeClr val="tx2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solidFill>
                                      <a:schemeClr val="tx2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sz="2400" b="0" i="1" smtClean="0"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2400" b="0" i="1" smtClean="0">
                                    <a:solidFill>
                                      <a:schemeClr val="tx2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chemeClr val="tx2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chemeClr val="tx2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chemeClr val="tx2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  <m:r>
                                      <a:rPr lang="en-US" sz="2400" i="1">
                                        <a:solidFill>
                                          <a:schemeClr val="tx2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400" i="1">
                                        <a:solidFill>
                                          <a:schemeClr val="tx2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solidFill>
                                      <a:schemeClr val="tx2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chemeClr val="tx2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chemeClr val="tx2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chemeClr val="tx2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  <m:r>
                                      <a:rPr lang="en-US" sz="2400" i="1">
                                        <a:solidFill>
                                          <a:schemeClr val="tx2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400" i="1">
                                        <a:solidFill>
                                          <a:schemeClr val="tx2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sz="2400" b="0" i="1" smtClean="0">
                                    <a:solidFill>
                                      <a:schemeClr val="tx2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den>
                            </m:f>
                          </m:oMath>
                        </m:oMathPara>
                      </a14:m>
                      <a:endParaRPr kumimoji="0" lang="en-US" sz="20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uFillTx/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p:txBody>
                </p:sp>
              </mc:Choice>
              <mc:Fallback xmlns="">
                <p:sp>
                  <p:nvSpPr>
                    <p:cNvPr id="19" name="TextBox 18">
                      <a:extLst>
                        <a:ext uri="{FF2B5EF4-FFF2-40B4-BE49-F238E27FC236}">
                          <a16:creationId xmlns:a16="http://schemas.microsoft.com/office/drawing/2014/main" id="{C1FD035E-142F-4B7C-AECD-AE40BC75234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77458" y="1748627"/>
                      <a:ext cx="4817953" cy="689035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CE5F10CB-2FA5-4F16-8101-A1FE0B5D134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40882" y="2654177"/>
                      <a:ext cx="1989904" cy="386452"/>
                    </a:xfrm>
                    <a:prstGeom prst="rect">
                      <a:avLst/>
                    </a:prstGeom>
                    <a:noFill/>
                    <a:ln w="12700" cap="flat">
                      <a:noFill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  <p:txBody>
                    <a:bodyPr rot="0" spcFirstLastPara="1" vertOverflow="overflow" horzOverflow="overflow" vert="horz" wrap="none" lIns="0" tIns="0" rIns="0" bIns="0" numCol="1" spcCol="38100" rtlCol="0" anchor="ctr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2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sz="2400" i="1">
                                        <a:solidFill>
                                          <a:schemeClr val="tx2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i="1">
                                        <a:solidFill>
                                          <a:schemeClr val="tx2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400" i="1">
                                    <a:solidFill>
                                      <a:schemeClr val="tx2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400" i="1">
                                    <a:solidFill>
                                      <a:schemeClr val="tx2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solidFill>
                                      <a:schemeClr val="tx2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sz="2400" i="1"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 i="1"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sz="2400" i="1"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acc>
                              <m:accPr>
                                <m:chr m:val="̇"/>
                                <m:ctrlPr>
                                  <a:rPr lang="en-US" sz="2400" i="1">
                                    <a:solidFill>
                                      <a:schemeClr val="tx2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solidFill>
                                      <a:schemeClr val="tx2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  <m:r>
                              <a:rPr lang="en-US" sz="2400" b="0" i="1" smtClean="0"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400" b="0" i="1" smtClean="0"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kumimoji="0" lang="en-US" sz="24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uFillTx/>
                        <a:sym typeface="Cambria"/>
                      </a:endParaRPr>
                    </a:p>
                  </p:txBody>
                </p:sp>
              </mc:Choice>
              <mc:Fallback xmlns=""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CE5F10CB-2FA5-4F16-8101-A1FE0B5D134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40882" y="2654177"/>
                      <a:ext cx="1989904" cy="386452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64B7853F-9220-49BC-BF15-3E6F6967880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68810" y="3269385"/>
                      <a:ext cx="6395149" cy="684931"/>
                    </a:xfrm>
                    <a:prstGeom prst="rect">
                      <a:avLst/>
                    </a:prstGeom>
                    <a:noFill/>
                    <a:ln w="12700" cap="flat">
                      <a:noFill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  <p:txBody>
                    <a:bodyPr rot="0" spcFirstLastPara="1" vertOverflow="overflow" horzOverflow="overflow" vert="horz" wrap="none" lIns="0" tIns="0" rIns="0" bIns="0" numCol="1" spcCol="38100" rtlCol="0" anchor="ctr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̈"/>
                                <m:ctrlPr>
                                  <a:rPr kumimoji="0" lang="en-US" sz="22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2">
                                        <a:lumMod val="10000"/>
                                      </a:schemeClr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Cambria"/>
                                  </a:rPr>
                                </m:ctrlPr>
                              </m:accPr>
                              <m:e>
                                <m:r>
                                  <a:rPr kumimoji="0" lang="en-US" sz="22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2">
                                        <a:lumMod val="10000"/>
                                      </a:schemeClr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Cambria"/>
                                  </a:rPr>
                                  <m:t>𝜃</m:t>
                                </m:r>
                              </m:e>
                            </m:acc>
                            <m:d>
                              <m:dPr>
                                <m:ctrlPr>
                                  <a:rPr kumimoji="0" lang="en-US" sz="22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2">
                                        <a:lumMod val="10000"/>
                                      </a:schemeClr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Cambria"/>
                                  </a:rPr>
                                </m:ctrlPr>
                              </m:dPr>
                              <m:e>
                                <m:r>
                                  <a:rPr kumimoji="0" lang="en-US" sz="22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2">
                                        <a:lumMod val="10000"/>
                                      </a:schemeClr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Cambria"/>
                                  </a:rPr>
                                  <m:t>𝑡</m:t>
                                </m:r>
                              </m:e>
                            </m:d>
                            <m:r>
                              <a:rPr kumimoji="0" lang="en-US" sz="22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Cambria"/>
                              </a:rPr>
                              <m:t>=</m:t>
                            </m:r>
                            <m:f>
                              <m:fPr>
                                <m:ctrlPr>
                                  <a:rPr kumimoji="0" lang="en-US" sz="22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2">
                                        <a:lumMod val="10000"/>
                                      </a:schemeClr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Cambria"/>
                                  </a:rPr>
                                </m:ctrlPr>
                              </m:fPr>
                              <m:num>
                                <m:r>
                                  <a:rPr kumimoji="0" lang="en-US" sz="22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2">
                                        <a:lumMod val="10000"/>
                                      </a:schemeClr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Cambria"/>
                                  </a:rPr>
                                  <m:t>𝐿</m:t>
                                </m:r>
                              </m:num>
                              <m:den>
                                <m:r>
                                  <a:rPr kumimoji="0" lang="en-US" sz="22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2">
                                        <a:lumMod val="10000"/>
                                      </a:schemeClr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Cambria"/>
                                  </a:rPr>
                                  <m:t>𝑀</m:t>
                                </m:r>
                                <m:sSup>
                                  <m:sSupPr>
                                    <m:ctrlPr>
                                      <a:rPr kumimoji="0" lang="en-US" sz="22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2">
                                            <a:lumMod val="10000"/>
                                          </a:schemeClr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sym typeface="Cambria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en-US" sz="22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2">
                                            <a:lumMod val="10000"/>
                                          </a:schemeClr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sym typeface="Cambria"/>
                                      </a:rPr>
                                      <m:t>𝑐</m:t>
                                    </m:r>
                                  </m:e>
                                  <m:sup>
                                    <m:r>
                                      <a:rPr kumimoji="0" lang="en-US" sz="22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2">
                                            <a:lumMod val="10000"/>
                                          </a:schemeClr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sym typeface="Cambria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kumimoji="0" lang="en-US" sz="22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2">
                                        <a:lumMod val="10000"/>
                                      </a:schemeClr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Cambria"/>
                                  </a:rPr>
                                  <m:t>+</m:t>
                                </m:r>
                                <m:r>
                                  <a:rPr kumimoji="0" lang="en-US" sz="22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2">
                                        <a:lumMod val="10000"/>
                                      </a:schemeClr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Cambria"/>
                                  </a:rPr>
                                  <m:t>𝐽</m:t>
                                </m:r>
                              </m:den>
                            </m:f>
                            <m:d>
                              <m:dPr>
                                <m:ctrlPr>
                                  <a:rPr kumimoji="0" lang="en-US" sz="22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2">
                                        <a:lumMod val="10000"/>
                                      </a:schemeClr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Cambria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200" i="1">
                                        <a:solidFill>
                                          <a:schemeClr val="tx2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solidFill>
                                          <a:schemeClr val="tx2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solidFill>
                                          <a:schemeClr val="tx2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  <m:r>
                                      <a:rPr lang="en-US" sz="2200" i="1">
                                        <a:solidFill>
                                          <a:schemeClr val="tx2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200" i="1">
                                        <a:solidFill>
                                          <a:schemeClr val="tx2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sub>
                                </m:sSub>
                                <m:r>
                                  <a:rPr lang="en-US" sz="2200" b="0" i="1" smtClean="0">
                                    <a:solidFill>
                                      <a:schemeClr val="tx2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200" i="1">
                                        <a:solidFill>
                                          <a:schemeClr val="tx2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solidFill>
                                          <a:schemeClr val="tx2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solidFill>
                                          <a:schemeClr val="tx2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  <m:r>
                                      <a:rPr lang="en-US" sz="2200" i="1">
                                        <a:solidFill>
                                          <a:schemeClr val="tx2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200" i="1">
                                        <a:solidFill>
                                          <a:schemeClr val="tx2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sub>
                                </m:sSub>
                              </m:e>
                            </m:d>
                            <m:r>
                              <a:rPr kumimoji="0" lang="en-US" sz="22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Cambria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2200" i="1">
                                    <a:solidFill>
                                      <a:schemeClr val="tx2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200" b="0" i="1" smtClean="0">
                                    <a:solidFill>
                                      <a:schemeClr val="tx2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num>
                              <m:den>
                                <m:r>
                                  <a:rPr lang="en-US" sz="2200" b="0" i="1" smtClean="0">
                                    <a:solidFill>
                                      <a:schemeClr val="tx2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sSup>
                                  <m:sSupPr>
                                    <m:ctrlPr>
                                      <a:rPr lang="en-US" sz="2200" b="0" i="1" smtClean="0">
                                        <a:solidFill>
                                          <a:schemeClr val="tx2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solidFill>
                                          <a:schemeClr val="tx2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solidFill>
                                          <a:schemeClr val="tx2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200" b="0" i="1" smtClean="0">
                                    <a:solidFill>
                                      <a:schemeClr val="tx2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200" i="1">
                                    <a:solidFill>
                                      <a:schemeClr val="tx2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den>
                            </m:f>
                            <m:r>
                              <a:rPr lang="en-US" sz="2200" b="0" i="1" smtClean="0"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200" i="1">
                                    <a:solidFill>
                                      <a:schemeClr val="tx2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solidFill>
                                      <a:schemeClr val="tx2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solidFill>
                                      <a:schemeClr val="tx2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sz="2200" i="1">
                                    <a:solidFill>
                                      <a:schemeClr val="tx2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200" b="0" i="1" smtClean="0">
                                    <a:solidFill>
                                      <a:schemeClr val="tx2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sub>
                            </m:sSub>
                            <m:r>
                              <a:rPr lang="en-US" sz="2200" b="0" i="1" smtClean="0"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200" i="1">
                                    <a:solidFill>
                                      <a:schemeClr val="tx2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solidFill>
                                      <a:schemeClr val="tx2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sz="2200" i="1">
                                    <a:solidFill>
                                      <a:schemeClr val="tx2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sz="2200" i="1">
                                    <a:solidFill>
                                      <a:schemeClr val="tx2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200" i="1">
                                    <a:solidFill>
                                      <a:schemeClr val="tx2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sub>
                            </m:sSub>
                            <m:r>
                              <a:rPr lang="en-US" sz="2200" b="0" i="1" smtClean="0"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kumimoji="0" lang="en-US" sz="2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uFillTx/>
                        <a:sym typeface="Cambria"/>
                      </a:endParaRPr>
                    </a:p>
                  </p:txBody>
                </p:sp>
              </mc:Choice>
              <mc:Fallback xmlns=""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64B7853F-9220-49BC-BF15-3E6F6967880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68810" y="3269385"/>
                      <a:ext cx="6395149" cy="684931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b="-893"/>
                      </a:stretch>
                    </a:blip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8" name="Flowchart: Process 17">
                <a:extLst>
                  <a:ext uri="{FF2B5EF4-FFF2-40B4-BE49-F238E27FC236}">
                    <a16:creationId xmlns:a16="http://schemas.microsoft.com/office/drawing/2014/main" id="{2DDF36E3-FD28-4F2D-9A9B-BC4D431420C0}"/>
                  </a:ext>
                </a:extLst>
              </p:cNvPr>
              <p:cNvSpPr/>
              <p:nvPr/>
            </p:nvSpPr>
            <p:spPr>
              <a:xfrm>
                <a:off x="3311236" y="4745248"/>
                <a:ext cx="6525491" cy="2930170"/>
              </a:xfrm>
              <a:prstGeom prst="flowChartProcess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54C2889-7882-41B5-8C5F-B1363A30C4A4}"/>
                </a:ext>
              </a:extLst>
            </p:cNvPr>
            <p:cNvCxnSpPr>
              <a:cxnSpLocks/>
              <a:endCxn id="18" idx="1"/>
            </p:cNvCxnSpPr>
            <p:nvPr/>
          </p:nvCxnSpPr>
          <p:spPr>
            <a:xfrm>
              <a:off x="1257623" y="6168311"/>
              <a:ext cx="1914814" cy="0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171642C8-E865-42D3-A40F-EF2DFF2EB046}"/>
                </a:ext>
              </a:extLst>
            </p:cNvPr>
            <p:cNvCxnSpPr>
              <a:cxnSpLocks/>
              <a:stCxn id="18" idx="3"/>
            </p:cNvCxnSpPr>
            <p:nvPr/>
          </p:nvCxnSpPr>
          <p:spPr>
            <a:xfrm>
              <a:off x="9697928" y="6168311"/>
              <a:ext cx="1590386" cy="0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41EA5CA-7675-4F00-B25A-6EC3C1EEEB9F}"/>
                  </a:ext>
                </a:extLst>
              </p:cNvPr>
              <p:cNvSpPr/>
              <p:nvPr/>
            </p:nvSpPr>
            <p:spPr>
              <a:xfrm>
                <a:off x="1110847" y="5599961"/>
                <a:ext cx="2061590" cy="4618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i="1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), 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i="1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41EA5CA-7675-4F00-B25A-6EC3C1EEEB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0847" y="5599961"/>
                <a:ext cx="2061590" cy="461858"/>
              </a:xfrm>
              <a:prstGeom prst="rect">
                <a:avLst/>
              </a:prstGeom>
              <a:blipFill>
                <a:blip r:embed="rId10"/>
                <a:stretch>
                  <a:fillRect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1626215-1816-4AF4-8A9A-C882C0F5DFEA}"/>
                  </a:ext>
                </a:extLst>
              </p:cNvPr>
              <p:cNvSpPr txBox="1"/>
              <p:nvPr/>
            </p:nvSpPr>
            <p:spPr>
              <a:xfrm>
                <a:off x="578709" y="8140847"/>
                <a:ext cx="11733675" cy="84221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300" b="0" i="0" u="none" strike="noStrike" cap="none" spc="0" normalizeH="0" baseline="0" dirty="0">
                    <a:ln>
                      <a:noFill/>
                    </a:ln>
                    <a:solidFill>
                      <a:schemeClr val="accent5">
                        <a:lumOff val="-29866"/>
                      </a:schemeClr>
                    </a:solidFill>
                    <a:effectLst/>
                    <a:uFillTx/>
                    <a:latin typeface="Cambria"/>
                    <a:ea typeface="Cambria"/>
                    <a:cs typeface="Cambria"/>
                    <a:sym typeface="Cambria"/>
                  </a:rPr>
                  <a:t>Simplified dynamic model in polar coordinates: </a:t>
                </a:r>
                <a:r>
                  <a:rPr kumimoji="0" lang="en-US" sz="2300" b="0" i="0" u="none" strike="sngStrike" cap="none" spc="0" normalizeH="0" baseline="0" dirty="0">
                    <a:ln>
                      <a:noFill/>
                    </a:ln>
                    <a:solidFill>
                      <a:schemeClr val="tx2">
                        <a:lumMod val="10000"/>
                      </a:schemeClr>
                    </a:solidFill>
                    <a:effectLst/>
                    <a:uFillTx/>
                    <a:latin typeface="Cambria"/>
                    <a:ea typeface="Cambria"/>
                    <a:cs typeface="Cambria"/>
                    <a:sym typeface="Cambria"/>
                  </a:rPr>
                  <a:t>coupled</a:t>
                </a:r>
                <a:r>
                  <a:rPr kumimoji="0" lang="en-US" sz="2300" b="0" i="0" u="none" strike="noStrike" cap="none" spc="0" normalizeH="0" baseline="0" dirty="0">
                    <a:ln>
                      <a:noFill/>
                    </a:ln>
                    <a:solidFill>
                      <a:schemeClr val="accent5">
                        <a:lumOff val="-29866"/>
                      </a:schemeClr>
                    </a:solidFill>
                    <a:effectLst/>
                    <a:uFillTx/>
                    <a:latin typeface="Cambria"/>
                    <a:ea typeface="Cambria"/>
                    <a:cs typeface="Cambria"/>
                    <a:sym typeface="Cambria"/>
                  </a:rPr>
                  <a:t> </a:t>
                </a:r>
                <a:r>
                  <a:rPr kumimoji="0" lang="en-US" sz="2300" b="0" i="0" u="none" strike="sngStrike" cap="none" spc="0" normalizeH="0" baseline="0" dirty="0">
                    <a:ln>
                      <a:noFill/>
                    </a:ln>
                    <a:solidFill>
                      <a:schemeClr val="accent5">
                        <a:lumOff val="-29866"/>
                      </a:schemeClr>
                    </a:solidFill>
                    <a:effectLst/>
                    <a:uFillTx/>
                    <a:latin typeface="Cambria"/>
                    <a:ea typeface="Cambria"/>
                    <a:cs typeface="Cambria"/>
                    <a:sym typeface="Cambria"/>
                  </a:rPr>
                  <a:t>and</a:t>
                </a:r>
                <a:r>
                  <a:rPr kumimoji="0" lang="en-US" sz="2300" b="0" i="0" u="none" strike="noStrike" cap="none" spc="0" normalizeH="0" baseline="0" dirty="0">
                    <a:ln>
                      <a:noFill/>
                    </a:ln>
                    <a:solidFill>
                      <a:schemeClr val="accent5">
                        <a:lumOff val="-29866"/>
                      </a:schemeClr>
                    </a:solidFill>
                    <a:effectLst/>
                    <a:uFillTx/>
                    <a:latin typeface="Cambria"/>
                    <a:ea typeface="Cambria"/>
                    <a:cs typeface="Cambria"/>
                    <a:sym typeface="Cambria"/>
                  </a:rPr>
                  <a:t> </a:t>
                </a:r>
                <a:r>
                  <a:rPr kumimoji="0" lang="en-US" sz="2300" b="0" i="0" u="none" strike="noStrike" cap="none" spc="0" normalizeH="0" baseline="0" dirty="0">
                    <a:ln>
                      <a:noFill/>
                    </a:ln>
                    <a:solidFill>
                      <a:schemeClr val="tx2">
                        <a:lumMod val="10000"/>
                      </a:schemeClr>
                    </a:solidFill>
                    <a:effectLst/>
                    <a:uFillTx/>
                    <a:latin typeface="Cambria"/>
                    <a:ea typeface="Cambria"/>
                    <a:cs typeface="Cambria"/>
                    <a:sym typeface="Cambria"/>
                  </a:rPr>
                  <a:t>nonlinear</a:t>
                </a:r>
                <a:r>
                  <a:rPr kumimoji="0" lang="en-US" sz="2300" b="0" i="0" u="none" strike="noStrike" cap="none" spc="0" normalizeH="0" baseline="0" dirty="0">
                    <a:ln>
                      <a:noFill/>
                    </a:ln>
                    <a:solidFill>
                      <a:schemeClr val="accent5">
                        <a:lumOff val="-29866"/>
                      </a:schemeClr>
                    </a:solidFill>
                    <a:effectLst/>
                    <a:uFillTx/>
                    <a:latin typeface="Cambria"/>
                    <a:ea typeface="Cambria"/>
                    <a:cs typeface="Cambria"/>
                    <a:sym typeface="Cambria"/>
                  </a:rPr>
                  <a:t>.</a:t>
                </a:r>
              </a:p>
              <a:p>
                <a:pPr marL="0" marR="0" indent="0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300" b="0" i="0" u="none" strike="noStrike" cap="none" spc="0" normalizeH="0" baseline="0" dirty="0">
                    <a:ln>
                      <a:noFill/>
                    </a:ln>
                    <a:solidFill>
                      <a:schemeClr val="accent5">
                        <a:lumOff val="-29866"/>
                      </a:schemeClr>
                    </a:solidFill>
                    <a:effectLst/>
                    <a:uFillTx/>
                    <a:latin typeface="Cambria"/>
                    <a:ea typeface="Cambria"/>
                    <a:cs typeface="Cambria"/>
                    <a:sym typeface="Cambria"/>
                  </a:rPr>
                  <a:t>One extra thing we can do: look at torques instead of forces </a:t>
                </a:r>
                <a14:m>
                  <m:oMath xmlns:m="http://schemas.openxmlformats.org/officeDocument/2006/math">
                    <m:r>
                      <a:rPr kumimoji="0" lang="en-US" sz="2300" b="0" i="1" u="none" strike="noStrike" cap="none" spc="0" normalizeH="0" baseline="0" smtClean="0">
                        <a:ln>
                          <a:noFill/>
                        </a:ln>
                        <a:solidFill>
                          <a:schemeClr val="accent5">
                            <a:lumOff val="-29866"/>
                          </a:schemeClr>
                        </a:solidFill>
                        <a:effectLst/>
                        <a:uFillTx/>
                        <a:latin typeface="Cambria Math" panose="02040503050406030204" pitchFamily="18" charset="0"/>
                        <a:ea typeface="Cambria"/>
                        <a:cs typeface="Cambria"/>
                        <a:sym typeface="Cambria"/>
                      </a:rPr>
                      <m:t>(</m:t>
                    </m:r>
                    <m:sSub>
                      <m:sSubPr>
                        <m:ctrlPr>
                          <a:rPr kumimoji="0" lang="en-US" sz="23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accent5">
                                <a:lumOff val="-29866"/>
                              </a:schemeClr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mbria"/>
                            <a:cs typeface="Cambria"/>
                            <a:sym typeface="Cambria"/>
                          </a:rPr>
                        </m:ctrlPr>
                      </m:sSubPr>
                      <m:e>
                        <m:r>
                          <a:rPr kumimoji="0" lang="en-US" sz="23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accent5">
                                <a:lumOff val="-29866"/>
                              </a:schemeClr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mbria"/>
                            <a:cs typeface="Cambria"/>
                            <a:sym typeface="Cambria"/>
                          </a:rPr>
                          <m:t>𝐹</m:t>
                        </m:r>
                      </m:e>
                      <m:sub>
                        <m:r>
                          <a:rPr kumimoji="0" lang="en-US" sz="23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accent5">
                                <a:lumOff val="-29866"/>
                              </a:schemeClr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mbria"/>
                            <a:cs typeface="Cambria"/>
                            <a:sym typeface="Cambria"/>
                          </a:rPr>
                          <m:t>𝑢</m:t>
                        </m:r>
                        <m:r>
                          <a:rPr kumimoji="0" lang="en-US" sz="23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accent5">
                                <a:lumOff val="-29866"/>
                              </a:schemeClr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mbria"/>
                            <a:cs typeface="Cambria"/>
                            <a:sym typeface="Cambria"/>
                          </a:rPr>
                          <m:t>,</m:t>
                        </m:r>
                        <m:d>
                          <m:dPr>
                            <m:ctrlPr>
                              <a:rPr kumimoji="0" lang="en-US" sz="23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chemeClr val="accent5">
                                    <a:lumOff val="-29866"/>
                                  </a:schemeClr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Cambria"/>
                                <a:cs typeface="Cambria"/>
                                <a:sym typeface="Cambria"/>
                              </a:rPr>
                            </m:ctrlPr>
                          </m:dPr>
                          <m:e>
                            <m:r>
                              <a:rPr kumimoji="0" lang="en-US" sz="23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chemeClr val="accent5">
                                    <a:lumOff val="-29866"/>
                                  </a:schemeClr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Cambria"/>
                                <a:cs typeface="Cambria"/>
                                <a:sym typeface="Cambria"/>
                              </a:rPr>
                              <m:t>⋅</m:t>
                            </m:r>
                          </m:e>
                        </m:d>
                      </m:sub>
                    </m:sSub>
                    <m:r>
                      <a:rPr kumimoji="0" lang="en-US" sz="2300" b="0" i="1" u="none" strike="noStrike" cap="none" spc="0" normalizeH="0" baseline="0" smtClean="0">
                        <a:ln>
                          <a:noFill/>
                        </a:ln>
                        <a:solidFill>
                          <a:schemeClr val="accent5">
                            <a:lumOff val="-29866"/>
                          </a:schemeClr>
                        </a:solidFill>
                        <a:effectLst/>
                        <a:uFillTx/>
                        <a:latin typeface="Cambria Math" panose="02040503050406030204" pitchFamily="18" charset="0"/>
                        <a:ea typeface="Cambria"/>
                        <a:cs typeface="Cambria"/>
                        <a:sym typeface="Cambria"/>
                      </a:rPr>
                      <m:t>𝑅</m:t>
                    </m:r>
                    <m:r>
                      <a:rPr kumimoji="0" lang="en-US" sz="2300" b="0" i="1" u="none" strike="noStrike" cap="none" spc="0" normalizeH="0" baseline="0" smtClean="0">
                        <a:ln>
                          <a:noFill/>
                        </a:ln>
                        <a:solidFill>
                          <a:schemeClr val="accent5">
                            <a:lumOff val="-29866"/>
                          </a:schemeClr>
                        </a:solidFill>
                        <a:effectLst/>
                        <a:uFillTx/>
                        <a:latin typeface="Cambria Math" panose="02040503050406030204" pitchFamily="18" charset="0"/>
                        <a:ea typeface="Cambria"/>
                        <a:cs typeface="Cambria"/>
                        <a:sym typeface="Cambria"/>
                      </a:rPr>
                      <m:t>=</m:t>
                    </m:r>
                    <m:sSub>
                      <m:sSubPr>
                        <m:ctrlPr>
                          <a:rPr kumimoji="0" lang="en-US" sz="23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accent5">
                                <a:lumOff val="-29866"/>
                              </a:schemeClr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mbria"/>
                            <a:cs typeface="Cambria"/>
                            <a:sym typeface="Cambria"/>
                          </a:rPr>
                        </m:ctrlPr>
                      </m:sSubPr>
                      <m:e>
                        <m:r>
                          <a:rPr kumimoji="0" lang="en-US" sz="23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accent5">
                                <a:lumOff val="-29866"/>
                              </a:schemeClr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mbria"/>
                            <a:cs typeface="Cambria"/>
                            <a:sym typeface="Cambria"/>
                          </a:rPr>
                          <m:t>𝜏</m:t>
                        </m:r>
                      </m:e>
                      <m:sub>
                        <m:r>
                          <a:rPr kumimoji="0" lang="en-US" sz="23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accent5">
                                <a:lumOff val="-29866"/>
                              </a:schemeClr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mbria"/>
                            <a:cs typeface="Cambria"/>
                            <a:sym typeface="Cambria"/>
                          </a:rPr>
                          <m:t>(⋅)</m:t>
                        </m:r>
                      </m:sub>
                    </m:sSub>
                    <m:r>
                      <a:rPr kumimoji="0" lang="en-US" sz="2300" b="0" i="1" u="none" strike="noStrike" cap="none" spc="0" normalizeH="0" baseline="0" smtClean="0">
                        <a:ln>
                          <a:noFill/>
                        </a:ln>
                        <a:solidFill>
                          <a:schemeClr val="accent5">
                            <a:lumOff val="-29866"/>
                          </a:schemeClr>
                        </a:solidFill>
                        <a:effectLst/>
                        <a:uFillTx/>
                        <a:latin typeface="Cambria Math" panose="02040503050406030204" pitchFamily="18" charset="0"/>
                        <a:ea typeface="Cambria"/>
                        <a:cs typeface="Cambria"/>
                        <a:sym typeface="Cambria"/>
                      </a:rPr>
                      <m:t>)</m:t>
                    </m:r>
                  </m:oMath>
                </a14:m>
                <a:endParaRPr kumimoji="0" lang="en-US" sz="2300" b="0" i="0" u="none" strike="noStrike" cap="none" spc="0" normalizeH="0" baseline="0" dirty="0">
                  <a:ln>
                    <a:noFill/>
                  </a:ln>
                  <a:solidFill>
                    <a:schemeClr val="accent5">
                      <a:lumOff val="-29866"/>
                    </a:schemeClr>
                  </a:solidFill>
                  <a:effectLst/>
                  <a:uFillTx/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1626215-1816-4AF4-8A9A-C882C0F5DF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709" y="8140847"/>
                <a:ext cx="11733675" cy="842218"/>
              </a:xfrm>
              <a:prstGeom prst="rect">
                <a:avLst/>
              </a:prstGeom>
              <a:blipFill>
                <a:blip r:embed="rId12"/>
                <a:stretch>
                  <a:fillRect t="-4317" b="-10072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9AFA7D4-C02F-478F-958A-657B99D00C8F}"/>
                  </a:ext>
                </a:extLst>
              </p:cNvPr>
              <p:cNvSpPr/>
              <p:nvPr/>
            </p:nvSpPr>
            <p:spPr>
              <a:xfrm>
                <a:off x="9848747" y="4984055"/>
                <a:ext cx="1357423" cy="12318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9AFA7D4-C02F-478F-958A-657B99D00C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8747" y="4984055"/>
                <a:ext cx="1357423" cy="123181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3039750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A slide with a diagra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Point of the situation</a:t>
            </a:r>
            <a:endParaRPr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615246" y="9241497"/>
            <a:ext cx="261621" cy="355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23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25325C9-3401-484F-BC53-5991067F34E5}"/>
                  </a:ext>
                </a:extLst>
              </p:cNvPr>
              <p:cNvSpPr/>
              <p:nvPr/>
            </p:nvSpPr>
            <p:spPr>
              <a:xfrm>
                <a:off x="440162" y="1833308"/>
                <a:ext cx="11363909" cy="4803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>
                        <a:lumMod val="10000"/>
                      </a:schemeClr>
                    </a:solidFill>
                  </a:rPr>
                  <a:t>Expressing the torques through: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i="1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</m:e>
                        </m:d>
                      </m:sub>
                    </m:sSub>
                    <m:r>
                      <a:rPr lang="en-US" i="1">
                        <a:solidFill>
                          <a:schemeClr val="tx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>
                        <a:solidFill>
                          <a:schemeClr val="tx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d>
                          <m:dPr>
                            <m:ctrlPr>
                              <a:rPr lang="en-US" i="1"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2">
                        <a:lumMod val="10000"/>
                      </a:schemeClr>
                    </a:solidFill>
                  </a:rPr>
                  <a:t>in the simplified model yields:</a:t>
                </a: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25325C9-3401-484F-BC53-5991067F34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162" y="1833308"/>
                <a:ext cx="11363909" cy="480324"/>
              </a:xfrm>
              <a:prstGeom prst="rect">
                <a:avLst/>
              </a:prstGeom>
              <a:blipFill>
                <a:blip r:embed="rId3"/>
                <a:stretch>
                  <a:fillRect t="-11392" b="-189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5B419C3-255C-43D0-9555-4BE0878F81C1}"/>
                  </a:ext>
                </a:extLst>
              </p:cNvPr>
              <p:cNvSpPr txBox="1"/>
              <p:nvPr/>
            </p:nvSpPr>
            <p:spPr>
              <a:xfrm>
                <a:off x="1948923" y="3408223"/>
                <a:ext cx="8346387" cy="692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0" lang="en-US" sz="23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mbria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sz="23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2">
                                      <a:lumMod val="10000"/>
                                    </a:schemeClr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mbria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0" lang="en-US" sz="23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2">
                                        <a:lumMod val="10000"/>
                                      </a:schemeClr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Cambria"/>
                                  </a:rPr>
                                  <m:t>𝑀</m:t>
                                </m:r>
                              </m:e>
                              <m:e>
                                <m:r>
                                  <a:rPr kumimoji="0" lang="en-US" sz="23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2">
                                        <a:lumMod val="10000"/>
                                      </a:schemeClr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Cambria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US" sz="23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2">
                                        <a:lumMod val="10000"/>
                                      </a:schemeClr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Cambria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en-US" sz="23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2">
                                        <a:lumMod val="10000"/>
                                      </a:schemeClr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Cambria"/>
                                  </a:rPr>
                                  <m:t>𝑀</m:t>
                                </m:r>
                                <m:sSup>
                                  <m:sSupPr>
                                    <m:ctrlPr>
                                      <a:rPr kumimoji="0" lang="en-US" sz="23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2">
                                            <a:lumMod val="10000"/>
                                          </a:schemeClr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sym typeface="Cambria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en-US" sz="23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2">
                                            <a:lumMod val="10000"/>
                                          </a:schemeClr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sym typeface="Cambria"/>
                                      </a:rPr>
                                      <m:t>𝑐</m:t>
                                    </m:r>
                                  </m:e>
                                  <m:sup>
                                    <m:r>
                                      <a:rPr kumimoji="0" lang="en-US" sz="23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2">
                                            <a:lumMod val="10000"/>
                                          </a:schemeClr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sym typeface="Cambria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kumimoji="0" lang="en-US" sz="23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2">
                                        <a:lumMod val="10000"/>
                                      </a:schemeClr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Cambria"/>
                                  </a:rPr>
                                  <m:t>+</m:t>
                                </m:r>
                                <m:r>
                                  <a:rPr kumimoji="0" lang="en-US" sz="23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2">
                                        <a:lumMod val="10000"/>
                                      </a:schemeClr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Cambria"/>
                                  </a:rPr>
                                  <m:t>𝐽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kumimoji="0" lang="en-US" sz="23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mbria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0" lang="en-US" sz="23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2">
                                      <a:lumMod val="10000"/>
                                    </a:schemeClr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mbria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kumimoji="0" lang="en-US" sz="23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2">
                                          <a:lumMod val="10000"/>
                                        </a:schemeClr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Cambria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kumimoji="0" lang="en-US" sz="23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2">
                                              <a:lumMod val="10000"/>
                                            </a:schemeClr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Cambria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0" lang="en-US" sz="23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2">
                                              <a:lumMod val="10000"/>
                                            </a:schemeClr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Cambria"/>
                                        </a:rPr>
                                        <m:t>𝑣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0" lang="en-US" sz="23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2">
                                          <a:lumMod val="10000"/>
                                        </a:schemeClr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Cambria"/>
                                    </a:rPr>
                                    <m:t>𝑢</m:t>
                                  </m:r>
                                </m:sub>
                              </m:sSub>
                            </m:e>
                            <m:e>
                              <m:acc>
                                <m:accPr>
                                  <m:chr m:val="̈"/>
                                  <m:ctrlPr>
                                    <a:rPr kumimoji="0" lang="en-US" sz="23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2">
                                          <a:lumMod val="10000"/>
                                        </a:schemeClr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Cambria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23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2">
                                          <a:lumMod val="10000"/>
                                        </a:schemeClr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Cambria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</m:eqArr>
                        </m:e>
                      </m:d>
                      <m:r>
                        <a:rPr kumimoji="0" lang="en-US" sz="23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mbria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chemeClr val="tx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chemeClr val="tx2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tx2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solidFill>
                                      <a:schemeClr val="tx2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𝑀𝑐</m:t>
                                </m:r>
                                <m:acc>
                                  <m:accPr>
                                    <m:chr m:val="̇"/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solidFill>
                                          <a:schemeClr val="tx2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tx2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𝑀𝑐</m:t>
                                </m:r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solidFill>
                                          <a:schemeClr val="tx2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2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acc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tx2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solidFill>
                                    <a:schemeClr val="tx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</m:e>
                            <m:e>
                              <m:acc>
                                <m:accPr>
                                  <m:chr m:val="̇"/>
                                  <m:ctrlPr>
                                    <a:rPr kumimoji="0" lang="en-US" sz="23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2">
                                          <a:lumMod val="10000"/>
                                        </a:schemeClr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Cambria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23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2">
                                          <a:lumMod val="10000"/>
                                        </a:schemeClr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Cambria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</m:eqArr>
                        </m:e>
                      </m:d>
                      <m:r>
                        <a:rPr lang="en-US" b="0" i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chemeClr val="tx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chemeClr val="tx2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tx2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tx2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tx2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solidFill>
                                      <a:schemeClr val="tx2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solidFill>
                                    <a:schemeClr val="tx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b="0" i="1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𝝉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kumimoji="0" lang="en-US" sz="2300" b="0" i="0" u="none" strike="noStrike" cap="none" spc="0" normalizeH="0" baseline="0" dirty="0">
                  <a:ln>
                    <a:noFill/>
                  </a:ln>
                  <a:solidFill>
                    <a:schemeClr val="tx2">
                      <a:lumMod val="10000"/>
                    </a:schemeClr>
                  </a:solidFill>
                  <a:effectLst/>
                  <a:uFillTx/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5B419C3-255C-43D0-9555-4BE0878F81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8923" y="3408223"/>
                <a:ext cx="8346387" cy="6922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193B0630-1673-4BE5-9553-CFE0BF3C088C}"/>
              </a:ext>
            </a:extLst>
          </p:cNvPr>
          <p:cNvSpPr txBox="1"/>
          <p:nvPr/>
        </p:nvSpPr>
        <p:spPr>
          <a:xfrm>
            <a:off x="434421" y="2736569"/>
            <a:ext cx="3010440" cy="4565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342900" marR="0" indent="-3429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300" b="0" i="0" u="none" strike="noStrike" cap="none" spc="0" normalizeH="0" baseline="0" dirty="0">
                <a:ln>
                  <a:noFill/>
                </a:ln>
                <a:solidFill>
                  <a:schemeClr val="accent5">
                    <a:lumOff val="-29866"/>
                  </a:schemeClr>
                </a:solidFill>
                <a:effectLst/>
                <a:uFillTx/>
                <a:latin typeface="Cambria"/>
                <a:ea typeface="Cambria"/>
                <a:cs typeface="Cambria"/>
                <a:sym typeface="Cambria"/>
              </a:rPr>
              <a:t>The </a:t>
            </a:r>
            <a:r>
              <a:rPr lang="en-US" dirty="0"/>
              <a:t>d</a:t>
            </a:r>
            <a:r>
              <a:rPr kumimoji="0" lang="en-US" sz="2300" b="0" i="0" u="none" strike="noStrike" cap="none" spc="0" normalizeH="0" baseline="0" dirty="0">
                <a:ln>
                  <a:noFill/>
                </a:ln>
                <a:solidFill>
                  <a:schemeClr val="accent5">
                    <a:lumOff val="-29866"/>
                  </a:schemeClr>
                </a:solidFill>
                <a:effectLst/>
                <a:uFillTx/>
                <a:latin typeface="Cambria"/>
                <a:ea typeface="Cambria"/>
                <a:cs typeface="Cambria"/>
                <a:sym typeface="Cambria"/>
              </a:rPr>
              <a:t>ynamic model: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795D871-6681-444B-A9B4-089CFBAC4F82}"/>
              </a:ext>
            </a:extLst>
          </p:cNvPr>
          <p:cNvCxnSpPr/>
          <p:nvPr/>
        </p:nvCxnSpPr>
        <p:spPr>
          <a:xfrm flipH="1">
            <a:off x="10014064" y="3221859"/>
            <a:ext cx="802718" cy="341376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FB5D9C6-2054-4CBB-B3F9-9010C9FFE2E0}"/>
              </a:ext>
            </a:extLst>
          </p:cNvPr>
          <p:cNvSpPr txBox="1"/>
          <p:nvPr/>
        </p:nvSpPr>
        <p:spPr>
          <a:xfrm>
            <a:off x="10747508" y="2903823"/>
            <a:ext cx="1112485" cy="3180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Disturbances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chemeClr val="accent5">
                  <a:lumOff val="-29866"/>
                </a:schemeClr>
              </a:solidFill>
              <a:effectLst/>
              <a:uFillTx/>
              <a:latin typeface="Cambria"/>
              <a:ea typeface="Cambria"/>
              <a:cs typeface="Cambria"/>
              <a:sym typeface="Cambria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3BDDFF8-A030-44A4-AE5A-7F45E9FDB7C9}"/>
              </a:ext>
            </a:extLst>
          </p:cNvPr>
          <p:cNvGrpSpPr/>
          <p:nvPr/>
        </p:nvGrpSpPr>
        <p:grpSpPr>
          <a:xfrm>
            <a:off x="4090274" y="5036249"/>
            <a:ext cx="4488549" cy="1722897"/>
            <a:chOff x="3314420" y="5036249"/>
            <a:chExt cx="4488549" cy="1722897"/>
          </a:xfrm>
        </p:grpSpPr>
        <p:sp>
          <p:nvSpPr>
            <p:cNvPr id="16" name="Flowchart: Process 15">
              <a:extLst>
                <a:ext uri="{FF2B5EF4-FFF2-40B4-BE49-F238E27FC236}">
                  <a16:creationId xmlns:a16="http://schemas.microsoft.com/office/drawing/2014/main" id="{AA370710-5BE9-4254-B492-28DEA058C223}"/>
                </a:ext>
              </a:extLst>
            </p:cNvPr>
            <p:cNvSpPr/>
            <p:nvPr/>
          </p:nvSpPr>
          <p:spPr>
            <a:xfrm>
              <a:off x="4187255" y="5981906"/>
              <a:ext cx="2258291" cy="777240"/>
            </a:xfrm>
            <a:prstGeom prst="flowChartProcess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200" b="0" i="0" u="none" strike="noStrike" cap="none" spc="0" normalizeH="0" baseline="0" dirty="0">
                  <a:ln>
                    <a:noFill/>
                  </a:ln>
                  <a:solidFill>
                    <a:schemeClr val="bg2">
                      <a:lumMod val="50000"/>
                    </a:schemeClr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rPr>
                <a:t>Dynamic model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B7D8C40-7998-4229-BD8E-FA55DC074967}"/>
                </a:ext>
              </a:extLst>
            </p:cNvPr>
            <p:cNvCxnSpPr>
              <a:cxnSpLocks/>
            </p:cNvCxnSpPr>
            <p:nvPr/>
          </p:nvCxnSpPr>
          <p:spPr>
            <a:xfrm>
              <a:off x="3328272" y="6370526"/>
              <a:ext cx="858983" cy="0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9CB84F7E-1B0F-448D-ABFE-C8E5039F4DC4}"/>
                </a:ext>
              </a:extLst>
            </p:cNvPr>
            <p:cNvCxnSpPr>
              <a:cxnSpLocks/>
            </p:cNvCxnSpPr>
            <p:nvPr/>
          </p:nvCxnSpPr>
          <p:spPr>
            <a:xfrm>
              <a:off x="6445546" y="6370526"/>
              <a:ext cx="872835" cy="0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617FA25F-2874-46E4-BFC0-6BA049FBE12E}"/>
                    </a:ext>
                  </a:extLst>
                </p:cNvPr>
                <p:cNvSpPr/>
                <p:nvPr/>
              </p:nvSpPr>
              <p:spPr>
                <a:xfrm>
                  <a:off x="3314420" y="5641331"/>
                  <a:ext cx="807080" cy="68114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i="1">
                                    <a:solidFill>
                                      <a:schemeClr val="tx2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2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2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2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2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dirty="0">
                    <a:solidFill>
                      <a:schemeClr val="bg2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617FA25F-2874-46E4-BFC0-6BA049FBE12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4420" y="5641331"/>
                  <a:ext cx="807080" cy="68114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BA6AE06-3979-4CA1-8008-2A84DC83D8E9}"/>
                </a:ext>
              </a:extLst>
            </p:cNvPr>
            <p:cNvCxnSpPr>
              <a:cxnSpLocks/>
              <a:endCxn id="16" idx="0"/>
            </p:cNvCxnSpPr>
            <p:nvPr/>
          </p:nvCxnSpPr>
          <p:spPr>
            <a:xfrm>
              <a:off x="5316400" y="5232673"/>
              <a:ext cx="1" cy="749233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139D9AAC-5E38-4D47-A27E-4BA4F3DF0F13}"/>
                    </a:ext>
                  </a:extLst>
                </p:cNvPr>
                <p:cNvSpPr/>
                <p:nvPr/>
              </p:nvSpPr>
              <p:spPr>
                <a:xfrm>
                  <a:off x="5323000" y="5195055"/>
                  <a:ext cx="557973" cy="44627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𝝉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139D9AAC-5E38-4D47-A27E-4BA4F3DF0F1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3000" y="5195055"/>
                  <a:ext cx="557973" cy="446276"/>
                </a:xfrm>
                <a:prstGeom prst="rect">
                  <a:avLst/>
                </a:prstGeom>
                <a:blipFill>
                  <a:blip r:embed="rId6"/>
                  <a:stretch>
                    <a:fillRect b="-54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D84AEA23-0742-464C-B852-290FE6A17397}"/>
                    </a:ext>
                  </a:extLst>
                </p:cNvPr>
                <p:cNvSpPr/>
                <p:nvPr/>
              </p:nvSpPr>
              <p:spPr>
                <a:xfrm>
                  <a:off x="6445546" y="5036249"/>
                  <a:ext cx="1357423" cy="123181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b="0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b="0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D84AEA23-0742-464C-B852-290FE6A1739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5546" y="5036249"/>
                  <a:ext cx="1357423" cy="123181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CBE100FD-FC5E-4A2E-A267-A29973EA54E5}"/>
              </a:ext>
            </a:extLst>
          </p:cNvPr>
          <p:cNvSpPr/>
          <p:nvPr/>
        </p:nvSpPr>
        <p:spPr>
          <a:xfrm>
            <a:off x="753013" y="7898878"/>
            <a:ext cx="10738205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Still, what we really command to the vehicle are </a:t>
            </a:r>
            <a:r>
              <a:rPr lang="en-US" dirty="0">
                <a:solidFill>
                  <a:schemeClr val="tx1"/>
                </a:solidFill>
              </a:rPr>
              <a:t>voltages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, not torques. </a:t>
            </a:r>
          </a:p>
          <a:p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We miss the actuator (DC motor) dynamics.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DADD593-59FB-4618-9F4F-C23F1AA65C94}"/>
                  </a:ext>
                </a:extLst>
              </p:cNvPr>
              <p:cNvSpPr/>
              <p:nvPr/>
            </p:nvSpPr>
            <p:spPr>
              <a:xfrm>
                <a:off x="6424419" y="4314713"/>
                <a:ext cx="1725472" cy="4627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i="1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̇"/>
                          <m:ctrlPr>
                            <a:rPr lang="en-US" i="1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DADD593-59FB-4618-9F4F-C23F1AA65C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4419" y="4314713"/>
                <a:ext cx="1725472" cy="462755"/>
              </a:xfrm>
              <a:prstGeom prst="rect">
                <a:avLst/>
              </a:prstGeom>
              <a:blipFill>
                <a:blip r:embed="rId8"/>
                <a:stretch>
                  <a:fillRect t="-2632" r="-353"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8962692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A slide with a diagra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DC motor modeling</a:t>
            </a:r>
            <a:endParaRPr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615246" y="9241497"/>
            <a:ext cx="261621" cy="355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24</a:t>
            </a:fld>
            <a:endParaRPr/>
          </a:p>
        </p:txBody>
      </p:sp>
      <p:pic>
        <p:nvPicPr>
          <p:cNvPr id="4" name="Picture 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44FD93FE-9AE7-4A99-A93F-0794A551EB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1834" y="5192307"/>
            <a:ext cx="6635542" cy="3876946"/>
          </a:xfrm>
          <a:prstGeom prst="rect">
            <a:avLst/>
          </a:prstGeom>
        </p:spPr>
      </p:pic>
      <p:pic>
        <p:nvPicPr>
          <p:cNvPr id="7" name="Picture 2" descr="Risultati immagini per dc motor explained">
            <a:extLst>
              <a:ext uri="{FF2B5EF4-FFF2-40B4-BE49-F238E27FC236}">
                <a16:creationId xmlns:a16="http://schemas.microsoft.com/office/drawing/2014/main" id="{D1DEA2AE-EFBB-4B8E-B848-5474FE8DD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045" y="6098878"/>
            <a:ext cx="3677992" cy="2859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993AB7E-A998-4DA5-A8FB-2C97A0573C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709" y="4985719"/>
            <a:ext cx="1251871" cy="1113159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0A621DB-4B70-478E-9A9B-68B0230E24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47038" y="6429828"/>
            <a:ext cx="1460220" cy="1061713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7CBF311-865E-46AB-8590-16E0F7EBEBF2}"/>
              </a:ext>
            </a:extLst>
          </p:cNvPr>
          <p:cNvSpPr/>
          <p:nvPr/>
        </p:nvSpPr>
        <p:spPr>
          <a:xfrm>
            <a:off x="763590" y="1800799"/>
            <a:ext cx="11363909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The dynamics of a DC motor is governed by: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8609F85-E1AB-46C6-A1AC-EBCB2890BCC7}"/>
              </a:ext>
            </a:extLst>
          </p:cNvPr>
          <p:cNvGrpSpPr/>
          <p:nvPr/>
        </p:nvGrpSpPr>
        <p:grpSpPr>
          <a:xfrm>
            <a:off x="3288054" y="3147568"/>
            <a:ext cx="6314979" cy="1864558"/>
            <a:chOff x="3297230" y="2819374"/>
            <a:chExt cx="6314979" cy="1864558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4C0D0186-9167-4774-8BAD-E906284D81C9}"/>
                </a:ext>
              </a:extLst>
            </p:cNvPr>
            <p:cNvGrpSpPr/>
            <p:nvPr/>
          </p:nvGrpSpPr>
          <p:grpSpPr>
            <a:xfrm>
              <a:off x="4137865" y="2819374"/>
              <a:ext cx="4615361" cy="1864558"/>
              <a:chOff x="1364343" y="2954185"/>
              <a:chExt cx="4615361" cy="1864558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39D07569-D10E-476E-A1D6-74B465B4153F}"/>
                  </a:ext>
                </a:extLst>
              </p:cNvPr>
              <p:cNvGrpSpPr/>
              <p:nvPr/>
            </p:nvGrpSpPr>
            <p:grpSpPr>
              <a:xfrm>
                <a:off x="1716976" y="3029234"/>
                <a:ext cx="3959866" cy="1591087"/>
                <a:chOff x="1716976" y="3029234"/>
                <a:chExt cx="3959866" cy="1591087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" name="TextBox 2">
                      <a:extLst>
                        <a:ext uri="{FF2B5EF4-FFF2-40B4-BE49-F238E27FC236}">
                          <a16:creationId xmlns:a16="http://schemas.microsoft.com/office/drawing/2014/main" id="{8B934851-8F6C-4BA9-842D-8EE955FDB37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716976" y="3029234"/>
                      <a:ext cx="3959866" cy="671979"/>
                    </a:xfrm>
                    <a:prstGeom prst="rect">
                      <a:avLst/>
                    </a:prstGeom>
                    <a:noFill/>
                    <a:ln w="12700" cap="flat">
                      <a:noFill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  <p:txBody>
                    <a:bodyPr rot="0" spcFirstLastPara="1" vertOverflow="overflow" horzOverflow="overflow" vert="horz" wrap="none" lIns="0" tIns="0" rIns="0" bIns="0" numCol="1" spcCol="38100" rtlCol="0" anchor="ctr">
                      <a:spAutoFit/>
                    </a:bodyPr>
                    <a:lstStyle/>
                    <a:p>
                      <a:pPr marL="0" marR="0" indent="0" algn="ctr" defTabSz="584200" rtl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0" lang="en-US" sz="23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Cambria"/>
                                <a:cs typeface="Cambria"/>
                                <a:sym typeface="Cambria"/>
                              </a:rPr>
                              <m:t>𝑉</m:t>
                            </m:r>
                            <m:d>
                              <m:dPr>
                                <m:ctrlPr>
                                  <a:rPr kumimoji="0" lang="en-US" sz="23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2">
                                        <a:lumMod val="10000"/>
                                      </a:schemeClr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Cambria"/>
                                    <a:cs typeface="Cambria"/>
                                    <a:sym typeface="Cambria"/>
                                  </a:rPr>
                                </m:ctrlPr>
                              </m:dPr>
                              <m:e>
                                <m:r>
                                  <a:rPr kumimoji="0" lang="en-US" sz="23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2">
                                        <a:lumMod val="10000"/>
                                      </a:schemeClr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Cambria"/>
                                    <a:cs typeface="Cambria"/>
                                    <a:sym typeface="Cambria"/>
                                  </a:rPr>
                                  <m:t>𝑡</m:t>
                                </m:r>
                              </m:e>
                            </m:d>
                            <m:r>
                              <a:rPr kumimoji="0" lang="en-US" sz="23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Cambria"/>
                                <a:cs typeface="Cambria"/>
                                <a:sym typeface="Cambria"/>
                              </a:rPr>
                              <m:t>=</m:t>
                            </m:r>
                            <m:r>
                              <a:rPr kumimoji="0" lang="en-US" sz="23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Cambria"/>
                                <a:cs typeface="Cambria"/>
                                <a:sym typeface="Cambria"/>
                              </a:rPr>
                              <m:t>𝑅</m:t>
                            </m:r>
                            <m:r>
                              <a:rPr kumimoji="0" lang="en-US" sz="23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Cambria"/>
                                <a:cs typeface="Cambria"/>
                                <a:sym typeface="Cambria"/>
                              </a:rPr>
                              <m:t> </m:t>
                            </m:r>
                            <m:r>
                              <a:rPr kumimoji="0" lang="en-US" sz="23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Cambria"/>
                                <a:cs typeface="Cambria"/>
                                <a:sym typeface="Cambria"/>
                              </a:rPr>
                              <m:t>𝑖</m:t>
                            </m:r>
                            <m:d>
                              <m:dPr>
                                <m:ctrlPr>
                                  <a:rPr kumimoji="0" lang="en-US" sz="23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2">
                                        <a:lumMod val="10000"/>
                                      </a:schemeClr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Cambria"/>
                                    <a:cs typeface="Cambria"/>
                                    <a:sym typeface="Cambria"/>
                                  </a:rPr>
                                </m:ctrlPr>
                              </m:dPr>
                              <m:e>
                                <m:r>
                                  <a:rPr kumimoji="0" lang="en-US" sz="23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2">
                                        <a:lumMod val="10000"/>
                                      </a:schemeClr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Cambria"/>
                                    <a:cs typeface="Cambria"/>
                                    <a:sym typeface="Cambria"/>
                                  </a:rPr>
                                  <m:t>𝑡</m:t>
                                </m:r>
                              </m:e>
                            </m:d>
                            <m:r>
                              <a:rPr kumimoji="0" lang="en-US" sz="23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Cambria"/>
                                <a:cs typeface="Cambria"/>
                                <a:sym typeface="Cambria"/>
                              </a:rPr>
                              <m:t>+</m:t>
                            </m:r>
                            <m:r>
                              <a:rPr kumimoji="0" lang="en-US" sz="23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Cambria"/>
                                <a:cs typeface="Cambria"/>
                                <a:sym typeface="Cambria"/>
                              </a:rPr>
                              <m:t>𝐿</m:t>
                            </m:r>
                            <m:r>
                              <a:rPr kumimoji="0" lang="en-US" sz="23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Cambria"/>
                                <a:cs typeface="Cambria"/>
                                <a:sym typeface="Cambria"/>
                              </a:rPr>
                              <m:t> </m:t>
                            </m:r>
                            <m:f>
                              <m:fPr>
                                <m:ctrlPr>
                                  <a:rPr kumimoji="0" lang="en-US" sz="23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2">
                                        <a:lumMod val="10000"/>
                                      </a:schemeClr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Cambria"/>
                                  </a:rPr>
                                </m:ctrlPr>
                              </m:fPr>
                              <m:num>
                                <m:r>
                                  <a:rPr kumimoji="0" lang="en-US" sz="23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2">
                                        <a:lumMod val="10000"/>
                                      </a:schemeClr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Cambria"/>
                                  </a:rPr>
                                  <m:t>𝑑𝑖</m:t>
                                </m:r>
                              </m:num>
                              <m:den>
                                <m:r>
                                  <a:rPr kumimoji="0" lang="en-US" sz="23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2">
                                        <a:lumMod val="10000"/>
                                      </a:schemeClr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Cambria"/>
                                  </a:rPr>
                                  <m:t>𝑑𝑡</m:t>
                                </m:r>
                              </m:den>
                            </m:f>
                            <m:d>
                              <m:dPr>
                                <m:ctrlPr>
                                  <a:rPr kumimoji="0" lang="en-US" sz="23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2">
                                        <a:lumMod val="10000"/>
                                      </a:schemeClr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Cambria"/>
                                  </a:rPr>
                                </m:ctrlPr>
                              </m:dPr>
                              <m:e>
                                <m:r>
                                  <a:rPr kumimoji="0" lang="en-US" sz="23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2">
                                        <a:lumMod val="10000"/>
                                      </a:schemeClr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Cambria"/>
                                  </a:rPr>
                                  <m:t>𝑡</m:t>
                                </m:r>
                              </m:e>
                            </m:d>
                            <m:r>
                              <a:rPr kumimoji="0" lang="en-US" sz="23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Cambria"/>
                              </a:rPr>
                              <m:t>+</m:t>
                            </m:r>
                            <m:r>
                              <a:rPr kumimoji="0" lang="en-US" sz="23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Cambria"/>
                              </a:rPr>
                              <m:t>𝑒</m:t>
                            </m:r>
                            <m:d>
                              <m:dPr>
                                <m:ctrlPr>
                                  <a:rPr kumimoji="0" lang="en-US" sz="23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2">
                                        <a:lumMod val="10000"/>
                                      </a:schemeClr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Cambria"/>
                                  </a:rPr>
                                </m:ctrlPr>
                              </m:dPr>
                              <m:e>
                                <m:r>
                                  <a:rPr kumimoji="0" lang="en-US" sz="23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2">
                                        <a:lumMod val="10000"/>
                                      </a:schemeClr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Cambria"/>
                                  </a:rPr>
                                  <m:t>𝑡</m:t>
                                </m:r>
                              </m:e>
                            </m:d>
                          </m:oMath>
                        </m:oMathPara>
                      </a14:m>
                      <a:endParaRPr kumimoji="0" lang="en-US" sz="23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uFillTx/>
                        <a:latin typeface="Cambria"/>
                        <a:sym typeface="Cambria"/>
                      </a:endParaRPr>
                    </a:p>
                  </p:txBody>
                </p:sp>
              </mc:Choice>
              <mc:Fallback xmlns="">
                <p:sp>
                  <p:nvSpPr>
                    <p:cNvPr id="3" name="TextBox 2">
                      <a:extLst>
                        <a:ext uri="{FF2B5EF4-FFF2-40B4-BE49-F238E27FC236}">
                          <a16:creationId xmlns:a16="http://schemas.microsoft.com/office/drawing/2014/main" id="{8B934851-8F6C-4BA9-842D-8EE955FDB37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16976" y="3029234"/>
                      <a:ext cx="3959866" cy="671979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" name="TextBox 12">
                      <a:extLst>
                        <a:ext uri="{FF2B5EF4-FFF2-40B4-BE49-F238E27FC236}">
                          <a16:creationId xmlns:a16="http://schemas.microsoft.com/office/drawing/2014/main" id="{7AA9D943-0961-4169-81CC-7742BEE4452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758173" y="3726659"/>
                      <a:ext cx="1938736" cy="353943"/>
                    </a:xfrm>
                    <a:prstGeom prst="rect">
                      <a:avLst/>
                    </a:prstGeom>
                    <a:noFill/>
                    <a:ln w="12700" cap="flat">
                      <a:noFill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  <p:txBody>
                    <a:bodyPr rot="0" spcFirstLastPara="1" vertOverflow="overflow" horzOverflow="overflow" vert="horz" wrap="none" lIns="0" tIns="0" rIns="0" bIns="0" numCol="1" spcCol="38100" rtlCol="0" anchor="ctr">
                      <a:spAutoFit/>
                    </a:bodyPr>
                    <a:lstStyle/>
                    <a:p>
                      <a:pPr marL="0" marR="0" indent="0" algn="ctr" defTabSz="584200" rtl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0" lang="en-US" sz="23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Cambria"/>
                                <a:cs typeface="Cambria"/>
                                <a:sym typeface="Cambria"/>
                              </a:rPr>
                              <m:t>𝑒</m:t>
                            </m:r>
                            <m:d>
                              <m:dPr>
                                <m:ctrlPr>
                                  <a:rPr kumimoji="0" lang="en-US" sz="23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2">
                                        <a:lumMod val="10000"/>
                                      </a:schemeClr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Cambria"/>
                                    <a:cs typeface="Cambria"/>
                                    <a:sym typeface="Cambria"/>
                                  </a:rPr>
                                </m:ctrlPr>
                              </m:dPr>
                              <m:e>
                                <m:r>
                                  <a:rPr kumimoji="0" lang="en-US" sz="23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2">
                                        <a:lumMod val="10000"/>
                                      </a:schemeClr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Cambria"/>
                                    <a:cs typeface="Cambria"/>
                                    <a:sym typeface="Cambria"/>
                                  </a:rPr>
                                  <m:t>𝑡</m:t>
                                </m:r>
                              </m:e>
                            </m:d>
                            <m:r>
                              <a:rPr kumimoji="0" lang="en-US" sz="23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Cambria"/>
                                <a:cs typeface="Cambria"/>
                                <a:sym typeface="Cambria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kumimoji="0" lang="en-US" sz="23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2">
                                        <a:lumMod val="10000"/>
                                      </a:schemeClr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Cambria"/>
                                    <a:cs typeface="Cambria"/>
                                    <a:sym typeface="Cambria"/>
                                  </a:rPr>
                                </m:ctrlPr>
                              </m:sSubPr>
                              <m:e>
                                <m:r>
                                  <a:rPr kumimoji="0" lang="en-US" sz="23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2">
                                        <a:lumMod val="10000"/>
                                      </a:schemeClr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Cambria"/>
                                    <a:cs typeface="Cambria"/>
                                    <a:sym typeface="Cambria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kumimoji="0" lang="en-US" sz="23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2">
                                        <a:lumMod val="10000"/>
                                      </a:schemeClr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Cambria"/>
                                    <a:cs typeface="Cambria"/>
                                    <a:sym typeface="Cambria"/>
                                  </a:rPr>
                                  <m:t>𝑏</m:t>
                                </m:r>
                              </m:sub>
                            </m:sSub>
                            <m:r>
                              <a:rPr kumimoji="0" lang="en-US" sz="23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Cambria"/>
                                <a:cs typeface="Cambria"/>
                                <a:sym typeface="Cambria"/>
                              </a:rPr>
                              <m:t> </m:t>
                            </m:r>
                            <m:acc>
                              <m:accPr>
                                <m:chr m:val="̇"/>
                                <m:ctrlPr>
                                  <a:rPr kumimoji="0" lang="en-US" sz="23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2">
                                        <a:lumMod val="10000"/>
                                      </a:schemeClr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Cambria"/>
                                  </a:rPr>
                                </m:ctrlPr>
                              </m:accPr>
                              <m:e>
                                <m:r>
                                  <a:rPr kumimoji="0" lang="en-US" sz="23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2">
                                        <a:lumMod val="10000"/>
                                      </a:schemeClr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Cambria"/>
                                  </a:rPr>
                                  <m:t>𝜑</m:t>
                                </m:r>
                              </m:e>
                            </m:acc>
                            <m:r>
                              <a:rPr kumimoji="0" lang="en-US" sz="23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Cambria"/>
                              </a:rPr>
                              <m:t>(</m:t>
                            </m:r>
                            <m:r>
                              <a:rPr kumimoji="0" lang="en-US" sz="23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Cambria"/>
                              </a:rPr>
                              <m:t>𝑡</m:t>
                            </m:r>
                            <m:r>
                              <a:rPr kumimoji="0" lang="en-US" sz="23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Cambria"/>
                              </a:rPr>
                              <m:t>)</m:t>
                            </m:r>
                          </m:oMath>
                        </m:oMathPara>
                      </a14:m>
                      <a:endParaRPr kumimoji="0" lang="en-US" sz="23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uFillTx/>
                        <a:latin typeface="Cambria"/>
                        <a:sym typeface="Cambria"/>
                      </a:endParaRPr>
                    </a:p>
                  </p:txBody>
                </p:sp>
              </mc:Choice>
              <mc:Fallback xmlns="">
                <p:sp>
                  <p:nvSpPr>
                    <p:cNvPr id="13" name="TextBox 12">
                      <a:extLst>
                        <a:ext uri="{FF2B5EF4-FFF2-40B4-BE49-F238E27FC236}">
                          <a16:creationId xmlns:a16="http://schemas.microsoft.com/office/drawing/2014/main" id="{7AA9D943-0961-4169-81CC-7742BEE4452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58173" y="3726659"/>
                      <a:ext cx="1938736" cy="353943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3145" t="-1724" r="-3459" b="-39655"/>
                      </a:stretch>
                    </a:blip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" name="TextBox 13">
                      <a:extLst>
                        <a:ext uri="{FF2B5EF4-FFF2-40B4-BE49-F238E27FC236}">
                          <a16:creationId xmlns:a16="http://schemas.microsoft.com/office/drawing/2014/main" id="{AC969D88-9FD9-4F7B-BAD6-6A9EB75615E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758173" y="4266378"/>
                      <a:ext cx="1771703" cy="353943"/>
                    </a:xfrm>
                    <a:prstGeom prst="rect">
                      <a:avLst/>
                    </a:prstGeom>
                    <a:noFill/>
                    <a:ln w="12700" cap="flat">
                      <a:noFill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  <p:txBody>
                    <a:bodyPr rot="0" spcFirstLastPara="1" vertOverflow="overflow" horzOverflow="overflow" vert="horz" wrap="none" lIns="0" tIns="0" rIns="0" bIns="0" numCol="1" spcCol="38100" rtlCol="0" anchor="ctr">
                      <a:spAutoFit/>
                    </a:bodyPr>
                    <a:lstStyle/>
                    <a:p>
                      <a:pPr marL="0" marR="0" indent="0" algn="ctr" defTabSz="584200" rtl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0" lang="en-US" sz="23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Cambria"/>
                                <a:cs typeface="Cambria"/>
                                <a:sym typeface="Cambria"/>
                              </a:rPr>
                              <m:t>𝜏</m:t>
                            </m:r>
                            <m:d>
                              <m:dPr>
                                <m:ctrlPr>
                                  <a:rPr kumimoji="0" lang="en-US" sz="23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2">
                                        <a:lumMod val="10000"/>
                                      </a:schemeClr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Cambria"/>
                                    <a:cs typeface="Cambria"/>
                                    <a:sym typeface="Cambria"/>
                                  </a:rPr>
                                </m:ctrlPr>
                              </m:dPr>
                              <m:e>
                                <m:r>
                                  <a:rPr kumimoji="0" lang="en-US" sz="23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2">
                                        <a:lumMod val="10000"/>
                                      </a:schemeClr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Cambria"/>
                                    <a:cs typeface="Cambria"/>
                                    <a:sym typeface="Cambria"/>
                                  </a:rPr>
                                  <m:t>𝑡</m:t>
                                </m:r>
                              </m:e>
                            </m:d>
                            <m:r>
                              <a:rPr kumimoji="0" lang="en-US" sz="23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Cambria"/>
                                <a:cs typeface="Cambria"/>
                                <a:sym typeface="Cambria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kumimoji="0" lang="en-US" sz="23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2">
                                        <a:lumMod val="10000"/>
                                      </a:schemeClr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Cambria"/>
                                    <a:cs typeface="Cambria"/>
                                    <a:sym typeface="Cambria"/>
                                  </a:rPr>
                                </m:ctrlPr>
                              </m:sSubPr>
                              <m:e>
                                <m:r>
                                  <a:rPr kumimoji="0" lang="en-US" sz="23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2">
                                        <a:lumMod val="10000"/>
                                      </a:schemeClr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Cambria"/>
                                    <a:cs typeface="Cambria"/>
                                    <a:sym typeface="Cambria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kumimoji="0" lang="en-US" sz="23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2">
                                        <a:lumMod val="10000"/>
                                      </a:schemeClr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Cambria"/>
                                    <a:cs typeface="Cambria"/>
                                    <a:sym typeface="Cambria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kumimoji="0" lang="en-US" sz="23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Cambria"/>
                                <a:cs typeface="Cambria"/>
                                <a:sym typeface="Cambria"/>
                              </a:rPr>
                              <m:t> </m:t>
                            </m:r>
                            <m:r>
                              <a:rPr kumimoji="0" lang="en-US" sz="23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Cambria"/>
                              </a:rPr>
                              <m:t>𝑖</m:t>
                            </m:r>
                            <m:r>
                              <a:rPr kumimoji="0" lang="en-US" sz="23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Cambria"/>
                              </a:rPr>
                              <m:t>(</m:t>
                            </m:r>
                            <m:r>
                              <a:rPr kumimoji="0" lang="en-US" sz="23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Cambria"/>
                              </a:rPr>
                              <m:t>𝑡</m:t>
                            </m:r>
                            <m:r>
                              <a:rPr kumimoji="0" lang="en-US" sz="23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Cambria"/>
                              </a:rPr>
                              <m:t>)</m:t>
                            </m:r>
                          </m:oMath>
                        </m:oMathPara>
                      </a14:m>
                      <a:endParaRPr kumimoji="0" lang="en-US" sz="23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uFillTx/>
                        <a:latin typeface="Cambria"/>
                        <a:sym typeface="Cambria"/>
                      </a:endParaRPr>
                    </a:p>
                  </p:txBody>
                </p:sp>
              </mc:Choice>
              <mc:Fallback xmlns="">
                <p:sp>
                  <p:nvSpPr>
                    <p:cNvPr id="14" name="TextBox 13">
                      <a:extLst>
                        <a:ext uri="{FF2B5EF4-FFF2-40B4-BE49-F238E27FC236}">
                          <a16:creationId xmlns:a16="http://schemas.microsoft.com/office/drawing/2014/main" id="{AC969D88-9FD9-4F7B-BAD6-6A9EB75615E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58173" y="4266378"/>
                      <a:ext cx="1771703" cy="353943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3436" r="-3780" b="-39655"/>
                      </a:stretch>
                    </a:blip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2" name="Flowchart: Process 11">
                <a:extLst>
                  <a:ext uri="{FF2B5EF4-FFF2-40B4-BE49-F238E27FC236}">
                    <a16:creationId xmlns:a16="http://schemas.microsoft.com/office/drawing/2014/main" id="{9C32E8DA-D885-4C7E-833B-194064E2A91D}"/>
                  </a:ext>
                </a:extLst>
              </p:cNvPr>
              <p:cNvSpPr/>
              <p:nvPr/>
            </p:nvSpPr>
            <p:spPr>
              <a:xfrm>
                <a:off x="1364343" y="2954185"/>
                <a:ext cx="4615361" cy="1864558"/>
              </a:xfrm>
              <a:prstGeom prst="flowChartProcess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65CD849-ECFE-4D01-90B2-29670B299192}"/>
                </a:ext>
              </a:extLst>
            </p:cNvPr>
            <p:cNvCxnSpPr>
              <a:cxnSpLocks/>
            </p:cNvCxnSpPr>
            <p:nvPr/>
          </p:nvCxnSpPr>
          <p:spPr>
            <a:xfrm>
              <a:off x="8753226" y="3820887"/>
              <a:ext cx="858983" cy="0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9DFC374D-3903-419A-805B-1CFA4FC1FE6B}"/>
                    </a:ext>
                  </a:extLst>
                </p:cNvPr>
                <p:cNvSpPr/>
                <p:nvPr/>
              </p:nvSpPr>
              <p:spPr>
                <a:xfrm>
                  <a:off x="8795909" y="3286221"/>
                  <a:ext cx="759247" cy="44627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bg2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9DFC374D-3903-419A-805B-1CFA4FC1FE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95909" y="3286221"/>
                  <a:ext cx="759247" cy="446276"/>
                </a:xfrm>
                <a:prstGeom prst="rect">
                  <a:avLst/>
                </a:prstGeom>
                <a:blipFill>
                  <a:blip r:embed="rId10"/>
                  <a:stretch>
                    <a:fillRect b="-205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18861F2-C20D-40F3-92B5-54B63CAF1529}"/>
                </a:ext>
              </a:extLst>
            </p:cNvPr>
            <p:cNvCxnSpPr>
              <a:cxnSpLocks/>
            </p:cNvCxnSpPr>
            <p:nvPr/>
          </p:nvCxnSpPr>
          <p:spPr>
            <a:xfrm>
              <a:off x="3297230" y="3820887"/>
              <a:ext cx="858983" cy="0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678521F8-146F-46FD-AD79-05C3C25AAB8D}"/>
                    </a:ext>
                  </a:extLst>
                </p:cNvPr>
                <p:cNvSpPr/>
                <p:nvPr/>
              </p:nvSpPr>
              <p:spPr>
                <a:xfrm>
                  <a:off x="3309417" y="3286221"/>
                  <a:ext cx="811954" cy="44627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bg2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678521F8-146F-46FD-AD79-05C3C25AAB8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9417" y="3286221"/>
                  <a:ext cx="811954" cy="446276"/>
                </a:xfrm>
                <a:prstGeom prst="rect">
                  <a:avLst/>
                </a:prstGeom>
                <a:blipFill>
                  <a:blip r:embed="rId11"/>
                  <a:stretch>
                    <a:fillRect b="-205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48F5688-9107-42EF-B61C-44A2FC95FD4D}"/>
              </a:ext>
            </a:extLst>
          </p:cNvPr>
          <p:cNvCxnSpPr>
            <a:cxnSpLocks/>
          </p:cNvCxnSpPr>
          <p:nvPr/>
        </p:nvCxnSpPr>
        <p:spPr>
          <a:xfrm flipH="1" flipV="1">
            <a:off x="5607258" y="4863921"/>
            <a:ext cx="977006" cy="444173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59069D1-243D-45EC-93B6-73BB86B7DB42}"/>
              </a:ext>
            </a:extLst>
          </p:cNvPr>
          <p:cNvSpPr txBox="1"/>
          <p:nvPr/>
        </p:nvSpPr>
        <p:spPr>
          <a:xfrm>
            <a:off x="6626947" y="5149076"/>
            <a:ext cx="1364156" cy="3180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Torque constant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chemeClr val="accent5">
                  <a:lumOff val="-29866"/>
                </a:schemeClr>
              </a:solidFill>
              <a:effectLst/>
              <a:uFillTx/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F86760A-ACFF-479E-A6E9-46FD86B80E08}"/>
              </a:ext>
            </a:extLst>
          </p:cNvPr>
          <p:cNvCxnSpPr>
            <a:cxnSpLocks/>
          </p:cNvCxnSpPr>
          <p:nvPr/>
        </p:nvCxnSpPr>
        <p:spPr>
          <a:xfrm flipH="1" flipV="1">
            <a:off x="5740622" y="4309208"/>
            <a:ext cx="1108086" cy="310781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A190E0B-1DC0-4877-BB61-9254054A3B5B}"/>
              </a:ext>
            </a:extLst>
          </p:cNvPr>
          <p:cNvSpPr txBox="1"/>
          <p:nvPr/>
        </p:nvSpPr>
        <p:spPr>
          <a:xfrm>
            <a:off x="6647911" y="4369099"/>
            <a:ext cx="1364156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Back </a:t>
            </a:r>
            <a:r>
              <a:rPr lang="en-US" sz="1400" dirty="0" err="1"/>
              <a:t>emf</a:t>
            </a:r>
            <a:r>
              <a:rPr lang="en-US" sz="1400" dirty="0"/>
              <a:t> constant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chemeClr val="accent5">
                  <a:lumOff val="-29866"/>
                </a:schemeClr>
              </a:solidFill>
              <a:effectLst/>
              <a:uFillTx/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E7558F4-F992-4C7A-9DAE-F498C3B426E6}"/>
              </a:ext>
            </a:extLst>
          </p:cNvPr>
          <p:cNvSpPr txBox="1"/>
          <p:nvPr/>
        </p:nvSpPr>
        <p:spPr>
          <a:xfrm>
            <a:off x="369500" y="2736569"/>
            <a:ext cx="3140283" cy="4565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342900" marR="0" indent="-3429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300" b="0" i="0" u="none" strike="noStrike" cap="none" spc="0" normalizeH="0" baseline="0" dirty="0">
                <a:ln>
                  <a:noFill/>
                </a:ln>
                <a:solidFill>
                  <a:schemeClr val="accent5">
                    <a:lumOff val="-29866"/>
                  </a:schemeClr>
                </a:solidFill>
                <a:effectLst/>
                <a:uFillTx/>
                <a:latin typeface="Cambria"/>
                <a:ea typeface="Cambria"/>
                <a:cs typeface="Cambria"/>
                <a:sym typeface="Cambria"/>
              </a:rPr>
              <a:t>The </a:t>
            </a:r>
            <a:r>
              <a:rPr lang="en-US" dirty="0"/>
              <a:t>DC motor</a:t>
            </a:r>
            <a:r>
              <a:rPr kumimoji="0" lang="en-US" sz="2300" b="0" i="0" u="none" strike="noStrike" cap="none" spc="0" normalizeH="0" baseline="0" dirty="0">
                <a:ln>
                  <a:noFill/>
                </a:ln>
                <a:solidFill>
                  <a:schemeClr val="accent5">
                    <a:lumOff val="-29866"/>
                  </a:schemeClr>
                </a:solidFill>
                <a:effectLst/>
                <a:uFillTx/>
                <a:latin typeface="Cambria"/>
                <a:ea typeface="Cambria"/>
                <a:cs typeface="Cambria"/>
                <a:sym typeface="Cambria"/>
              </a:rPr>
              <a:t> model:</a:t>
            </a:r>
          </a:p>
        </p:txBody>
      </p:sp>
    </p:spTree>
    <p:extLst>
      <p:ext uri="{BB962C8B-B14F-4D97-AF65-F5344CB8AC3E}">
        <p14:creationId xmlns:p14="http://schemas.microsoft.com/office/powerpoint/2010/main" val="2929556516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A regular slid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Battle plan</a:t>
            </a:r>
            <a:endParaRPr dirty="0"/>
          </a:p>
        </p:txBody>
      </p:sp>
      <p:sp>
        <p:nvSpPr>
          <p:cNvPr id="74" name="This is a regular slid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Introduce relevant reference frames (inertial, body)</a:t>
            </a:r>
          </a:p>
          <a:p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Make assumptions and translate them in kinematic constraints</a:t>
            </a:r>
          </a:p>
          <a:p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Figure out the kinematics of the robot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Figure out the dynamics of the robot</a:t>
            </a:r>
          </a:p>
          <a:p>
            <a:r>
              <a:rPr lang="en-US" dirty="0">
                <a:solidFill>
                  <a:schemeClr val="bg2"/>
                </a:solidFill>
              </a:rPr>
              <a:t>Draw conclusions</a:t>
            </a:r>
          </a:p>
          <a:p>
            <a:endParaRPr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615246" y="9241497"/>
            <a:ext cx="261621" cy="355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86499945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A slide with a diagra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Model Summary</a:t>
            </a:r>
            <a:endParaRPr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615246" y="9241497"/>
            <a:ext cx="261621" cy="355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26</a:t>
            </a:fld>
            <a:endParaRPr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5A007B1-294A-4A66-85A5-0E770DE7F7EE}"/>
              </a:ext>
            </a:extLst>
          </p:cNvPr>
          <p:cNvGrpSpPr/>
          <p:nvPr/>
        </p:nvGrpSpPr>
        <p:grpSpPr>
          <a:xfrm>
            <a:off x="4662129" y="3809655"/>
            <a:ext cx="4467618" cy="1564091"/>
            <a:chOff x="3314420" y="5195055"/>
            <a:chExt cx="4467618" cy="1564091"/>
          </a:xfrm>
        </p:grpSpPr>
        <p:sp>
          <p:nvSpPr>
            <p:cNvPr id="31" name="Flowchart: Process 30">
              <a:extLst>
                <a:ext uri="{FF2B5EF4-FFF2-40B4-BE49-F238E27FC236}">
                  <a16:creationId xmlns:a16="http://schemas.microsoft.com/office/drawing/2014/main" id="{E0E378F2-F3EC-4BCB-B33D-65F0FE609840}"/>
                </a:ext>
              </a:extLst>
            </p:cNvPr>
            <p:cNvSpPr/>
            <p:nvPr/>
          </p:nvSpPr>
          <p:spPr>
            <a:xfrm>
              <a:off x="4187255" y="5981906"/>
              <a:ext cx="2258291" cy="777240"/>
            </a:xfrm>
            <a:prstGeom prst="flowChartProcess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200" b="0" i="0" u="none" strike="noStrike" cap="none" spc="0" normalizeH="0" baseline="0" dirty="0">
                  <a:ln>
                    <a:noFill/>
                  </a:ln>
                  <a:solidFill>
                    <a:schemeClr val="bg2">
                      <a:lumMod val="50000"/>
                    </a:schemeClr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rPr>
                <a:t>Dynamic model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55F36B20-342E-4322-9652-91B4A6A0E5EC}"/>
                </a:ext>
              </a:extLst>
            </p:cNvPr>
            <p:cNvCxnSpPr>
              <a:cxnSpLocks/>
            </p:cNvCxnSpPr>
            <p:nvPr/>
          </p:nvCxnSpPr>
          <p:spPr>
            <a:xfrm>
              <a:off x="3328272" y="6370526"/>
              <a:ext cx="858983" cy="0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C3971C66-8FBA-49CD-B154-9CD2C171D0AB}"/>
                </a:ext>
              </a:extLst>
            </p:cNvPr>
            <p:cNvCxnSpPr>
              <a:cxnSpLocks/>
              <a:stCxn id="31" idx="3"/>
              <a:endCxn id="51" idx="1"/>
            </p:cNvCxnSpPr>
            <p:nvPr/>
          </p:nvCxnSpPr>
          <p:spPr>
            <a:xfrm>
              <a:off x="6445546" y="6370526"/>
              <a:ext cx="1336492" cy="1231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18DB0958-878C-49E4-9574-59D937DD9AE9}"/>
                    </a:ext>
                  </a:extLst>
                </p:cNvPr>
                <p:cNvSpPr/>
                <p:nvPr/>
              </p:nvSpPr>
              <p:spPr>
                <a:xfrm>
                  <a:off x="3314420" y="5641331"/>
                  <a:ext cx="807080" cy="68114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i="1">
                                    <a:solidFill>
                                      <a:schemeClr val="tx2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2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2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2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2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dirty="0">
                    <a:solidFill>
                      <a:schemeClr val="bg2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617FA25F-2874-46E4-BFC0-6BA049FBE12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4420" y="5641331"/>
                  <a:ext cx="807080" cy="68114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BE4A3AE8-71A5-4E4C-8890-2F45D98EC020}"/>
                </a:ext>
              </a:extLst>
            </p:cNvPr>
            <p:cNvCxnSpPr>
              <a:cxnSpLocks/>
              <a:endCxn id="31" idx="0"/>
            </p:cNvCxnSpPr>
            <p:nvPr/>
          </p:nvCxnSpPr>
          <p:spPr>
            <a:xfrm>
              <a:off x="5316400" y="5232673"/>
              <a:ext cx="1" cy="749233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9A86D04B-543C-46C9-ABB7-0AA82DF8F0DB}"/>
                    </a:ext>
                  </a:extLst>
                </p:cNvPr>
                <p:cNvSpPr/>
                <p:nvPr/>
              </p:nvSpPr>
              <p:spPr>
                <a:xfrm>
                  <a:off x="5323000" y="5195055"/>
                  <a:ext cx="557973" cy="44627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𝝉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139D9AAC-5E38-4D47-A27E-4BA4F3DF0F1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3000" y="5195055"/>
                  <a:ext cx="557973" cy="446276"/>
                </a:xfrm>
                <a:prstGeom prst="rect">
                  <a:avLst/>
                </a:prstGeom>
                <a:blipFill>
                  <a:blip r:embed="rId6"/>
                  <a:stretch>
                    <a:fillRect b="-54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3A7DBC5-C692-4B12-AA8D-E967DFBB1AFF}"/>
              </a:ext>
            </a:extLst>
          </p:cNvPr>
          <p:cNvGrpSpPr/>
          <p:nvPr/>
        </p:nvGrpSpPr>
        <p:grpSpPr>
          <a:xfrm>
            <a:off x="619528" y="3709088"/>
            <a:ext cx="4054232" cy="1041762"/>
            <a:chOff x="2190667" y="2662828"/>
            <a:chExt cx="4054232" cy="1041762"/>
          </a:xfrm>
        </p:grpSpPr>
        <p:sp>
          <p:nvSpPr>
            <p:cNvPr id="11" name="Flowchart: Process 10">
              <a:extLst>
                <a:ext uri="{FF2B5EF4-FFF2-40B4-BE49-F238E27FC236}">
                  <a16:creationId xmlns:a16="http://schemas.microsoft.com/office/drawing/2014/main" id="{6CB43A9A-90C0-443B-8532-9BBA0A82B273}"/>
                </a:ext>
              </a:extLst>
            </p:cNvPr>
            <p:cNvSpPr/>
            <p:nvPr/>
          </p:nvSpPr>
          <p:spPr>
            <a:xfrm>
              <a:off x="3049043" y="2703076"/>
              <a:ext cx="2335757" cy="1001514"/>
            </a:xfrm>
            <a:prstGeom prst="flowChartProcess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EF0F6573-1101-449B-818F-0598055FF843}"/>
                </a:ext>
              </a:extLst>
            </p:cNvPr>
            <p:cNvCxnSpPr>
              <a:cxnSpLocks/>
            </p:cNvCxnSpPr>
            <p:nvPr/>
          </p:nvCxnSpPr>
          <p:spPr>
            <a:xfrm>
              <a:off x="5385916" y="3197493"/>
              <a:ext cx="858983" cy="0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non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271FF246-C977-4053-9938-09F398412B07}"/>
                    </a:ext>
                  </a:extLst>
                </p:cNvPr>
                <p:cNvSpPr/>
                <p:nvPr/>
              </p:nvSpPr>
              <p:spPr>
                <a:xfrm>
                  <a:off x="5384292" y="2662828"/>
                  <a:ext cx="847860" cy="44627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bg2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271FF246-C977-4053-9938-09F398412B0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84292" y="2662828"/>
                  <a:ext cx="847860" cy="446276"/>
                </a:xfrm>
                <a:prstGeom prst="rect">
                  <a:avLst/>
                </a:prstGeom>
                <a:blipFill>
                  <a:blip r:embed="rId7"/>
                  <a:stretch>
                    <a:fillRect b="-202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6F5F1B08-A31D-47D6-9BF6-C659FEA2FF42}"/>
                </a:ext>
              </a:extLst>
            </p:cNvPr>
            <p:cNvCxnSpPr>
              <a:cxnSpLocks/>
            </p:cNvCxnSpPr>
            <p:nvPr/>
          </p:nvCxnSpPr>
          <p:spPr>
            <a:xfrm>
              <a:off x="2201691" y="3237740"/>
              <a:ext cx="858983" cy="0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27616921-A863-453D-88C5-14A2B09002A8}"/>
                    </a:ext>
                  </a:extLst>
                </p:cNvPr>
                <p:cNvSpPr/>
                <p:nvPr/>
              </p:nvSpPr>
              <p:spPr>
                <a:xfrm>
                  <a:off x="2190667" y="2703075"/>
                  <a:ext cx="858376" cy="44627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27616921-A863-453D-88C5-14A2B09002A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0667" y="2703075"/>
                  <a:ext cx="858376" cy="446276"/>
                </a:xfrm>
                <a:prstGeom prst="rect">
                  <a:avLst/>
                </a:prstGeom>
                <a:blipFill>
                  <a:blip r:embed="rId8"/>
                  <a:stretch>
                    <a:fillRect l="-714" b="-219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125447A-635F-40EE-8D51-3938E593F14D}"/>
                </a:ext>
              </a:extLst>
            </p:cNvPr>
            <p:cNvSpPr/>
            <p:nvPr/>
          </p:nvSpPr>
          <p:spPr>
            <a:xfrm>
              <a:off x="3211082" y="2788334"/>
              <a:ext cx="2023310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chemeClr val="bg2">
                      <a:lumMod val="50000"/>
                    </a:schemeClr>
                  </a:solidFill>
                  <a:sym typeface="Helvetica Neue Medium"/>
                </a:rPr>
                <a:t>Left DC motor</a:t>
              </a:r>
            </a:p>
            <a:p>
              <a:r>
                <a:rPr lang="en-US" sz="2400" dirty="0">
                  <a:solidFill>
                    <a:schemeClr val="bg2">
                      <a:lumMod val="50000"/>
                    </a:schemeClr>
                  </a:solidFill>
                  <a:sym typeface="Helvetica Neue Medium"/>
                </a:rPr>
                <a:t>model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6C95A5B-3989-4340-88B7-432DC8D1888E}"/>
              </a:ext>
            </a:extLst>
          </p:cNvPr>
          <p:cNvGrpSpPr/>
          <p:nvPr/>
        </p:nvGrpSpPr>
        <p:grpSpPr>
          <a:xfrm>
            <a:off x="606781" y="5110361"/>
            <a:ext cx="4060433" cy="1041762"/>
            <a:chOff x="2190667" y="2662828"/>
            <a:chExt cx="4060433" cy="1041762"/>
          </a:xfrm>
        </p:grpSpPr>
        <p:sp>
          <p:nvSpPr>
            <p:cNvPr id="41" name="Flowchart: Process 40">
              <a:extLst>
                <a:ext uri="{FF2B5EF4-FFF2-40B4-BE49-F238E27FC236}">
                  <a16:creationId xmlns:a16="http://schemas.microsoft.com/office/drawing/2014/main" id="{1F54D34E-EDE4-44CD-81C5-DDA0206E48C2}"/>
                </a:ext>
              </a:extLst>
            </p:cNvPr>
            <p:cNvSpPr/>
            <p:nvPr/>
          </p:nvSpPr>
          <p:spPr>
            <a:xfrm>
              <a:off x="3049043" y="2703076"/>
              <a:ext cx="2335757" cy="1001514"/>
            </a:xfrm>
            <a:prstGeom prst="flowChartProcess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44ADCCC7-4A4B-4A4A-AF79-1A0D32DE4508}"/>
                </a:ext>
              </a:extLst>
            </p:cNvPr>
            <p:cNvCxnSpPr>
              <a:cxnSpLocks/>
            </p:cNvCxnSpPr>
            <p:nvPr/>
          </p:nvCxnSpPr>
          <p:spPr>
            <a:xfrm>
              <a:off x="5385916" y="3197493"/>
              <a:ext cx="858983" cy="0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non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69A6C5ED-46EE-4E52-9F3F-C136CE17F4E8}"/>
                    </a:ext>
                  </a:extLst>
                </p:cNvPr>
                <p:cNvSpPr/>
                <p:nvPr/>
              </p:nvSpPr>
              <p:spPr>
                <a:xfrm>
                  <a:off x="5365345" y="2662828"/>
                  <a:ext cx="885755" cy="44627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bg2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69A6C5ED-46EE-4E52-9F3F-C136CE17F4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345" y="2662828"/>
                  <a:ext cx="885755" cy="446276"/>
                </a:xfrm>
                <a:prstGeom prst="rect">
                  <a:avLst/>
                </a:prstGeom>
                <a:blipFill>
                  <a:blip r:embed="rId9"/>
                  <a:stretch>
                    <a:fillRect b="-202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0D007E89-61C8-4662-805B-F4ECCBFADDC8}"/>
                </a:ext>
              </a:extLst>
            </p:cNvPr>
            <p:cNvCxnSpPr>
              <a:cxnSpLocks/>
            </p:cNvCxnSpPr>
            <p:nvPr/>
          </p:nvCxnSpPr>
          <p:spPr>
            <a:xfrm>
              <a:off x="2201691" y="3237740"/>
              <a:ext cx="858983" cy="0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D0B0A348-9760-4173-BD77-F91DA9B3A057}"/>
                    </a:ext>
                  </a:extLst>
                </p:cNvPr>
                <p:cNvSpPr/>
                <p:nvPr/>
              </p:nvSpPr>
              <p:spPr>
                <a:xfrm>
                  <a:off x="2190667" y="2703075"/>
                  <a:ext cx="858376" cy="44627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D0B0A348-9760-4173-BD77-F91DA9B3A05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0667" y="2703075"/>
                  <a:ext cx="858376" cy="446276"/>
                </a:xfrm>
                <a:prstGeom prst="rect">
                  <a:avLst/>
                </a:prstGeom>
                <a:blipFill>
                  <a:blip r:embed="rId10"/>
                  <a:stretch>
                    <a:fillRect l="-1429" b="-205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1E9EABF-F1F3-4C48-AEFA-414E51BA5EDC}"/>
                </a:ext>
              </a:extLst>
            </p:cNvPr>
            <p:cNvSpPr/>
            <p:nvPr/>
          </p:nvSpPr>
          <p:spPr>
            <a:xfrm>
              <a:off x="3116506" y="2788334"/>
              <a:ext cx="2212465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chemeClr val="bg2">
                      <a:lumMod val="50000"/>
                    </a:schemeClr>
                  </a:solidFill>
                  <a:sym typeface="Helvetica Neue Medium"/>
                </a:rPr>
                <a:t>Right DC motor</a:t>
              </a:r>
            </a:p>
            <a:p>
              <a:r>
                <a:rPr lang="en-US" sz="2400" dirty="0">
                  <a:solidFill>
                    <a:schemeClr val="bg2">
                      <a:lumMod val="50000"/>
                    </a:schemeClr>
                  </a:solidFill>
                  <a:sym typeface="Helvetica Neue Medium"/>
                </a:rPr>
                <a:t>model</a:t>
              </a:r>
            </a:p>
          </p:txBody>
        </p:sp>
      </p:grp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6BF360D-B256-4D82-98E8-40DF34880813}"/>
              </a:ext>
            </a:extLst>
          </p:cNvPr>
          <p:cNvCxnSpPr/>
          <p:nvPr/>
        </p:nvCxnSpPr>
        <p:spPr>
          <a:xfrm flipV="1">
            <a:off x="4661013" y="4221889"/>
            <a:ext cx="0" cy="1423137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B775A97-750D-4E90-909A-858F0C8BCF1C}"/>
              </a:ext>
            </a:extLst>
          </p:cNvPr>
          <p:cNvGrpSpPr/>
          <p:nvPr/>
        </p:nvGrpSpPr>
        <p:grpSpPr>
          <a:xfrm>
            <a:off x="8101526" y="4083490"/>
            <a:ext cx="4162333" cy="1292717"/>
            <a:chOff x="7591647" y="1629662"/>
            <a:chExt cx="4162333" cy="1292717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84A0761B-BC43-4F04-8704-EE76A0BEC66F}"/>
                </a:ext>
              </a:extLst>
            </p:cNvPr>
            <p:cNvGrpSpPr/>
            <p:nvPr/>
          </p:nvGrpSpPr>
          <p:grpSpPr>
            <a:xfrm>
              <a:off x="8619868" y="2142678"/>
              <a:ext cx="3131126" cy="779701"/>
              <a:chOff x="2527826" y="3533162"/>
              <a:chExt cx="3131126" cy="779701"/>
            </a:xfrm>
          </p:grpSpPr>
          <p:sp>
            <p:nvSpPr>
              <p:cNvPr id="51" name="Flowchart: Process 50">
                <a:extLst>
                  <a:ext uri="{FF2B5EF4-FFF2-40B4-BE49-F238E27FC236}">
                    <a16:creationId xmlns:a16="http://schemas.microsoft.com/office/drawing/2014/main" id="{7A34ED53-6772-416D-9F4E-A7AC1561FCF9}"/>
                  </a:ext>
                </a:extLst>
              </p:cNvPr>
              <p:cNvSpPr/>
              <p:nvPr/>
            </p:nvSpPr>
            <p:spPr>
              <a:xfrm>
                <a:off x="2527826" y="3533162"/>
                <a:ext cx="2258291" cy="779701"/>
              </a:xfrm>
              <a:prstGeom prst="flowChartProcess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200" b="0" i="0" u="none" strike="noStrike" cap="none" spc="0" normalizeH="0" baseline="0" dirty="0">
                    <a:ln>
                      <a:noFill/>
                    </a:ln>
                    <a:solidFill>
                      <a:schemeClr val="bg2">
                        <a:lumMod val="50000"/>
                      </a:schemeClr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Neue Medium"/>
                  </a:rPr>
                  <a:t>Forward Kinematics</a:t>
                </a:r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B687D8D2-A103-4910-A060-0559FCC92E6D}"/>
                  </a:ext>
                </a:extLst>
              </p:cNvPr>
              <p:cNvCxnSpPr>
                <a:cxnSpLocks/>
                <a:stCxn id="51" idx="3"/>
              </p:cNvCxnSpPr>
              <p:nvPr/>
            </p:nvCxnSpPr>
            <p:spPr>
              <a:xfrm>
                <a:off x="4786117" y="3923013"/>
                <a:ext cx="872835" cy="0"/>
              </a:xfrm>
              <a:prstGeom prst="straightConnector1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77442BF1-5642-47AA-A294-997A1712D079}"/>
                    </a:ext>
                  </a:extLst>
                </p:cNvPr>
                <p:cNvSpPr/>
                <p:nvPr/>
              </p:nvSpPr>
              <p:spPr>
                <a:xfrm>
                  <a:off x="7591647" y="1629662"/>
                  <a:ext cx="899285" cy="88761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i="1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en-US" b="0" i="1" smtClean="0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p>
                                </m:sSubSup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den>
                            </m:f>
                          </m:e>
                        </m:d>
                      </m:oMath>
                    </m:oMathPara>
                  </a14:m>
                  <a:endParaRPr lang="en-US" dirty="0">
                    <a:solidFill>
                      <a:schemeClr val="bg2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77442BF1-5642-47AA-A294-997A1712D07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1647" y="1629662"/>
                  <a:ext cx="899285" cy="88761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9D616A0D-05A8-4A34-A5B2-CB14968E45A3}"/>
                    </a:ext>
                  </a:extLst>
                </p:cNvPr>
                <p:cNvSpPr/>
                <p:nvPr/>
              </p:nvSpPr>
              <p:spPr>
                <a:xfrm>
                  <a:off x="10958570" y="1953082"/>
                  <a:ext cx="795410" cy="44627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</m:acc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9D616A0D-05A8-4A34-A5B2-CB14968E45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58570" y="1953082"/>
                  <a:ext cx="795410" cy="446276"/>
                </a:xfrm>
                <a:prstGeom prst="rect">
                  <a:avLst/>
                </a:prstGeom>
                <a:blipFill>
                  <a:blip r:embed="rId12"/>
                  <a:stretch>
                    <a:fillRect l="-763" b="-205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476B4AA2-059F-49D3-BD1D-9517810D573A}"/>
                  </a:ext>
                </a:extLst>
              </p:cNvPr>
              <p:cNvSpPr/>
              <p:nvPr/>
            </p:nvSpPr>
            <p:spPr>
              <a:xfrm>
                <a:off x="3351070" y="5459004"/>
                <a:ext cx="10738205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dirty="0">
                    <a:solidFill>
                      <a:schemeClr val="bg2">
                        <a:lumMod val="60000"/>
                        <a:lumOff val="40000"/>
                      </a:schemeClr>
                    </a:solidFill>
                  </a:rPr>
                  <a:t>(The transformation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chemeClr val="bg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sz="1400" b="0" i="1" smtClean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1400" b="0" i="1" smtClean="0">
                            <a:solidFill>
                              <a:schemeClr val="bg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chemeClr val="bg2">
                        <a:lumMod val="60000"/>
                        <a:lumOff val="40000"/>
                      </a:schemeClr>
                    </a:solidFill>
                  </a:rPr>
                  <a:t> is omitted for clarity)</a:t>
                </a:r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476B4AA2-059F-49D3-BD1D-9517810D57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1070" y="5459004"/>
                <a:ext cx="10738205" cy="307777"/>
              </a:xfrm>
              <a:prstGeom prst="rect">
                <a:avLst/>
              </a:prstGeom>
              <a:blipFill>
                <a:blip r:embed="rId13"/>
                <a:stretch>
                  <a:fillRect t="-600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ectangle 58">
            <a:extLst>
              <a:ext uri="{FF2B5EF4-FFF2-40B4-BE49-F238E27FC236}">
                <a16:creationId xmlns:a16="http://schemas.microsoft.com/office/drawing/2014/main" id="{7D8062BE-4862-400B-A04E-BA820D333DD8}"/>
              </a:ext>
            </a:extLst>
          </p:cNvPr>
          <p:cNvSpPr/>
          <p:nvPr/>
        </p:nvSpPr>
        <p:spPr>
          <a:xfrm>
            <a:off x="763591" y="1935558"/>
            <a:ext cx="11363909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We have derived a model of a differential drive robot that receives </a:t>
            </a:r>
            <a:r>
              <a:rPr lang="en-US" dirty="0">
                <a:solidFill>
                  <a:schemeClr val="tx1"/>
                </a:solidFill>
              </a:rPr>
              <a:t>voltages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 as </a:t>
            </a:r>
            <a:r>
              <a:rPr lang="en-US" dirty="0">
                <a:solidFill>
                  <a:schemeClr val="tx1"/>
                </a:solidFill>
              </a:rPr>
              <a:t>inputs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 and delivers a </a:t>
            </a:r>
            <a:r>
              <a:rPr lang="en-US" dirty="0">
                <a:solidFill>
                  <a:schemeClr val="tx1"/>
                </a:solidFill>
              </a:rPr>
              <a:t>pose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 as </a:t>
            </a:r>
            <a:r>
              <a:rPr lang="en-US" dirty="0">
                <a:solidFill>
                  <a:schemeClr val="tx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957544571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A slide with a diagram"/>
          <p:cNvSpPr txBox="1">
            <a:spLocks noGrp="1"/>
          </p:cNvSpPr>
          <p:nvPr>
            <p:ph type="title"/>
          </p:nvPr>
        </p:nvSpPr>
        <p:spPr>
          <a:xfrm>
            <a:off x="578709" y="290737"/>
            <a:ext cx="11733675" cy="1782733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Limitations of the model: summary</a:t>
            </a:r>
            <a:endParaRPr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615246" y="9241497"/>
            <a:ext cx="261621" cy="355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27</a:t>
            </a:fld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D49B08-E25C-47DA-AA2E-54FBC21D91F1}"/>
              </a:ext>
            </a:extLst>
          </p:cNvPr>
          <p:cNvSpPr txBox="1"/>
          <p:nvPr/>
        </p:nvSpPr>
        <p:spPr>
          <a:xfrm>
            <a:off x="1651926" y="4178489"/>
            <a:ext cx="3167534" cy="8104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342900" marR="0" indent="-3429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K</a:t>
            </a:r>
            <a:r>
              <a:rPr kumimoji="0" lang="en-US" sz="2300" b="0" i="0" u="none" strike="noStrike" cap="none" spc="0" normalizeH="0" baseline="0" dirty="0">
                <a:ln>
                  <a:noFill/>
                </a:ln>
                <a:solidFill>
                  <a:schemeClr val="accent5">
                    <a:lumOff val="-29866"/>
                  </a:schemeClr>
                </a:solidFill>
                <a:effectLst/>
                <a:uFillTx/>
                <a:latin typeface="Cambria"/>
                <a:ea typeface="Cambria"/>
                <a:cs typeface="Cambria"/>
                <a:sym typeface="Cambria"/>
              </a:rPr>
              <a:t>inematic hypothesis</a:t>
            </a:r>
          </a:p>
          <a:p>
            <a:pPr marL="457200" marR="0" indent="-4572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Rigid body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EB7C172-D6C7-47C9-BA06-31574E3E2163}"/>
                  </a:ext>
                </a:extLst>
              </p:cNvPr>
              <p:cNvSpPr txBox="1"/>
              <p:nvPr/>
            </p:nvSpPr>
            <p:spPr>
              <a:xfrm>
                <a:off x="1651926" y="1913813"/>
                <a:ext cx="4793620" cy="187230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 marL="342900" marR="0" indent="-342900" algn="l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:r>
                  <a:rPr kumimoji="0" lang="en-US" sz="2300" b="0" i="0" u="none" strike="noStrike" cap="none" spc="0" normalizeH="0" baseline="0" dirty="0">
                    <a:ln>
                      <a:noFill/>
                    </a:ln>
                    <a:solidFill>
                      <a:schemeClr val="accent5">
                        <a:lumOff val="-29866"/>
                      </a:schemeClr>
                    </a:solidFill>
                    <a:effectLst/>
                    <a:uFillTx/>
                    <a:latin typeface="Cambria"/>
                    <a:ea typeface="Cambria"/>
                    <a:cs typeface="Cambria"/>
                    <a:sym typeface="Cambria"/>
                  </a:rPr>
                  <a:t>Geometric hypothesis:</a:t>
                </a:r>
              </a:p>
              <a:p>
                <a:pPr marL="457200" marR="0" indent="-457200" algn="l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</a:pPr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</a:rPr>
                  <a:t>Identical wheels (of diameter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</a:rPr>
                  <a:t>)</a:t>
                </a:r>
              </a:p>
              <a:p>
                <a:pPr marL="457200" marR="0" indent="-457200" algn="l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</a:pPr>
                <a:r>
                  <a:rPr kumimoji="0" lang="en-US" sz="2300" b="0" i="0" u="none" strike="noStrike" cap="none" spc="0" normalizeH="0" baseline="0" dirty="0">
                    <a:ln>
                      <a:noFill/>
                    </a:ln>
                    <a:solidFill>
                      <a:schemeClr val="bg2">
                        <a:lumMod val="50000"/>
                      </a:schemeClr>
                    </a:solidFill>
                    <a:effectLst/>
                    <a:uFillTx/>
                    <a:latin typeface="Cambria"/>
                    <a:ea typeface="Cambria"/>
                    <a:cs typeface="Cambria"/>
                    <a:sym typeface="Cambria"/>
                  </a:rPr>
                  <a:t>Symmetric </a:t>
                </a:r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</a:rPr>
                  <a:t>Bot (axle length =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</a:rPr>
                  <a:t>)</a:t>
                </a:r>
              </a:p>
              <a:p>
                <a:pPr marL="457200" marR="0" indent="-457200" algn="l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</a:pPr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</a:rPr>
                  <a:t>Symmetric</a:t>
                </a:r>
              </a:p>
              <a:p>
                <a:pPr marL="457200" marR="0" indent="-457200" algn="l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</a:pPr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</a:rPr>
                  <a:t>Center of mass on symmetry axis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EB7C172-D6C7-47C9-BA06-31574E3E21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1926" y="1913813"/>
                <a:ext cx="4793620" cy="1872307"/>
              </a:xfrm>
              <a:prstGeom prst="rect">
                <a:avLst/>
              </a:prstGeom>
              <a:blipFill>
                <a:blip r:embed="rId3"/>
                <a:stretch>
                  <a:fillRect l="-2672" t="-1629" r="-1654" b="-6515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6491E3CD-0BA2-4BD0-A892-1FC5F35E2022}"/>
              </a:ext>
            </a:extLst>
          </p:cNvPr>
          <p:cNvSpPr txBox="1"/>
          <p:nvPr/>
        </p:nvSpPr>
        <p:spPr>
          <a:xfrm>
            <a:off x="1651926" y="5381336"/>
            <a:ext cx="3209212" cy="11644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342900" marR="0" indent="-3429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300" b="0" i="0" u="none" strike="noStrike" cap="none" spc="0" normalizeH="0" baseline="0" dirty="0">
                <a:ln>
                  <a:noFill/>
                </a:ln>
                <a:solidFill>
                  <a:schemeClr val="accent5">
                    <a:lumOff val="-29866"/>
                  </a:schemeClr>
                </a:solidFill>
                <a:effectLst/>
                <a:uFillTx/>
                <a:latin typeface="Cambria"/>
                <a:ea typeface="Cambria"/>
                <a:cs typeface="Cambria"/>
                <a:sym typeface="Cambria"/>
              </a:rPr>
              <a:t>Kinematic constraints</a:t>
            </a:r>
          </a:p>
          <a:p>
            <a:pPr marL="457200" marR="0" indent="-4572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No lateral slipping</a:t>
            </a:r>
          </a:p>
          <a:p>
            <a:pPr marL="457200" marR="0" indent="-4572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Pure rolling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A1E3A4-44B9-4DB3-8385-7F98636C8404}"/>
              </a:ext>
            </a:extLst>
          </p:cNvPr>
          <p:cNvSpPr txBox="1"/>
          <p:nvPr/>
        </p:nvSpPr>
        <p:spPr>
          <a:xfrm>
            <a:off x="1651926" y="6938126"/>
            <a:ext cx="6107441" cy="15183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342900" marR="0" indent="-3429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300" b="0" i="0" u="none" strike="noStrike" cap="none" spc="0" normalizeH="0" baseline="0" dirty="0">
                <a:ln>
                  <a:noFill/>
                </a:ln>
                <a:solidFill>
                  <a:schemeClr val="accent5">
                    <a:lumOff val="-29866"/>
                  </a:schemeClr>
                </a:solidFill>
                <a:effectLst/>
                <a:uFillTx/>
                <a:latin typeface="Cambria"/>
                <a:ea typeface="Cambria"/>
                <a:cs typeface="Cambria"/>
                <a:sym typeface="Cambria"/>
              </a:rPr>
              <a:t>Unmodeled dynamics</a:t>
            </a:r>
          </a:p>
          <a:p>
            <a:pPr marL="457200" marR="0" indent="-4572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Castor wheel</a:t>
            </a:r>
          </a:p>
          <a:p>
            <a:pPr marL="457200" marR="0" indent="-4572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Out of plane dynamics</a:t>
            </a:r>
          </a:p>
          <a:p>
            <a:pPr marL="457200" marR="0" indent="-4572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Friction (to some degree with disturbances)</a:t>
            </a:r>
          </a:p>
        </p:txBody>
      </p:sp>
    </p:spTree>
    <p:extLst>
      <p:ext uri="{BB962C8B-B14F-4D97-AF65-F5344CB8AC3E}">
        <p14:creationId xmlns:p14="http://schemas.microsoft.com/office/powerpoint/2010/main" val="3751013647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4A83D9AC-1101-4865-A495-08E5412B4F34}"/>
              </a:ext>
            </a:extLst>
          </p:cNvPr>
          <p:cNvGrpSpPr/>
          <p:nvPr/>
        </p:nvGrpSpPr>
        <p:grpSpPr>
          <a:xfrm>
            <a:off x="1916860" y="3042910"/>
            <a:ext cx="9172383" cy="4606087"/>
            <a:chOff x="1931055" y="3852947"/>
            <a:chExt cx="9172383" cy="4606087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DEF4DE3E-889E-44CC-84A1-0BD6726158C8}"/>
                </a:ext>
              </a:extLst>
            </p:cNvPr>
            <p:cNvSpPr/>
            <p:nvPr/>
          </p:nvSpPr>
          <p:spPr>
            <a:xfrm>
              <a:off x="2952700" y="3852947"/>
              <a:ext cx="6643258" cy="2505701"/>
            </a:xfrm>
            <a:prstGeom prst="rect">
              <a:avLst/>
            </a:prstGeom>
            <a:solidFill>
              <a:schemeClr val="tx1">
                <a:lumMod val="20000"/>
                <a:lumOff val="80000"/>
                <a:alpha val="2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7E3A91A-E7CF-479C-B24C-068DAD7CB9A2}"/>
                </a:ext>
              </a:extLst>
            </p:cNvPr>
            <p:cNvSpPr txBox="1"/>
            <p:nvPr/>
          </p:nvSpPr>
          <p:spPr>
            <a:xfrm>
              <a:off x="1931055" y="7294613"/>
              <a:ext cx="9172383" cy="11644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300" b="0" i="0" u="none" strike="noStrike" cap="none" spc="0" normalizeH="0" baseline="0" dirty="0">
                  <a:ln>
                    <a:noFill/>
                  </a:ln>
                  <a:solidFill>
                    <a:schemeClr val="accent5">
                      <a:lumOff val="-29866"/>
                    </a:schemeClr>
                  </a:solidFill>
                  <a:effectLst/>
                  <a:uFillTx/>
                  <a:latin typeface="Cambria"/>
                  <a:ea typeface="Cambria"/>
                  <a:cs typeface="Cambria"/>
                  <a:sym typeface="Cambria"/>
                </a:rPr>
                <a:t>Today we have built a mathematical model for a differential drive robot </a:t>
              </a:r>
            </a:p>
            <a:p>
              <a:r>
                <a:rPr lang="en-US" dirty="0">
                  <a:solidFill>
                    <a:schemeClr val="tx2">
                      <a:lumMod val="10000"/>
                    </a:schemeClr>
                  </a:solidFill>
                </a:rPr>
                <a:t>and</a:t>
              </a:r>
            </a:p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dirty="0"/>
                <a:t>we have discussed its limitations</a:t>
              </a:r>
              <a:r>
                <a:rPr kumimoji="0" lang="en-US" sz="2300" b="0" i="0" u="none" strike="noStrike" cap="none" spc="0" normalizeH="0" baseline="0" dirty="0">
                  <a:ln>
                    <a:noFill/>
                  </a:ln>
                  <a:solidFill>
                    <a:schemeClr val="accent5">
                      <a:lumOff val="-29866"/>
                    </a:schemeClr>
                  </a:solidFill>
                  <a:effectLst/>
                  <a:uFillTx/>
                  <a:latin typeface="Cambria"/>
                  <a:ea typeface="Cambria"/>
                  <a:cs typeface="Cambria"/>
                  <a:sym typeface="Cambria"/>
                </a:rPr>
                <a:t> </a:t>
              </a:r>
            </a:p>
          </p:txBody>
        </p:sp>
      </p:grpSp>
      <p:sp>
        <p:nvSpPr>
          <p:cNvPr id="77" name="A slide with a diagra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Conclusions</a:t>
            </a:r>
            <a:endParaRPr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615246" y="9241497"/>
            <a:ext cx="261621" cy="355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28</a:t>
            </a:fld>
            <a:endParaRPr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9522723-F231-4EA0-980B-75D7637C7985}"/>
              </a:ext>
            </a:extLst>
          </p:cNvPr>
          <p:cNvGrpSpPr/>
          <p:nvPr/>
        </p:nvGrpSpPr>
        <p:grpSpPr>
          <a:xfrm>
            <a:off x="189907" y="2532749"/>
            <a:ext cx="12814893" cy="3583788"/>
            <a:chOff x="164019" y="3345549"/>
            <a:chExt cx="12814893" cy="358378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95DDBC8-19D6-4DCC-9898-CBDA827BECA2}"/>
                </a:ext>
              </a:extLst>
            </p:cNvPr>
            <p:cNvSpPr/>
            <p:nvPr/>
          </p:nvSpPr>
          <p:spPr>
            <a:xfrm>
              <a:off x="1443884" y="4277346"/>
              <a:ext cx="1420993" cy="1451689"/>
            </a:xfrm>
            <a:prstGeom prst="rect">
              <a:avLst/>
            </a:prstGeom>
            <a:blipFill>
              <a:blip r:embed="rId3"/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 dirty="0">
                <a:solidFill>
                  <a:schemeClr val="tx2">
                    <a:lumMod val="10000"/>
                  </a:schemeClr>
                </a:solidFill>
                <a:latin typeface="Cambria" panose="02040503050406030204" pitchFamily="18" charset="0"/>
              </a:endParaRP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B6B36E2F-94F1-4607-A8BB-FED9FA3019F3}"/>
                </a:ext>
              </a:extLst>
            </p:cNvPr>
            <p:cNvCxnSpPr>
              <a:cxnSpLocks/>
              <a:endCxn id="6" idx="1"/>
            </p:cNvCxnSpPr>
            <p:nvPr/>
          </p:nvCxnSpPr>
          <p:spPr>
            <a:xfrm>
              <a:off x="389902" y="4988568"/>
              <a:ext cx="1053982" cy="146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64F86CD0-27FC-45EC-AA23-79FBEF15A82E}"/>
                </a:ext>
              </a:extLst>
            </p:cNvPr>
            <p:cNvCxnSpPr>
              <a:cxnSpLocks/>
            </p:cNvCxnSpPr>
            <p:nvPr/>
          </p:nvCxnSpPr>
          <p:spPr>
            <a:xfrm>
              <a:off x="10606300" y="3374727"/>
              <a:ext cx="0" cy="9026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FAF7792-7F9D-4DED-A954-C7AFB57805E9}"/>
                </a:ext>
              </a:extLst>
            </p:cNvPr>
            <p:cNvSpPr/>
            <p:nvPr/>
          </p:nvSpPr>
          <p:spPr>
            <a:xfrm>
              <a:off x="7036709" y="4265303"/>
              <a:ext cx="1857644" cy="1478775"/>
            </a:xfrm>
            <a:prstGeom prst="rect">
              <a:avLst/>
            </a:prstGeom>
            <a:blipFill>
              <a:blip r:embed="rId4"/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 dirty="0">
                <a:solidFill>
                  <a:schemeClr val="tx2">
                    <a:lumMod val="10000"/>
                  </a:schemeClr>
                </a:solidFill>
                <a:latin typeface="Cambria" panose="02040503050406030204" pitchFamily="18" charset="0"/>
              </a:endParaRPr>
            </a:p>
          </p:txBody>
        </p:sp>
        <p:cxnSp>
          <p:nvCxnSpPr>
            <p:cNvPr id="10" name="Elbow Connector 9">
              <a:extLst>
                <a:ext uri="{FF2B5EF4-FFF2-40B4-BE49-F238E27FC236}">
                  <a16:creationId xmlns:a16="http://schemas.microsoft.com/office/drawing/2014/main" id="{496CC21B-8762-4746-BCF8-3CC8B95384B5}"/>
                </a:ext>
              </a:extLst>
            </p:cNvPr>
            <p:cNvCxnSpPr>
              <a:cxnSpLocks/>
              <a:endCxn id="6" idx="2"/>
            </p:cNvCxnSpPr>
            <p:nvPr/>
          </p:nvCxnSpPr>
          <p:spPr>
            <a:xfrm rot="10800000">
              <a:off x="2154381" y="5729036"/>
              <a:ext cx="9510256" cy="1200301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20DEDD3C-674B-411C-98D4-92DBBA07118A}"/>
                </a:ext>
              </a:extLst>
            </p:cNvPr>
            <p:cNvCxnSpPr>
              <a:cxnSpLocks/>
              <a:stCxn id="9" idx="3"/>
              <a:endCxn id="20" idx="1"/>
            </p:cNvCxnSpPr>
            <p:nvPr/>
          </p:nvCxnSpPr>
          <p:spPr>
            <a:xfrm flipV="1">
              <a:off x="8894353" y="4999840"/>
              <a:ext cx="821636" cy="48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9B8F351-B68E-4603-AB73-42947D6E1779}"/>
                </a:ext>
              </a:extLst>
            </p:cNvPr>
            <p:cNvSpPr txBox="1"/>
            <p:nvPr/>
          </p:nvSpPr>
          <p:spPr>
            <a:xfrm>
              <a:off x="1368386" y="3771098"/>
              <a:ext cx="1531189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dirty="0">
                  <a:solidFill>
                    <a:schemeClr val="tx2">
                      <a:lumMod val="10000"/>
                    </a:schemeClr>
                  </a:solidFill>
                  <a:latin typeface="Cambria" panose="02040503050406030204" pitchFamily="18" charset="0"/>
                </a:rPr>
                <a:t>Controller</a:t>
              </a:r>
              <a:endParaRPr lang="it-IT" sz="2400" dirty="0">
                <a:solidFill>
                  <a:schemeClr val="tx2">
                    <a:lumMod val="10000"/>
                  </a:schemeClr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886CFFF-284D-4867-BF17-531216BE46E3}"/>
                </a:ext>
              </a:extLst>
            </p:cNvPr>
            <p:cNvSpPr txBox="1"/>
            <p:nvPr/>
          </p:nvSpPr>
          <p:spPr>
            <a:xfrm>
              <a:off x="10061140" y="5657797"/>
              <a:ext cx="1082348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dirty="0">
                  <a:solidFill>
                    <a:schemeClr val="tx2">
                      <a:lumMod val="10000"/>
                    </a:schemeClr>
                  </a:solidFill>
                  <a:latin typeface="Cambria" panose="02040503050406030204" pitchFamily="18" charset="0"/>
                </a:rPr>
                <a:t>Sensor</a:t>
              </a:r>
              <a:endParaRPr lang="it-IT" sz="2400" dirty="0">
                <a:solidFill>
                  <a:schemeClr val="tx2">
                    <a:lumMod val="10000"/>
                  </a:schemeClr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ABD9466-39A0-422F-AF0D-E2EE731EF533}"/>
                </a:ext>
              </a:extLst>
            </p:cNvPr>
            <p:cNvSpPr txBox="1"/>
            <p:nvPr/>
          </p:nvSpPr>
          <p:spPr>
            <a:xfrm>
              <a:off x="7532566" y="5677241"/>
              <a:ext cx="869149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dirty="0">
                  <a:solidFill>
                    <a:schemeClr val="tx2">
                      <a:lumMod val="10000"/>
                    </a:schemeClr>
                  </a:solidFill>
                  <a:latin typeface="Cambria" panose="02040503050406030204" pitchFamily="18" charset="0"/>
                </a:rPr>
                <a:t>Plant</a:t>
              </a:r>
              <a:endParaRPr lang="it-IT" sz="2400" dirty="0">
                <a:solidFill>
                  <a:schemeClr val="tx2">
                    <a:lumMod val="10000"/>
                  </a:schemeClr>
                </a:solidFill>
                <a:latin typeface="Cambria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C12CA4D6-861F-433D-8ED1-FE2335CCDD2C}"/>
                    </a:ext>
                  </a:extLst>
                </p:cNvPr>
                <p:cNvSpPr txBox="1"/>
                <p:nvPr/>
              </p:nvSpPr>
              <p:spPr>
                <a:xfrm>
                  <a:off x="9031436" y="4567538"/>
                  <a:ext cx="629916" cy="3693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i="1" smtClean="0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 smtClean="0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i="1" smtClean="0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>
                    <a:solidFill>
                      <a:schemeClr val="tx2">
                        <a:lumMod val="10000"/>
                      </a:schemeClr>
                    </a:solidFill>
                    <a:latin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155BC57C-8473-468D-82C8-492AF4BB47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31436" y="4567538"/>
                  <a:ext cx="629916" cy="369331"/>
                </a:xfrm>
                <a:prstGeom prst="rect">
                  <a:avLst/>
                </a:prstGeom>
                <a:blipFill>
                  <a:blip r:embed="rId5"/>
                  <a:stretch>
                    <a:fillRect l="-17476" r="-11650" b="-377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58D83F5-6BC9-4C50-8F6D-09182D710739}"/>
                </a:ext>
              </a:extLst>
            </p:cNvPr>
            <p:cNvSpPr txBox="1"/>
            <p:nvPr/>
          </p:nvSpPr>
          <p:spPr>
            <a:xfrm>
              <a:off x="4968189" y="6621555"/>
              <a:ext cx="65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en-US" sz="2000" dirty="0">
                <a:solidFill>
                  <a:schemeClr val="tx2">
                    <a:lumMod val="10000"/>
                  </a:schemeClr>
                </a:solidFill>
                <a:latin typeface="Cambria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0CA35DD1-F750-46EB-811D-1B971F8731AE}"/>
                    </a:ext>
                  </a:extLst>
                </p:cNvPr>
                <p:cNvSpPr txBox="1"/>
                <p:nvPr/>
              </p:nvSpPr>
              <p:spPr>
                <a:xfrm>
                  <a:off x="707104" y="4443869"/>
                  <a:ext cx="605743" cy="3693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400" i="1" smtClean="0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 smtClean="0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i="1" smtClean="0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>
                    <a:solidFill>
                      <a:schemeClr val="tx2">
                        <a:lumMod val="10000"/>
                      </a:schemeClr>
                    </a:solidFill>
                    <a:latin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A408A53B-8A2F-468F-BFA9-8060930F2D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7104" y="4443869"/>
                  <a:ext cx="605743" cy="369331"/>
                </a:xfrm>
                <a:prstGeom prst="rect">
                  <a:avLst/>
                </a:prstGeom>
                <a:blipFill>
                  <a:blip r:embed="rId6"/>
                  <a:stretch>
                    <a:fillRect l="-12121" r="-13131" b="-3606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DEEB51E8-8EE9-4669-B603-E71E8507E6D3}"/>
                    </a:ext>
                  </a:extLst>
                </p:cNvPr>
                <p:cNvSpPr txBox="1"/>
                <p:nvPr/>
              </p:nvSpPr>
              <p:spPr>
                <a:xfrm>
                  <a:off x="11648897" y="4577771"/>
                  <a:ext cx="824200" cy="3693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i="1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>
                    <a:solidFill>
                      <a:schemeClr val="tx2">
                        <a:lumMod val="10000"/>
                      </a:schemeClr>
                    </a:solidFill>
                    <a:latin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44C99112-1864-4734-AEBF-1E11F17EB8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48897" y="4577771"/>
                  <a:ext cx="824200" cy="369331"/>
                </a:xfrm>
                <a:prstGeom prst="rect">
                  <a:avLst/>
                </a:prstGeom>
                <a:blipFill>
                  <a:blip r:embed="rId7"/>
                  <a:stretch>
                    <a:fillRect l="-13333" r="-8889" b="-3606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AFBB7BF6-BB3F-4F69-AC90-5682D017911B}"/>
                    </a:ext>
                  </a:extLst>
                </p:cNvPr>
                <p:cNvSpPr txBox="1"/>
                <p:nvPr/>
              </p:nvSpPr>
              <p:spPr>
                <a:xfrm>
                  <a:off x="10720950" y="3444087"/>
                  <a:ext cx="587986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 smtClean="0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i="1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>
                    <a:solidFill>
                      <a:schemeClr val="tx2">
                        <a:lumMod val="1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729B3779-C423-427A-BE95-99139562D9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20950" y="3444087"/>
                  <a:ext cx="587986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16667" r="-16667" b="-3606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7D20BAC-844C-441A-923F-56CDD390DBDA}"/>
                </a:ext>
              </a:extLst>
            </p:cNvPr>
            <p:cNvSpPr/>
            <p:nvPr/>
          </p:nvSpPr>
          <p:spPr>
            <a:xfrm>
              <a:off x="9715989" y="4261532"/>
              <a:ext cx="1719331" cy="1476616"/>
            </a:xfrm>
            <a:prstGeom prst="rect">
              <a:avLst/>
            </a:prstGeom>
            <a:blipFill>
              <a:blip r:embed="rId9"/>
              <a:stretch>
                <a:fillRect/>
              </a:stretch>
            </a:blip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 dirty="0">
                <a:solidFill>
                  <a:schemeClr val="tx2">
                    <a:lumMod val="10000"/>
                  </a:schemeClr>
                </a:solidFill>
                <a:latin typeface="Cambria" panose="02040503050406030204" pitchFamily="18" charset="0"/>
              </a:endParaRP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78274701-FC81-4E4E-91B2-909418CC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664637" y="4986961"/>
              <a:ext cx="0" cy="192851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07A7BCCE-54A3-4E88-B8AA-EE9C3AD1D21B}"/>
                </a:ext>
              </a:extLst>
            </p:cNvPr>
            <p:cNvCxnSpPr>
              <a:cxnSpLocks/>
              <a:stCxn id="20" idx="3"/>
            </p:cNvCxnSpPr>
            <p:nvPr/>
          </p:nvCxnSpPr>
          <p:spPr>
            <a:xfrm>
              <a:off x="11435320" y="4999840"/>
              <a:ext cx="107984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858BF55-8952-4F34-BDA9-F69F2DF13750}"/>
                </a:ext>
              </a:extLst>
            </p:cNvPr>
            <p:cNvSpPr/>
            <p:nvPr/>
          </p:nvSpPr>
          <p:spPr>
            <a:xfrm>
              <a:off x="4064857" y="4277346"/>
              <a:ext cx="1932928" cy="1458788"/>
            </a:xfrm>
            <a:prstGeom prst="rect">
              <a:avLst/>
            </a:prstGeom>
            <a:blipFill>
              <a:blip r:embed="rId10"/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 dirty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7DEA80C-B99D-4BF8-B85A-68A7EDB20A2C}"/>
                </a:ext>
              </a:extLst>
            </p:cNvPr>
            <p:cNvCxnSpPr>
              <a:cxnSpLocks/>
              <a:stCxn id="6" idx="3"/>
              <a:endCxn id="23" idx="1"/>
            </p:cNvCxnSpPr>
            <p:nvPr/>
          </p:nvCxnSpPr>
          <p:spPr>
            <a:xfrm>
              <a:off x="2864877" y="5003191"/>
              <a:ext cx="1199980" cy="354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9BDA863B-44DB-4665-8211-59F106ED466D}"/>
                </a:ext>
              </a:extLst>
            </p:cNvPr>
            <p:cNvCxnSpPr>
              <a:cxnSpLocks/>
              <a:stCxn id="23" idx="3"/>
              <a:endCxn id="9" idx="1"/>
            </p:cNvCxnSpPr>
            <p:nvPr/>
          </p:nvCxnSpPr>
          <p:spPr>
            <a:xfrm flipV="1">
              <a:off x="5997785" y="5004691"/>
              <a:ext cx="1038924" cy="204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2070C248-ABD8-45F6-A68B-E45E4E50C9F9}"/>
                    </a:ext>
                  </a:extLst>
                </p:cNvPr>
                <p:cNvSpPr txBox="1"/>
                <p:nvPr/>
              </p:nvSpPr>
              <p:spPr>
                <a:xfrm>
                  <a:off x="3086581" y="4567537"/>
                  <a:ext cx="79361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>
                    <a:solidFill>
                      <a:schemeClr val="bg2">
                        <a:lumMod val="50000"/>
                      </a:schemeClr>
                    </a:solidFill>
                    <a:latin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5269B313-EB55-4FAD-ABAE-DA234C137C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6581" y="4567537"/>
                  <a:ext cx="793615" cy="369332"/>
                </a:xfrm>
                <a:prstGeom prst="rect">
                  <a:avLst/>
                </a:prstGeom>
                <a:blipFill>
                  <a:blip r:embed="rId11"/>
                  <a:stretch>
                    <a:fillRect l="-9160" r="-8397" b="-377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35CC26B9-6B7C-42C7-9F1B-520E21BC6278}"/>
                    </a:ext>
                  </a:extLst>
                </p:cNvPr>
                <p:cNvSpPr txBox="1"/>
                <p:nvPr/>
              </p:nvSpPr>
              <p:spPr>
                <a:xfrm>
                  <a:off x="6246581" y="4577770"/>
                  <a:ext cx="637290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40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>
                    <a:solidFill>
                      <a:schemeClr val="bg2">
                        <a:lumMod val="50000"/>
                      </a:schemeClr>
                    </a:solidFill>
                    <a:latin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C94A1CB9-C45D-4A0D-8D9C-7FF8A577C3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6581" y="4577770"/>
                  <a:ext cx="637290" cy="369332"/>
                </a:xfrm>
                <a:prstGeom prst="rect">
                  <a:avLst/>
                </a:prstGeom>
                <a:blipFill>
                  <a:blip r:embed="rId12"/>
                  <a:stretch>
                    <a:fillRect l="-11538" r="-12500" b="-3606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D147126-C2D3-4E38-93AD-AA588441726F}"/>
                </a:ext>
              </a:extLst>
            </p:cNvPr>
            <p:cNvSpPr txBox="1"/>
            <p:nvPr/>
          </p:nvSpPr>
          <p:spPr>
            <a:xfrm>
              <a:off x="4301981" y="3786333"/>
              <a:ext cx="1332416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dirty="0">
                  <a:solidFill>
                    <a:schemeClr val="tx2">
                      <a:lumMod val="10000"/>
                    </a:schemeClr>
                  </a:solidFill>
                  <a:latin typeface="Cambria" panose="02040503050406030204" pitchFamily="18" charset="0"/>
                </a:rPr>
                <a:t>Actuator</a:t>
              </a:r>
              <a:endParaRPr lang="it-IT" sz="2400" dirty="0">
                <a:solidFill>
                  <a:schemeClr val="tx2">
                    <a:lumMod val="10000"/>
                  </a:schemeClr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1206E73-C919-48E7-8A16-7EF35ED891F9}"/>
                </a:ext>
              </a:extLst>
            </p:cNvPr>
            <p:cNvSpPr txBox="1"/>
            <p:nvPr/>
          </p:nvSpPr>
          <p:spPr>
            <a:xfrm>
              <a:off x="2747239" y="5026518"/>
              <a:ext cx="1472301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1400" dirty="0">
                  <a:solidFill>
                    <a:schemeClr val="bg2">
                      <a:lumMod val="50000"/>
                    </a:schemeClr>
                  </a:solidFill>
                  <a:latin typeface="Cambria" panose="02040503050406030204" pitchFamily="18" charset="0"/>
                </a:rPr>
                <a:t>Desired plant input</a:t>
              </a:r>
              <a:endParaRPr lang="it-IT" sz="1400" dirty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81A8306-DD98-4E7D-BC7B-FE03198D5A0A}"/>
                </a:ext>
              </a:extLst>
            </p:cNvPr>
            <p:cNvSpPr txBox="1"/>
            <p:nvPr/>
          </p:nvSpPr>
          <p:spPr>
            <a:xfrm>
              <a:off x="5772213" y="5013552"/>
              <a:ext cx="147230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1400" dirty="0">
                  <a:solidFill>
                    <a:schemeClr val="bg2">
                      <a:lumMod val="50000"/>
                    </a:schemeClr>
                  </a:solidFill>
                  <a:latin typeface="Cambria" panose="02040503050406030204" pitchFamily="18" charset="0"/>
                </a:rPr>
                <a:t>Input</a:t>
              </a:r>
              <a:endParaRPr lang="it-IT" sz="1400" dirty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3866288-9EFE-4DF7-8190-AE35B342EF76}"/>
                </a:ext>
              </a:extLst>
            </p:cNvPr>
            <p:cNvSpPr txBox="1"/>
            <p:nvPr/>
          </p:nvSpPr>
          <p:spPr>
            <a:xfrm>
              <a:off x="8545525" y="5027066"/>
              <a:ext cx="147230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1400" dirty="0">
                  <a:solidFill>
                    <a:schemeClr val="bg2">
                      <a:lumMod val="50000"/>
                    </a:schemeClr>
                  </a:solidFill>
                  <a:latin typeface="Cambria" panose="02040503050406030204" pitchFamily="18" charset="0"/>
                </a:rPr>
                <a:t>Output</a:t>
              </a:r>
              <a:endParaRPr lang="it-IT" sz="1400" dirty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925CF54-879F-4174-AA8B-402038B45325}"/>
                </a:ext>
              </a:extLst>
            </p:cNvPr>
            <p:cNvSpPr txBox="1"/>
            <p:nvPr/>
          </p:nvSpPr>
          <p:spPr>
            <a:xfrm>
              <a:off x="11506611" y="5026518"/>
              <a:ext cx="147230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1400" dirty="0">
                  <a:solidFill>
                    <a:schemeClr val="bg2">
                      <a:lumMod val="50000"/>
                    </a:schemeClr>
                  </a:solidFill>
                  <a:latin typeface="Cambria" panose="02040503050406030204" pitchFamily="18" charset="0"/>
                </a:rPr>
                <a:t>Measurement</a:t>
              </a:r>
              <a:endParaRPr lang="it-IT" sz="1400" dirty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D5108E9-EE81-47D8-9F87-8851F512CAF4}"/>
                </a:ext>
              </a:extLst>
            </p:cNvPr>
            <p:cNvSpPr txBox="1"/>
            <p:nvPr/>
          </p:nvSpPr>
          <p:spPr>
            <a:xfrm>
              <a:off x="9281675" y="3446196"/>
              <a:ext cx="1472301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1400" dirty="0">
                  <a:solidFill>
                    <a:schemeClr val="bg2">
                      <a:lumMod val="50000"/>
                    </a:schemeClr>
                  </a:solidFill>
                  <a:latin typeface="Cambria" panose="02040503050406030204" pitchFamily="18" charset="0"/>
                </a:rPr>
                <a:t>Measurement noise</a:t>
              </a:r>
              <a:endParaRPr lang="it-IT" sz="1400" dirty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BE53244-68C5-46F4-80E1-0F60B8C749F0}"/>
                </a:ext>
              </a:extLst>
            </p:cNvPr>
            <p:cNvSpPr txBox="1"/>
            <p:nvPr/>
          </p:nvSpPr>
          <p:spPr>
            <a:xfrm>
              <a:off x="164019" y="5124743"/>
              <a:ext cx="1472301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1400" dirty="0">
                  <a:solidFill>
                    <a:schemeClr val="bg2">
                      <a:lumMod val="50000"/>
                    </a:schemeClr>
                  </a:solidFill>
                  <a:latin typeface="Cambria" panose="02040503050406030204" pitchFamily="18" charset="0"/>
                </a:rPr>
                <a:t>Reference</a:t>
              </a:r>
            </a:p>
            <a:p>
              <a:pPr>
                <a:defRPr/>
              </a:pPr>
              <a:r>
                <a:rPr lang="en-US" sz="1400" dirty="0">
                  <a:solidFill>
                    <a:schemeClr val="bg2">
                      <a:lumMod val="50000"/>
                    </a:schemeClr>
                  </a:solidFill>
                  <a:latin typeface="Cambria" panose="02040503050406030204" pitchFamily="18" charset="0"/>
                </a:rPr>
                <a:t>path</a:t>
              </a:r>
              <a:endParaRPr lang="it-IT" sz="1400" dirty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</a:endParaRP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B64603E5-D7D2-4004-80D8-46F31923FFE0}"/>
                </a:ext>
              </a:extLst>
            </p:cNvPr>
            <p:cNvCxnSpPr>
              <a:cxnSpLocks/>
            </p:cNvCxnSpPr>
            <p:nvPr/>
          </p:nvCxnSpPr>
          <p:spPr>
            <a:xfrm>
              <a:off x="8008050" y="3345549"/>
              <a:ext cx="0" cy="9026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6AFDAF03-12BB-4717-B5C4-B639505059B9}"/>
                    </a:ext>
                  </a:extLst>
                </p:cNvPr>
                <p:cNvSpPr txBox="1"/>
                <p:nvPr/>
              </p:nvSpPr>
              <p:spPr>
                <a:xfrm>
                  <a:off x="8122700" y="3414909"/>
                  <a:ext cx="587986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i="1" smtClean="0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i="1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>
                    <a:solidFill>
                      <a:schemeClr val="tx2">
                        <a:lumMod val="1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18AABD4A-DB12-4BF7-9F83-7D5C77DE65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2700" y="3414909"/>
                  <a:ext cx="587986" cy="369332"/>
                </a:xfrm>
                <a:prstGeom prst="rect">
                  <a:avLst/>
                </a:prstGeom>
                <a:blipFill>
                  <a:blip r:embed="rId13"/>
                  <a:stretch>
                    <a:fillRect l="-21649" r="-17526" b="-377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4FB2800-93DC-4D8C-89A1-3FF3369A3A4C}"/>
                </a:ext>
              </a:extLst>
            </p:cNvPr>
            <p:cNvSpPr txBox="1"/>
            <p:nvPr/>
          </p:nvSpPr>
          <p:spPr>
            <a:xfrm>
              <a:off x="6628068" y="3504625"/>
              <a:ext cx="147230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1400" dirty="0">
                  <a:solidFill>
                    <a:schemeClr val="bg2">
                      <a:lumMod val="50000"/>
                    </a:schemeClr>
                  </a:solidFill>
                  <a:latin typeface="Cambria" panose="02040503050406030204" pitchFamily="18" charset="0"/>
                </a:rPr>
                <a:t>Disturbances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C1F76391-9836-4526-B470-BFDEA43A7018}"/>
              </a:ext>
            </a:extLst>
          </p:cNvPr>
          <p:cNvSpPr/>
          <p:nvPr/>
        </p:nvSpPr>
        <p:spPr>
          <a:xfrm>
            <a:off x="2096991" y="8161462"/>
            <a:ext cx="887454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“All models are wrong, but some are useful.”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6CEC99-D25A-4D46-97F5-46EB43FF2E3F}"/>
              </a:ext>
            </a:extLst>
          </p:cNvPr>
          <p:cNvSpPr/>
          <p:nvPr/>
        </p:nvSpPr>
        <p:spPr>
          <a:xfrm>
            <a:off x="10290623" y="8771062"/>
            <a:ext cx="912430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-XXX?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9261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A slide with a diagra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Next Steps</a:t>
            </a:r>
            <a:endParaRPr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615246" y="9241497"/>
            <a:ext cx="261621" cy="355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29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1F76391-9836-4526-B470-BFDEA43A7018}"/>
              </a:ext>
            </a:extLst>
          </p:cNvPr>
          <p:cNvSpPr/>
          <p:nvPr/>
        </p:nvSpPr>
        <p:spPr>
          <a:xfrm>
            <a:off x="2096991" y="8161462"/>
            <a:ext cx="887454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“All models are wrong, but some are useful.”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6CEC99-D25A-4D46-97F5-46EB43FF2E3F}"/>
              </a:ext>
            </a:extLst>
          </p:cNvPr>
          <p:cNvSpPr/>
          <p:nvPr/>
        </p:nvSpPr>
        <p:spPr>
          <a:xfrm>
            <a:off x="10290623" y="8771062"/>
            <a:ext cx="912430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-XXX?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DD39B23-8E1C-4C62-A793-C8892FE9E6E1}"/>
              </a:ext>
            </a:extLst>
          </p:cNvPr>
          <p:cNvSpPr txBox="1"/>
          <p:nvPr/>
        </p:nvSpPr>
        <p:spPr>
          <a:xfrm>
            <a:off x="388699" y="3089470"/>
            <a:ext cx="12804787" cy="29341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342900" marR="0" indent="-3429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300" b="0" i="0" u="none" strike="noStrike" cap="none" spc="0" normalizeH="0" baseline="0" dirty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uFillTx/>
                <a:latin typeface="Cambria"/>
                <a:ea typeface="Cambria"/>
                <a:cs typeface="Cambria"/>
                <a:sym typeface="Cambria"/>
              </a:rPr>
              <a:t>The model has many parameters that need to be identified</a:t>
            </a:r>
          </a:p>
          <a:p>
            <a:pPr marR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sz="2300" b="0" i="0" u="none" strike="noStrike" cap="none" spc="0" normalizeH="0" baseline="0" dirty="0">
              <a:ln>
                <a:noFill/>
              </a:ln>
              <a:solidFill>
                <a:schemeClr val="tx2">
                  <a:lumMod val="10000"/>
                </a:schemeClr>
              </a:solidFill>
              <a:effectLst/>
              <a:uFillTx/>
              <a:latin typeface="Cambria"/>
              <a:ea typeface="Cambria"/>
              <a:cs typeface="Cambria"/>
              <a:sym typeface="Cambria"/>
            </a:endParaRPr>
          </a:p>
          <a:p>
            <a:pPr marL="342900" marR="0" indent="-3429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300" b="0" i="0" u="none" strike="noStrike" cap="none" spc="0" normalizeH="0" baseline="0" dirty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uFillTx/>
                <a:latin typeface="Cambria"/>
                <a:ea typeface="Cambria"/>
                <a:cs typeface="Cambria"/>
                <a:sym typeface="Cambria"/>
              </a:rPr>
              <a:t>Even among nominally equal vehicle, details may vary due to manufacturing, assembly, etc.</a:t>
            </a:r>
          </a:p>
          <a:p>
            <a:pPr marR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sz="2300" b="0" i="0" u="none" strike="noStrike" cap="none" spc="0" normalizeH="0" baseline="0" dirty="0">
              <a:ln>
                <a:noFill/>
              </a:ln>
              <a:solidFill>
                <a:schemeClr val="tx2">
                  <a:lumMod val="10000"/>
                </a:schemeClr>
              </a:solidFill>
              <a:effectLst/>
              <a:uFillTx/>
              <a:latin typeface="Cambria"/>
              <a:ea typeface="Cambria"/>
              <a:cs typeface="Cambria"/>
              <a:sym typeface="Cambria"/>
            </a:endParaRPr>
          </a:p>
          <a:p>
            <a:pPr marL="342900" marR="0" indent="-3429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The process of “</a:t>
            </a:r>
            <a:r>
              <a:rPr lang="en-US" dirty="0">
                <a:solidFill>
                  <a:schemeClr val="tx1"/>
                </a:solidFill>
              </a:rPr>
              <a:t>system identification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” of a vehicle goes by “</a:t>
            </a:r>
            <a:r>
              <a:rPr lang="en-US" dirty="0">
                <a:solidFill>
                  <a:schemeClr val="tx1"/>
                </a:solidFill>
              </a:rPr>
              <a:t>odometry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”</a:t>
            </a:r>
          </a:p>
          <a:p>
            <a:pPr marL="342900" marR="0" indent="-3429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2300" b="0" i="0" u="none" strike="noStrike" cap="none" spc="0" normalizeH="0" baseline="0" dirty="0">
              <a:ln>
                <a:noFill/>
              </a:ln>
              <a:solidFill>
                <a:schemeClr val="tx2">
                  <a:lumMod val="10000"/>
                </a:schemeClr>
              </a:solidFill>
              <a:effectLst/>
              <a:uFillTx/>
              <a:sym typeface="Cambria"/>
            </a:endParaRPr>
          </a:p>
          <a:p>
            <a:pPr marL="342900" marR="0" indent="-3429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dirty="0">
              <a:solidFill>
                <a:schemeClr val="tx2">
                  <a:lumMod val="10000"/>
                </a:schemeClr>
              </a:solidFill>
            </a:endParaRPr>
          </a:p>
          <a:p>
            <a:pPr marR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2300" b="0" i="0" u="none" strike="noStrike" cap="none" spc="0" normalizeH="0" baseline="0" dirty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uFillTx/>
                <a:sym typeface="Cambria"/>
              </a:rPr>
              <a:t>In the next classes we will address odometry and, more relevant for </a:t>
            </a:r>
            <a:r>
              <a:rPr kumimoji="0" lang="en-US" sz="2300" b="0" i="0" u="none" strike="noStrike" cap="none" spc="0" normalizeH="0" baseline="0" dirty="0" err="1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uFillTx/>
                <a:sym typeface="Cambria"/>
              </a:rPr>
              <a:t>Duckietown</a:t>
            </a:r>
            <a:r>
              <a:rPr kumimoji="0" lang="en-US" sz="2300" b="0" i="0" u="none" strike="noStrike" cap="none" spc="0" normalizeH="0" baseline="0" dirty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uFillTx/>
                <a:sym typeface="Cambria"/>
              </a:rPr>
              <a:t>, visual odometry.</a:t>
            </a:r>
          </a:p>
        </p:txBody>
      </p:sp>
    </p:spTree>
    <p:extLst>
      <p:ext uri="{BB962C8B-B14F-4D97-AF65-F5344CB8AC3E}">
        <p14:creationId xmlns:p14="http://schemas.microsoft.com/office/powerpoint/2010/main" val="342733691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A regular slid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Our favorite slide</a:t>
            </a:r>
            <a:endParaRPr dirty="0"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615246" y="9241497"/>
            <a:ext cx="261621" cy="355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06B034F-D28B-4718-84EE-68F2ADEBB415}"/>
              </a:ext>
            </a:extLst>
          </p:cNvPr>
          <p:cNvGrpSpPr/>
          <p:nvPr/>
        </p:nvGrpSpPr>
        <p:grpSpPr>
          <a:xfrm>
            <a:off x="2240434" y="3852947"/>
            <a:ext cx="8553625" cy="4252143"/>
            <a:chOff x="2240434" y="3852947"/>
            <a:chExt cx="8553625" cy="425214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9688E87-BFCB-4505-9D2E-0CFC4D534DC8}"/>
                </a:ext>
              </a:extLst>
            </p:cNvPr>
            <p:cNvSpPr/>
            <p:nvPr/>
          </p:nvSpPr>
          <p:spPr>
            <a:xfrm>
              <a:off x="2952700" y="3852947"/>
              <a:ext cx="6643258" cy="2505701"/>
            </a:xfrm>
            <a:prstGeom prst="rect">
              <a:avLst/>
            </a:prstGeom>
            <a:solidFill>
              <a:schemeClr val="tx1">
                <a:lumMod val="20000"/>
                <a:lumOff val="80000"/>
                <a:alpha val="2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BAD9CBA-B5BF-4E07-8D36-661D32340675}"/>
                </a:ext>
              </a:extLst>
            </p:cNvPr>
            <p:cNvSpPr txBox="1"/>
            <p:nvPr/>
          </p:nvSpPr>
          <p:spPr>
            <a:xfrm>
              <a:off x="2240434" y="7648555"/>
              <a:ext cx="8553625" cy="4565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300" b="0" i="0" u="none" strike="noStrike" cap="none" spc="0" normalizeH="0" baseline="0" dirty="0">
                  <a:ln>
                    <a:noFill/>
                  </a:ln>
                  <a:solidFill>
                    <a:schemeClr val="accent5">
                      <a:lumOff val="-29866"/>
                    </a:schemeClr>
                  </a:solidFill>
                  <a:effectLst/>
                  <a:uFillTx/>
                  <a:latin typeface="Cambria"/>
                  <a:ea typeface="Cambria"/>
                  <a:cs typeface="Cambria"/>
                  <a:sym typeface="Cambria"/>
                </a:rPr>
                <a:t>Today we build a mathematical model for a differential drive robot  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45A6D05-40B8-4BA6-B1BF-2258126DD24E}"/>
              </a:ext>
            </a:extLst>
          </p:cNvPr>
          <p:cNvGrpSpPr/>
          <p:nvPr/>
        </p:nvGrpSpPr>
        <p:grpSpPr>
          <a:xfrm>
            <a:off x="164019" y="3345549"/>
            <a:ext cx="12814893" cy="3583788"/>
            <a:chOff x="164019" y="3345549"/>
            <a:chExt cx="12814893" cy="358378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973472A-E21F-4173-B3F7-873001583AB9}"/>
                </a:ext>
              </a:extLst>
            </p:cNvPr>
            <p:cNvSpPr/>
            <p:nvPr/>
          </p:nvSpPr>
          <p:spPr>
            <a:xfrm>
              <a:off x="1443884" y="4277346"/>
              <a:ext cx="1420993" cy="1451689"/>
            </a:xfrm>
            <a:prstGeom prst="rect">
              <a:avLst/>
            </a:prstGeom>
            <a:blipFill>
              <a:blip r:embed="rId3"/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 dirty="0">
                <a:solidFill>
                  <a:schemeClr val="tx2">
                    <a:lumMod val="10000"/>
                  </a:schemeClr>
                </a:solidFill>
                <a:latin typeface="Cambria" panose="02040503050406030204" pitchFamily="18" charset="0"/>
              </a:endParaRP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50EEC03-B591-4665-A2AC-AB5922FBA187}"/>
                </a:ext>
              </a:extLst>
            </p:cNvPr>
            <p:cNvCxnSpPr>
              <a:cxnSpLocks/>
              <a:endCxn id="8" idx="1"/>
            </p:cNvCxnSpPr>
            <p:nvPr/>
          </p:nvCxnSpPr>
          <p:spPr>
            <a:xfrm>
              <a:off x="389902" y="4988568"/>
              <a:ext cx="1053982" cy="146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384D661-4E1C-4054-AE38-B3359B402218}"/>
                </a:ext>
              </a:extLst>
            </p:cNvPr>
            <p:cNvCxnSpPr>
              <a:cxnSpLocks/>
            </p:cNvCxnSpPr>
            <p:nvPr/>
          </p:nvCxnSpPr>
          <p:spPr>
            <a:xfrm>
              <a:off x="10606300" y="3374727"/>
              <a:ext cx="0" cy="9026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4A04834-8FC4-45CB-B1AB-99DE68FC97E6}"/>
                </a:ext>
              </a:extLst>
            </p:cNvPr>
            <p:cNvSpPr/>
            <p:nvPr/>
          </p:nvSpPr>
          <p:spPr>
            <a:xfrm>
              <a:off x="7036709" y="4265303"/>
              <a:ext cx="1857644" cy="1478775"/>
            </a:xfrm>
            <a:prstGeom prst="rect">
              <a:avLst/>
            </a:prstGeom>
            <a:blipFill>
              <a:blip r:embed="rId4"/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 dirty="0">
                <a:solidFill>
                  <a:schemeClr val="tx2">
                    <a:lumMod val="10000"/>
                  </a:schemeClr>
                </a:solidFill>
                <a:latin typeface="Cambria" panose="02040503050406030204" pitchFamily="18" charset="0"/>
              </a:endParaRPr>
            </a:p>
          </p:txBody>
        </p:sp>
        <p:cxnSp>
          <p:nvCxnSpPr>
            <p:cNvPr id="12" name="Elbow Connector 9">
              <a:extLst>
                <a:ext uri="{FF2B5EF4-FFF2-40B4-BE49-F238E27FC236}">
                  <a16:creationId xmlns:a16="http://schemas.microsoft.com/office/drawing/2014/main" id="{A7CD2794-DC8B-40D0-AD85-2D431F42C877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 rot="10800000">
              <a:off x="2154381" y="5729036"/>
              <a:ext cx="9510256" cy="1200301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87FD740-2CE7-49C5-A5A4-047A4AAD976A}"/>
                </a:ext>
              </a:extLst>
            </p:cNvPr>
            <p:cNvCxnSpPr>
              <a:cxnSpLocks/>
              <a:stCxn id="11" idx="3"/>
              <a:endCxn id="22" idx="1"/>
            </p:cNvCxnSpPr>
            <p:nvPr/>
          </p:nvCxnSpPr>
          <p:spPr>
            <a:xfrm flipV="1">
              <a:off x="8894353" y="4999840"/>
              <a:ext cx="821636" cy="48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54E6353-5BC1-4973-89B0-2404DF542612}"/>
                </a:ext>
              </a:extLst>
            </p:cNvPr>
            <p:cNvSpPr txBox="1"/>
            <p:nvPr/>
          </p:nvSpPr>
          <p:spPr>
            <a:xfrm>
              <a:off x="1368386" y="3771098"/>
              <a:ext cx="1531189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dirty="0">
                  <a:solidFill>
                    <a:schemeClr val="tx2">
                      <a:lumMod val="10000"/>
                    </a:schemeClr>
                  </a:solidFill>
                  <a:latin typeface="Cambria" panose="02040503050406030204" pitchFamily="18" charset="0"/>
                </a:rPr>
                <a:t>Controller</a:t>
              </a:r>
              <a:endParaRPr lang="it-IT" sz="2400" dirty="0">
                <a:solidFill>
                  <a:schemeClr val="tx2">
                    <a:lumMod val="10000"/>
                  </a:schemeClr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AE80BA1-8AB6-4C95-AA2D-FD34F18421B6}"/>
                </a:ext>
              </a:extLst>
            </p:cNvPr>
            <p:cNvSpPr txBox="1"/>
            <p:nvPr/>
          </p:nvSpPr>
          <p:spPr>
            <a:xfrm>
              <a:off x="10061140" y="5657797"/>
              <a:ext cx="1082348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dirty="0">
                  <a:solidFill>
                    <a:schemeClr val="tx2">
                      <a:lumMod val="10000"/>
                    </a:schemeClr>
                  </a:solidFill>
                  <a:latin typeface="Cambria" panose="02040503050406030204" pitchFamily="18" charset="0"/>
                </a:rPr>
                <a:t>Sensor</a:t>
              </a:r>
              <a:endParaRPr lang="it-IT" sz="2400" dirty="0">
                <a:solidFill>
                  <a:schemeClr val="tx2">
                    <a:lumMod val="10000"/>
                  </a:schemeClr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0EE705B-E505-4476-A686-4D8D7E8C1069}"/>
                </a:ext>
              </a:extLst>
            </p:cNvPr>
            <p:cNvSpPr txBox="1"/>
            <p:nvPr/>
          </p:nvSpPr>
          <p:spPr>
            <a:xfrm>
              <a:off x="7532566" y="5677241"/>
              <a:ext cx="869149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dirty="0">
                  <a:solidFill>
                    <a:schemeClr val="tx2">
                      <a:lumMod val="10000"/>
                    </a:schemeClr>
                  </a:solidFill>
                  <a:latin typeface="Cambria" panose="02040503050406030204" pitchFamily="18" charset="0"/>
                </a:rPr>
                <a:t>Plant</a:t>
              </a:r>
              <a:endParaRPr lang="it-IT" sz="2400" dirty="0">
                <a:solidFill>
                  <a:schemeClr val="tx2">
                    <a:lumMod val="10000"/>
                  </a:schemeClr>
                </a:solidFill>
                <a:latin typeface="Cambria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155BC57C-8473-468D-82C8-492AF4BB4798}"/>
                    </a:ext>
                  </a:extLst>
                </p:cNvPr>
                <p:cNvSpPr txBox="1"/>
                <p:nvPr/>
              </p:nvSpPr>
              <p:spPr>
                <a:xfrm>
                  <a:off x="9031436" y="4567538"/>
                  <a:ext cx="629916" cy="3693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i="1" smtClean="0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 smtClean="0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i="1" smtClean="0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>
                    <a:solidFill>
                      <a:schemeClr val="tx2">
                        <a:lumMod val="10000"/>
                      </a:schemeClr>
                    </a:solidFill>
                    <a:latin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155BC57C-8473-468D-82C8-492AF4BB47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31436" y="4567538"/>
                  <a:ext cx="629916" cy="369331"/>
                </a:xfrm>
                <a:prstGeom prst="rect">
                  <a:avLst/>
                </a:prstGeom>
                <a:blipFill>
                  <a:blip r:embed="rId5"/>
                  <a:stretch>
                    <a:fillRect l="-17476" r="-11650" b="-377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52A8968-4018-4ABF-AE54-7E688269F970}"/>
                </a:ext>
              </a:extLst>
            </p:cNvPr>
            <p:cNvSpPr txBox="1"/>
            <p:nvPr/>
          </p:nvSpPr>
          <p:spPr>
            <a:xfrm>
              <a:off x="4968189" y="6621555"/>
              <a:ext cx="65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en-US" sz="2000" dirty="0">
                <a:solidFill>
                  <a:schemeClr val="tx2">
                    <a:lumMod val="10000"/>
                  </a:schemeClr>
                </a:solidFill>
                <a:latin typeface="Cambria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A408A53B-8A2F-468F-BFA9-8060930F2DFA}"/>
                    </a:ext>
                  </a:extLst>
                </p:cNvPr>
                <p:cNvSpPr txBox="1"/>
                <p:nvPr/>
              </p:nvSpPr>
              <p:spPr>
                <a:xfrm>
                  <a:off x="707104" y="4443869"/>
                  <a:ext cx="605743" cy="3693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400" i="1" smtClean="0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 smtClean="0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i="1" smtClean="0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>
                    <a:solidFill>
                      <a:schemeClr val="tx2">
                        <a:lumMod val="10000"/>
                      </a:schemeClr>
                    </a:solidFill>
                    <a:latin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A408A53B-8A2F-468F-BFA9-8060930F2D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7104" y="4443869"/>
                  <a:ext cx="605743" cy="369331"/>
                </a:xfrm>
                <a:prstGeom prst="rect">
                  <a:avLst/>
                </a:prstGeom>
                <a:blipFill>
                  <a:blip r:embed="rId6"/>
                  <a:stretch>
                    <a:fillRect l="-12121" r="-13131" b="-3606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44C99112-1864-4734-AEBF-1E11F17EB8D9}"/>
                    </a:ext>
                  </a:extLst>
                </p:cNvPr>
                <p:cNvSpPr txBox="1"/>
                <p:nvPr/>
              </p:nvSpPr>
              <p:spPr>
                <a:xfrm>
                  <a:off x="11648897" y="4577771"/>
                  <a:ext cx="824200" cy="3693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i="1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>
                    <a:solidFill>
                      <a:schemeClr val="tx2">
                        <a:lumMod val="10000"/>
                      </a:schemeClr>
                    </a:solidFill>
                    <a:latin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44C99112-1864-4734-AEBF-1E11F17EB8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48897" y="4577771"/>
                  <a:ext cx="824200" cy="369331"/>
                </a:xfrm>
                <a:prstGeom prst="rect">
                  <a:avLst/>
                </a:prstGeom>
                <a:blipFill>
                  <a:blip r:embed="rId7"/>
                  <a:stretch>
                    <a:fillRect l="-13333" r="-8889" b="-3606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729B3779-C423-427A-BE95-99139562D91D}"/>
                    </a:ext>
                  </a:extLst>
                </p:cNvPr>
                <p:cNvSpPr txBox="1"/>
                <p:nvPr/>
              </p:nvSpPr>
              <p:spPr>
                <a:xfrm>
                  <a:off x="10720950" y="3444087"/>
                  <a:ext cx="587986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 smtClean="0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i="1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>
                    <a:solidFill>
                      <a:schemeClr val="tx2">
                        <a:lumMod val="1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729B3779-C423-427A-BE95-99139562D9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20950" y="3444087"/>
                  <a:ext cx="587986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16667" r="-16667" b="-3606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C77A254-148B-4CFC-B226-F36C9FCE7DCD}"/>
                </a:ext>
              </a:extLst>
            </p:cNvPr>
            <p:cNvSpPr/>
            <p:nvPr/>
          </p:nvSpPr>
          <p:spPr>
            <a:xfrm>
              <a:off x="9715989" y="4261532"/>
              <a:ext cx="1719331" cy="1476616"/>
            </a:xfrm>
            <a:prstGeom prst="rect">
              <a:avLst/>
            </a:prstGeom>
            <a:blipFill>
              <a:blip r:embed="rId9"/>
              <a:stretch>
                <a:fillRect/>
              </a:stretch>
            </a:blip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 dirty="0">
                <a:solidFill>
                  <a:schemeClr val="tx2">
                    <a:lumMod val="10000"/>
                  </a:schemeClr>
                </a:solidFill>
                <a:latin typeface="Cambria" panose="02040503050406030204" pitchFamily="18" charset="0"/>
              </a:endParaRP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91E80156-CB66-4483-8EC1-4555C9221B53}"/>
                </a:ext>
              </a:extLst>
            </p:cNvPr>
            <p:cNvCxnSpPr>
              <a:cxnSpLocks/>
            </p:cNvCxnSpPr>
            <p:nvPr/>
          </p:nvCxnSpPr>
          <p:spPr>
            <a:xfrm>
              <a:off x="11664637" y="4986961"/>
              <a:ext cx="0" cy="192851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CDDB9B29-3B14-4509-9F23-4FB6F968FB91}"/>
                </a:ext>
              </a:extLst>
            </p:cNvPr>
            <p:cNvCxnSpPr>
              <a:cxnSpLocks/>
              <a:stCxn id="22" idx="3"/>
            </p:cNvCxnSpPr>
            <p:nvPr/>
          </p:nvCxnSpPr>
          <p:spPr>
            <a:xfrm>
              <a:off x="11435320" y="4999840"/>
              <a:ext cx="107984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AE221FE-8FB4-440E-BB6B-163FDF7945BA}"/>
                </a:ext>
              </a:extLst>
            </p:cNvPr>
            <p:cNvSpPr/>
            <p:nvPr/>
          </p:nvSpPr>
          <p:spPr>
            <a:xfrm>
              <a:off x="4064857" y="4277346"/>
              <a:ext cx="1932928" cy="1458788"/>
            </a:xfrm>
            <a:prstGeom prst="rect">
              <a:avLst/>
            </a:prstGeom>
            <a:blipFill>
              <a:blip r:embed="rId10"/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 dirty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</a:endParaRP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63E73480-4DD5-4C0B-AA3A-4CCE99B7CA63}"/>
                </a:ext>
              </a:extLst>
            </p:cNvPr>
            <p:cNvCxnSpPr>
              <a:cxnSpLocks/>
              <a:stCxn id="8" idx="3"/>
              <a:endCxn id="25" idx="1"/>
            </p:cNvCxnSpPr>
            <p:nvPr/>
          </p:nvCxnSpPr>
          <p:spPr>
            <a:xfrm>
              <a:off x="2864877" y="5003191"/>
              <a:ext cx="1199980" cy="354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FEAAAE71-C0AF-4BAD-A68B-65E04AF079AB}"/>
                </a:ext>
              </a:extLst>
            </p:cNvPr>
            <p:cNvCxnSpPr>
              <a:cxnSpLocks/>
              <a:stCxn id="25" idx="3"/>
              <a:endCxn id="11" idx="1"/>
            </p:cNvCxnSpPr>
            <p:nvPr/>
          </p:nvCxnSpPr>
          <p:spPr>
            <a:xfrm flipV="1">
              <a:off x="5997785" y="5004691"/>
              <a:ext cx="1038924" cy="204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5269B313-EB55-4FAD-ABAE-DA234C137CA6}"/>
                    </a:ext>
                  </a:extLst>
                </p:cNvPr>
                <p:cNvSpPr txBox="1"/>
                <p:nvPr/>
              </p:nvSpPr>
              <p:spPr>
                <a:xfrm>
                  <a:off x="3086581" y="4567537"/>
                  <a:ext cx="79361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>
                    <a:solidFill>
                      <a:schemeClr val="bg2">
                        <a:lumMod val="50000"/>
                      </a:schemeClr>
                    </a:solidFill>
                    <a:latin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5269B313-EB55-4FAD-ABAE-DA234C137C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6581" y="4567537"/>
                  <a:ext cx="793615" cy="369332"/>
                </a:xfrm>
                <a:prstGeom prst="rect">
                  <a:avLst/>
                </a:prstGeom>
                <a:blipFill>
                  <a:blip r:embed="rId11"/>
                  <a:stretch>
                    <a:fillRect l="-9160" r="-8397" b="-377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C94A1CB9-C45D-4A0D-8D9C-7FF8A577C327}"/>
                    </a:ext>
                  </a:extLst>
                </p:cNvPr>
                <p:cNvSpPr txBox="1"/>
                <p:nvPr/>
              </p:nvSpPr>
              <p:spPr>
                <a:xfrm>
                  <a:off x="6246581" y="4577770"/>
                  <a:ext cx="637290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40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>
                    <a:solidFill>
                      <a:schemeClr val="bg2">
                        <a:lumMod val="50000"/>
                      </a:schemeClr>
                    </a:solidFill>
                    <a:latin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C94A1CB9-C45D-4A0D-8D9C-7FF8A577C3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6581" y="4577770"/>
                  <a:ext cx="637290" cy="369332"/>
                </a:xfrm>
                <a:prstGeom prst="rect">
                  <a:avLst/>
                </a:prstGeom>
                <a:blipFill>
                  <a:blip r:embed="rId12"/>
                  <a:stretch>
                    <a:fillRect l="-11538" r="-12500" b="-3606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1268E18-814D-439F-A484-439ECDCFE312}"/>
                </a:ext>
              </a:extLst>
            </p:cNvPr>
            <p:cNvSpPr txBox="1"/>
            <p:nvPr/>
          </p:nvSpPr>
          <p:spPr>
            <a:xfrm>
              <a:off x="4301981" y="3786333"/>
              <a:ext cx="1332416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dirty="0">
                  <a:solidFill>
                    <a:schemeClr val="tx2">
                      <a:lumMod val="10000"/>
                    </a:schemeClr>
                  </a:solidFill>
                  <a:latin typeface="Cambria" panose="02040503050406030204" pitchFamily="18" charset="0"/>
                </a:rPr>
                <a:t>Actuator</a:t>
              </a:r>
              <a:endParaRPr lang="it-IT" sz="2400" dirty="0">
                <a:solidFill>
                  <a:schemeClr val="tx2">
                    <a:lumMod val="10000"/>
                  </a:schemeClr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3ED1E94-FB82-4B81-986A-C03695B449A9}"/>
                </a:ext>
              </a:extLst>
            </p:cNvPr>
            <p:cNvSpPr txBox="1"/>
            <p:nvPr/>
          </p:nvSpPr>
          <p:spPr>
            <a:xfrm>
              <a:off x="2747239" y="5026518"/>
              <a:ext cx="1472301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1400" dirty="0">
                  <a:solidFill>
                    <a:schemeClr val="bg2">
                      <a:lumMod val="50000"/>
                    </a:schemeClr>
                  </a:solidFill>
                  <a:latin typeface="Cambria" panose="02040503050406030204" pitchFamily="18" charset="0"/>
                </a:rPr>
                <a:t>Desired plant input</a:t>
              </a:r>
              <a:endParaRPr lang="it-IT" sz="1400" dirty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C3C86E3-F669-429B-A03F-79611FD9D608}"/>
                </a:ext>
              </a:extLst>
            </p:cNvPr>
            <p:cNvSpPr txBox="1"/>
            <p:nvPr/>
          </p:nvSpPr>
          <p:spPr>
            <a:xfrm>
              <a:off x="5772213" y="5013552"/>
              <a:ext cx="147230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1400" dirty="0">
                  <a:solidFill>
                    <a:schemeClr val="bg2">
                      <a:lumMod val="50000"/>
                    </a:schemeClr>
                  </a:solidFill>
                  <a:latin typeface="Cambria" panose="02040503050406030204" pitchFamily="18" charset="0"/>
                </a:rPr>
                <a:t>Input</a:t>
              </a:r>
              <a:endParaRPr lang="it-IT" sz="1400" dirty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6344F85-6978-46A6-A3AC-881210697FB8}"/>
                </a:ext>
              </a:extLst>
            </p:cNvPr>
            <p:cNvSpPr txBox="1"/>
            <p:nvPr/>
          </p:nvSpPr>
          <p:spPr>
            <a:xfrm>
              <a:off x="8545525" y="5027066"/>
              <a:ext cx="147230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1400" dirty="0">
                  <a:solidFill>
                    <a:schemeClr val="bg2">
                      <a:lumMod val="50000"/>
                    </a:schemeClr>
                  </a:solidFill>
                  <a:latin typeface="Cambria" panose="02040503050406030204" pitchFamily="18" charset="0"/>
                </a:rPr>
                <a:t>Output</a:t>
              </a:r>
              <a:endParaRPr lang="it-IT" sz="1400" dirty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BEF223A-FEA4-4FFD-9EC5-F0A29E8BD255}"/>
                </a:ext>
              </a:extLst>
            </p:cNvPr>
            <p:cNvSpPr txBox="1"/>
            <p:nvPr/>
          </p:nvSpPr>
          <p:spPr>
            <a:xfrm>
              <a:off x="11506611" y="5026518"/>
              <a:ext cx="147230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1400" dirty="0">
                  <a:solidFill>
                    <a:schemeClr val="bg2">
                      <a:lumMod val="50000"/>
                    </a:schemeClr>
                  </a:solidFill>
                  <a:latin typeface="Cambria" panose="02040503050406030204" pitchFamily="18" charset="0"/>
                </a:rPr>
                <a:t>Measurement</a:t>
              </a:r>
              <a:endParaRPr lang="it-IT" sz="1400" dirty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8484378-0C56-4CE4-BD82-664371E06154}"/>
                </a:ext>
              </a:extLst>
            </p:cNvPr>
            <p:cNvSpPr txBox="1"/>
            <p:nvPr/>
          </p:nvSpPr>
          <p:spPr>
            <a:xfrm>
              <a:off x="9281675" y="3446196"/>
              <a:ext cx="1472301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1400" dirty="0">
                  <a:solidFill>
                    <a:schemeClr val="bg2">
                      <a:lumMod val="50000"/>
                    </a:schemeClr>
                  </a:solidFill>
                  <a:latin typeface="Cambria" panose="02040503050406030204" pitchFamily="18" charset="0"/>
                </a:rPr>
                <a:t>Measurement noise</a:t>
              </a:r>
              <a:endParaRPr lang="it-IT" sz="1400" dirty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A565228-24B3-4ABE-B663-972D8C39D6F8}"/>
                </a:ext>
              </a:extLst>
            </p:cNvPr>
            <p:cNvSpPr txBox="1"/>
            <p:nvPr/>
          </p:nvSpPr>
          <p:spPr>
            <a:xfrm>
              <a:off x="164019" y="5124743"/>
              <a:ext cx="1472301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1400" dirty="0">
                  <a:solidFill>
                    <a:schemeClr val="bg2">
                      <a:lumMod val="50000"/>
                    </a:schemeClr>
                  </a:solidFill>
                  <a:latin typeface="Cambria" panose="02040503050406030204" pitchFamily="18" charset="0"/>
                </a:rPr>
                <a:t>Reference</a:t>
              </a:r>
            </a:p>
            <a:p>
              <a:pPr>
                <a:defRPr/>
              </a:pPr>
              <a:r>
                <a:rPr lang="en-US" sz="1400" dirty="0">
                  <a:solidFill>
                    <a:schemeClr val="bg2">
                      <a:lumMod val="50000"/>
                    </a:schemeClr>
                  </a:solidFill>
                  <a:latin typeface="Cambria" panose="02040503050406030204" pitchFamily="18" charset="0"/>
                </a:rPr>
                <a:t>path</a:t>
              </a:r>
              <a:endParaRPr lang="it-IT" sz="1400" dirty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</a:endParaRP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00DF8C1A-9F2C-4606-84E8-99448748B22E}"/>
                </a:ext>
              </a:extLst>
            </p:cNvPr>
            <p:cNvCxnSpPr>
              <a:cxnSpLocks/>
            </p:cNvCxnSpPr>
            <p:nvPr/>
          </p:nvCxnSpPr>
          <p:spPr>
            <a:xfrm>
              <a:off x="8008050" y="3345549"/>
              <a:ext cx="0" cy="9026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18AABD4A-DB12-4BF7-9F83-7D5C77DE6573}"/>
                    </a:ext>
                  </a:extLst>
                </p:cNvPr>
                <p:cNvSpPr txBox="1"/>
                <p:nvPr/>
              </p:nvSpPr>
              <p:spPr>
                <a:xfrm>
                  <a:off x="8122700" y="3414909"/>
                  <a:ext cx="587986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i="1" smtClean="0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i="1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>
                    <a:solidFill>
                      <a:schemeClr val="tx2">
                        <a:lumMod val="1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18AABD4A-DB12-4BF7-9F83-7D5C77DE65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2700" y="3414909"/>
                  <a:ext cx="587986" cy="369332"/>
                </a:xfrm>
                <a:prstGeom prst="rect">
                  <a:avLst/>
                </a:prstGeom>
                <a:blipFill>
                  <a:blip r:embed="rId13"/>
                  <a:stretch>
                    <a:fillRect l="-21649" r="-17526" b="-377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66A0CF0-1DE2-40EC-9C59-9778EB81214D}"/>
                </a:ext>
              </a:extLst>
            </p:cNvPr>
            <p:cNvSpPr txBox="1"/>
            <p:nvPr/>
          </p:nvSpPr>
          <p:spPr>
            <a:xfrm>
              <a:off x="6628068" y="3504625"/>
              <a:ext cx="147230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1400" dirty="0">
                  <a:solidFill>
                    <a:schemeClr val="bg2">
                      <a:lumMod val="50000"/>
                    </a:schemeClr>
                  </a:solidFill>
                  <a:latin typeface="Cambria" panose="02040503050406030204" pitchFamily="18" charset="0"/>
                </a:rPr>
                <a:t>Disturbances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How to use the them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How to use the theme</a:t>
            </a:r>
          </a:p>
        </p:txBody>
      </p:sp>
      <p:sp>
        <p:nvSpPr>
          <p:cNvPr id="90" name="Double click on the file themes/DuckietownColorfulTheme2.kth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Double click on the file </a:t>
            </a:r>
            <a:r>
              <a:rPr b="1"/>
              <a:t>themes/DuckietownColorfulTheme2.kth</a:t>
            </a:r>
          </a:p>
          <a:p>
            <a:r>
              <a:t>You can add it to your themes library.</a:t>
            </a:r>
          </a:p>
          <a:p>
            <a:endParaRPr/>
          </a:p>
          <a:p>
            <a:r>
              <a:t>To convert an existing presentation, use File / Change Theme.</a:t>
            </a:r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615246" y="9241497"/>
            <a:ext cx="261621" cy="355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30</a:t>
            </a:fld>
            <a:endParaRPr/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Organization of the lectures/ repo.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Organization of the lectures/ repo.</a:t>
            </a:r>
          </a:p>
        </p:txBody>
      </p:sp>
      <p:sp>
        <p:nvSpPr>
          <p:cNvPr id="94" name="0_drafts/: anything goes here. Feel free to make subfolders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/>
              <a:t>0_drafts/:</a:t>
            </a:r>
            <a:r>
              <a:t> anything goes here. Feel free to make subfolders.</a:t>
            </a:r>
          </a:p>
          <a:p>
            <a:r>
              <a:rPr b="1"/>
              <a:t>1_beta/</a:t>
            </a:r>
            <a:r>
              <a:t>: put things here that must be reviewed by others.</a:t>
            </a:r>
          </a:p>
          <a:p>
            <a:r>
              <a:rPr b="1"/>
              <a:t>2_given/</a:t>
            </a:r>
            <a:r>
              <a:t>: </a:t>
            </a:r>
          </a:p>
          <a:p>
            <a:pPr lvl="1"/>
            <a:r>
              <a:t>when you give the lecture, save it here with the timestamp and the name of the location.</a:t>
            </a:r>
          </a:p>
          <a:p>
            <a:pPr lvl="1"/>
            <a:r>
              <a:t>Also save a .pdf version.</a:t>
            </a:r>
          </a:p>
          <a:p>
            <a:pPr lvl="1"/>
            <a:r>
              <a:t>These timestamped .key and .pdf files are the ones to be linked to from the class page</a:t>
            </a:r>
          </a:p>
          <a:p>
            <a:pPr lvl="1"/>
            <a:r>
              <a:t>These files are never modified after they are timestamped.</a:t>
            </a:r>
          </a:p>
          <a:p>
            <a:r>
              <a:rPr b="1"/>
              <a:t>3_ideal/</a:t>
            </a:r>
            <a:r>
              <a:t>: later, here we will assemble the “ideal” version of the slides.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615246" y="9241497"/>
            <a:ext cx="261621" cy="355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31</a:t>
            </a:fld>
            <a:endParaRPr/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etting the URL to shar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Getting the URL to share</a:t>
            </a:r>
          </a:p>
        </p:txBody>
      </p:sp>
      <p:sp>
        <p:nvSpPr>
          <p:cNvPr id="98" name="Go to Github, click on the file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Go to Github, click on the file.</a:t>
            </a:r>
          </a:p>
          <a:p>
            <a:r>
              <a:t>On the file page, copy the link that is on the Download button.</a:t>
            </a:r>
          </a:p>
          <a:p>
            <a:r>
              <a:t>They look like this:</a:t>
            </a:r>
          </a:p>
          <a:p>
            <a:pPr lvl="1">
              <a:defRPr sz="2000"/>
            </a:pPr>
            <a:r>
              <a:rPr u="sng">
                <a:hlinkClick r:id="rId2"/>
              </a:rPr>
              <a:t>https://github.com/duckietown/lectures/raw/master/duckietown-master.pdf</a:t>
            </a:r>
          </a:p>
          <a:p>
            <a:pPr lvl="1">
              <a:defRPr sz="2000"/>
            </a:pPr>
            <a:r>
              <a:rPr u="sng">
                <a:hlinkClick r:id="rId3"/>
              </a:rPr>
              <a:t>https://github.com/duckietown/lectures/raw/master/duckietown-master.key</a:t>
            </a:r>
            <a:r>
              <a:t> </a:t>
            </a:r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615246" y="9241497"/>
            <a:ext cx="261621" cy="355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32</a:t>
            </a:fld>
            <a:endParaRPr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A regular slide"/>
          <p:cNvSpPr txBox="1">
            <a:spLocks noGrp="1"/>
          </p:cNvSpPr>
          <p:nvPr>
            <p:ph type="title"/>
          </p:nvPr>
        </p:nvSpPr>
        <p:spPr>
          <a:xfrm>
            <a:off x="578709" y="290737"/>
            <a:ext cx="11733675" cy="178273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Intuition</a:t>
            </a:r>
            <a:endParaRPr dirty="0"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615246" y="9241497"/>
            <a:ext cx="261621" cy="355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7ACBBBE-F740-4FF7-81F2-79C20639F28B}"/>
              </a:ext>
            </a:extLst>
          </p:cNvPr>
          <p:cNvSpPr/>
          <p:nvPr/>
        </p:nvSpPr>
        <p:spPr>
          <a:xfrm>
            <a:off x="936087" y="2731834"/>
            <a:ext cx="1857645" cy="1547618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 dirty="0">
              <a:solidFill>
                <a:schemeClr val="tx2">
                  <a:lumMod val="10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3D58D4F-AABB-4AD4-B21F-0BED901E72C2}"/>
              </a:ext>
            </a:extLst>
          </p:cNvPr>
          <p:cNvSpPr/>
          <p:nvPr/>
        </p:nvSpPr>
        <p:spPr>
          <a:xfrm>
            <a:off x="936089" y="5975933"/>
            <a:ext cx="1857644" cy="1458788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 dirty="0">
              <a:solidFill>
                <a:schemeClr val="bg2">
                  <a:lumMod val="50000"/>
                </a:schemeClr>
              </a:solidFill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1D38772-B584-44A8-9830-CE0A03400573}"/>
                  </a:ext>
                </a:extLst>
              </p:cNvPr>
              <p:cNvSpPr txBox="1"/>
              <p:nvPr/>
            </p:nvSpPr>
            <p:spPr>
              <a:xfrm>
                <a:off x="3269714" y="2731833"/>
                <a:ext cx="8739828" cy="234147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l">
                  <a:defRPr/>
                </a:pPr>
                <a:r>
                  <a:rPr lang="en-US" sz="2400" dirty="0">
                    <a:solidFill>
                      <a:schemeClr val="tx2">
                        <a:lumMod val="10000"/>
                      </a:schemeClr>
                    </a:solidFill>
                    <a:latin typeface="Cambria" panose="02040503050406030204" pitchFamily="18" charset="0"/>
                  </a:rPr>
                  <a:t>The </a:t>
                </a:r>
                <a:r>
                  <a:rPr lang="en-US" sz="2400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Duckiebot</a:t>
                </a:r>
                <a:r>
                  <a:rPr lang="en-US" sz="2400" dirty="0">
                    <a:solidFill>
                      <a:schemeClr val="tx2">
                        <a:lumMod val="10000"/>
                      </a:schemeClr>
                    </a:solidFill>
                    <a:latin typeface="Cambria" panose="02040503050406030204" pitchFamily="18" charset="0"/>
                  </a:rPr>
                  <a:t> uses </a:t>
                </a:r>
                <a:r>
                  <a:rPr lang="en-US" sz="2400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differential drive</a:t>
                </a:r>
                <a:r>
                  <a:rPr lang="en-US" sz="2400" dirty="0">
                    <a:solidFill>
                      <a:schemeClr val="tx2">
                        <a:lumMod val="10000"/>
                      </a:schemeClr>
                    </a:solidFill>
                    <a:latin typeface="Cambria" panose="02040503050406030204" pitchFamily="18" charset="0"/>
                  </a:rPr>
                  <a:t>:</a:t>
                </a:r>
              </a:p>
              <a:p>
                <a:pPr marL="342900" lvl="1" indent="-342900" algn="l">
                  <a:buFont typeface="Arial" panose="020B0604020202020204" pitchFamily="34" charset="0"/>
                  <a:buChar char="•"/>
                  <a:defRPr/>
                </a:pPr>
                <a:r>
                  <a:rPr lang="en-US" sz="2400" dirty="0">
                    <a:solidFill>
                      <a:schemeClr val="tx2">
                        <a:lumMod val="10000"/>
                      </a:schemeClr>
                    </a:solidFill>
                    <a:latin typeface="Cambria" panose="02040503050406030204" pitchFamily="18" charset="0"/>
                  </a:rPr>
                  <a:t>Each motor independently controls one wheel</a:t>
                </a:r>
              </a:p>
              <a:p>
                <a:pPr marL="342900" lvl="1" indent="-342900" algn="l">
                  <a:buFont typeface="Arial" panose="020B0604020202020204" pitchFamily="34" charset="0"/>
                  <a:buChar char="•"/>
                  <a:defRPr/>
                </a:pPr>
                <a:r>
                  <a:rPr lang="en-US" sz="2400" dirty="0">
                    <a:solidFill>
                      <a:schemeClr val="tx2">
                        <a:lumMod val="10000"/>
                      </a:schemeClr>
                    </a:solidFill>
                    <a:latin typeface="Cambria" panose="02040503050406030204" pitchFamily="18" charset="0"/>
                  </a:rPr>
                  <a:t>Differences in wheel angular velocities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400" b="0" i="1" smtClean="0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2400" b="0" i="1" smtClean="0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2">
                        <a:lumMod val="10000"/>
                      </a:schemeClr>
                    </a:solidFill>
                    <a:latin typeface="Cambria" panose="02040503050406030204" pitchFamily="18" charset="0"/>
                  </a:rPr>
                  <a:t> determine motion</a:t>
                </a:r>
              </a:p>
              <a:p>
                <a:pPr marL="342900" lvl="1" indent="-342900" algn="l">
                  <a:buFont typeface="Arial" panose="020B0604020202020204" pitchFamily="34" charset="0"/>
                  <a:buChar char="•"/>
                  <a:defRPr/>
                </a:pPr>
                <a:r>
                  <a:rPr lang="en-US" sz="2400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States</a:t>
                </a:r>
                <a:r>
                  <a:rPr lang="en-US" sz="2400" dirty="0">
                    <a:solidFill>
                      <a:schemeClr val="tx2">
                        <a:lumMod val="10000"/>
                      </a:schemeClr>
                    </a:solidFill>
                    <a:latin typeface="Cambria" panose="02040503050406030204" pitchFamily="18" charset="0"/>
                  </a:rPr>
                  <a:t>: </a:t>
                </a:r>
              </a:p>
              <a:p>
                <a:pPr lvl="4" indent="0" algn="l">
                  <a:defRPr/>
                </a:pPr>
                <a:r>
                  <a:rPr lang="en-US" sz="2400" dirty="0">
                    <a:solidFill>
                      <a:schemeClr val="tx2">
                        <a:lumMod val="10000"/>
                      </a:schemeClr>
                    </a:solidFill>
                    <a:latin typeface="Cambria" panose="02040503050406030204" pitchFamily="18" charset="0"/>
                  </a:rPr>
                  <a:t>		position and orientation = </a:t>
                </a:r>
                <a:r>
                  <a:rPr lang="en-US" sz="2400" b="1" dirty="0">
                    <a:solidFill>
                      <a:schemeClr val="tx2">
                        <a:lumMod val="10000"/>
                      </a:schemeClr>
                    </a:solidFill>
                    <a:latin typeface="Cambria" panose="02040503050406030204" pitchFamily="18" charset="0"/>
                  </a:rPr>
                  <a:t>pose </a:t>
                </a:r>
                <a:r>
                  <a:rPr lang="en-US" sz="2400" dirty="0">
                    <a:solidFill>
                      <a:schemeClr val="tx2">
                        <a:lumMod val="10000"/>
                      </a:schemeClr>
                    </a:solidFill>
                    <a:latin typeface="Cambria" panose="02040503050406030204" pitchFamily="18" charset="0"/>
                  </a:rPr>
                  <a:t>(or configuration)</a:t>
                </a:r>
              </a:p>
              <a:p>
                <a:pPr lvl="4" indent="0" algn="l">
                  <a:defRPr/>
                </a:pPr>
                <a:r>
                  <a:rPr lang="en-US" sz="2400" b="1" dirty="0">
                    <a:solidFill>
                      <a:schemeClr val="tx2">
                        <a:lumMod val="10000"/>
                      </a:schemeClr>
                    </a:solidFill>
                    <a:latin typeface="Cambria" panose="02040503050406030204" pitchFamily="18" charset="0"/>
                  </a:rPr>
                  <a:t>		</a:t>
                </a:r>
                <a:r>
                  <a:rPr lang="en-US" sz="2400" dirty="0">
                    <a:solidFill>
                      <a:schemeClr val="tx2">
                        <a:lumMod val="10000"/>
                      </a:schemeClr>
                    </a:solidFill>
                    <a:latin typeface="Cambria" panose="02040503050406030204" pitchFamily="18" charset="0"/>
                  </a:rPr>
                  <a:t>velocity and acceleration </a:t>
                </a:r>
                <a:endParaRPr lang="it-IT" sz="2400" dirty="0">
                  <a:solidFill>
                    <a:schemeClr val="tx2">
                      <a:lumMod val="10000"/>
                    </a:schemeClr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1D38772-B584-44A8-9830-CE0A034005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9714" y="2731833"/>
                <a:ext cx="8739828" cy="2341475"/>
              </a:xfrm>
              <a:prstGeom prst="rect">
                <a:avLst/>
              </a:prstGeom>
              <a:blipFill>
                <a:blip r:embed="rId5"/>
                <a:stretch>
                  <a:fillRect l="-1046" t="-2083" b="-49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C2F8470-0885-4E7F-803E-7649EDA9D56F}"/>
                  </a:ext>
                </a:extLst>
              </p:cNvPr>
              <p:cNvSpPr txBox="1"/>
              <p:nvPr/>
            </p:nvSpPr>
            <p:spPr>
              <a:xfrm>
                <a:off x="3249109" y="5870156"/>
                <a:ext cx="6359113" cy="193899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l">
                  <a:defRPr/>
                </a:pPr>
                <a:r>
                  <a:rPr lang="en-US" sz="2400" dirty="0">
                    <a:solidFill>
                      <a:schemeClr val="tx2">
                        <a:lumMod val="10000"/>
                      </a:schemeClr>
                    </a:solidFill>
                    <a:latin typeface="Cambria" panose="02040503050406030204" pitchFamily="18" charset="0"/>
                  </a:rPr>
                  <a:t>The </a:t>
                </a:r>
                <a:r>
                  <a:rPr lang="en-US" sz="2400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DC motor </a:t>
                </a:r>
                <a:r>
                  <a:rPr lang="en-US" sz="2400" dirty="0">
                    <a:solidFill>
                      <a:schemeClr val="tx2">
                        <a:lumMod val="10000"/>
                      </a:schemeClr>
                    </a:solidFill>
                    <a:latin typeface="Cambria" panose="02040503050406030204" pitchFamily="18" charset="0"/>
                  </a:rPr>
                  <a:t>model will:</a:t>
                </a:r>
              </a:p>
              <a:p>
                <a:pPr marL="342900" indent="-342900" algn="l">
                  <a:buFont typeface="Arial" panose="020B0604020202020204" pitchFamily="34" charset="0"/>
                  <a:buChar char="•"/>
                  <a:defRPr/>
                </a:pPr>
                <a:r>
                  <a:rPr lang="en-US" sz="2400" dirty="0">
                    <a:solidFill>
                      <a:schemeClr val="tx2">
                        <a:lumMod val="10000"/>
                      </a:schemeClr>
                    </a:solidFill>
                    <a:latin typeface="Cambria" panose="02040503050406030204" pitchFamily="18" charset="0"/>
                  </a:rPr>
                  <a:t>receive a </a:t>
                </a:r>
                <a:r>
                  <a:rPr lang="en-US" sz="2400" b="1" dirty="0">
                    <a:solidFill>
                      <a:schemeClr val="tx2">
                        <a:lumMod val="10000"/>
                      </a:schemeClr>
                    </a:solidFill>
                    <a:latin typeface="Cambria" panose="02040503050406030204" pitchFamily="18" charset="0"/>
                  </a:rPr>
                  <a:t>voltage</a:t>
                </a:r>
                <a:r>
                  <a:rPr lang="en-US" sz="2400" dirty="0">
                    <a:solidFill>
                      <a:schemeClr val="tx2">
                        <a:lumMod val="10000"/>
                      </a:schemeClr>
                    </a:solidFill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b="0" i="1" smtClean="0">
                        <a:solidFill>
                          <a:schemeClr val="tx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solidFill>
                          <a:schemeClr val="tx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sz="2400" b="1" dirty="0">
                    <a:solidFill>
                      <a:schemeClr val="tx2">
                        <a:lumMod val="10000"/>
                      </a:schemeClr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it-IT" sz="2400" dirty="0">
                    <a:solidFill>
                      <a:schemeClr val="tx2">
                        <a:lumMod val="10000"/>
                      </a:schemeClr>
                    </a:solidFill>
                    <a:latin typeface="Cambria" panose="02040503050406030204" pitchFamily="18" charset="0"/>
                  </a:rPr>
                  <a:t>as </a:t>
                </a:r>
                <a:r>
                  <a:rPr lang="it-IT" sz="2400" b="1" dirty="0">
                    <a:solidFill>
                      <a:schemeClr val="tx2">
                        <a:lumMod val="10000"/>
                      </a:schemeClr>
                    </a:solidFill>
                    <a:latin typeface="Cambria" panose="02040503050406030204" pitchFamily="18" charset="0"/>
                  </a:rPr>
                  <a:t>input</a:t>
                </a:r>
              </a:p>
              <a:p>
                <a:pPr marL="342900" indent="-342900" algn="l">
                  <a:buFont typeface="Arial" panose="020B0604020202020204" pitchFamily="34" charset="0"/>
                  <a:buChar char="•"/>
                  <a:defRPr/>
                </a:pPr>
                <a:r>
                  <a:rPr lang="it-IT" sz="2400" dirty="0">
                    <a:solidFill>
                      <a:schemeClr val="tx2">
                        <a:lumMod val="10000"/>
                      </a:schemeClr>
                    </a:solidFill>
                    <a:latin typeface="Cambria" panose="02040503050406030204" pitchFamily="18" charset="0"/>
                  </a:rPr>
                  <a:t>deliver a </a:t>
                </a:r>
                <a:r>
                  <a:rPr lang="it-IT" sz="2400" b="1" dirty="0">
                    <a:solidFill>
                      <a:schemeClr val="tx2">
                        <a:lumMod val="10000"/>
                      </a:schemeClr>
                    </a:solidFill>
                    <a:latin typeface="Cambria" panose="02040503050406030204" pitchFamily="18" charset="0"/>
                  </a:rPr>
                  <a:t>torque</a:t>
                </a:r>
                <a:r>
                  <a:rPr lang="it-IT" sz="2400" dirty="0">
                    <a:solidFill>
                      <a:schemeClr val="tx2">
                        <a:lumMod val="10000"/>
                      </a:schemeClr>
                    </a:solidFill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sz="2400" b="0" i="1" smtClean="0">
                        <a:solidFill>
                          <a:schemeClr val="tx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solidFill>
                          <a:schemeClr val="tx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sz="2400" dirty="0">
                    <a:solidFill>
                      <a:schemeClr val="tx2">
                        <a:lumMod val="10000"/>
                      </a:schemeClr>
                    </a:solidFill>
                    <a:latin typeface="Cambria" panose="02040503050406030204" pitchFamily="18" charset="0"/>
                  </a:rPr>
                  <a:t> to the wheel as </a:t>
                </a:r>
                <a:r>
                  <a:rPr lang="it-IT" sz="2400" b="1" dirty="0">
                    <a:solidFill>
                      <a:schemeClr val="tx2">
                        <a:lumMod val="10000"/>
                      </a:schemeClr>
                    </a:solidFill>
                    <a:latin typeface="Cambria" panose="02040503050406030204" pitchFamily="18" charset="0"/>
                  </a:rPr>
                  <a:t>output</a:t>
                </a:r>
              </a:p>
              <a:p>
                <a:pPr algn="l">
                  <a:defRPr/>
                </a:pPr>
                <a:endParaRPr lang="it-IT" sz="2400" dirty="0">
                  <a:solidFill>
                    <a:schemeClr val="tx2">
                      <a:lumMod val="10000"/>
                    </a:schemeClr>
                  </a:solidFill>
                  <a:latin typeface="Cambria" panose="02040503050406030204" pitchFamily="18" charset="0"/>
                </a:endParaRPr>
              </a:p>
              <a:p>
                <a:pPr algn="l">
                  <a:defRPr/>
                </a:pPr>
                <a:endParaRPr lang="it-IT" sz="2400" dirty="0">
                  <a:solidFill>
                    <a:schemeClr val="tx2">
                      <a:lumMod val="10000"/>
                    </a:schemeClr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C2F8470-0885-4E7F-803E-7649EDA9D5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9109" y="5870156"/>
                <a:ext cx="6359113" cy="1938992"/>
              </a:xfrm>
              <a:prstGeom prst="rect">
                <a:avLst/>
              </a:prstGeom>
              <a:blipFill>
                <a:blip r:embed="rId6"/>
                <a:stretch>
                  <a:fillRect l="-1534" t="-2516" r="-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601430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A regular slid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Battle plan</a:t>
            </a:r>
            <a:endParaRPr dirty="0"/>
          </a:p>
        </p:txBody>
      </p:sp>
      <p:sp>
        <p:nvSpPr>
          <p:cNvPr id="74" name="This is a regular slid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Introduce relevant reference frames (inertial, body)</a:t>
            </a:r>
          </a:p>
          <a:p>
            <a:r>
              <a:rPr lang="en-US" dirty="0"/>
              <a:t>Make assumptions and translate them in kinematic constraints</a:t>
            </a:r>
          </a:p>
          <a:p>
            <a:r>
              <a:rPr lang="en-US" dirty="0"/>
              <a:t>Figure out the kinematics of the robot</a:t>
            </a:r>
          </a:p>
          <a:p>
            <a:r>
              <a:rPr lang="en-US" dirty="0"/>
              <a:t>Figure out the dynamics of the robot</a:t>
            </a:r>
          </a:p>
          <a:p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Draw conclusions</a:t>
            </a:r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615246" y="9241497"/>
            <a:ext cx="261621" cy="355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6668984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A regular slid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Battle plan</a:t>
            </a:r>
            <a:endParaRPr dirty="0"/>
          </a:p>
        </p:txBody>
      </p:sp>
      <p:sp>
        <p:nvSpPr>
          <p:cNvPr id="74" name="This is a regular slid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Introduce relevant reference frames (inertial, body)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Make assumptions and translate them in kinematic constraints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Figure out the kinematics of the robot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Figure out the dynamics of the robot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Draw conclusions</a:t>
            </a:r>
            <a:endParaRPr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615246" y="9241497"/>
            <a:ext cx="261621" cy="355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428530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A slide with a diagra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Reference frames and notation</a:t>
            </a:r>
            <a:endParaRPr dirty="0"/>
          </a:p>
        </p:txBody>
      </p:sp>
      <p:sp>
        <p:nvSpPr>
          <p:cNvPr id="7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615246" y="9241497"/>
            <a:ext cx="261621" cy="355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FA9D83A-6CF4-491E-ACB0-9D7140472846}"/>
                  </a:ext>
                </a:extLst>
              </p:cNvPr>
              <p:cNvSpPr txBox="1"/>
              <p:nvPr/>
            </p:nvSpPr>
            <p:spPr>
              <a:xfrm>
                <a:off x="296986" y="1547192"/>
                <a:ext cx="6349190" cy="529760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342900" marR="0" indent="-342900" algn="l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:r>
                  <a:rPr kumimoji="0" lang="en-US" sz="2300" b="0" i="0" u="none" strike="noStrike" cap="none" spc="0" normalizeH="0" baseline="0" dirty="0">
                    <a:ln>
                      <a:noFill/>
                    </a:ln>
                    <a:solidFill>
                      <a:schemeClr val="accent5">
                        <a:lumOff val="-29866"/>
                      </a:schemeClr>
                    </a:solidFill>
                    <a:effectLst/>
                    <a:uFillTx/>
                    <a:latin typeface="Cambria"/>
                    <a:ea typeface="Cambria"/>
                    <a:cs typeface="Cambria"/>
                    <a:sym typeface="Cambria"/>
                  </a:rPr>
                  <a:t>Space:</a:t>
                </a:r>
                <a:r>
                  <a:rPr kumimoji="0" lang="en-US" sz="2300" b="0" i="0" u="none" strike="noStrike" cap="none" spc="0" normalizeH="0" dirty="0">
                    <a:ln>
                      <a:noFill/>
                    </a:ln>
                    <a:solidFill>
                      <a:schemeClr val="accent5">
                        <a:lumOff val="-29866"/>
                      </a:schemeClr>
                    </a:solidFill>
                    <a:effectLst/>
                    <a:uFillTx/>
                    <a:latin typeface="Cambria"/>
                    <a:ea typeface="Cambria"/>
                    <a:cs typeface="Cambria"/>
                    <a:sym typeface="Cambria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sz="2300" b="0" i="1" u="none" strike="noStrike" cap="none" spc="0" normalizeH="0" smtClean="0">
                            <a:ln>
                              <a:noFill/>
                            </a:ln>
                            <a:solidFill>
                              <a:schemeClr val="accent5">
                                <a:lumOff val="-29866"/>
                              </a:schemeClr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mbria"/>
                          </a:rPr>
                        </m:ctrlPr>
                      </m:sSupPr>
                      <m:e>
                        <m:r>
                          <a:rPr kumimoji="0" lang="en-US" sz="2300" b="0" i="1" u="none" strike="noStrike" cap="none" spc="0" normalizeH="0" smtClean="0">
                            <a:ln>
                              <a:noFill/>
                            </a:ln>
                            <a:solidFill>
                              <a:schemeClr val="accent5">
                                <a:lumOff val="-29866"/>
                              </a:schemeClr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mbria"/>
                          </a:rPr>
                          <m:t>ℝ</m:t>
                        </m:r>
                      </m:e>
                      <m:sup>
                        <m:r>
                          <a:rPr kumimoji="0" lang="en-US" sz="2300" b="0" i="1" u="none" strike="noStrike" cap="none" spc="0" normalizeH="0" smtClean="0">
                            <a:ln>
                              <a:noFill/>
                            </a:ln>
                            <a:solidFill>
                              <a:schemeClr val="accent5">
                                <a:lumOff val="-29866"/>
                              </a:schemeClr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mbria"/>
                          </a:rPr>
                          <m:t>2</m:t>
                        </m:r>
                      </m:sup>
                    </m:sSup>
                  </m:oMath>
                </a14:m>
                <a:endParaRPr kumimoji="0" lang="en-US" sz="2300" b="0" i="0" u="none" strike="noStrike" cap="none" spc="0" normalizeH="0" baseline="0" dirty="0">
                  <a:ln>
                    <a:noFill/>
                  </a:ln>
                  <a:solidFill>
                    <a:schemeClr val="accent5">
                      <a:lumOff val="-29866"/>
                    </a:schemeClr>
                  </a:solidFill>
                  <a:effectLst/>
                  <a:uFillTx/>
                  <a:latin typeface="Cambria"/>
                  <a:ea typeface="Cambria"/>
                  <a:cs typeface="Cambria"/>
                  <a:sym typeface="Cambria"/>
                </a:endParaRPr>
              </a:p>
              <a:p>
                <a:pPr marL="342900" marR="0" indent="-342900" algn="l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:endParaRPr lang="en-US" dirty="0"/>
              </a:p>
              <a:p>
                <a:pPr marL="342900" marR="0" indent="-342900" algn="l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:r>
                  <a:rPr lang="en-US" dirty="0"/>
                  <a:t>World Frame: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: </a:t>
                </a:r>
                <a:r>
                  <a:rPr lang="en-US" dirty="0">
                    <a:solidFill>
                      <a:schemeClr val="tx2">
                        <a:lumMod val="10000"/>
                      </a:schemeClr>
                    </a:solidFill>
                  </a:rPr>
                  <a:t>Fixed, origin in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endParaRPr lang="en-US" dirty="0">
                  <a:solidFill>
                    <a:schemeClr val="tx2">
                      <a:lumMod val="10000"/>
                    </a:schemeClr>
                  </a:solidFill>
                </a:endParaRPr>
              </a:p>
              <a:p>
                <a:pPr marL="342900" marR="0" indent="-342900" algn="l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:endParaRPr kumimoji="0" lang="en-US" sz="2300" b="0" i="0" u="none" strike="noStrike" cap="none" spc="0" normalizeH="0" baseline="0" dirty="0">
                  <a:ln>
                    <a:noFill/>
                  </a:ln>
                  <a:solidFill>
                    <a:schemeClr val="accent5">
                      <a:lumOff val="-29866"/>
                    </a:schemeClr>
                  </a:solidFill>
                  <a:effectLst/>
                  <a:uFillTx/>
                  <a:latin typeface="Cambria"/>
                  <a:ea typeface="Cambria"/>
                  <a:cs typeface="Cambria"/>
                  <a:sym typeface="Cambria"/>
                </a:endParaRPr>
              </a:p>
              <a:p>
                <a:pPr marL="342900" marR="0" indent="-342900" algn="l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:r>
                  <a:rPr kumimoji="0" lang="en-US" sz="2300" b="0" i="0" u="none" strike="noStrike" cap="none" spc="0" normalizeH="0" baseline="0" dirty="0">
                    <a:ln>
                      <a:noFill/>
                    </a:ln>
                    <a:solidFill>
                      <a:schemeClr val="accent5">
                        <a:lumOff val="-29866"/>
                      </a:schemeClr>
                    </a:solidFill>
                    <a:effectLst/>
                    <a:uFillTx/>
                    <a:latin typeface="Cambria"/>
                    <a:ea typeface="Cambria"/>
                    <a:cs typeface="Cambria"/>
                    <a:sym typeface="Cambria"/>
                  </a:rPr>
                  <a:t>Inertial frame: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kumimoji="0" lang="en-US" sz="2300" b="0" i="1" u="none" strike="noStrike" cap="none" spc="0" normalizeH="0" baseline="0" smtClean="0">
                        <a:ln>
                          <a:noFill/>
                        </a:ln>
                        <a:solidFill>
                          <a:schemeClr val="accent5">
                            <a:lumOff val="-29866"/>
                          </a:schemeClr>
                        </a:solidFill>
                        <a:effectLst/>
                        <a:uFillTx/>
                        <a:latin typeface="Cambria Math" panose="02040503050406030204" pitchFamily="18" charset="0"/>
                        <a:ea typeface="Cambria"/>
                        <a:cs typeface="Cambria"/>
                        <a:sym typeface="Cambria"/>
                      </a:rPr>
                      <m:t>{</m:t>
                    </m:r>
                    <m:sSub>
                      <m:sSubPr>
                        <m:ctrlPr>
                          <a:rPr kumimoji="0" lang="en-US" sz="23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accent5">
                                <a:lumOff val="-29866"/>
                              </a:schemeClr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mbria"/>
                            <a:cs typeface="Cambria"/>
                            <a:sym typeface="Cambria"/>
                          </a:rPr>
                        </m:ctrlPr>
                      </m:sSubPr>
                      <m:e>
                        <m:r>
                          <a:rPr kumimoji="0" lang="en-US" sz="23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accent5">
                                <a:lumOff val="-29866"/>
                              </a:schemeClr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mbria"/>
                            <a:cs typeface="Cambria"/>
                            <a:sym typeface="Cambria"/>
                          </a:rPr>
                          <m:t>𝑥</m:t>
                        </m:r>
                      </m:e>
                      <m:sub>
                        <m:r>
                          <a:rPr kumimoji="0" lang="en-US" sz="23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accent5">
                                <a:lumOff val="-29866"/>
                              </a:schemeClr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mbria"/>
                            <a:cs typeface="Cambria"/>
                            <a:sym typeface="Cambria"/>
                          </a:rPr>
                          <m:t>𝐼</m:t>
                        </m:r>
                      </m:sub>
                    </m:sSub>
                    <m:r>
                      <a:rPr kumimoji="0" lang="en-US" sz="2300" b="0" i="1" u="none" strike="noStrike" cap="none" spc="0" normalizeH="0" baseline="0" smtClean="0">
                        <a:ln>
                          <a:noFill/>
                        </a:ln>
                        <a:solidFill>
                          <a:schemeClr val="accent5">
                            <a:lumOff val="-29866"/>
                          </a:schemeClr>
                        </a:solidFill>
                        <a:effectLst/>
                        <a:uFillTx/>
                        <a:latin typeface="Cambria Math" panose="02040503050406030204" pitchFamily="18" charset="0"/>
                        <a:ea typeface="Cambria"/>
                        <a:cs typeface="Cambria"/>
                        <a:sym typeface="Cambria"/>
                      </a:rPr>
                      <m:t>, </m:t>
                    </m:r>
                    <m:sSub>
                      <m:sSubPr>
                        <m:ctrlPr>
                          <a:rPr kumimoji="0" lang="en-US" sz="23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accent5">
                                <a:lumOff val="-29866"/>
                              </a:schemeClr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mbria"/>
                            <a:cs typeface="Cambria"/>
                            <a:sym typeface="Cambria"/>
                          </a:rPr>
                        </m:ctrlPr>
                      </m:sSubPr>
                      <m:e>
                        <m:r>
                          <a:rPr kumimoji="0" lang="en-US" sz="23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accent5">
                                <a:lumOff val="-29866"/>
                              </a:schemeClr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mbria"/>
                            <a:cs typeface="Cambria"/>
                            <a:sym typeface="Cambria"/>
                          </a:rPr>
                          <m:t>𝑦</m:t>
                        </m:r>
                      </m:e>
                      <m:sub>
                        <m:r>
                          <a:rPr kumimoji="0" lang="en-US" sz="23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accent5">
                                <a:lumOff val="-29866"/>
                              </a:schemeClr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mbria"/>
                            <a:cs typeface="Cambria"/>
                            <a:sym typeface="Cambria"/>
                          </a:rPr>
                          <m:t>𝐼</m:t>
                        </m:r>
                      </m:sub>
                    </m:sSub>
                    <m:r>
                      <m:rPr>
                        <m:lit/>
                      </m:rPr>
                      <a:rPr kumimoji="0" lang="en-US" sz="2300" b="0" i="1" u="none" strike="noStrike" cap="none" spc="0" normalizeH="0" baseline="0" smtClean="0">
                        <a:ln>
                          <a:noFill/>
                        </a:ln>
                        <a:solidFill>
                          <a:schemeClr val="accent5">
                            <a:lumOff val="-29866"/>
                          </a:schemeClr>
                        </a:solidFill>
                        <a:effectLst/>
                        <a:uFillTx/>
                        <a:latin typeface="Cambria Math" panose="02040503050406030204" pitchFamily="18" charset="0"/>
                        <a:ea typeface="Cambria"/>
                        <a:cs typeface="Cambria"/>
                        <a:sym typeface="Cambria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</a:rPr>
                  <a:t>: Fixed, parallel to World but origin in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</a:rPr>
                  <a:t> </a:t>
                </a:r>
                <a:r>
                  <a:rPr lang="en-US" sz="1400" dirty="0">
                    <a:solidFill>
                      <a:schemeClr val="bg2">
                        <a:lumMod val="60000"/>
                        <a:lumOff val="40000"/>
                      </a:schemeClr>
                    </a:solidFill>
                  </a:rPr>
                  <a:t>not shown for clarity</a:t>
                </a:r>
                <a:endParaRPr lang="en-US" dirty="0">
                  <a:solidFill>
                    <a:schemeClr val="bg2">
                      <a:lumMod val="60000"/>
                      <a:lumOff val="40000"/>
                    </a:schemeClr>
                  </a:solidFill>
                </a:endParaRPr>
              </a:p>
              <a:p>
                <a:pPr lvl="3" indent="0" algn="l"/>
                <a:endParaRPr kumimoji="0" lang="en-US" b="0" i="0" u="none" strike="noStrike" cap="none" spc="0" normalizeH="0" baseline="0" dirty="0">
                  <a:ln>
                    <a:noFill/>
                  </a:ln>
                  <a:solidFill>
                    <a:schemeClr val="bg2">
                      <a:lumMod val="50000"/>
                    </a:schemeClr>
                  </a:solidFill>
                  <a:effectLst/>
                  <a:uFillTx/>
                  <a:sym typeface="Cambria"/>
                </a:endParaRPr>
              </a:p>
              <a:p>
                <a:pPr lvl="3" indent="0" algn="l"/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</a:rPr>
                  <a:t>	Pose: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i="1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i="1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i="1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sup>
                            </m:sSubSup>
                          </m:num>
                          <m:den>
                            <m:eqArr>
                              <m:eqArrPr>
                                <m:ctrlPr>
                                  <a:rPr lang="en-US" i="1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i="1" dirty="0">
                                            <a:solidFill>
                                              <a:schemeClr val="bg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bg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eqArr>
                          </m:den>
                        </m:f>
                      </m:e>
                    </m:d>
                  </m:oMath>
                </a14:m>
                <a:endParaRPr kumimoji="0" lang="en-US" b="0" i="0" u="none" strike="noStrike" cap="none" spc="0" normalizeH="0" baseline="0" dirty="0">
                  <a:ln>
                    <a:noFill/>
                  </a:ln>
                  <a:solidFill>
                    <a:schemeClr val="bg2">
                      <a:lumMod val="50000"/>
                    </a:schemeClr>
                  </a:solidFill>
                  <a:effectLst/>
                  <a:uFillTx/>
                  <a:sym typeface="Cambria"/>
                </a:endParaRPr>
              </a:p>
              <a:p>
                <a:pPr marL="342900" marR="0" indent="-342900" algn="l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:endParaRPr lang="en-US" dirty="0"/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kumimoji="0" lang="en-US" sz="2300" b="0" i="0" u="none" strike="noStrike" cap="none" spc="0" normalizeH="0" baseline="0" dirty="0">
                    <a:ln>
                      <a:noFill/>
                    </a:ln>
                    <a:solidFill>
                      <a:schemeClr val="accent5">
                        <a:lumOff val="-29866"/>
                      </a:schemeClr>
                    </a:solidFill>
                    <a:effectLst/>
                    <a:uFillTx/>
                    <a:latin typeface="Cambria"/>
                    <a:ea typeface="Cambria"/>
                    <a:cs typeface="Cambria"/>
                    <a:sym typeface="Cambria"/>
                  </a:rPr>
                  <a:t>Body (robot) frame: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i="1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m:rPr>
                        <m:lit/>
                      </m:rP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</a:rPr>
                  <a:t>: Moves with robot</a:t>
                </a:r>
              </a:p>
              <a:p>
                <a:pPr algn="l"/>
                <a:endParaRPr kumimoji="0" lang="en-US" sz="2300" b="0" i="0" u="none" strike="noStrike" cap="none" spc="0" normalizeH="0" baseline="0" dirty="0">
                  <a:ln>
                    <a:noFill/>
                  </a:ln>
                  <a:solidFill>
                    <a:schemeClr val="bg2">
                      <a:lumMod val="50000"/>
                    </a:schemeClr>
                  </a:solidFill>
                  <a:effectLst/>
                  <a:uFillTx/>
                  <a:sym typeface="Cambria"/>
                </a:endParaRPr>
              </a:p>
              <a:p>
                <a:pPr algn="l"/>
                <a:r>
                  <a:rPr lang="en-US" dirty="0"/>
                  <a:t>	</a:t>
                </a:r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</a:rPr>
                  <a:t>Center in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e>
                    </m:d>
                  </m:oMath>
                </a14:m>
                <a:r>
                  <a:rPr kumimoji="0" lang="en-US" sz="2300" b="0" i="0" u="none" strike="noStrike" cap="none" spc="0" normalizeH="0" baseline="0" dirty="0">
                    <a:ln>
                      <a:noFill/>
                    </a:ln>
                    <a:solidFill>
                      <a:schemeClr val="bg2">
                        <a:lumMod val="50000"/>
                      </a:schemeClr>
                    </a:solidFill>
                    <a:effectLst/>
                    <a:uFillTx/>
                    <a:latin typeface="Cambria"/>
                    <a:ea typeface="Cambria"/>
                    <a:cs typeface="Cambria"/>
                    <a:sym typeface="Cambria"/>
                  </a:rPr>
                  <a:t>, axle</a:t>
                </a:r>
                <a:r>
                  <a:rPr kumimoji="0" lang="en-US" sz="2300" b="0" i="0" u="none" strike="noStrike" cap="none" spc="0" normalizeH="0" dirty="0">
                    <a:ln>
                      <a:noFill/>
                    </a:ln>
                    <a:solidFill>
                      <a:schemeClr val="bg2">
                        <a:lumMod val="50000"/>
                      </a:schemeClr>
                    </a:solidFill>
                    <a:effectLst/>
                    <a:uFillTx/>
                    <a:latin typeface="Cambria"/>
                    <a:ea typeface="Cambria"/>
                    <a:cs typeface="Cambria"/>
                    <a:sym typeface="Cambria"/>
                  </a:rPr>
                  <a:t> midpoint</a:t>
                </a:r>
              </a:p>
              <a:p>
                <a:pPr algn="l"/>
                <a:r>
                  <a:rPr lang="en-US" baseline="0" dirty="0">
                    <a:solidFill>
                      <a:schemeClr val="bg2">
                        <a:lumMod val="50000"/>
                      </a:schemeClr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baseline="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baseline="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baseline="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kumimoji="0" lang="en-US" sz="2300" b="0" i="0" u="none" strike="noStrike" cap="none" spc="0" normalizeH="0" baseline="0" dirty="0">
                    <a:ln>
                      <a:noFill/>
                    </a:ln>
                    <a:solidFill>
                      <a:schemeClr val="bg2">
                        <a:lumMod val="50000"/>
                      </a:schemeClr>
                    </a:solidFill>
                    <a:effectLst/>
                    <a:uFillTx/>
                    <a:latin typeface="Cambria"/>
                    <a:ea typeface="Cambria"/>
                    <a:cs typeface="Cambria"/>
                    <a:sym typeface="Cambria"/>
                  </a:rPr>
                  <a:t> forms </a:t>
                </a:r>
                <a:r>
                  <a:rPr kumimoji="0" lang="en-US" sz="2300" b="0" i="1" u="none" strike="noStrike" cap="none" spc="0" normalizeH="0" baseline="0" dirty="0">
                    <a:ln>
                      <a:noFill/>
                    </a:ln>
                    <a:solidFill>
                      <a:schemeClr val="bg2">
                        <a:lumMod val="50000"/>
                      </a:schemeClr>
                    </a:solidFill>
                    <a:effectLst/>
                    <a:uFillTx/>
                    <a:latin typeface="Cambria"/>
                    <a:ea typeface="Cambria"/>
                    <a:cs typeface="Cambria"/>
                    <a:sym typeface="Cambria"/>
                  </a:rPr>
                  <a:t>orientation</a:t>
                </a:r>
                <a:r>
                  <a:rPr kumimoji="0" lang="en-US" sz="2300" b="0" i="0" u="none" strike="noStrike" cap="none" spc="0" normalizeH="0" baseline="0" dirty="0">
                    <a:ln>
                      <a:noFill/>
                    </a:ln>
                    <a:solidFill>
                      <a:schemeClr val="bg2">
                        <a:lumMod val="50000"/>
                      </a:schemeClr>
                    </a:solidFill>
                    <a:effectLst/>
                    <a:uFillTx/>
                    <a:latin typeface="Cambria"/>
                    <a:ea typeface="Cambria"/>
                    <a:cs typeface="Cambria"/>
                    <a:sym typeface="Cambria"/>
                  </a:rPr>
                  <a:t> angle </a:t>
                </a:r>
                <a14:m>
                  <m:oMath xmlns:m="http://schemas.openxmlformats.org/officeDocument/2006/math">
                    <m:r>
                      <a:rPr kumimoji="0" lang="en-US" sz="2300" b="0" i="1" u="none" strike="noStrike" cap="none" spc="0" normalizeH="0" baseline="0" smtClean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uFillTx/>
                        <a:latin typeface="Cambria Math" panose="02040503050406030204" pitchFamily="18" charset="0"/>
                        <a:ea typeface="Cambria"/>
                        <a:cs typeface="Cambria"/>
                        <a:sym typeface="Cambria"/>
                      </a:rPr>
                      <m:t>𝜃</m:t>
                    </m:r>
                  </m:oMath>
                </a14:m>
                <a:r>
                  <a:rPr kumimoji="0" lang="en-US" sz="2300" b="0" i="0" u="none" strike="noStrike" cap="none" spc="0" normalizeH="0" baseline="0" dirty="0">
                    <a:ln>
                      <a:noFill/>
                    </a:ln>
                    <a:solidFill>
                      <a:schemeClr val="bg2">
                        <a:lumMod val="50000"/>
                      </a:schemeClr>
                    </a:solidFill>
                    <a:effectLst/>
                    <a:uFillTx/>
                    <a:latin typeface="Cambria"/>
                    <a:ea typeface="Cambria"/>
                    <a:cs typeface="Cambria"/>
                    <a:sym typeface="Cambria"/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kumimoji="0" lang="en-US" sz="2300" b="0" i="0" u="none" strike="noStrike" cap="none" spc="0" normalizeH="0" baseline="0" dirty="0">
                    <a:ln>
                      <a:noFill/>
                    </a:ln>
                    <a:solidFill>
                      <a:schemeClr val="bg2">
                        <a:lumMod val="50000"/>
                      </a:schemeClr>
                    </a:solidFill>
                    <a:effectLst/>
                    <a:uFillTx/>
                    <a:latin typeface="Cambria"/>
                    <a:ea typeface="Cambria"/>
                    <a:cs typeface="Cambria"/>
                    <a:sym typeface="Cambria"/>
                  </a:rPr>
                  <a:t> 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FA9D83A-6CF4-491E-ACB0-9D71404728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986" y="1547192"/>
                <a:ext cx="6349190" cy="5297604"/>
              </a:xfrm>
              <a:prstGeom prst="rect">
                <a:avLst/>
              </a:prstGeom>
              <a:blipFill>
                <a:blip r:embed="rId2"/>
                <a:stretch>
                  <a:fillRect l="-1825" t="-345" r="-1345" b="-1956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F63C0A72-CC1E-421C-8336-E912D09D8B54}"/>
              </a:ext>
            </a:extLst>
          </p:cNvPr>
          <p:cNvGrpSpPr/>
          <p:nvPr/>
        </p:nvGrpSpPr>
        <p:grpSpPr>
          <a:xfrm>
            <a:off x="296986" y="6903414"/>
            <a:ext cx="4937249" cy="2290682"/>
            <a:chOff x="578709" y="6584739"/>
            <a:chExt cx="4937249" cy="22906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D8F9BAE5-DE1F-4ACE-9CA4-AB74B3446142}"/>
                    </a:ext>
                  </a:extLst>
                </p:cNvPr>
                <p:cNvSpPr txBox="1"/>
                <p:nvPr/>
              </p:nvSpPr>
              <p:spPr>
                <a:xfrm>
                  <a:off x="578709" y="7003114"/>
                  <a:ext cx="4937249" cy="187230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none" lIns="50800" tIns="50800" rIns="50800" bIns="50800" numCol="1" spcCol="38100" rtlCol="0" anchor="ctr">
                  <a:spAutoFit/>
                </a:bodyPr>
                <a:lstStyle/>
                <a:p>
                  <a:pPr marL="342900" marR="0" indent="-342900" algn="l" defTabSz="5842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Char char="•"/>
                    <a:tabLst/>
                  </a:pPr>
                  <a:r>
                    <a:rPr kumimoji="0" lang="en-US" sz="2300" b="0" i="0" u="none" strike="noStrike" cap="none" spc="0" normalizeH="0" baseline="0" dirty="0">
                      <a:ln>
                        <a:noFill/>
                      </a:ln>
                      <a:solidFill>
                        <a:schemeClr val="accent5">
                          <a:lumOff val="-29866"/>
                        </a:schemeClr>
                      </a:solidFill>
                      <a:effectLst/>
                      <a:uFillTx/>
                      <a:latin typeface="Cambria"/>
                      <a:ea typeface="Cambria"/>
                      <a:cs typeface="Cambria"/>
                      <a:sym typeface="Cambria"/>
                    </a:rPr>
                    <a:t>Center of mass: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kumimoji="0" lang="en-US" sz="23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accent5">
                                  <a:lumOff val="-29866"/>
                                </a:schemeClr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mbria"/>
                              <a:cs typeface="Cambria"/>
                              <a:sym typeface="Cambria"/>
                            </a:rPr>
                          </m:ctrlPr>
                        </m:sSupPr>
                        <m:e>
                          <m:r>
                            <a:rPr kumimoji="0" lang="en-US" sz="23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accent5">
                                  <a:lumOff val="-29866"/>
                                </a:schemeClr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mbria"/>
                              <a:cs typeface="Cambria"/>
                              <a:sym typeface="Cambria"/>
                            </a:rPr>
                            <m:t>𝐶</m:t>
                          </m:r>
                        </m:e>
                        <m:sup>
                          <m:r>
                            <a:rPr kumimoji="0" lang="en-US" sz="23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accent5">
                                  <a:lumOff val="-29866"/>
                                </a:schemeClr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mbria"/>
                              <a:cs typeface="Cambria"/>
                              <a:sym typeface="Cambria"/>
                            </a:rPr>
                            <m:t>𝑟</m:t>
                          </m:r>
                        </m:sup>
                      </m:sSup>
                      <m:r>
                        <a:rPr kumimoji="0" lang="en-US" sz="23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accent5">
                              <a:lumOff val="-29866"/>
                            </a:schemeClr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"/>
                          <a:cs typeface="Cambria"/>
                          <a:sym typeface="Cambria"/>
                        </a:rPr>
                        <m:t>=(</m:t>
                      </m:r>
                      <m:r>
                        <a:rPr kumimoji="0" lang="en-US" sz="23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accent5">
                              <a:lumOff val="-29866"/>
                            </a:schemeClr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"/>
                          <a:cs typeface="Cambria"/>
                          <a:sym typeface="Cambria"/>
                        </a:rPr>
                        <m:t>𝑐</m:t>
                      </m:r>
                      <m:r>
                        <a:rPr kumimoji="0" lang="en-US" sz="23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accent5">
                              <a:lumOff val="-29866"/>
                            </a:schemeClr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"/>
                          <a:cs typeface="Cambria"/>
                          <a:sym typeface="Cambria"/>
                        </a:rPr>
                        <m:t>,0)</m:t>
                      </m:r>
                    </m:oMath>
                  </a14:m>
                  <a:endParaRPr kumimoji="0" lang="en-US" sz="2300" b="0" i="0" u="none" strike="noStrike" cap="none" spc="0" normalizeH="0" baseline="0" dirty="0">
                    <a:ln>
                      <a:noFill/>
                    </a:ln>
                    <a:solidFill>
                      <a:schemeClr val="accent5">
                        <a:lumOff val="-29866"/>
                      </a:schemeClr>
                    </a:solidFill>
                    <a:effectLst/>
                    <a:uFillTx/>
                    <a:latin typeface="Cambria"/>
                    <a:ea typeface="Cambria"/>
                    <a:cs typeface="Cambria"/>
                    <a:sym typeface="Cambria"/>
                  </a:endParaRPr>
                </a:p>
                <a:p>
                  <a:pPr marL="342900" marR="0" indent="-342900" algn="l" defTabSz="5842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Char char="•"/>
                    <a:tabLst/>
                  </a:pPr>
                  <a:endParaRPr lang="en-US" dirty="0"/>
                </a:p>
                <a:p>
                  <a:pPr marL="342900" marR="0" indent="-342900" algn="l" defTabSz="5842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Char char="•"/>
                    <a:tabLst/>
                  </a:pPr>
                  <a:r>
                    <a:rPr kumimoji="0" lang="en-US" sz="2300" b="0" i="0" u="none" strike="noStrike" cap="none" spc="0" normalizeH="0" baseline="0" dirty="0">
                      <a:ln>
                        <a:noFill/>
                      </a:ln>
                      <a:solidFill>
                        <a:schemeClr val="accent5">
                          <a:lumOff val="-29866"/>
                        </a:schemeClr>
                      </a:solidFill>
                      <a:effectLst/>
                      <a:uFillTx/>
                      <a:latin typeface="Cambria"/>
                      <a:ea typeface="Cambria"/>
                      <a:cs typeface="Cambria"/>
                      <a:sym typeface="Cambria"/>
                    </a:rPr>
                    <a:t>Center of Instantaneous Curvature  </a:t>
                  </a:r>
                  <a:endParaRPr kumimoji="0" lang="en-US" sz="2300" b="0" i="1" u="none" strike="noStrike" cap="none" spc="0" normalizeH="0" baseline="0" dirty="0">
                    <a:ln>
                      <a:noFill/>
                    </a:ln>
                    <a:solidFill>
                      <a:schemeClr val="accent5">
                        <a:lumOff val="-29866"/>
                      </a:schemeClr>
                    </a:solidFill>
                    <a:effectLst/>
                    <a:uFillTx/>
                    <a:latin typeface="Cambria Math" panose="02040503050406030204" pitchFamily="18" charset="0"/>
                    <a:ea typeface="Cambria"/>
                    <a:cs typeface="Cambria"/>
                    <a:sym typeface="Cambria"/>
                  </a:endParaRPr>
                </a:p>
                <a:p>
                  <a:pPr marR="0" algn="l" defTabSz="5842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tabLst/>
                  </a:pPr>
                  <a:endParaRPr kumimoji="0" lang="en-US" sz="2300" b="0" i="1" u="none" strike="noStrike" cap="none" spc="0" normalizeH="0" baseline="0" dirty="0">
                    <a:ln>
                      <a:noFill/>
                    </a:ln>
                    <a:solidFill>
                      <a:schemeClr val="accent5">
                        <a:lumOff val="-29866"/>
                      </a:schemeClr>
                    </a:solidFill>
                    <a:effectLst/>
                    <a:uFillTx/>
                    <a:latin typeface="Cambria Math" panose="02040503050406030204" pitchFamily="18" charset="0"/>
                    <a:ea typeface="Cambria"/>
                    <a:cs typeface="Cambria"/>
                    <a:sym typeface="Cambria"/>
                  </a:endParaRPr>
                </a:p>
                <a:p>
                  <a:pPr marR="0" algn="l" defTabSz="5842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23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accent5">
                                <a:lumOff val="-29866"/>
                              </a:schemeClr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mbria"/>
                            <a:cs typeface="Cambria"/>
                            <a:sym typeface="Cambria"/>
                          </a:rPr>
                          <m:t>𝐼𝐶</m:t>
                        </m:r>
                        <m:sSup>
                          <m:sSupPr>
                            <m:ctrlPr>
                              <a:rPr kumimoji="0" lang="en-US" sz="23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chemeClr val="accent5">
                                    <a:lumOff val="-29866"/>
                                  </a:schemeClr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Cambria"/>
                                <a:cs typeface="Cambria"/>
                                <a:sym typeface="Cambria"/>
                              </a:rPr>
                            </m:ctrlPr>
                          </m:sSupPr>
                          <m:e>
                            <m:r>
                              <a:rPr kumimoji="0" lang="en-US" sz="23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chemeClr val="accent5">
                                    <a:lumOff val="-29866"/>
                                  </a:schemeClr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Cambria"/>
                                <a:cs typeface="Cambria"/>
                                <a:sym typeface="Cambria"/>
                              </a:rPr>
                              <m:t>𝐶</m:t>
                            </m:r>
                          </m:e>
                          <m:sup>
                            <m:r>
                              <a:rPr kumimoji="0" lang="en-US" sz="23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chemeClr val="accent5">
                                    <a:lumOff val="-29866"/>
                                  </a:schemeClr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Cambria"/>
                                <a:cs typeface="Cambria"/>
                                <a:sym typeface="Cambria"/>
                              </a:rPr>
                              <m:t>𝑟</m:t>
                            </m:r>
                          </m:sup>
                        </m:sSup>
                        <m:r>
                          <a:rPr kumimoji="0" lang="en-US" sz="23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accent5">
                                <a:lumOff val="-29866"/>
                              </a:schemeClr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mbria"/>
                            <a:cs typeface="Cambria"/>
                            <a:sym typeface="Cambria"/>
                          </a:rPr>
                          <m:t>=(0,</m:t>
                        </m:r>
                        <m:r>
                          <a:rPr kumimoji="0" lang="en-US" sz="23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accent5">
                                <a:lumOff val="-29866"/>
                              </a:schemeClr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mbria"/>
                            <a:cs typeface="Cambria"/>
                            <a:sym typeface="Cambria"/>
                          </a:rPr>
                          <m:t>𝑑</m:t>
                        </m:r>
                        <m:r>
                          <a:rPr kumimoji="0" lang="en-US" sz="23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accent5">
                                <a:lumOff val="-29866"/>
                              </a:schemeClr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mbria"/>
                            <a:cs typeface="Cambria"/>
                            <a:sym typeface="Cambria"/>
                          </a:rPr>
                          <m:t>)</m:t>
                        </m:r>
                      </m:oMath>
                    </m:oMathPara>
                  </a14:m>
                  <a:endParaRPr kumimoji="0" lang="en-US" sz="2300" b="0" i="0" u="none" strike="noStrike" cap="none" spc="0" normalizeH="0" baseline="0" dirty="0">
                    <a:ln>
                      <a:noFill/>
                    </a:ln>
                    <a:solidFill>
                      <a:schemeClr val="accent5">
                        <a:lumOff val="-29866"/>
                      </a:schemeClr>
                    </a:solidFill>
                    <a:effectLst/>
                    <a:uFillTx/>
                    <a:latin typeface="Cambria"/>
                    <a:ea typeface="Cambria"/>
                    <a:cs typeface="Cambria"/>
                    <a:sym typeface="Cambria"/>
                  </a:endParaRP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D8F9BAE5-DE1F-4ACE-9CA4-AB74B34461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709" y="7003114"/>
                  <a:ext cx="4937249" cy="1872307"/>
                </a:xfrm>
                <a:prstGeom prst="rect">
                  <a:avLst/>
                </a:prstGeom>
                <a:blipFill>
                  <a:blip r:embed="rId3"/>
                  <a:stretch>
                    <a:fillRect l="-2346" t="-1629" r="-1605" b="-4560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059EEE0-7258-4EFD-99BF-8A369CEEDEC0}"/>
                </a:ext>
              </a:extLst>
            </p:cNvPr>
            <p:cNvCxnSpPr/>
            <p:nvPr/>
          </p:nvCxnSpPr>
          <p:spPr>
            <a:xfrm flipH="1">
              <a:off x="3317160" y="6766560"/>
              <a:ext cx="802718" cy="341376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64A81FB-A70C-4EE9-B4B0-9D8FACCA1260}"/>
                </a:ext>
              </a:extLst>
            </p:cNvPr>
            <p:cNvSpPr txBox="1"/>
            <p:nvPr/>
          </p:nvSpPr>
          <p:spPr>
            <a:xfrm>
              <a:off x="4119878" y="6584739"/>
              <a:ext cx="1216680" cy="3180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spc="0" normalizeH="0" baseline="0" dirty="0">
                  <a:ln>
                    <a:noFill/>
                  </a:ln>
                  <a:solidFill>
                    <a:schemeClr val="accent5">
                      <a:lumOff val="-29866"/>
                    </a:schemeClr>
                  </a:solidFill>
                  <a:effectLst/>
                  <a:uFillTx/>
                  <a:latin typeface="Cambria"/>
                  <a:ea typeface="Cambria"/>
                  <a:cs typeface="Cambria"/>
                  <a:sym typeface="Cambria"/>
                </a:rPr>
                <a:t>In robot frame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D8C1217-C6B0-4893-A001-A866F7903121}"/>
                  </a:ext>
                </a:extLst>
              </p:cNvPr>
              <p:cNvSpPr txBox="1"/>
              <p:nvPr/>
            </p:nvSpPr>
            <p:spPr>
              <a:xfrm>
                <a:off x="7074168" y="1941586"/>
                <a:ext cx="4793620" cy="1872307"/>
              </a:xfrm>
              <a:prstGeom prst="rect">
                <a:avLst/>
              </a:prstGeom>
              <a:noFill/>
              <a:ln w="12700" cap="flat">
                <a:solidFill>
                  <a:srgbClr val="000000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 marL="342900" marR="0" indent="-342900" algn="l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:r>
                  <a:rPr kumimoji="0" lang="en-US" sz="2300" b="0" i="0" u="none" strike="noStrike" cap="none" spc="0" normalizeH="0" baseline="0" dirty="0">
                    <a:ln>
                      <a:noFill/>
                    </a:ln>
                    <a:solidFill>
                      <a:schemeClr val="accent5">
                        <a:lumOff val="-29866"/>
                      </a:schemeClr>
                    </a:solidFill>
                    <a:effectLst/>
                    <a:uFillTx/>
                    <a:latin typeface="Cambria"/>
                    <a:ea typeface="Cambria"/>
                    <a:cs typeface="Cambria"/>
                    <a:sym typeface="Cambria"/>
                  </a:rPr>
                  <a:t>Geometric hypothesis:</a:t>
                </a:r>
              </a:p>
              <a:p>
                <a:pPr marL="457200" marR="0" indent="-457200" algn="l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</a:pPr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</a:rPr>
                  <a:t>Identical wheels (of diameter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</a:rPr>
                  <a:t>)</a:t>
                </a:r>
              </a:p>
              <a:p>
                <a:pPr marL="457200" marR="0" indent="-457200" algn="l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</a:pPr>
                <a:r>
                  <a:rPr kumimoji="0" lang="en-US" sz="2300" b="0" i="0" u="none" strike="noStrike" cap="none" spc="0" normalizeH="0" baseline="0" dirty="0">
                    <a:ln>
                      <a:noFill/>
                    </a:ln>
                    <a:solidFill>
                      <a:schemeClr val="bg2">
                        <a:lumMod val="50000"/>
                      </a:schemeClr>
                    </a:solidFill>
                    <a:effectLst/>
                    <a:uFillTx/>
                    <a:latin typeface="Cambria"/>
                    <a:ea typeface="Cambria"/>
                    <a:cs typeface="Cambria"/>
                    <a:sym typeface="Cambria"/>
                  </a:rPr>
                  <a:t>Symmetric </a:t>
                </a:r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</a:rPr>
                  <a:t>Bot (axle length =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</a:rPr>
                  <a:t>)</a:t>
                </a:r>
              </a:p>
              <a:p>
                <a:pPr marL="457200" marR="0" indent="-457200" algn="l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</a:pPr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</a:rPr>
                  <a:t>Symmetric</a:t>
                </a:r>
              </a:p>
              <a:p>
                <a:pPr marL="457200" marR="0" indent="-457200" algn="l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</a:pPr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</a:rPr>
                  <a:t>Center of mass on symmetry axis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D8C1217-C6B0-4893-A001-A866F79031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4168" y="1941586"/>
                <a:ext cx="4793620" cy="1872307"/>
              </a:xfrm>
              <a:prstGeom prst="rect">
                <a:avLst/>
              </a:prstGeom>
              <a:blipFill>
                <a:blip r:embed="rId4"/>
                <a:stretch>
                  <a:fillRect l="-2408" t="-1618" r="-1394" b="-6149"/>
                </a:stretch>
              </a:blipFill>
              <a:ln w="12700" cap="flat">
                <a:solidFill>
                  <a:srgbClr val="000000"/>
                </a:solidFill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A82D06E8-B544-45FD-BF41-8F773703538C}"/>
              </a:ext>
            </a:extLst>
          </p:cNvPr>
          <p:cNvGrpSpPr/>
          <p:nvPr/>
        </p:nvGrpSpPr>
        <p:grpSpPr>
          <a:xfrm>
            <a:off x="6662005" y="4095518"/>
            <a:ext cx="5682812" cy="4634538"/>
            <a:chOff x="6662005" y="4095518"/>
            <a:chExt cx="5682812" cy="4634538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0CA237FC-E4B9-4B34-A804-3D0B2CDEC93D}"/>
                </a:ext>
              </a:extLst>
            </p:cNvPr>
            <p:cNvGrpSpPr/>
            <p:nvPr/>
          </p:nvGrpSpPr>
          <p:grpSpPr>
            <a:xfrm>
              <a:off x="6662005" y="4095518"/>
              <a:ext cx="5682812" cy="4634538"/>
              <a:chOff x="6629572" y="4139061"/>
              <a:chExt cx="5682812" cy="4634538"/>
            </a:xfrm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F15CF09C-23D4-467D-A976-73DF9565E670}"/>
                  </a:ext>
                </a:extLst>
              </p:cNvPr>
              <p:cNvGrpSpPr/>
              <p:nvPr/>
            </p:nvGrpSpPr>
            <p:grpSpPr>
              <a:xfrm>
                <a:off x="6629572" y="4139061"/>
                <a:ext cx="5682812" cy="4634538"/>
                <a:chOff x="6629572" y="3426728"/>
                <a:chExt cx="5682812" cy="4634538"/>
              </a:xfrm>
            </p:grpSpPr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BE07F49D-FB16-4470-B4A6-02A4B99860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133594" y="3677334"/>
                  <a:ext cx="644646" cy="300095"/>
                </a:xfrm>
                <a:prstGeom prst="line">
                  <a:avLst/>
                </a:prstGeom>
                <a:noFill/>
                <a:ln w="12700" cap="flat">
                  <a:solidFill>
                    <a:srgbClr val="000000"/>
                  </a:solidFill>
                  <a:prstDash val="dash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grpSp>
              <p:nvGrpSpPr>
                <p:cNvPr id="51" name="Group 50">
                  <a:extLst>
                    <a:ext uri="{FF2B5EF4-FFF2-40B4-BE49-F238E27FC236}">
                      <a16:creationId xmlns:a16="http://schemas.microsoft.com/office/drawing/2014/main" id="{04D2A547-4159-419A-B8D8-818F8E6FE996}"/>
                    </a:ext>
                  </a:extLst>
                </p:cNvPr>
                <p:cNvGrpSpPr/>
                <p:nvPr/>
              </p:nvGrpSpPr>
              <p:grpSpPr>
                <a:xfrm>
                  <a:off x="6629572" y="3426728"/>
                  <a:ext cx="5682812" cy="4634538"/>
                  <a:chOff x="6629572" y="3426728"/>
                  <a:chExt cx="5682812" cy="4634538"/>
                </a:xfrm>
              </p:grpSpPr>
              <p:grpSp>
                <p:nvGrpSpPr>
                  <p:cNvPr id="54" name="Group 53">
                    <a:extLst>
                      <a:ext uri="{FF2B5EF4-FFF2-40B4-BE49-F238E27FC236}">
                        <a16:creationId xmlns:a16="http://schemas.microsoft.com/office/drawing/2014/main" id="{D442DDE4-A1BD-417E-A603-1C492C7D2085}"/>
                      </a:ext>
                    </a:extLst>
                  </p:cNvPr>
                  <p:cNvGrpSpPr/>
                  <p:nvPr/>
                </p:nvGrpSpPr>
                <p:grpSpPr>
                  <a:xfrm>
                    <a:off x="6629572" y="4055547"/>
                    <a:ext cx="5682812" cy="4005719"/>
                    <a:chOff x="6629572" y="3180941"/>
                    <a:chExt cx="5682812" cy="4005719"/>
                  </a:xfrm>
                </p:grpSpPr>
                <p:pic>
                  <p:nvPicPr>
                    <p:cNvPr id="60" name="Picture 59">
                      <a:extLst>
                        <a:ext uri="{FF2B5EF4-FFF2-40B4-BE49-F238E27FC236}">
                          <a16:creationId xmlns:a16="http://schemas.microsoft.com/office/drawing/2014/main" id="{C069317B-45EE-48A4-852E-3B19E6B6ACF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6629572" y="3180941"/>
                      <a:ext cx="5682812" cy="4005719"/>
                    </a:xfrm>
                    <a:prstGeom prst="rect">
                      <a:avLst/>
                    </a:prstGeom>
                  </p:spPr>
                </p:pic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1" name="TextBox 60">
                          <a:extLst>
                            <a:ext uri="{FF2B5EF4-FFF2-40B4-BE49-F238E27FC236}">
                              <a16:creationId xmlns:a16="http://schemas.microsoft.com/office/drawing/2014/main" id="{F3A80A4C-FB04-4AC2-BA51-015006395B9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9949233" y="5110648"/>
                          <a:ext cx="206703" cy="215444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 w="12700" cap="flat">
                          <a:noFill/>
                          <a:miter lim="400000"/>
                        </a:ln>
                        <a:effectLst/>
                        <a:sp3d/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none"/>
                      </p:style>
                      <p:txBody>
                        <a:bodyPr rot="0" spcFirstLastPara="1" vertOverflow="overflow" horzOverflow="overflow" vert="horz" wrap="square" lIns="0" tIns="0" rIns="0" bIns="0" numCol="1" spcCol="38100" rtlCol="0" anchor="ctr">
                          <a:spAutoFit/>
                        </a:bodyPr>
                        <a:lstStyle/>
                        <a:p>
                          <a:pPr marL="0" marR="0" indent="0" algn="ctr" defTabSz="584200" rtl="0" fontAlgn="auto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Cambria"/>
                                    <a:cs typeface="Cambria"/>
                                    <a:sym typeface="Cambria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kumimoji="0" lang="en-US" sz="1400" b="0" i="0" u="none" strike="noStrike" cap="none" spc="0" normalizeH="0" baseline="0" dirty="0">
                            <a:ln>
                              <a:noFill/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uFillTx/>
                            <a:ea typeface="Cambria"/>
                            <a:cs typeface="Cambria"/>
                            <a:sym typeface="Cambria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61" name="TextBox 60">
                          <a:extLst>
                            <a:ext uri="{FF2B5EF4-FFF2-40B4-BE49-F238E27FC236}">
                              <a16:creationId xmlns:a16="http://schemas.microsoft.com/office/drawing/2014/main" id="{F3A80A4C-FB04-4AC2-BA51-015006395B9F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9949233" y="5110648"/>
                          <a:ext cx="206703" cy="215444"/>
                        </a:xfrm>
                        <a:prstGeom prst="rect">
                          <a:avLst/>
                        </a:prstGeom>
                        <a:blipFill>
                          <a:blip r:embed="rId6"/>
                          <a:stretch>
                            <a:fillRect l="-2941"/>
                          </a:stretch>
                        </a:blip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cxnSp>
                <p:nvCxnSpPr>
                  <p:cNvPr id="55" name="Straight Connector 54">
                    <a:extLst>
                      <a:ext uri="{FF2B5EF4-FFF2-40B4-BE49-F238E27FC236}">
                        <a16:creationId xmlns:a16="http://schemas.microsoft.com/office/drawing/2014/main" id="{1E5E6EF1-B9FD-4097-8E29-508154970FD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8705088" y="3669792"/>
                    <a:ext cx="341376" cy="768614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sp>
                <p:nvSpPr>
                  <p:cNvPr id="56" name="Flowchart: Connector 55">
                    <a:extLst>
                      <a:ext uri="{FF2B5EF4-FFF2-40B4-BE49-F238E27FC236}">
                        <a16:creationId xmlns:a16="http://schemas.microsoft.com/office/drawing/2014/main" id="{F9BF7118-957E-4077-90E3-3A30D0D15359}"/>
                      </a:ext>
                    </a:extLst>
                  </p:cNvPr>
                  <p:cNvSpPr/>
                  <p:nvPr/>
                </p:nvSpPr>
                <p:spPr>
                  <a:xfrm>
                    <a:off x="8680704" y="3657600"/>
                    <a:ext cx="97536" cy="109728"/>
                  </a:xfrm>
                  <a:prstGeom prst="flowChartConnector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0800" tIns="50800" rIns="50800" bIns="50800" numCol="1" spcCol="38100" rtlCol="0" anchor="ctr">
                    <a:spAutoFit/>
                  </a:bodyPr>
                  <a:lstStyle/>
                  <a:p>
                    <a:pPr marL="0" marR="0" indent="0" algn="ctr" defTabSz="5842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200" b="0" i="0" u="none" strike="noStrike" cap="none" spc="0" normalizeH="0" baseline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Helvetica Neue Medium"/>
                    </a:endParaRPr>
                  </a:p>
                </p:txBody>
              </p:sp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B5981E9B-B5DE-42EC-B364-B161CCE43673}"/>
                      </a:ext>
                    </a:extLst>
                  </p:cNvPr>
                  <p:cNvSpPr txBox="1"/>
                  <p:nvPr/>
                </p:nvSpPr>
                <p:spPr>
                  <a:xfrm>
                    <a:off x="8802624" y="3426728"/>
                    <a:ext cx="400751" cy="348813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none" lIns="50800" tIns="50800" rIns="50800" bIns="50800" numCol="1" spcCol="38100" rtlCol="0" anchor="ctr">
                    <a:spAutoFit/>
                  </a:bodyPr>
                  <a:lstStyle/>
                  <a:p>
                    <a:pPr marL="0" marR="0" indent="0" algn="ctr" defTabSz="5842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6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uFillTx/>
                        <a:latin typeface="Cambria"/>
                        <a:ea typeface="Cambria"/>
                        <a:cs typeface="Cambria"/>
                        <a:sym typeface="Cambria"/>
                      </a:rPr>
                      <a:t>ICC</a:t>
                    </a:r>
                  </a:p>
                </p:txBody>
              </p:sp>
              <p:sp>
                <p:nvSpPr>
                  <p:cNvPr id="58" name="Arrow: Curved Up 57">
                    <a:extLst>
                      <a:ext uri="{FF2B5EF4-FFF2-40B4-BE49-F238E27FC236}">
                        <a16:creationId xmlns:a16="http://schemas.microsoft.com/office/drawing/2014/main" id="{BF373DBB-9FD9-4B78-A739-8EAE510D8B98}"/>
                      </a:ext>
                    </a:extLst>
                  </p:cNvPr>
                  <p:cNvSpPr/>
                  <p:nvPr/>
                </p:nvSpPr>
                <p:spPr>
                  <a:xfrm rot="19721376">
                    <a:off x="8638571" y="3937561"/>
                    <a:ext cx="474408" cy="164321"/>
                  </a:xfrm>
                  <a:prstGeom prst="curvedUpArrow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0800" tIns="50800" rIns="50800" bIns="50800" numCol="1" spcCol="38100" rtlCol="0" anchor="ctr">
                    <a:spAutoFit/>
                  </a:bodyPr>
                  <a:lstStyle/>
                  <a:p>
                    <a:pPr marL="0" marR="0" indent="0" algn="ctr" defTabSz="5842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200" b="0" i="0" u="none" strike="noStrike" cap="none" spc="0" normalizeH="0" baseline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Helvetica Neue Medium"/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9" name="TextBox 58">
                        <a:extLst>
                          <a:ext uri="{FF2B5EF4-FFF2-40B4-BE49-F238E27FC236}">
                            <a16:creationId xmlns:a16="http://schemas.microsoft.com/office/drawing/2014/main" id="{BC089D61-BECD-42A2-A614-0DDADDF78C3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084347" y="3793506"/>
                        <a:ext cx="268639" cy="276999"/>
                      </a:xfrm>
                      <a:prstGeom prst="rect">
                        <a:avLst/>
                      </a:prstGeom>
                      <a:noFill/>
                      <a:ln w="12700" cap="flat">
                        <a:noFill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  <p:txBody>
                      <a:bodyPr rot="0" spcFirstLastPara="1" vertOverflow="overflow" horzOverflow="overflow" vert="horz" wrap="square" lIns="0" tIns="0" rIns="0" bIns="0" numCol="1" spcCol="38100" rtlCol="0" anchor="ctr">
                        <a:spAutoFit/>
                      </a:bodyPr>
                      <a:lstStyle/>
                      <a:p>
                        <a:pPr marL="0" marR="0" indent="0" algn="ctr" defTabSz="584200" rtl="0" fontAlgn="auto" latinLnBrk="0" hangingPunct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0" lang="en-US" sz="18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Cambria"/>
                                  <a:cs typeface="Cambria"/>
                                  <a:sym typeface="Cambria"/>
                                </a:rPr>
                                <m:t>𝜔</m:t>
                              </m:r>
                            </m:oMath>
                          </m:oMathPara>
                        </a14:m>
                        <a:endParaRPr kumimoji="0" lang="en-US" sz="1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uFillTx/>
                          <a:ea typeface="Cambria"/>
                          <a:cs typeface="Cambria"/>
                          <a:sym typeface="Cambria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9" name="TextBox 58">
                        <a:extLst>
                          <a:ext uri="{FF2B5EF4-FFF2-40B4-BE49-F238E27FC236}">
                            <a16:creationId xmlns:a16="http://schemas.microsoft.com/office/drawing/2014/main" id="{BC089D61-BECD-42A2-A614-0DDADDF78C30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084347" y="3793506"/>
                        <a:ext cx="268639" cy="276999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l="-13636"/>
                        </a:stretch>
                      </a:blipFill>
                      <a:ln w="12700" cap="flat">
                        <a:noFill/>
                        <a:miter lim="400000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52" name="Straight Arrow Connector 51">
                  <a:extLst>
                    <a:ext uri="{FF2B5EF4-FFF2-40B4-BE49-F238E27FC236}">
                      <a16:creationId xmlns:a16="http://schemas.microsoft.com/office/drawing/2014/main" id="{0B1E9437-B79F-4669-A031-5A2DA7083A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243649" y="3950490"/>
                  <a:ext cx="928106" cy="2102092"/>
                </a:xfrm>
                <a:prstGeom prst="straightConnector1">
                  <a:avLst/>
                </a:prstGeom>
                <a:noFill/>
                <a:ln w="12700" cap="flat">
                  <a:solidFill>
                    <a:srgbClr val="000000"/>
                  </a:solidFill>
                  <a:prstDash val="solid"/>
                  <a:miter lim="400000"/>
                  <a:headEnd type="triangle"/>
                  <a:tailEnd type="triangle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3" name="TextBox 52">
                      <a:extLst>
                        <a:ext uri="{FF2B5EF4-FFF2-40B4-BE49-F238E27FC236}">
                          <a16:creationId xmlns:a16="http://schemas.microsoft.com/office/drawing/2014/main" id="{FBD07A42-8AAF-46BB-A6CD-CBF69A6435E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455917" y="4888652"/>
                      <a:ext cx="268639" cy="276999"/>
                    </a:xfrm>
                    <a:prstGeom prst="rect">
                      <a:avLst/>
                    </a:prstGeom>
                    <a:noFill/>
                    <a:ln w="12700" cap="flat">
                      <a:noFill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  <p:txBody>
                    <a:bodyPr rot="0" spcFirstLastPara="1" vertOverflow="overflow" horzOverflow="overflow" vert="horz" wrap="square" lIns="0" tIns="0" rIns="0" bIns="0" numCol="1" spcCol="38100" rtlCol="0" anchor="ctr">
                      <a:spAutoFit/>
                    </a:bodyPr>
                    <a:lstStyle/>
                    <a:p>
                      <a:pPr marL="0" marR="0" indent="0" algn="ctr" defTabSz="584200" rtl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0" lang="en-US" sz="1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Cambria"/>
                                <a:cs typeface="Cambria"/>
                                <a:sym typeface="Cambria"/>
                              </a:rPr>
                              <m:t>𝑑</m:t>
                            </m:r>
                          </m:oMath>
                        </m:oMathPara>
                      </a14:m>
                      <a:endParaRPr kumimoji="0" lang="en-US" sz="18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uFillTx/>
                        <a:ea typeface="Cambria"/>
                        <a:cs typeface="Cambria"/>
                        <a:sym typeface="Cambria"/>
                      </a:endParaRPr>
                    </a:p>
                  </p:txBody>
                </p:sp>
              </mc:Choice>
              <mc:Fallback xmlns="">
                <p:sp>
                  <p:nvSpPr>
                    <p:cNvPr id="53" name="TextBox 52">
                      <a:extLst>
                        <a:ext uri="{FF2B5EF4-FFF2-40B4-BE49-F238E27FC236}">
                          <a16:creationId xmlns:a16="http://schemas.microsoft.com/office/drawing/2014/main" id="{FBD07A42-8AAF-46BB-A6CD-CBF69A6435E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455917" y="4888652"/>
                      <a:ext cx="268639" cy="276999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15909" b="-11111"/>
                      </a:stretch>
                    </a:blip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AA09830C-7BAA-4D4D-99EB-BD1B1E8FD14B}"/>
                  </a:ext>
                </a:extLst>
              </p:cNvPr>
              <p:cNvCxnSpPr/>
              <p:nvPr/>
            </p:nvCxnSpPr>
            <p:spPr>
              <a:xfrm flipV="1">
                <a:off x="9352986" y="5389418"/>
                <a:ext cx="802950" cy="346364"/>
              </a:xfrm>
              <a:prstGeom prst="straightConnector1">
                <a:avLst/>
              </a:prstGeom>
              <a:noFill/>
              <a:ln w="25400" cap="flat">
                <a:solidFill>
                  <a:schemeClr val="bg2">
                    <a:lumMod val="50000"/>
                  </a:schemeClr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656615D9-3793-4DEF-8E04-3AA42B8BB683}"/>
                  </a:ext>
                </a:extLst>
              </p:cNvPr>
              <p:cNvCxnSpPr/>
              <p:nvPr/>
            </p:nvCxnSpPr>
            <p:spPr>
              <a:xfrm flipV="1">
                <a:off x="10029735" y="6913031"/>
                <a:ext cx="802950" cy="346364"/>
              </a:xfrm>
              <a:prstGeom prst="straightConnector1">
                <a:avLst/>
              </a:prstGeom>
              <a:noFill/>
              <a:ln w="25400" cap="flat">
                <a:solidFill>
                  <a:schemeClr val="bg2">
                    <a:lumMod val="50000"/>
                  </a:schemeClr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288A5708-CCC2-41BE-AFA6-6764182916CA}"/>
                      </a:ext>
                    </a:extLst>
                  </p:cNvPr>
                  <p:cNvSpPr txBox="1"/>
                  <p:nvPr/>
                </p:nvSpPr>
                <p:spPr>
                  <a:xfrm>
                    <a:off x="10540884" y="6626415"/>
                    <a:ext cx="268639" cy="276999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0" tIns="0" rIns="0" bIns="0" numCol="1" spcCol="38100" rtlCol="0" anchor="ctr">
                    <a:spAutoFit/>
                  </a:bodyPr>
                  <a:lstStyle/>
                  <a:p>
                    <a:pPr marL="0" marR="0" indent="0" algn="ctr" defTabSz="5842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sz="18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bg2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Cambria"/>
                                  <a:cs typeface="Cambria"/>
                                  <a:sym typeface="Cambria"/>
                                </a:rPr>
                              </m:ctrlPr>
                            </m:sSubPr>
                            <m:e>
                              <m:r>
                                <a:rPr kumimoji="0" lang="en-US" sz="18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bg2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Cambria"/>
                                  <a:cs typeface="Cambria"/>
                                  <a:sym typeface="Cambria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0" lang="en-US" sz="18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bg2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Cambria"/>
                                  <a:cs typeface="Cambria"/>
                                  <a:sym typeface="Cambria"/>
                                </a:rPr>
                                <m:t>𝑟</m:t>
                              </m:r>
                            </m:sub>
                          </m:sSub>
                        </m:oMath>
                      </m:oMathPara>
                    </a14:m>
                    <a:endParaRPr kumimoji="0" lang="en-US" sz="1800" b="0" i="0" u="none" strike="noStrike" cap="none" spc="0" normalizeH="0" baseline="0" dirty="0">
                      <a:ln>
                        <a:noFill/>
                      </a:ln>
                      <a:solidFill>
                        <a:schemeClr val="bg2"/>
                      </a:solidFill>
                      <a:effectLst/>
                      <a:uFillTx/>
                      <a:ea typeface="Cambria"/>
                      <a:cs typeface="Cambria"/>
                      <a:sym typeface="Cambria"/>
                    </a:endParaRPr>
                  </a:p>
                </p:txBody>
              </p:sp>
            </mc:Choice>
            <mc:Fallback xmlns="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288A5708-CCC2-41BE-AFA6-6764182916C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540884" y="6626415"/>
                    <a:ext cx="268639" cy="2769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22727" b="-15556"/>
                    </a:stretch>
                  </a:blipFill>
                  <a:ln w="12700" cap="flat">
                    <a:noFill/>
                    <a:miter lim="400000"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A61BEF0C-1829-4AAE-A407-036C3A1A97B3}"/>
                      </a:ext>
                    </a:extLst>
                  </p:cNvPr>
                  <p:cNvSpPr txBox="1"/>
                  <p:nvPr/>
                </p:nvSpPr>
                <p:spPr>
                  <a:xfrm>
                    <a:off x="9988000" y="5458736"/>
                    <a:ext cx="268639" cy="276999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0" tIns="0" rIns="0" bIns="0" numCol="1" spcCol="38100" rtlCol="0" anchor="ctr">
                    <a:spAutoFit/>
                  </a:bodyPr>
                  <a:lstStyle/>
                  <a:p>
                    <a:pPr marL="0" marR="0" indent="0" algn="ctr" defTabSz="5842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sz="18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bg2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Cambria"/>
                                  <a:cs typeface="Cambria"/>
                                  <a:sym typeface="Cambria"/>
                                </a:rPr>
                              </m:ctrlPr>
                            </m:sSubPr>
                            <m:e>
                              <m:r>
                                <a:rPr kumimoji="0" lang="en-US" sz="18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bg2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Cambria"/>
                                  <a:cs typeface="Cambria"/>
                                  <a:sym typeface="Cambria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0" lang="en-US" sz="18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bg2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Cambria"/>
                                  <a:cs typeface="Cambria"/>
                                  <a:sym typeface="Cambria"/>
                                </a:rPr>
                                <m:t>𝑙</m:t>
                              </m:r>
                            </m:sub>
                          </m:sSub>
                        </m:oMath>
                      </m:oMathPara>
                    </a14:m>
                    <a:endParaRPr kumimoji="0" lang="en-US" sz="1800" b="0" i="0" u="none" strike="noStrike" cap="none" spc="0" normalizeH="0" baseline="0" dirty="0">
                      <a:ln>
                        <a:noFill/>
                      </a:ln>
                      <a:solidFill>
                        <a:schemeClr val="bg2"/>
                      </a:solidFill>
                      <a:effectLst/>
                      <a:uFillTx/>
                      <a:ea typeface="Cambria"/>
                      <a:cs typeface="Cambria"/>
                      <a:sym typeface="Cambria"/>
                    </a:endParaRPr>
                  </a:p>
                </p:txBody>
              </p:sp>
            </mc:Choice>
            <mc:Fallback xmlns=""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A61BEF0C-1829-4AAE-A407-036C3A1A97B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988000" y="5458736"/>
                    <a:ext cx="268639" cy="27699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17778" b="-19565"/>
                    </a:stretch>
                  </a:blipFill>
                  <a:ln w="12700" cap="flat">
                    <a:noFill/>
                    <a:miter lim="400000"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CE6F1E13-6BCF-454C-8CB3-5958894BBAB0}"/>
                    </a:ext>
                  </a:extLst>
                </p:cNvPr>
                <p:cNvSpPr txBox="1"/>
                <p:nvPr/>
              </p:nvSpPr>
              <p:spPr>
                <a:xfrm>
                  <a:off x="6775384" y="4743476"/>
                  <a:ext cx="199477" cy="276999"/>
                </a:xfrm>
                <a:prstGeom prst="rect">
                  <a:avLst/>
                </a:prstGeom>
                <a:solidFill>
                  <a:schemeClr val="bg1"/>
                </a:solidFill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0" rIns="0" bIns="0" numCol="1" spcCol="38100" rtlCol="0" anchor="ctr">
                  <a:spAutoFit/>
                </a:bodyPr>
                <a:lstStyle/>
                <a:p>
                  <a:pPr marL="0" marR="0" indent="0" algn="ctr" defTabSz="5842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Cambria"/>
                                <a:cs typeface="Cambria"/>
                                <a:sym typeface="Cambria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Cambria"/>
                                <a:cs typeface="Cambria"/>
                                <a:sym typeface="Cambria"/>
                              </a:rPr>
                              <m:t>𝑦</m:t>
                            </m:r>
                          </m:e>
                          <m:sub>
                            <m:r>
                              <a:rPr kumimoji="0" lang="en-US" sz="1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Cambria"/>
                                <a:cs typeface="Cambria"/>
                                <a:sym typeface="Cambria"/>
                              </a:rPr>
                              <m:t>𝑤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cap="none" spc="0" normalizeH="0" baseline="0" dirty="0">
                    <a:ln>
                      <a:noFill/>
                    </a:ln>
                    <a:solidFill>
                      <a:schemeClr val="tx2">
                        <a:lumMod val="10000"/>
                      </a:schemeClr>
                    </a:solidFill>
                    <a:effectLst/>
                    <a:uFillTx/>
                    <a:ea typeface="Cambria"/>
                    <a:cs typeface="Cambria"/>
                    <a:sym typeface="Cambria"/>
                  </a:endParaRPr>
                </a:p>
              </p:txBody>
            </p:sp>
          </mc:Choice>
          <mc:Fallback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CE6F1E13-6BCF-454C-8CB3-5958894BBA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5384" y="4743476"/>
                  <a:ext cx="199477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69697" r="-21212" b="-26087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A3D3DC7E-4041-4479-92D1-6CF75D33FCF3}"/>
                    </a:ext>
                  </a:extLst>
                </p:cNvPr>
                <p:cNvSpPr txBox="1"/>
                <p:nvPr/>
              </p:nvSpPr>
              <p:spPr>
                <a:xfrm>
                  <a:off x="11726305" y="8453057"/>
                  <a:ext cx="618512" cy="276999"/>
                </a:xfrm>
                <a:prstGeom prst="rect">
                  <a:avLst/>
                </a:prstGeom>
                <a:solidFill>
                  <a:schemeClr val="bg1"/>
                </a:solidFill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0" rIns="0" bIns="0" numCol="1" spcCol="38100" rtlCol="0" anchor="ctr">
                  <a:spAutoFit/>
                </a:bodyPr>
                <a:lstStyle/>
                <a:p>
                  <a:pPr marL="0" marR="0" indent="0" algn="ctr" defTabSz="5842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Cambria"/>
                                <a:cs typeface="Cambria"/>
                                <a:sym typeface="Cambria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Cambria"/>
                                <a:cs typeface="Cambria"/>
                                <a:sym typeface="Cambria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sz="1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Cambria"/>
                                <a:cs typeface="Cambria"/>
                                <a:sym typeface="Cambria"/>
                              </a:rPr>
                              <m:t>𝑤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cap="none" spc="0" normalizeH="0" baseline="0" dirty="0">
                    <a:ln>
                      <a:noFill/>
                    </a:ln>
                    <a:solidFill>
                      <a:schemeClr val="tx2">
                        <a:lumMod val="10000"/>
                      </a:schemeClr>
                    </a:solidFill>
                    <a:effectLst/>
                    <a:uFillTx/>
                    <a:ea typeface="Cambria"/>
                    <a:cs typeface="Cambria"/>
                    <a:sym typeface="Cambria"/>
                  </a:endParaRPr>
                </a:p>
              </p:txBody>
            </p:sp>
          </mc:Choice>
          <mc:Fallback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A3D3DC7E-4041-4479-92D1-6CF75D33FC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26305" y="8453057"/>
                  <a:ext cx="618512" cy="276999"/>
                </a:xfrm>
                <a:prstGeom prst="rect">
                  <a:avLst/>
                </a:prstGeom>
                <a:blipFill>
                  <a:blip r:embed="rId12"/>
                  <a:stretch>
                    <a:fillRect b="-13333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A slide with a diagra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Moving between frames</a:t>
            </a:r>
            <a:endParaRPr dirty="0"/>
          </a:p>
        </p:txBody>
      </p:sp>
      <p:sp>
        <p:nvSpPr>
          <p:cNvPr id="7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615246" y="9241497"/>
            <a:ext cx="261621" cy="355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9F01F20-800A-43B4-AAF1-AF6600A267FE}"/>
                  </a:ext>
                </a:extLst>
              </p:cNvPr>
              <p:cNvSpPr txBox="1"/>
              <p:nvPr/>
            </p:nvSpPr>
            <p:spPr>
              <a:xfrm>
                <a:off x="798506" y="2994110"/>
                <a:ext cx="4993931" cy="389260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 marL="342900" indent="-3429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0" lang="en-US" sz="2300" b="1" i="1" u="none" strike="noStrike" cap="none" spc="0" normalizeH="0" baseline="0" smtClean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uFillTx/>
                        <a:latin typeface="Cambria Math" panose="02040503050406030204" pitchFamily="18" charset="0"/>
                        <a:sym typeface="Cambria"/>
                      </a:rPr>
                      <m:t>𝑹</m:t>
                    </m:r>
                    <m:d>
                      <m:dPr>
                        <m:ctrlPr>
                          <a:rPr kumimoji="0" lang="en-US" sz="23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Cambria"/>
                          </a:rPr>
                        </m:ctrlPr>
                      </m:dPr>
                      <m:e>
                        <m:r>
                          <a:rPr kumimoji="0" lang="en-US" sz="23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Cambria"/>
                          </a:rPr>
                          <m:t>𝜃</m:t>
                        </m:r>
                      </m:e>
                    </m:d>
                    <m:r>
                      <a:rPr kumimoji="0" lang="en-US" sz="2300" b="0" i="1" u="none" strike="noStrike" cap="none" spc="0" normalizeH="0" baseline="0" smtClean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uFillTx/>
                        <a:latin typeface="Cambria Math" panose="02040503050406030204" pitchFamily="18" charset="0"/>
                        <a:sym typeface="Cambria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0" lang="en-US" sz="23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Cambria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0" lang="en-US" sz="23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Cambria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0" lang="en-US" sz="23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mbria"/>
                                </a:rPr>
                                <m:t>𝑐</m:t>
                              </m:r>
                              <m:r>
                                <a:rPr kumimoji="0" lang="en-US" sz="23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mbria"/>
                                </a:rPr>
                                <m:t>𝑜𝑠</m:t>
                              </m:r>
                              <m:r>
                                <a:rPr kumimoji="0" lang="en-US" sz="23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mbria"/>
                                </a:rPr>
                                <m:t>𝜃</m:t>
                              </m:r>
                            </m:e>
                            <m:e>
                              <m:r>
                                <a:rPr kumimoji="0" lang="en-US" sz="23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mbria"/>
                                </a:rPr>
                                <m:t>−</m:t>
                              </m:r>
                              <m:r>
                                <a:rPr kumimoji="0" lang="en-US" sz="23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mbria"/>
                                </a:rPr>
                                <m:t>𝑠𝑖𝑛</m:t>
                              </m:r>
                              <m:r>
                                <a:rPr kumimoji="0" lang="en-US" sz="23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mbria"/>
                                </a:rPr>
                                <m:t>𝜃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en-US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𝑜𝑠</m:t>
                              </m:r>
                              <m:r>
                                <a:rPr lang="en-US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mr>
                        </m:m>
                      </m:e>
                    </m:d>
                    <m:r>
                      <a:rPr kumimoji="0" lang="en-US" sz="2300" b="0" i="1" u="none" strike="noStrike" cap="none" spc="0" normalizeH="0" baseline="0" smtClean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uFillTx/>
                        <a:latin typeface="Cambria Math" panose="02040503050406030204" pitchFamily="18" charset="0"/>
                        <a:sym typeface="Cambria"/>
                      </a:rPr>
                      <m:t>∈</m:t>
                    </m:r>
                    <m:r>
                      <a:rPr kumimoji="0" lang="en-US" sz="2300" b="0" i="1" u="none" strike="noStrike" cap="none" spc="0" normalizeH="0" baseline="0" smtClean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uFillTx/>
                        <a:latin typeface="Cambria Math" panose="02040503050406030204" pitchFamily="18" charset="0"/>
                        <a:sym typeface="Cambria"/>
                      </a:rPr>
                      <m:t>𝑆𝑂</m:t>
                    </m:r>
                    <m:d>
                      <m:dPr>
                        <m:ctrlPr>
                          <a:rPr kumimoji="0" lang="en-US" sz="23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Cambria"/>
                          </a:rPr>
                        </m:ctrlPr>
                      </m:dPr>
                      <m:e>
                        <m:r>
                          <a:rPr kumimoji="0" lang="en-US" sz="23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Cambria"/>
                          </a:rPr>
                          <m:t>2</m:t>
                        </m:r>
                      </m:e>
                    </m:d>
                  </m:oMath>
                </a14:m>
                <a:endParaRPr kumimoji="0" lang="en-US" sz="2300" b="0" i="0" u="none" strike="noStrike" cap="none" spc="0" normalizeH="0" baseline="0" dirty="0">
                  <a:ln>
                    <a:noFill/>
                  </a:ln>
                  <a:solidFill>
                    <a:schemeClr val="bg2">
                      <a:lumMod val="50000"/>
                    </a:schemeClr>
                  </a:solidFill>
                  <a:effectLst/>
                  <a:uFillTx/>
                  <a:latin typeface="Cambria"/>
                  <a:sym typeface="Cambria"/>
                </a:endParaRP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sz="23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accent5">
                                <a:lumOff val="-29866"/>
                              </a:schemeClr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Cambria"/>
                          </a:rPr>
                        </m:ctrlPr>
                      </m:sSupPr>
                      <m:e>
                        <m:r>
                          <a:rPr kumimoji="0" lang="en-US" sz="2300" b="1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accent5">
                                <a:lumOff val="-29866"/>
                              </a:schemeClr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Cambria"/>
                          </a:rPr>
                          <m:t>𝑹</m:t>
                        </m:r>
                      </m:e>
                      <m:sup>
                        <m:r>
                          <a:rPr kumimoji="0" lang="en-US" sz="23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accent5">
                                <a:lumOff val="-29866"/>
                              </a:schemeClr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Cambria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kumimoji="0" lang="en-US" sz="23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accent5">
                                <a:lumOff val="-29866"/>
                              </a:schemeClr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Cambria"/>
                          </a:rPr>
                        </m:ctrlPr>
                      </m:dPr>
                      <m:e>
                        <m:r>
                          <a:rPr kumimoji="0" lang="en-US" sz="23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accent5">
                                <a:lumOff val="-29866"/>
                              </a:schemeClr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Cambria"/>
                          </a:rPr>
                          <m:t>𝜃</m:t>
                        </m:r>
                      </m:e>
                    </m:d>
                    <m:r>
                      <a:rPr kumimoji="0" lang="en-US" sz="2300" b="0" i="1" u="none" strike="noStrike" cap="none" spc="0" normalizeH="0" baseline="0" smtClean="0">
                        <a:ln>
                          <a:noFill/>
                        </a:ln>
                        <a:solidFill>
                          <a:schemeClr val="accent5">
                            <a:lumOff val="-29866"/>
                          </a:schemeClr>
                        </a:solidFill>
                        <a:effectLst/>
                        <a:uFillTx/>
                        <a:latin typeface="Cambria Math" panose="02040503050406030204" pitchFamily="18" charset="0"/>
                        <a:sym typeface="Cambria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0" lang="en-US" sz="2300" b="0" i="0" u="none" strike="noStrike" cap="none" spc="0" normalizeH="0" baseline="0" dirty="0">
                  <a:ln>
                    <a:noFill/>
                  </a:ln>
                  <a:solidFill>
                    <a:schemeClr val="accent5">
                      <a:lumOff val="-29866"/>
                    </a:schemeClr>
                  </a:solidFill>
                  <a:effectLst/>
                  <a:uFillTx/>
                  <a:latin typeface="Cambria"/>
                  <a:sym typeface="Cambria"/>
                </a:endParaRP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endParaRPr kumimoji="0" lang="en-US" sz="2300" b="0" i="0" u="none" strike="noStrike" cap="none" spc="0" normalizeH="0" baseline="0" dirty="0">
                  <a:ln>
                    <a:noFill/>
                  </a:ln>
                  <a:solidFill>
                    <a:schemeClr val="accent5">
                      <a:lumOff val="-29866"/>
                    </a:schemeClr>
                  </a:solidFill>
                  <a:effectLst/>
                  <a:uFillTx/>
                  <a:latin typeface="Cambria"/>
                  <a:ea typeface="Cambria"/>
                  <a:cs typeface="Cambria"/>
                  <a:sym typeface="Cambria"/>
                </a:endParaRP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kumimoji="0" lang="en-US" sz="2300" b="0" i="0" u="none" strike="noStrike" cap="none" spc="0" normalizeH="0" baseline="0" dirty="0">
                    <a:ln>
                      <a:noFill/>
                    </a:ln>
                    <a:solidFill>
                      <a:schemeClr val="bg2">
                        <a:lumMod val="50000"/>
                      </a:schemeClr>
                    </a:solidFill>
                    <a:effectLst/>
                    <a:uFillTx/>
                    <a:latin typeface="Cambria"/>
                    <a:ea typeface="Cambria"/>
                    <a:cs typeface="Cambria"/>
                    <a:sym typeface="Cambria"/>
                  </a:rPr>
                  <a:t>From </a:t>
                </a:r>
                <a:r>
                  <a:rPr kumimoji="0" lang="en-US" sz="2300" b="0" i="0" u="none" strike="noStrike" cap="none" spc="0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FillTx/>
                    <a:latin typeface="Cambria"/>
                    <a:ea typeface="Cambria"/>
                    <a:cs typeface="Cambria"/>
                    <a:sym typeface="Cambria"/>
                  </a:rPr>
                  <a:t>body</a:t>
                </a:r>
                <a:r>
                  <a:rPr kumimoji="0" lang="en-US" sz="2300" b="0" i="0" u="none" strike="noStrike" cap="none" spc="0" normalizeH="0" baseline="0" dirty="0">
                    <a:ln>
                      <a:noFill/>
                    </a:ln>
                    <a:solidFill>
                      <a:schemeClr val="bg2">
                        <a:lumMod val="50000"/>
                      </a:schemeClr>
                    </a:solidFill>
                    <a:effectLst/>
                    <a:uFillTx/>
                    <a:latin typeface="Cambria"/>
                    <a:ea typeface="Cambria"/>
                    <a:cs typeface="Cambria"/>
                    <a:sym typeface="Cambria"/>
                  </a:rPr>
                  <a:t> to </a:t>
                </a:r>
                <a:r>
                  <a:rPr kumimoji="0" lang="en-US" sz="2300" b="0" i="0" u="none" strike="noStrike" cap="none" spc="0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FillTx/>
                    <a:latin typeface="Cambria"/>
                    <a:ea typeface="Cambria"/>
                    <a:cs typeface="Cambria"/>
                    <a:sym typeface="Cambria"/>
                  </a:rPr>
                  <a:t>inertial</a:t>
                </a:r>
                <a:r>
                  <a:rPr kumimoji="0" lang="en-US" sz="2300" b="0" i="0" u="none" strike="noStrike" cap="none" spc="0" normalizeH="0" baseline="0" dirty="0">
                    <a:ln>
                      <a:noFill/>
                    </a:ln>
                    <a:solidFill>
                      <a:schemeClr val="bg2">
                        <a:lumMod val="50000"/>
                      </a:schemeClr>
                    </a:solidFill>
                    <a:effectLst/>
                    <a:uFillTx/>
                    <a:latin typeface="Cambria"/>
                    <a:ea typeface="Cambria"/>
                    <a:cs typeface="Cambria"/>
                    <a:sym typeface="Cambria"/>
                  </a:rPr>
                  <a:t> frame: </a:t>
                </a:r>
                <a14:m>
                  <m:oMath xmlns:m="http://schemas.openxmlformats.org/officeDocument/2006/math">
                    <m:r>
                      <a:rPr kumimoji="0" lang="en-US" sz="2300" b="1" i="1" u="none" strike="noStrike" cap="none" spc="0" normalizeH="0" baseline="0" smtClean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uFillTx/>
                        <a:latin typeface="Cambria Math" panose="02040503050406030204" pitchFamily="18" charset="0"/>
                        <a:ea typeface="Cambria"/>
                        <a:cs typeface="Cambria"/>
                        <a:sym typeface="Cambria"/>
                      </a:rPr>
                      <m:t>𝑿</m:t>
                    </m:r>
                    <m:r>
                      <a:rPr kumimoji="0" lang="en-US" sz="2300" b="0" i="1" u="none" strike="noStrike" cap="none" spc="0" normalizeH="0" baseline="0" smtClean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uFillTx/>
                        <a:latin typeface="Cambria Math" panose="02040503050406030204" pitchFamily="18" charset="0"/>
                        <a:ea typeface="Cambria"/>
                        <a:cs typeface="Cambria"/>
                        <a:sym typeface="Cambria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kumimoji="0" lang="en-US" sz="2300" b="0" i="0" u="none" strike="noStrike" cap="none" spc="0" normalizeH="0" baseline="0" dirty="0">
                  <a:ln>
                    <a:noFill/>
                  </a:ln>
                  <a:solidFill>
                    <a:schemeClr val="bg2">
                      <a:lumMod val="50000"/>
                    </a:schemeClr>
                  </a:solidFill>
                  <a:effectLst/>
                  <a:uFillTx/>
                  <a:latin typeface="Cambria"/>
                  <a:ea typeface="Cambria"/>
                  <a:cs typeface="Cambria"/>
                  <a:sym typeface="Cambria"/>
                </a:endParaRP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algn="l"/>
                <a:r>
                  <a:rPr kumimoji="0" lang="en-US" sz="2300" b="0" i="0" u="none" strike="noStrike" cap="none" spc="0" normalizeH="0" baseline="0" dirty="0">
                    <a:ln>
                      <a:noFill/>
                    </a:ln>
                    <a:solidFill>
                      <a:schemeClr val="accent5">
                        <a:lumOff val="-29866"/>
                      </a:schemeClr>
                    </a:solidFill>
                    <a:effectLst/>
                    <a:uFillTx/>
                    <a:latin typeface="Cambria"/>
                    <a:ea typeface="Cambria"/>
                    <a:cs typeface="Cambria"/>
                    <a:sym typeface="Cambria"/>
                  </a:rPr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sz="23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Cambria"/>
                          </a:rPr>
                        </m:ctrlPr>
                      </m:sSupPr>
                      <m:e>
                        <m:r>
                          <a:rPr kumimoji="0" lang="en-US" sz="2300" b="1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Cambria"/>
                          </a:rPr>
                          <m:t>𝑿</m:t>
                        </m:r>
                      </m:e>
                      <m:sup>
                        <m:r>
                          <a:rPr kumimoji="0" lang="en-US" sz="23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Cambria"/>
                          </a:rPr>
                          <m:t>𝐼</m:t>
                        </m:r>
                      </m:sup>
                    </m:sSup>
                    <m:r>
                      <a:rPr kumimoji="0" lang="en-US" sz="2300" b="0" i="1" u="none" strike="noStrike" cap="none" spc="0" normalizeH="0" baseline="0" smtClean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uFillTx/>
                        <a:latin typeface="Cambria Math" panose="02040503050406030204" pitchFamily="18" charset="0"/>
                        <a:sym typeface="Cambria"/>
                      </a:rPr>
                      <m:t>=</m:t>
                    </m:r>
                  </m:oMath>
                </a14:m>
                <a:r>
                  <a:rPr lang="en-US" i="1" dirty="0">
                    <a:solidFill>
                      <a:schemeClr val="bg2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  <m:d>
                      <m:dPr>
                        <m:ctrlPr>
                          <a:rPr lang="en-US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sSup>
                      <m:sSupPr>
                        <m:ctrlP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endParaRPr kumimoji="0" lang="en-US" sz="2300" b="0" i="1" u="none" strike="noStrike" cap="none" spc="0" normalizeH="0" baseline="0" dirty="0">
                  <a:ln>
                    <a:noFill/>
                  </a:ln>
                  <a:solidFill>
                    <a:schemeClr val="bg2">
                      <a:lumMod val="50000"/>
                    </a:schemeClr>
                  </a:solidFill>
                  <a:effectLst/>
                  <a:uFillTx/>
                  <a:sym typeface="Cambria"/>
                </a:endParaRPr>
              </a:p>
              <a:p>
                <a:pPr algn="l"/>
                <a:endParaRPr lang="en-US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algn="l"/>
                <a:r>
                  <a:rPr kumimoji="0" lang="en-US" sz="2300" b="0" i="0" u="none" strike="noStrike" cap="none" spc="0" normalizeH="0" baseline="0" dirty="0">
                    <a:ln>
                      <a:noFill/>
                    </a:ln>
                    <a:solidFill>
                      <a:schemeClr val="bg2">
                        <a:lumMod val="50000"/>
                      </a:schemeClr>
                    </a:solidFill>
                    <a:effectLst/>
                    <a:uFillTx/>
                    <a:latin typeface="Cambria"/>
                    <a:ea typeface="Cambria"/>
                    <a:cs typeface="Cambria"/>
                    <a:sym typeface="Cambria"/>
                  </a:rPr>
                  <a:t>	</a:t>
                </a:r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̇"/>
                            <m:ctrlPr>
                              <a:rPr kumimoji="0" lang="en-US" sz="2300" b="1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Cambria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acc>
                      </m:e>
                      <m:sup>
                        <m:r>
                          <a:rPr lang="en-US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sup>
                    </m:sSup>
                    <m:r>
                      <a:rPr lang="en-US" i="1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  <m:d>
                      <m:dPr>
                        <m:ctrlPr>
                          <a:rPr lang="en-US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sSup>
                      <m:sSupPr>
                        <m:ctrlPr>
                          <a:rPr lang="en-US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̇"/>
                            <m:ctrlPr>
                              <a:rPr lang="en-US" b="1" i="1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acc>
                      </m:e>
                      <m:sup>
                        <m:r>
                          <a:rPr lang="en-US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endParaRPr kumimoji="0" lang="en-US" sz="2300" b="0" i="0" u="none" strike="noStrike" cap="none" spc="0" normalizeH="0" baseline="0" dirty="0">
                  <a:ln>
                    <a:noFill/>
                  </a:ln>
                  <a:solidFill>
                    <a:schemeClr val="bg2">
                      <a:lumMod val="50000"/>
                    </a:schemeClr>
                  </a:solidFill>
                  <a:effectLst/>
                  <a:uFillTx/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9F01F20-800A-43B4-AAF1-AF6600A267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506" y="2994110"/>
                <a:ext cx="4993931" cy="3892604"/>
              </a:xfrm>
              <a:prstGeom prst="rect">
                <a:avLst/>
              </a:prstGeom>
              <a:blipFill>
                <a:blip r:embed="rId9"/>
                <a:stretch>
                  <a:fillRect l="-2320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23034CA1-939F-4A73-BDAB-D00A09700EAF}"/>
              </a:ext>
            </a:extLst>
          </p:cNvPr>
          <p:cNvGrpSpPr/>
          <p:nvPr/>
        </p:nvGrpSpPr>
        <p:grpSpPr>
          <a:xfrm>
            <a:off x="10744523" y="6582171"/>
            <a:ext cx="497096" cy="446276"/>
            <a:chOff x="10163144" y="5377847"/>
            <a:chExt cx="497096" cy="446276"/>
          </a:xfrm>
        </p:grpSpPr>
        <p:sp>
          <p:nvSpPr>
            <p:cNvPr id="26" name="Flowchart: Connector 25">
              <a:extLst>
                <a:ext uri="{FF2B5EF4-FFF2-40B4-BE49-F238E27FC236}">
                  <a16:creationId xmlns:a16="http://schemas.microsoft.com/office/drawing/2014/main" id="{B7CD8B33-68A4-4A73-871A-0BD91609A3B9}"/>
                </a:ext>
              </a:extLst>
            </p:cNvPr>
            <p:cNvSpPr/>
            <p:nvPr/>
          </p:nvSpPr>
          <p:spPr>
            <a:xfrm>
              <a:off x="10163144" y="5589143"/>
              <a:ext cx="97536" cy="109728"/>
            </a:xfrm>
            <a:prstGeom prst="flowChartConnector">
              <a:avLst/>
            </a:prstGeom>
            <a:solidFill>
              <a:schemeClr val="tx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D019622E-9E68-4C82-9E69-311F47261B93}"/>
                    </a:ext>
                  </a:extLst>
                </p:cNvPr>
                <p:cNvSpPr/>
                <p:nvPr/>
              </p:nvSpPr>
              <p:spPr>
                <a:xfrm>
                  <a:off x="10211912" y="5377847"/>
                  <a:ext cx="448328" cy="44627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D019622E-9E68-4C82-9E69-311F47261B9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11912" y="5377847"/>
                  <a:ext cx="448328" cy="446276"/>
                </a:xfrm>
                <a:prstGeom prst="rect">
                  <a:avLst/>
                </a:prstGeom>
                <a:blipFill>
                  <a:blip r:embed="rId10"/>
                  <a:stretch>
                    <a:fillRect l="-13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C2306B9-3DE0-4D8D-A383-E5D609C59624}"/>
              </a:ext>
            </a:extLst>
          </p:cNvPr>
          <p:cNvCxnSpPr>
            <a:cxnSpLocks/>
          </p:cNvCxnSpPr>
          <p:nvPr/>
        </p:nvCxnSpPr>
        <p:spPr>
          <a:xfrm flipV="1">
            <a:off x="6996545" y="6869972"/>
            <a:ext cx="3734207" cy="1567448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6D5CBBA0-24A5-4D7B-8035-A87BF43C436A}"/>
                  </a:ext>
                </a:extLst>
              </p:cNvPr>
              <p:cNvSpPr/>
              <p:nvPr/>
            </p:nvSpPr>
            <p:spPr>
              <a:xfrm>
                <a:off x="7964822" y="7518455"/>
                <a:ext cx="557653" cy="4462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6D5CBBA0-24A5-4D7B-8035-A87BF43C43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4822" y="7518455"/>
                <a:ext cx="557653" cy="446276"/>
              </a:xfrm>
              <a:prstGeom prst="rect">
                <a:avLst/>
              </a:prstGeom>
              <a:blipFill>
                <a:blip r:embed="rId11"/>
                <a:stretch>
                  <a:fillRect l="-1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id="{94609427-3D45-4CB6-8182-EFE2340CDD21}"/>
              </a:ext>
            </a:extLst>
          </p:cNvPr>
          <p:cNvGrpSpPr/>
          <p:nvPr/>
        </p:nvGrpSpPr>
        <p:grpSpPr>
          <a:xfrm>
            <a:off x="9668237" y="6303160"/>
            <a:ext cx="1076286" cy="486812"/>
            <a:chOff x="9654466" y="6318497"/>
            <a:chExt cx="1076286" cy="4868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61AF6C68-9C3D-4107-8D0A-CCE7E0EC6006}"/>
                    </a:ext>
                  </a:extLst>
                </p:cNvPr>
                <p:cNvSpPr/>
                <p:nvPr/>
              </p:nvSpPr>
              <p:spPr>
                <a:xfrm>
                  <a:off x="10052584" y="6318497"/>
                  <a:ext cx="479892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</m:sSup>
                      </m:oMath>
                    </m:oMathPara>
                  </a14:m>
                  <a:endParaRPr lang="en-US" sz="2000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61AF6C68-9C3D-4107-8D0A-CCE7E0EC600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52584" y="6318497"/>
                  <a:ext cx="479892" cy="400110"/>
                </a:xfrm>
                <a:prstGeom prst="rect">
                  <a:avLst/>
                </a:prstGeom>
                <a:blipFill>
                  <a:blip r:embed="rId12"/>
                  <a:stretch>
                    <a:fillRect l="-379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0E6DF20E-0295-46AA-B6B6-383E6FD30573}"/>
                </a:ext>
              </a:extLst>
            </p:cNvPr>
            <p:cNvCxnSpPr>
              <a:cxnSpLocks/>
            </p:cNvCxnSpPr>
            <p:nvPr/>
          </p:nvCxnSpPr>
          <p:spPr>
            <a:xfrm>
              <a:off x="9654466" y="6550883"/>
              <a:ext cx="1076286" cy="254426"/>
            </a:xfrm>
            <a:prstGeom prst="straightConnector1">
              <a:avLst/>
            </a:prstGeom>
            <a:noFill/>
            <a:ln w="25400" cap="flat">
              <a:solidFill>
                <a:schemeClr val="accent1">
                  <a:lumMod val="75000"/>
                </a:schemeClr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B9E1735-4DDC-4DF1-8F4D-3C7C033447B9}"/>
              </a:ext>
            </a:extLst>
          </p:cNvPr>
          <p:cNvGrpSpPr/>
          <p:nvPr/>
        </p:nvGrpSpPr>
        <p:grpSpPr>
          <a:xfrm>
            <a:off x="6662005" y="4095518"/>
            <a:ext cx="5682812" cy="4634538"/>
            <a:chOff x="6662005" y="4095518"/>
            <a:chExt cx="5682812" cy="4634538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344D0881-2349-4C3E-A1FC-4D6E0DB07883}"/>
                </a:ext>
              </a:extLst>
            </p:cNvPr>
            <p:cNvGrpSpPr/>
            <p:nvPr/>
          </p:nvGrpSpPr>
          <p:grpSpPr>
            <a:xfrm>
              <a:off x="6662005" y="4095518"/>
              <a:ext cx="5682812" cy="4634538"/>
              <a:chOff x="6629572" y="4139061"/>
              <a:chExt cx="5682812" cy="4634538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5955DA25-0FAE-4A08-8CA3-21B946115B5B}"/>
                  </a:ext>
                </a:extLst>
              </p:cNvPr>
              <p:cNvGrpSpPr/>
              <p:nvPr/>
            </p:nvGrpSpPr>
            <p:grpSpPr>
              <a:xfrm>
                <a:off x="6629572" y="4139061"/>
                <a:ext cx="5682812" cy="4634538"/>
                <a:chOff x="6629572" y="3426728"/>
                <a:chExt cx="5682812" cy="4634538"/>
              </a:xfrm>
            </p:grpSpPr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1120BE39-44A5-42E0-81BB-A8AB126346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133594" y="3677334"/>
                  <a:ext cx="644646" cy="300095"/>
                </a:xfrm>
                <a:prstGeom prst="line">
                  <a:avLst/>
                </a:prstGeom>
                <a:noFill/>
                <a:ln w="12700" cap="flat">
                  <a:solidFill>
                    <a:srgbClr val="000000"/>
                  </a:solidFill>
                  <a:prstDash val="dash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grpSp>
              <p:nvGrpSpPr>
                <p:cNvPr id="42" name="Group 41">
                  <a:extLst>
                    <a:ext uri="{FF2B5EF4-FFF2-40B4-BE49-F238E27FC236}">
                      <a16:creationId xmlns:a16="http://schemas.microsoft.com/office/drawing/2014/main" id="{11465A2F-A423-4967-9E5C-09CE3AECE39A}"/>
                    </a:ext>
                  </a:extLst>
                </p:cNvPr>
                <p:cNvGrpSpPr/>
                <p:nvPr/>
              </p:nvGrpSpPr>
              <p:grpSpPr>
                <a:xfrm>
                  <a:off x="6629572" y="3426728"/>
                  <a:ext cx="5682812" cy="4634538"/>
                  <a:chOff x="6629572" y="3426728"/>
                  <a:chExt cx="5682812" cy="4634538"/>
                </a:xfrm>
              </p:grpSpPr>
              <p:grpSp>
                <p:nvGrpSpPr>
                  <p:cNvPr id="46" name="Group 45">
                    <a:extLst>
                      <a:ext uri="{FF2B5EF4-FFF2-40B4-BE49-F238E27FC236}">
                        <a16:creationId xmlns:a16="http://schemas.microsoft.com/office/drawing/2014/main" id="{0744F181-968F-40CD-B33D-61C4049E0D55}"/>
                      </a:ext>
                    </a:extLst>
                  </p:cNvPr>
                  <p:cNvGrpSpPr/>
                  <p:nvPr/>
                </p:nvGrpSpPr>
                <p:grpSpPr>
                  <a:xfrm>
                    <a:off x="6629572" y="4055547"/>
                    <a:ext cx="5682812" cy="4005719"/>
                    <a:chOff x="6629572" y="3180941"/>
                    <a:chExt cx="5682812" cy="4005719"/>
                  </a:xfrm>
                </p:grpSpPr>
                <p:pic>
                  <p:nvPicPr>
                    <p:cNvPr id="64" name="Picture 63">
                      <a:extLst>
                        <a:ext uri="{FF2B5EF4-FFF2-40B4-BE49-F238E27FC236}">
                          <a16:creationId xmlns:a16="http://schemas.microsoft.com/office/drawing/2014/main" id="{D7553919-224B-4C89-9DD3-2A82827E430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3"/>
                    <a:stretch>
                      <a:fillRect/>
                    </a:stretch>
                  </p:blipFill>
                  <p:spPr>
                    <a:xfrm>
                      <a:off x="6629572" y="3180941"/>
                      <a:ext cx="5682812" cy="4005719"/>
                    </a:xfrm>
                    <a:prstGeom prst="rect">
                      <a:avLst/>
                    </a:prstGeom>
                  </p:spPr>
                </p:pic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5" name="TextBox 64">
                          <a:extLst>
                            <a:ext uri="{FF2B5EF4-FFF2-40B4-BE49-F238E27FC236}">
                              <a16:creationId xmlns:a16="http://schemas.microsoft.com/office/drawing/2014/main" id="{61244EDA-8C28-4E38-82D6-74BFA45147A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9949233" y="5110648"/>
                          <a:ext cx="206703" cy="215444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 w="12700" cap="flat">
                          <a:noFill/>
                          <a:miter lim="400000"/>
                        </a:ln>
                        <a:effectLst/>
                        <a:sp3d/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none"/>
                      </p:style>
                      <p:txBody>
                        <a:bodyPr rot="0" spcFirstLastPara="1" vertOverflow="overflow" horzOverflow="overflow" vert="horz" wrap="square" lIns="0" tIns="0" rIns="0" bIns="0" numCol="1" spcCol="38100" rtlCol="0" anchor="ctr">
                          <a:spAutoFit/>
                        </a:bodyPr>
                        <a:lstStyle/>
                        <a:p>
                          <a:pPr marL="0" marR="0" indent="0" algn="ctr" defTabSz="584200" rtl="0" fontAlgn="auto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Cambria"/>
                                    <a:cs typeface="Cambria"/>
                                    <a:sym typeface="Cambria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kumimoji="0" lang="en-US" sz="1400" b="0" i="0" u="none" strike="noStrike" cap="none" spc="0" normalizeH="0" baseline="0" dirty="0">
                            <a:ln>
                              <a:noFill/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uFillTx/>
                            <a:ea typeface="Cambria"/>
                            <a:cs typeface="Cambria"/>
                            <a:sym typeface="Cambria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61" name="TextBox 60">
                          <a:extLst>
                            <a:ext uri="{FF2B5EF4-FFF2-40B4-BE49-F238E27FC236}">
                              <a16:creationId xmlns:a16="http://schemas.microsoft.com/office/drawing/2014/main" id="{F3A80A4C-FB04-4AC2-BA51-015006395B9F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9949233" y="5110648"/>
                          <a:ext cx="206703" cy="215444"/>
                        </a:xfrm>
                        <a:prstGeom prst="rect">
                          <a:avLst/>
                        </a:prstGeom>
                        <a:blipFill>
                          <a:blip r:embed="rId6"/>
                          <a:stretch>
                            <a:fillRect l="-2941"/>
                          </a:stretch>
                        </a:blipFill>
                        <a:ln w="12700" cap="flat">
                          <a:noFill/>
                          <a:miter lim="400000"/>
                        </a:ln>
                        <a:effectLst/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cxnSp>
                <p:nvCxnSpPr>
                  <p:cNvPr id="47" name="Straight Connector 46">
                    <a:extLst>
                      <a:ext uri="{FF2B5EF4-FFF2-40B4-BE49-F238E27FC236}">
                        <a16:creationId xmlns:a16="http://schemas.microsoft.com/office/drawing/2014/main" id="{EAF6C3DF-E1F9-43CA-BC3D-247D9C2A64C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8705088" y="3669792"/>
                    <a:ext cx="341376" cy="768614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sp>
                <p:nvSpPr>
                  <p:cNvPr id="48" name="Flowchart: Connector 47">
                    <a:extLst>
                      <a:ext uri="{FF2B5EF4-FFF2-40B4-BE49-F238E27FC236}">
                        <a16:creationId xmlns:a16="http://schemas.microsoft.com/office/drawing/2014/main" id="{27AED602-9AEC-467F-91CF-8F5810010AD9}"/>
                      </a:ext>
                    </a:extLst>
                  </p:cNvPr>
                  <p:cNvSpPr/>
                  <p:nvPr/>
                </p:nvSpPr>
                <p:spPr>
                  <a:xfrm>
                    <a:off x="8680704" y="3657600"/>
                    <a:ext cx="97536" cy="109728"/>
                  </a:xfrm>
                  <a:prstGeom prst="flowChartConnector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0800" tIns="50800" rIns="50800" bIns="50800" numCol="1" spcCol="38100" rtlCol="0" anchor="ctr">
                    <a:spAutoFit/>
                  </a:bodyPr>
                  <a:lstStyle/>
                  <a:p>
                    <a:pPr marL="0" marR="0" indent="0" algn="ctr" defTabSz="5842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200" b="0" i="0" u="none" strike="noStrike" cap="none" spc="0" normalizeH="0" baseline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Helvetica Neue Medium"/>
                    </a:endParaRPr>
                  </a:p>
                </p:txBody>
              </p:sp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4858D1AA-B380-42D8-BB94-22BE048550DD}"/>
                      </a:ext>
                    </a:extLst>
                  </p:cNvPr>
                  <p:cNvSpPr txBox="1"/>
                  <p:nvPr/>
                </p:nvSpPr>
                <p:spPr>
                  <a:xfrm>
                    <a:off x="8802624" y="3426728"/>
                    <a:ext cx="400751" cy="348813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none" lIns="50800" tIns="50800" rIns="50800" bIns="50800" numCol="1" spcCol="38100" rtlCol="0" anchor="ctr">
                    <a:spAutoFit/>
                  </a:bodyPr>
                  <a:lstStyle/>
                  <a:p>
                    <a:pPr marL="0" marR="0" indent="0" algn="ctr" defTabSz="5842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6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uFillTx/>
                        <a:latin typeface="Cambria"/>
                        <a:ea typeface="Cambria"/>
                        <a:cs typeface="Cambria"/>
                        <a:sym typeface="Cambria"/>
                      </a:rPr>
                      <a:t>ICC</a:t>
                    </a:r>
                  </a:p>
                </p:txBody>
              </p:sp>
              <p:sp>
                <p:nvSpPr>
                  <p:cNvPr id="62" name="Arrow: Curved Up 61">
                    <a:extLst>
                      <a:ext uri="{FF2B5EF4-FFF2-40B4-BE49-F238E27FC236}">
                        <a16:creationId xmlns:a16="http://schemas.microsoft.com/office/drawing/2014/main" id="{67FF1C6C-9EB0-4197-9888-720202D6CD02}"/>
                      </a:ext>
                    </a:extLst>
                  </p:cNvPr>
                  <p:cNvSpPr/>
                  <p:nvPr/>
                </p:nvSpPr>
                <p:spPr>
                  <a:xfrm rot="19721376">
                    <a:off x="8638571" y="3937561"/>
                    <a:ext cx="474408" cy="164321"/>
                  </a:xfrm>
                  <a:prstGeom prst="curvedUpArrow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0800" tIns="50800" rIns="50800" bIns="50800" numCol="1" spcCol="38100" rtlCol="0" anchor="ctr">
                    <a:spAutoFit/>
                  </a:bodyPr>
                  <a:lstStyle/>
                  <a:p>
                    <a:pPr marL="0" marR="0" indent="0" algn="ctr" defTabSz="5842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200" b="0" i="0" u="none" strike="noStrike" cap="none" spc="0" normalizeH="0" baseline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Helvetica Neue Medium"/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3" name="TextBox 62">
                        <a:extLst>
                          <a:ext uri="{FF2B5EF4-FFF2-40B4-BE49-F238E27FC236}">
                            <a16:creationId xmlns:a16="http://schemas.microsoft.com/office/drawing/2014/main" id="{38E37706-6F05-447A-B457-869C5E3693B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084347" y="3793506"/>
                        <a:ext cx="268639" cy="276999"/>
                      </a:xfrm>
                      <a:prstGeom prst="rect">
                        <a:avLst/>
                      </a:prstGeom>
                      <a:noFill/>
                      <a:ln w="12700" cap="flat">
                        <a:noFill/>
                        <a:miter lim="400000"/>
                      </a:ln>
                      <a:effectLst/>
                      <a:sp3d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  <p:txBody>
                      <a:bodyPr rot="0" spcFirstLastPara="1" vertOverflow="overflow" horzOverflow="overflow" vert="horz" wrap="square" lIns="0" tIns="0" rIns="0" bIns="0" numCol="1" spcCol="38100" rtlCol="0" anchor="ctr">
                        <a:spAutoFit/>
                      </a:bodyPr>
                      <a:lstStyle/>
                      <a:p>
                        <a:pPr marL="0" marR="0" indent="0" algn="ctr" defTabSz="584200" rtl="0" fontAlgn="auto" latinLnBrk="0" hangingPunct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0" lang="en-US" sz="18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Cambria"/>
                                  <a:cs typeface="Cambria"/>
                                  <a:sym typeface="Cambria"/>
                                </a:rPr>
                                <m:t>𝜔</m:t>
                              </m:r>
                            </m:oMath>
                          </m:oMathPara>
                        </a14:m>
                        <a:endParaRPr kumimoji="0" lang="en-US" sz="1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uFillTx/>
                          <a:ea typeface="Cambria"/>
                          <a:cs typeface="Cambria"/>
                          <a:sym typeface="Cambria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9" name="TextBox 58">
                        <a:extLst>
                          <a:ext uri="{FF2B5EF4-FFF2-40B4-BE49-F238E27FC236}">
                            <a16:creationId xmlns:a16="http://schemas.microsoft.com/office/drawing/2014/main" id="{BC089D61-BECD-42A2-A614-0DDADDF78C30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084347" y="3793506"/>
                        <a:ext cx="268639" cy="276999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l="-13636"/>
                        </a:stretch>
                      </a:blipFill>
                      <a:ln w="12700" cap="flat">
                        <a:noFill/>
                        <a:miter lim="400000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43" name="Straight Arrow Connector 42">
                  <a:extLst>
                    <a:ext uri="{FF2B5EF4-FFF2-40B4-BE49-F238E27FC236}">
                      <a16:creationId xmlns:a16="http://schemas.microsoft.com/office/drawing/2014/main" id="{131E80E8-94BF-4FF9-9265-04619A5D04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243649" y="3950490"/>
                  <a:ext cx="928106" cy="2102092"/>
                </a:xfrm>
                <a:prstGeom prst="straightConnector1">
                  <a:avLst/>
                </a:prstGeom>
                <a:noFill/>
                <a:ln w="12700" cap="flat">
                  <a:solidFill>
                    <a:srgbClr val="000000"/>
                  </a:solidFill>
                  <a:prstDash val="solid"/>
                  <a:miter lim="400000"/>
                  <a:headEnd type="triangle"/>
                  <a:tailEnd type="triangle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5" name="TextBox 44">
                      <a:extLst>
                        <a:ext uri="{FF2B5EF4-FFF2-40B4-BE49-F238E27FC236}">
                          <a16:creationId xmlns:a16="http://schemas.microsoft.com/office/drawing/2014/main" id="{CFF26CA5-9E97-4560-90BF-43E1E9CD1CC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455917" y="4888652"/>
                      <a:ext cx="268639" cy="276999"/>
                    </a:xfrm>
                    <a:prstGeom prst="rect">
                      <a:avLst/>
                    </a:prstGeom>
                    <a:noFill/>
                    <a:ln w="12700" cap="flat">
                      <a:noFill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  <p:txBody>
                    <a:bodyPr rot="0" spcFirstLastPara="1" vertOverflow="overflow" horzOverflow="overflow" vert="horz" wrap="square" lIns="0" tIns="0" rIns="0" bIns="0" numCol="1" spcCol="38100" rtlCol="0" anchor="ctr">
                      <a:spAutoFit/>
                    </a:bodyPr>
                    <a:lstStyle/>
                    <a:p>
                      <a:pPr marL="0" marR="0" indent="0" algn="ctr" defTabSz="584200" rtl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0" lang="en-US" sz="1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Cambria"/>
                                <a:cs typeface="Cambria"/>
                                <a:sym typeface="Cambria"/>
                              </a:rPr>
                              <m:t>𝑑</m:t>
                            </m:r>
                          </m:oMath>
                        </m:oMathPara>
                      </a14:m>
                      <a:endParaRPr kumimoji="0" lang="en-US" sz="18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uFillTx/>
                        <a:ea typeface="Cambria"/>
                        <a:cs typeface="Cambria"/>
                        <a:sym typeface="Cambria"/>
                      </a:endParaRPr>
                    </a:p>
                  </p:txBody>
                </p:sp>
              </mc:Choice>
              <mc:Fallback xmlns="">
                <p:sp>
                  <p:nvSpPr>
                    <p:cNvPr id="53" name="TextBox 52">
                      <a:extLst>
                        <a:ext uri="{FF2B5EF4-FFF2-40B4-BE49-F238E27FC236}">
                          <a16:creationId xmlns:a16="http://schemas.microsoft.com/office/drawing/2014/main" id="{FBD07A42-8AAF-46BB-A6CD-CBF69A6435E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455917" y="4888652"/>
                      <a:ext cx="268639" cy="276999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15909" b="-11111"/>
                      </a:stretch>
                    </a:blip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25084606-B4F2-4B4B-94ED-C9AA0B6726C2}"/>
                  </a:ext>
                </a:extLst>
              </p:cNvPr>
              <p:cNvCxnSpPr/>
              <p:nvPr/>
            </p:nvCxnSpPr>
            <p:spPr>
              <a:xfrm flipV="1">
                <a:off x="9352986" y="5389418"/>
                <a:ext cx="802950" cy="346364"/>
              </a:xfrm>
              <a:prstGeom prst="straightConnector1">
                <a:avLst/>
              </a:prstGeom>
              <a:noFill/>
              <a:ln w="25400" cap="flat">
                <a:solidFill>
                  <a:schemeClr val="bg2">
                    <a:lumMod val="50000"/>
                  </a:schemeClr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C9305EAF-36DC-4190-8180-A13AF2A9ACA3}"/>
                  </a:ext>
                </a:extLst>
              </p:cNvPr>
              <p:cNvCxnSpPr/>
              <p:nvPr/>
            </p:nvCxnSpPr>
            <p:spPr>
              <a:xfrm flipV="1">
                <a:off x="10029735" y="6913031"/>
                <a:ext cx="802950" cy="346364"/>
              </a:xfrm>
              <a:prstGeom prst="straightConnector1">
                <a:avLst/>
              </a:prstGeom>
              <a:noFill/>
              <a:ln w="25400" cap="flat">
                <a:solidFill>
                  <a:schemeClr val="bg2">
                    <a:lumMod val="50000"/>
                  </a:schemeClr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65469722-1883-4FFC-9EDF-D6A672D91E25}"/>
                      </a:ext>
                    </a:extLst>
                  </p:cNvPr>
                  <p:cNvSpPr txBox="1"/>
                  <p:nvPr/>
                </p:nvSpPr>
                <p:spPr>
                  <a:xfrm>
                    <a:off x="10540884" y="6626415"/>
                    <a:ext cx="268639" cy="276999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0" tIns="0" rIns="0" bIns="0" numCol="1" spcCol="38100" rtlCol="0" anchor="ctr">
                    <a:spAutoFit/>
                  </a:bodyPr>
                  <a:lstStyle/>
                  <a:p>
                    <a:pPr marL="0" marR="0" indent="0" algn="ctr" defTabSz="5842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sz="18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bg2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Cambria"/>
                                  <a:cs typeface="Cambria"/>
                                  <a:sym typeface="Cambria"/>
                                </a:rPr>
                              </m:ctrlPr>
                            </m:sSubPr>
                            <m:e>
                              <m:r>
                                <a:rPr kumimoji="0" lang="en-US" sz="18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bg2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Cambria"/>
                                  <a:cs typeface="Cambria"/>
                                  <a:sym typeface="Cambria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0" lang="en-US" sz="18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bg2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Cambria"/>
                                  <a:cs typeface="Cambria"/>
                                  <a:sym typeface="Cambria"/>
                                </a:rPr>
                                <m:t>𝑟</m:t>
                              </m:r>
                            </m:sub>
                          </m:sSub>
                        </m:oMath>
                      </m:oMathPara>
                    </a14:m>
                    <a:endParaRPr kumimoji="0" lang="en-US" sz="1800" b="0" i="0" u="none" strike="noStrike" cap="none" spc="0" normalizeH="0" baseline="0" dirty="0">
                      <a:ln>
                        <a:noFill/>
                      </a:ln>
                      <a:solidFill>
                        <a:schemeClr val="bg2"/>
                      </a:solidFill>
                      <a:effectLst/>
                      <a:uFillTx/>
                      <a:ea typeface="Cambria"/>
                      <a:cs typeface="Cambria"/>
                      <a:sym typeface="Cambria"/>
                    </a:endParaRPr>
                  </a:p>
                </p:txBody>
              </p:sp>
            </mc:Choice>
            <mc:Fallback xmlns="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288A5708-CCC2-41BE-AFA6-6764182916C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540884" y="6626415"/>
                    <a:ext cx="268639" cy="276999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22727" b="-15556"/>
                    </a:stretch>
                  </a:blipFill>
                  <a:ln w="12700" cap="flat">
                    <a:noFill/>
                    <a:miter lim="400000"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A593DDDE-BB69-4E51-95E2-E3D871695A76}"/>
                      </a:ext>
                    </a:extLst>
                  </p:cNvPr>
                  <p:cNvSpPr txBox="1"/>
                  <p:nvPr/>
                </p:nvSpPr>
                <p:spPr>
                  <a:xfrm>
                    <a:off x="9988000" y="5458736"/>
                    <a:ext cx="268639" cy="276999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0" tIns="0" rIns="0" bIns="0" numCol="1" spcCol="38100" rtlCol="0" anchor="ctr">
                    <a:spAutoFit/>
                  </a:bodyPr>
                  <a:lstStyle/>
                  <a:p>
                    <a:pPr marL="0" marR="0" indent="0" algn="ctr" defTabSz="5842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sz="18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bg2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Cambria"/>
                                  <a:cs typeface="Cambria"/>
                                  <a:sym typeface="Cambria"/>
                                </a:rPr>
                              </m:ctrlPr>
                            </m:sSubPr>
                            <m:e>
                              <m:r>
                                <a:rPr kumimoji="0" lang="en-US" sz="18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bg2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Cambria"/>
                                  <a:cs typeface="Cambria"/>
                                  <a:sym typeface="Cambria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0" lang="en-US" sz="18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bg2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Cambria"/>
                                  <a:cs typeface="Cambria"/>
                                  <a:sym typeface="Cambria"/>
                                </a:rPr>
                                <m:t>𝑙</m:t>
                              </m:r>
                            </m:sub>
                          </m:sSub>
                        </m:oMath>
                      </m:oMathPara>
                    </a14:m>
                    <a:endParaRPr kumimoji="0" lang="en-US" sz="1800" b="0" i="0" u="none" strike="noStrike" cap="none" spc="0" normalizeH="0" baseline="0" dirty="0">
                      <a:ln>
                        <a:noFill/>
                      </a:ln>
                      <a:solidFill>
                        <a:schemeClr val="bg2"/>
                      </a:solidFill>
                      <a:effectLst/>
                      <a:uFillTx/>
                      <a:ea typeface="Cambria"/>
                      <a:cs typeface="Cambria"/>
                      <a:sym typeface="Cambria"/>
                    </a:endParaRPr>
                  </a:p>
                </p:txBody>
              </p:sp>
            </mc:Choice>
            <mc:Fallback xmlns=""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A61BEF0C-1829-4AAE-A407-036C3A1A97B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988000" y="5458736"/>
                    <a:ext cx="268639" cy="276999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17778" b="-19565"/>
                    </a:stretch>
                  </a:blipFill>
                  <a:ln w="12700" cap="flat">
                    <a:noFill/>
                    <a:miter lim="400000"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652F7738-1002-4339-85B3-0652679B3755}"/>
                    </a:ext>
                  </a:extLst>
                </p:cNvPr>
                <p:cNvSpPr txBox="1"/>
                <p:nvPr/>
              </p:nvSpPr>
              <p:spPr>
                <a:xfrm>
                  <a:off x="6775384" y="4743476"/>
                  <a:ext cx="199477" cy="276999"/>
                </a:xfrm>
                <a:prstGeom prst="rect">
                  <a:avLst/>
                </a:prstGeom>
                <a:solidFill>
                  <a:schemeClr val="bg1"/>
                </a:solidFill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0" rIns="0" bIns="0" numCol="1" spcCol="38100" rtlCol="0" anchor="ctr">
                  <a:spAutoFit/>
                </a:bodyPr>
                <a:lstStyle/>
                <a:p>
                  <a:pPr marL="0" marR="0" indent="0" algn="ctr" defTabSz="5842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Cambria"/>
                                <a:cs typeface="Cambria"/>
                                <a:sym typeface="Cambria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Cambria"/>
                                <a:cs typeface="Cambria"/>
                                <a:sym typeface="Cambria"/>
                              </a:rPr>
                              <m:t>𝑦</m:t>
                            </m:r>
                          </m:e>
                          <m:sub>
                            <m:r>
                              <a:rPr kumimoji="0" lang="en-US" sz="1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Cambria"/>
                                <a:cs typeface="Cambria"/>
                                <a:sym typeface="Cambria"/>
                              </a:rPr>
                              <m:t>𝑤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cap="none" spc="0" normalizeH="0" baseline="0" dirty="0">
                    <a:ln>
                      <a:noFill/>
                    </a:ln>
                    <a:solidFill>
                      <a:schemeClr val="tx2">
                        <a:lumMod val="10000"/>
                      </a:schemeClr>
                    </a:solidFill>
                    <a:effectLst/>
                    <a:uFillTx/>
                    <a:ea typeface="Cambria"/>
                    <a:cs typeface="Cambria"/>
                    <a:sym typeface="Cambria"/>
                  </a:endParaRPr>
                </a:p>
              </p:txBody>
            </p:sp>
          </mc:Choice>
          <mc:Fallback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652F7738-1002-4339-85B3-0652679B37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5384" y="4743476"/>
                  <a:ext cx="199477" cy="276999"/>
                </a:xfrm>
                <a:prstGeom prst="rect">
                  <a:avLst/>
                </a:prstGeom>
                <a:blipFill>
                  <a:blip r:embed="rId16"/>
                  <a:stretch>
                    <a:fillRect l="-69697" r="-21212" b="-26087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33554AB7-05A0-4572-9578-13800D3EA591}"/>
                    </a:ext>
                  </a:extLst>
                </p:cNvPr>
                <p:cNvSpPr txBox="1"/>
                <p:nvPr/>
              </p:nvSpPr>
              <p:spPr>
                <a:xfrm>
                  <a:off x="11726305" y="8453057"/>
                  <a:ext cx="618512" cy="276999"/>
                </a:xfrm>
                <a:prstGeom prst="rect">
                  <a:avLst/>
                </a:prstGeom>
                <a:solidFill>
                  <a:schemeClr val="bg1"/>
                </a:solidFill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0" rIns="0" bIns="0" numCol="1" spcCol="38100" rtlCol="0" anchor="ctr">
                  <a:spAutoFit/>
                </a:bodyPr>
                <a:lstStyle/>
                <a:p>
                  <a:pPr marL="0" marR="0" indent="0" algn="ctr" defTabSz="5842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Cambria"/>
                                <a:cs typeface="Cambria"/>
                                <a:sym typeface="Cambria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Cambria"/>
                                <a:cs typeface="Cambria"/>
                                <a:sym typeface="Cambria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sz="1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chemeClr val="tx2">
                                    <a:lumMod val="10000"/>
                                  </a:schemeClr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Cambria"/>
                                <a:cs typeface="Cambria"/>
                                <a:sym typeface="Cambria"/>
                              </a:rPr>
                              <m:t>𝑤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cap="none" spc="0" normalizeH="0" baseline="0" dirty="0">
                    <a:ln>
                      <a:noFill/>
                    </a:ln>
                    <a:solidFill>
                      <a:schemeClr val="tx2">
                        <a:lumMod val="10000"/>
                      </a:schemeClr>
                    </a:solidFill>
                    <a:effectLst/>
                    <a:uFillTx/>
                    <a:ea typeface="Cambria"/>
                    <a:cs typeface="Cambria"/>
                    <a:sym typeface="Cambria"/>
                  </a:endParaRPr>
                </a:p>
              </p:txBody>
            </p:sp>
          </mc:Choice>
          <mc:Fallback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33554AB7-05A0-4572-9578-13800D3EA5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26305" y="8453057"/>
                  <a:ext cx="618512" cy="276999"/>
                </a:xfrm>
                <a:prstGeom prst="rect">
                  <a:avLst/>
                </a:prstGeom>
                <a:blipFill>
                  <a:blip r:embed="rId17"/>
                  <a:stretch>
                    <a:fillRect b="-13333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4152142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A regular slid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Battle plan</a:t>
            </a:r>
            <a:endParaRPr dirty="0"/>
          </a:p>
        </p:txBody>
      </p:sp>
      <p:sp>
        <p:nvSpPr>
          <p:cNvPr id="74" name="This is a regular slid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Introduce relevant reference frames (inertial, body)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Make assumptions and translate them in kinematic constraints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Figure out the kinematics of the robot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Figure out the dynamics of the robot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Draw conclusions</a:t>
            </a:r>
          </a:p>
          <a:p>
            <a:endParaRPr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615246" y="9241497"/>
            <a:ext cx="261621" cy="355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5945429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FFFFFF"/>
      </a:dk1>
      <a:lt1>
        <a:srgbClr val="B51700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obo Std"/>
        <a:ea typeface="Hobo Std"/>
        <a:cs typeface="Hobo Std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300" b="0" i="0" u="none" strike="noStrike" cap="none" spc="0" normalizeH="0" baseline="0">
            <a:ln>
              <a:noFill/>
            </a:ln>
            <a:solidFill>
              <a:schemeClr val="accent5">
                <a:lumOff val="-29866"/>
              </a:schemeClr>
            </a:solidFill>
            <a:effectLst/>
            <a:uFillTx/>
            <a:latin typeface="Cambria"/>
            <a:ea typeface="Cambria"/>
            <a:cs typeface="Cambria"/>
            <a:sym typeface="Cambri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obo Std"/>
        <a:ea typeface="Hobo Std"/>
        <a:cs typeface="Hobo Std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300" b="0" i="0" u="none" strike="noStrike" cap="none" spc="0" normalizeH="0" baseline="0">
            <a:ln>
              <a:noFill/>
            </a:ln>
            <a:solidFill>
              <a:schemeClr val="accent5">
                <a:lumOff val="-29866"/>
              </a:schemeClr>
            </a:solidFill>
            <a:effectLst/>
            <a:uFillTx/>
            <a:latin typeface="Cambria"/>
            <a:ea typeface="Cambria"/>
            <a:cs typeface="Cambria"/>
            <a:sym typeface="Cambri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722</TotalTime>
  <Words>1995</Words>
  <Application>Microsoft Office PowerPoint</Application>
  <PresentationFormat>Custom</PresentationFormat>
  <Paragraphs>438</Paragraphs>
  <Slides>32</Slides>
  <Notes>20</Notes>
  <HiddenSlides>3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2" baseType="lpstr">
      <vt:lpstr>Arial</vt:lpstr>
      <vt:lpstr>Cambria</vt:lpstr>
      <vt:lpstr>Cambria Math</vt:lpstr>
      <vt:lpstr>Comic Sans MS</vt:lpstr>
      <vt:lpstr>Helvetica Neue</vt:lpstr>
      <vt:lpstr>Helvetica Neue Medium</vt:lpstr>
      <vt:lpstr>Helvetica Neue Thin</vt:lpstr>
      <vt:lpstr>Hobo Std</vt:lpstr>
      <vt:lpstr>Times New Roman</vt:lpstr>
      <vt:lpstr>White</vt:lpstr>
      <vt:lpstr>Modeling of a differential drive vehicle</vt:lpstr>
      <vt:lpstr>Modeling of a differential drive vehicle</vt:lpstr>
      <vt:lpstr>Our favorite slide</vt:lpstr>
      <vt:lpstr>Intuition</vt:lpstr>
      <vt:lpstr>Battle plan</vt:lpstr>
      <vt:lpstr>Battle plan</vt:lpstr>
      <vt:lpstr>Reference frames and notation</vt:lpstr>
      <vt:lpstr>Moving between frames</vt:lpstr>
      <vt:lpstr>Battle plan</vt:lpstr>
      <vt:lpstr>Kinematic constraint: no lateral slipping</vt:lpstr>
      <vt:lpstr>Kinematic constraint: pure rolling</vt:lpstr>
      <vt:lpstr>Battle plan</vt:lpstr>
      <vt:lpstr>Kinematics</vt:lpstr>
      <vt:lpstr>Kinematics: forward kinematics</vt:lpstr>
      <vt:lpstr>Pit Stop</vt:lpstr>
      <vt:lpstr>Battle plan</vt:lpstr>
      <vt:lpstr>Dynamics: notations (just for reference)</vt:lpstr>
      <vt:lpstr>Polar coordinates kinematics</vt:lpstr>
      <vt:lpstr>Dynamic equilibria</vt:lpstr>
      <vt:lpstr>Dynamical model: general </vt:lpstr>
      <vt:lpstr>Dynamics: Imposing the kinematic constraints</vt:lpstr>
      <vt:lpstr>Dynamics: simplified differential drive vehicle model</vt:lpstr>
      <vt:lpstr>Point of the situation</vt:lpstr>
      <vt:lpstr>DC motor modeling</vt:lpstr>
      <vt:lpstr>Battle plan</vt:lpstr>
      <vt:lpstr>Model Summary</vt:lpstr>
      <vt:lpstr>Limitations of the model: summary</vt:lpstr>
      <vt:lpstr>Conclusions</vt:lpstr>
      <vt:lpstr>Next Steps</vt:lpstr>
      <vt:lpstr>How to use the theme</vt:lpstr>
      <vt:lpstr>Organization of the lectures/ repo.</vt:lpstr>
      <vt:lpstr>Getting the URL to share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Kinematic and Dynamic Modeling of a differential drive robot</dc:title>
  <dc:creator>TaniHQ</dc:creator>
  <cp:lastModifiedBy>Jacopo Tani</cp:lastModifiedBy>
  <cp:revision>76</cp:revision>
  <dcterms:modified xsi:type="dcterms:W3CDTF">2017-09-26T22:34:11Z</dcterms:modified>
</cp:coreProperties>
</file>