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82" r:id="rId3"/>
    <p:sldId id="258" r:id="rId4"/>
    <p:sldId id="295" r:id="rId5"/>
    <p:sldId id="298" r:id="rId6"/>
    <p:sldId id="289" r:id="rId7"/>
    <p:sldId id="287" r:id="rId8"/>
    <p:sldId id="333" r:id="rId9"/>
    <p:sldId id="334" r:id="rId10"/>
    <p:sldId id="335" r:id="rId11"/>
    <p:sldId id="336" r:id="rId12"/>
    <p:sldId id="362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9pPr>
  </p:defaultTextStyle>
  <p:extLst>
    <p:ext uri="{521415D9-36F7-43E2-AB2F-B90AF26B5E84}">
      <p14:sectionLst xmlns:p14="http://schemas.microsoft.com/office/powerpoint/2010/main">
        <p14:section name="Default Section" id="{CC09288A-140B-4C2E-AA1A-8D3302802F06}">
          <p14:sldIdLst>
            <p14:sldId id="256"/>
            <p14:sldId id="382"/>
            <p14:sldId id="258"/>
            <p14:sldId id="295"/>
            <p14:sldId id="298"/>
            <p14:sldId id="289"/>
            <p14:sldId id="287"/>
            <p14:sldId id="333"/>
          </p14:sldIdLst>
        </p14:section>
        <p14:section name="Default Section" id="{D13BB85C-D453-451A-9BE0-542A1958E12B}">
          <p14:sldIdLst>
            <p14:sldId id="334"/>
            <p14:sldId id="335"/>
            <p14:sldId id="336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6" clrIdx="0"/>
  <p:cmAuthor id="1" name="Selcuk Ercan" initials="SE" lastIdx="2" clrIdx="1">
    <p:extLst>
      <p:ext uri="{19B8F6BF-5375-455C-9EA6-DF929625EA0E}">
        <p15:presenceInfo xmlns:p15="http://schemas.microsoft.com/office/powerpoint/2012/main" userId="e1f3a1d4d757cd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F01"/>
    <a:srgbClr val="F8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6370" autoAdjust="0"/>
  </p:normalViewPr>
  <p:slideViewPr>
    <p:cSldViewPr snapToGrid="0">
      <p:cViewPr>
        <p:scale>
          <a:sx n="50" d="100"/>
          <a:sy n="50" d="100"/>
        </p:scale>
        <p:origin x="510" y="14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8T03:15:26.289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Today’s lecture objective is to obtain a mathematical model of the plant, including the actuator dynamics. </a:t>
            </a:r>
          </a:p>
          <a:p>
            <a:endParaRPr lang="en-US" dirty="0"/>
          </a:p>
          <a:p>
            <a:r>
              <a:rPr lang="en-US" dirty="0"/>
              <a:t>It is important for controlling the Duckiebot later on</a:t>
            </a:r>
          </a:p>
        </p:txBody>
      </p:sp>
    </p:spTree>
    <p:extLst>
      <p:ext uri="{BB962C8B-B14F-4D97-AF65-F5344CB8AC3E}">
        <p14:creationId xmlns:p14="http://schemas.microsoft.com/office/powerpoint/2010/main" val="3178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Today’s lecture objective is to obtain a mathematical model of the plant, including the actuator dynamics. </a:t>
            </a:r>
          </a:p>
          <a:p>
            <a:endParaRPr lang="en-US" dirty="0"/>
          </a:p>
          <a:p>
            <a:r>
              <a:rPr lang="en-US" dirty="0"/>
              <a:t>It is important for controlling the Duckiebot later on</a:t>
            </a:r>
          </a:p>
        </p:txBody>
      </p:sp>
    </p:spTree>
    <p:extLst>
      <p:ext uri="{BB962C8B-B14F-4D97-AF65-F5344CB8AC3E}">
        <p14:creationId xmlns:p14="http://schemas.microsoft.com/office/powerpoint/2010/main" val="214728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Today’s lecture objective is to obtain a mathematical model of the plant, including the actuator dynamics. </a:t>
            </a:r>
          </a:p>
          <a:p>
            <a:endParaRPr lang="en-US" dirty="0"/>
          </a:p>
          <a:p>
            <a:r>
              <a:rPr lang="en-US" dirty="0"/>
              <a:t>It is important for controlling the Duckiebot later on</a:t>
            </a:r>
          </a:p>
        </p:txBody>
      </p:sp>
    </p:spTree>
    <p:extLst>
      <p:ext uri="{BB962C8B-B14F-4D97-AF65-F5344CB8AC3E}">
        <p14:creationId xmlns:p14="http://schemas.microsoft.com/office/powerpoint/2010/main" val="145146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69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rgbClr val="EFB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1123048" y="1142337"/>
            <a:ext cx="10464801" cy="3302001"/>
          </a:xfrm>
          <a:prstGeom prst="rect">
            <a:avLst/>
          </a:prstGeom>
        </p:spPr>
        <p:txBody>
          <a:bodyPr/>
          <a:lstStyle>
            <a:lvl1pPr algn="ctr">
              <a:defRPr sz="9700"/>
            </a:lvl1pPr>
          </a:lstStyle>
          <a:p>
            <a:r>
              <a:t>Title Text</a:t>
            </a:r>
          </a:p>
        </p:txBody>
      </p:sp>
      <p:pic>
        <p:nvPicPr>
          <p:cNvPr id="17" name="Rectangle" descr="Rectangl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6603" y="-345025"/>
            <a:ext cx="13698006" cy="10501415"/>
          </a:xfrm>
          <a:prstGeom prst="rect">
            <a:avLst/>
          </a:prstGeom>
        </p:spPr>
      </p:pic>
      <p:pic>
        <p:nvPicPr>
          <p:cNvPr id="19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2433" y="5707321"/>
            <a:ext cx="2699934" cy="242980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anchor="t"/>
          <a:lstStyle>
            <a:lvl1pPr>
              <a:defRPr sz="16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igh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16991" y="2217751"/>
            <a:ext cx="6012867" cy="62738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3" name="Rectangle" descr="Rectangl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6603" y="-362203"/>
            <a:ext cx="13698006" cy="10217105"/>
          </a:xfrm>
          <a:prstGeom prst="rect">
            <a:avLst/>
          </a:prstGeom>
        </p:spPr>
      </p:pic>
      <p:sp>
        <p:nvSpPr>
          <p:cNvPr id="55" name="Rectangle"/>
          <p:cNvSpPr/>
          <p:nvPr/>
        </p:nvSpPr>
        <p:spPr>
          <a:xfrm>
            <a:off x="-186199" y="9504198"/>
            <a:ext cx="13263491" cy="1270001"/>
          </a:xfrm>
          <a:prstGeom prst="rect">
            <a:avLst/>
          </a:prstGeom>
          <a:solidFill>
            <a:srgbClr val="EFBC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" name="Duckietown"/>
          <p:cNvSpPr txBox="1"/>
          <p:nvPr/>
        </p:nvSpPr>
        <p:spPr>
          <a:xfrm>
            <a:off x="83986" y="9407330"/>
            <a:ext cx="1170941" cy="302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obo Std"/>
              </a:defRPr>
            </a:lvl1pPr>
          </a:lstStyle>
          <a:p>
            <a:r>
              <a:t>Duckietown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1BBB-732E-46E4-9DC1-4DE8B3F6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D95C-01B5-41E5-8984-1615FB2E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41F5D-3344-4714-A8B0-5376B086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3F9C-2DBA-4CCC-890D-71FC6CB9239F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1B97-494B-4C00-B0B5-02576FFF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DBB44-325B-4D4A-9E15-3D9DFB97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44078" y="9214113"/>
            <a:ext cx="403957" cy="410369"/>
          </a:xfrm>
        </p:spPr>
        <p:txBody>
          <a:bodyPr/>
          <a:lstStyle/>
          <a:p>
            <a:fld id="{CB0F536C-1932-4810-8D30-BC2D09A7C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8709" y="290737"/>
            <a:ext cx="11733675" cy="178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16991" y="2309596"/>
            <a:ext cx="11435309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2pPr marL="889000" indent="-444500"/>
            <a:lvl3pPr marL="1333500" indent="-444500"/>
            <a:lvl4pPr marL="1778000" indent="-444500"/>
            <a:lvl5pPr marL="2222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Rectangle" descr="Rectangle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346603" y="-362203"/>
            <a:ext cx="13698006" cy="10217105"/>
          </a:xfrm>
          <a:prstGeom prst="rect">
            <a:avLst/>
          </a:prstGeom>
        </p:spPr>
      </p:pic>
      <p:sp>
        <p:nvSpPr>
          <p:cNvPr id="6" name="Rectangle"/>
          <p:cNvSpPr/>
          <p:nvPr/>
        </p:nvSpPr>
        <p:spPr>
          <a:xfrm>
            <a:off x="-186199" y="9504198"/>
            <a:ext cx="13263491" cy="1270001"/>
          </a:xfrm>
          <a:prstGeom prst="rect">
            <a:avLst/>
          </a:prstGeom>
          <a:solidFill>
            <a:srgbClr val="EFBC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Duckietown"/>
          <p:cNvSpPr txBox="1"/>
          <p:nvPr/>
        </p:nvSpPr>
        <p:spPr>
          <a:xfrm>
            <a:off x="83986" y="9407330"/>
            <a:ext cx="1170941" cy="302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obo Std"/>
              </a:defRPr>
            </a:lvl1pPr>
          </a:lstStyle>
          <a:p>
            <a:r>
              <a:t>Duckietown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41586" y="9241497"/>
            <a:ext cx="40894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obo St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Text"/>
          <p:cNvSpPr txBox="1"/>
          <p:nvPr/>
        </p:nvSpPr>
        <p:spPr>
          <a:xfrm>
            <a:off x="13840835" y="-452032"/>
            <a:ext cx="642877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1pPr>
      <a:lvl2pPr marL="7917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2pPr>
      <a:lvl3pPr marL="12362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3pPr>
      <a:lvl4pPr marL="16807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4pPr>
      <a:lvl5pPr marL="21252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5pPr>
      <a:lvl6pPr marL="25697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6pPr>
      <a:lvl7pPr marL="30142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7pPr>
      <a:lvl8pPr marL="34587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8pPr>
      <a:lvl9pPr marL="39032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sl.ethz.ch/education-students/lectures/ros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opic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tr-TR" dirty="0"/>
              <a:t>Introduction to ROS</a:t>
            </a:r>
            <a:endParaRPr dirty="0"/>
          </a:p>
        </p:txBody>
      </p:sp>
      <p:sp>
        <p:nvSpPr>
          <p:cNvPr id="4" name="Topic title">
            <a:extLst>
              <a:ext uri="{FF2B5EF4-FFF2-40B4-BE49-F238E27FC236}">
                <a16:creationId xmlns:a16="http://schemas.microsoft.com/office/drawing/2014/main" id="{EE9443EF-E28B-4F65-9A00-28676580E0C6}"/>
              </a:ext>
            </a:extLst>
          </p:cNvPr>
          <p:cNvSpPr txBox="1">
            <a:spLocks/>
          </p:cNvSpPr>
          <p:nvPr/>
        </p:nvSpPr>
        <p:spPr>
          <a:xfrm>
            <a:off x="152400" y="8229600"/>
            <a:ext cx="13004800" cy="1910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7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obo Std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obo Std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obo Std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obo Std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obo Std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obo Std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obo Std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obo Std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obo Std"/>
              </a:defRPr>
            </a:lvl9pPr>
          </a:lstStyle>
          <a:p>
            <a:pPr hangingPunct="1"/>
            <a:r>
              <a:rPr lang="tr-TR" sz="3000" dirty="0"/>
              <a:t>Slides modified from </a:t>
            </a:r>
            <a:r>
              <a:rPr lang="en-US" sz="3000" dirty="0"/>
              <a:t>Programming for Robotics – ROS</a:t>
            </a:r>
            <a:r>
              <a:rPr lang="tr-TR" sz="3000" dirty="0"/>
              <a:t> Course of ETHZ</a:t>
            </a:r>
          </a:p>
          <a:p>
            <a:pPr hangingPunct="1"/>
            <a:r>
              <a:rPr lang="tr-TR" sz="2600" dirty="0">
                <a:hlinkClick r:id="rId2"/>
              </a:rPr>
              <a:t>http://www.rsl.ethz.ch/education-students/lectures/ros.html</a:t>
            </a:r>
            <a:endParaRPr lang="tr-TR" sz="2600" dirty="0"/>
          </a:p>
          <a:p>
            <a:pPr hangingPunct="1"/>
            <a:endParaRPr lang="tr-TR" sz="26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E15F-6484-43D5-BDD6-03665294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20000"/>
            <a:ext cx="11216640" cy="911013"/>
          </a:xfrm>
        </p:spPr>
        <p:txBody>
          <a:bodyPr>
            <a:normAutofit/>
          </a:bodyPr>
          <a:lstStyle/>
          <a:p>
            <a:r>
              <a:rPr lang="tr-TR" dirty="0"/>
              <a:t>ROS Launch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83BFB4-926F-442A-A015-BED97BDE0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91" y="1985746"/>
            <a:ext cx="6115050" cy="481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E15F-6484-43D5-BDD6-03665294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20000"/>
            <a:ext cx="11216640" cy="911013"/>
          </a:xfrm>
        </p:spPr>
        <p:txBody>
          <a:bodyPr>
            <a:normAutofit/>
          </a:bodyPr>
          <a:lstStyle/>
          <a:p>
            <a:r>
              <a:rPr lang="tr-TR" dirty="0"/>
              <a:t>ROS Launch – File Structure ( Necessary?)</a:t>
            </a:r>
            <a:endParaRPr lang="en-US" dirty="0"/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7A8FAB19-CA56-4DBF-93C7-E97FFA683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00" y="1993899"/>
            <a:ext cx="12344400" cy="380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9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D9F8-B4C5-4232-92F9-B3593AFD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Packages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E5CC61-6D8E-4C98-9272-C88BE56C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01" y="1890711"/>
            <a:ext cx="12607290" cy="501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885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B56B-527E-40D1-A8D2-B71F900F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is ROS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A4BB1-256B-42E6-91FE-8322B5BC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2309596"/>
            <a:ext cx="12552426" cy="582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426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 regular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r-TR" dirty="0"/>
              <a:t>Main Concepts</a:t>
            </a:r>
            <a:endParaRPr dirty="0"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F4C618-9D45-431F-9CD8-50463F7B2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883" y="1758657"/>
            <a:ext cx="7553325" cy="68351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 regular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r-TR" dirty="0"/>
              <a:t>Master Node</a:t>
            </a:r>
            <a:endParaRPr dirty="0"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634CA6-BB05-4319-B377-2A89F8016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9" y="2073470"/>
            <a:ext cx="11639550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12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 regular slide"/>
          <p:cNvSpPr txBox="1">
            <a:spLocks noGrp="1"/>
          </p:cNvSpPr>
          <p:nvPr>
            <p:ph type="title"/>
          </p:nvPr>
        </p:nvSpPr>
        <p:spPr>
          <a:xfrm>
            <a:off x="578709" y="290737"/>
            <a:ext cx="11733675" cy="1782733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Nodes</a:t>
            </a:r>
            <a:endParaRPr dirty="0"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E56CB-FFAF-4874-81C8-78382B1CC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37" y="2073470"/>
            <a:ext cx="12584430" cy="51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030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xfrm>
            <a:off x="578709" y="290737"/>
            <a:ext cx="11733675" cy="1782733"/>
          </a:xfrm>
          <a:prstGeom prst="rect">
            <a:avLst/>
          </a:prstGeom>
        </p:spPr>
        <p:txBody>
          <a:bodyPr/>
          <a:lstStyle/>
          <a:p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Topics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B85FE-5C7D-48F6-809A-2DB4F3331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17" y="1857375"/>
            <a:ext cx="12515850" cy="50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445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xfrm>
            <a:off x="578709" y="290737"/>
            <a:ext cx="11733675" cy="1782733"/>
          </a:xfrm>
          <a:prstGeom prst="rect">
            <a:avLst/>
          </a:prstGeom>
        </p:spPr>
        <p:txBody>
          <a:bodyPr/>
          <a:lstStyle/>
          <a:p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Messages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D06EDF-9BFA-4497-9321-B21C49F8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07" y="2073470"/>
            <a:ext cx="12481560" cy="501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How to use the the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r-TR" dirty="0"/>
              <a:t>Catkin Build System</a:t>
            </a:r>
            <a:endParaRPr dirty="0"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F277E2-C223-4ECA-AE29-BF3FD62CB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09" y="2073470"/>
            <a:ext cx="7966710" cy="48463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D767EF-BFF4-4CFA-8FCE-46CB5DCF2EC8}"/>
              </a:ext>
            </a:extLst>
          </p:cNvPr>
          <p:cNvSpPr/>
          <p:nvPr/>
        </p:nvSpPr>
        <p:spPr>
          <a:xfrm>
            <a:off x="578709" y="2894102"/>
            <a:ext cx="7315200" cy="44114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306811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E15F-6484-43D5-BDD6-03665294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50" y="720000"/>
            <a:ext cx="11216640" cy="911013"/>
          </a:xfrm>
        </p:spPr>
        <p:txBody>
          <a:bodyPr>
            <a:normAutofit/>
          </a:bodyPr>
          <a:lstStyle/>
          <a:p>
            <a:r>
              <a:rPr lang="tr-TR" dirty="0"/>
              <a:t>Catkin Build System – File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C4E8-7DFF-4398-8306-17294C6B7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1980000"/>
            <a:ext cx="10810241" cy="6440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0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96223-2D19-4FD9-BABD-FB2B631B7F53}"/>
              </a:ext>
            </a:extLst>
          </p:cNvPr>
          <p:cNvSpPr txBox="1"/>
          <p:nvPr/>
        </p:nvSpPr>
        <p:spPr>
          <a:xfrm>
            <a:off x="1606021" y="5677232"/>
            <a:ext cx="102657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spc="0" normalizeH="0" baseline="0" dirty="0">
              <a:ln>
                <a:noFill/>
              </a:ln>
              <a:solidFill>
                <a:schemeClr val="accent5">
                  <a:lumOff val="-29866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1589-8AAC-42A0-B62C-C1C738440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0" y="2258997"/>
            <a:ext cx="11658600" cy="387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04696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B51700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obo Std"/>
        <a:ea typeface="Hobo Std"/>
        <a:cs typeface="Hobo Std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chemeClr val="accent5">
                <a:lumOff val="-29866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obo Std"/>
        <a:ea typeface="Hobo Std"/>
        <a:cs typeface="Hobo Std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chemeClr val="accent5">
                <a:lumOff val="-29866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149</Words>
  <Application>Microsoft Office PowerPoint</Application>
  <PresentationFormat>Custom</PresentationFormat>
  <Paragraphs>30</Paragraphs>
  <Slides>12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Cambria</vt:lpstr>
      <vt:lpstr>Helvetica Neue</vt:lpstr>
      <vt:lpstr>Helvetica Neue Medium</vt:lpstr>
      <vt:lpstr>Helvetica Neue Thin</vt:lpstr>
      <vt:lpstr>Hobo Std</vt:lpstr>
      <vt:lpstr>White</vt:lpstr>
      <vt:lpstr>Introduction to ROS</vt:lpstr>
      <vt:lpstr>What is ROS</vt:lpstr>
      <vt:lpstr>Main Concepts</vt:lpstr>
      <vt:lpstr>Master Node</vt:lpstr>
      <vt:lpstr>Nodes</vt:lpstr>
      <vt:lpstr>Topics</vt:lpstr>
      <vt:lpstr>Messages</vt:lpstr>
      <vt:lpstr>Catkin Build System</vt:lpstr>
      <vt:lpstr>Catkin Build System – File Structure</vt:lpstr>
      <vt:lpstr>ROS Launch</vt:lpstr>
      <vt:lpstr>ROS Launch – File Structure ( Necessary?)</vt:lpstr>
      <vt:lpstr>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 and Dynamic Modeling of a differential drive robot</dc:title>
  <dc:creator>TaniHQ</dc:creator>
  <cp:lastModifiedBy>Selcuk Ercan</cp:lastModifiedBy>
  <cp:revision>209</cp:revision>
  <dcterms:modified xsi:type="dcterms:W3CDTF">2017-10-19T17:46:17Z</dcterms:modified>
</cp:coreProperties>
</file>