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7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5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BC7CA-D31E-4FB6-924A-D9A0E178BB70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FA25F-C9A6-42F0-A087-FAF2ADD964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FA25F-C9A6-42F0-A087-FAF2ADD964C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28973-1210-4F8A-B03B-130F7EB8440D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2"/>
                </a:solidFill>
              </a:rPr>
              <a:t>NIHIRA TECHIEES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43182"/>
            <a:ext cx="6915176" cy="2995618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00B050"/>
                </a:solidFill>
              </a:rPr>
              <a:t>Angular  13 – Tutorial</a:t>
            </a:r>
            <a:endParaRPr lang="en-IN" sz="4800" dirty="0" smtClean="0">
              <a:solidFill>
                <a:srgbClr val="00B0F0"/>
              </a:solidFill>
            </a:endParaRPr>
          </a:p>
          <a:p>
            <a:r>
              <a:rPr lang="en-IN" dirty="0" smtClean="0">
                <a:solidFill>
                  <a:srgbClr val="00B0F0"/>
                </a:solidFill>
              </a:rPr>
              <a:t>Top </a:t>
            </a:r>
            <a:r>
              <a:rPr lang="en-IN" dirty="0" smtClean="0">
                <a:solidFill>
                  <a:srgbClr val="00B0F0"/>
                </a:solidFill>
              </a:rPr>
              <a:t>30 </a:t>
            </a:r>
            <a:r>
              <a:rPr lang="en-IN" dirty="0" smtClean="0">
                <a:solidFill>
                  <a:srgbClr val="00B0F0"/>
                </a:solidFill>
              </a:rPr>
              <a:t>Interview Questions &amp; Answers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With Practical Example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US" sz="4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Q &amp; A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3600" b="1" dirty="0" smtClean="0">
                <a:solidFill>
                  <a:srgbClr val="0070C0"/>
                </a:solidFill>
              </a:rPr>
              <a:t>18</a:t>
            </a:r>
            <a:r>
              <a:rPr lang="en-IN" sz="2800" b="1" dirty="0" smtClean="0">
                <a:solidFill>
                  <a:srgbClr val="0070C0"/>
                </a:solidFill>
              </a:rPr>
              <a:t>,   </a:t>
            </a:r>
            <a:r>
              <a:rPr lang="en-IN" sz="4000" b="1" dirty="0" smtClean="0">
                <a:solidFill>
                  <a:srgbClr val="0070C0"/>
                </a:solidFill>
              </a:rPr>
              <a:t>What is reactive form?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</a:t>
            </a:r>
            <a:r>
              <a:rPr lang="en-IN" sz="2800" dirty="0" smtClean="0">
                <a:solidFill>
                  <a:srgbClr val="0070C0"/>
                </a:solidFill>
              </a:rPr>
              <a:t>1, </a:t>
            </a:r>
            <a:r>
              <a:rPr lang="en-US" sz="2800" dirty="0" smtClean="0">
                <a:solidFill>
                  <a:srgbClr val="0070C0"/>
                </a:solidFill>
              </a:rPr>
              <a:t>Reactive forms provide a model-driven approach to handling form inputs whose values change over time</a:t>
            </a:r>
            <a:r>
              <a:rPr lang="en-US" sz="2800" dirty="0" smtClean="0">
                <a:solidFill>
                  <a:srgbClr val="0070C0"/>
                </a:solidFill>
              </a:rPr>
              <a:t>.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2, we can handle validations &amp; logics from ts file itself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4000" b="1" dirty="0" smtClean="0">
                <a:solidFill>
                  <a:srgbClr val="0070C0"/>
                </a:solidFill>
              </a:rPr>
              <a:t>19</a:t>
            </a:r>
            <a:r>
              <a:rPr lang="en-IN" sz="4000" b="1" dirty="0" smtClean="0">
                <a:solidFill>
                  <a:srgbClr val="0070C0"/>
                </a:solidFill>
              </a:rPr>
              <a:t>, </a:t>
            </a:r>
            <a:r>
              <a:rPr lang="en-US" sz="4000" b="1" dirty="0" smtClean="0">
                <a:solidFill>
                  <a:srgbClr val="0070C0"/>
                </a:solidFill>
              </a:rPr>
              <a:t>What </a:t>
            </a:r>
            <a:r>
              <a:rPr lang="en-US" sz="4000" b="1" dirty="0" smtClean="0">
                <a:solidFill>
                  <a:srgbClr val="0070C0"/>
                </a:solidFill>
              </a:rPr>
              <a:t>is TDF in angular?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1, </a:t>
            </a:r>
            <a:r>
              <a:rPr lang="en-US" sz="2800" dirty="0" smtClean="0">
                <a:solidFill>
                  <a:srgbClr val="0070C0"/>
                </a:solidFill>
              </a:rPr>
              <a:t>Template-driven forms use two-way data binding to update the data model in the component as changes are made in the template and vice versa. 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4000" b="1" dirty="0" smtClean="0">
                <a:solidFill>
                  <a:srgbClr val="0070C0"/>
                </a:solidFill>
              </a:rPr>
              <a:t>20, </a:t>
            </a:r>
            <a:r>
              <a:rPr lang="en-US" sz="4000" b="1" dirty="0" smtClean="0">
                <a:solidFill>
                  <a:srgbClr val="0070C0"/>
                </a:solidFill>
              </a:rPr>
              <a:t>Diff b/w reactive &amp; TDF?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1, </a:t>
            </a:r>
            <a:r>
              <a:rPr lang="en-US" sz="2800" dirty="0" smtClean="0">
                <a:solidFill>
                  <a:srgbClr val="0070C0"/>
                </a:solidFill>
              </a:rPr>
              <a:t>Template Driven Forms are based only on template directives, while Reactive forms are defined programmatically at the level of the component class.</a:t>
            </a:r>
            <a:endParaRPr lang="en-IN" sz="28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Q &amp; A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3600" b="1" dirty="0" smtClean="0">
                <a:solidFill>
                  <a:srgbClr val="0070C0"/>
                </a:solidFill>
              </a:rPr>
              <a:t>21</a:t>
            </a:r>
            <a:r>
              <a:rPr lang="en-IN" sz="2800" b="1" dirty="0" smtClean="0">
                <a:solidFill>
                  <a:srgbClr val="0070C0"/>
                </a:solidFill>
              </a:rPr>
              <a:t>,   </a:t>
            </a:r>
            <a:r>
              <a:rPr lang="en-IN" sz="4000" b="1" dirty="0" smtClean="0">
                <a:solidFill>
                  <a:srgbClr val="0070C0"/>
                </a:solidFill>
              </a:rPr>
              <a:t>What is two way binding?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</a:t>
            </a:r>
            <a:r>
              <a:rPr lang="en-IN" sz="2800" dirty="0" smtClean="0">
                <a:solidFill>
                  <a:srgbClr val="0070C0"/>
                </a:solidFill>
              </a:rPr>
              <a:t>1, </a:t>
            </a:r>
            <a:r>
              <a:rPr lang="en-US" sz="2800" dirty="0" smtClean="0">
                <a:solidFill>
                  <a:srgbClr val="0070C0"/>
                </a:solidFill>
              </a:rPr>
              <a:t>Two-way binding means that any data-related </a:t>
            </a:r>
            <a:r>
              <a:rPr lang="en-US" sz="2800" dirty="0" smtClean="0">
                <a:solidFill>
                  <a:srgbClr val="0070C0"/>
                </a:solidFill>
              </a:rPr>
              <a:t>changes in view updated to modal similarly modal data change updated to  all views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2, this is the combination event binding + property binding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3, syntax is [()]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4000" b="1" dirty="0" smtClean="0">
                <a:solidFill>
                  <a:srgbClr val="0070C0"/>
                </a:solidFill>
              </a:rPr>
              <a:t>22</a:t>
            </a:r>
            <a:r>
              <a:rPr lang="en-IN" sz="4000" b="1" dirty="0" smtClean="0">
                <a:solidFill>
                  <a:srgbClr val="0070C0"/>
                </a:solidFill>
              </a:rPr>
              <a:t>, </a:t>
            </a:r>
            <a:r>
              <a:rPr lang="en-US" sz="4000" b="1" dirty="0" smtClean="0">
                <a:solidFill>
                  <a:srgbClr val="0070C0"/>
                </a:solidFill>
              </a:rPr>
              <a:t>What </a:t>
            </a:r>
            <a:r>
              <a:rPr lang="en-US" sz="4000" b="1" dirty="0" smtClean="0">
                <a:solidFill>
                  <a:srgbClr val="0070C0"/>
                </a:solidFill>
              </a:rPr>
              <a:t>is event binding?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1, </a:t>
            </a:r>
            <a:r>
              <a:rPr lang="en-US" sz="2800" dirty="0" smtClean="0">
                <a:solidFill>
                  <a:srgbClr val="0070C0"/>
                </a:solidFill>
              </a:rPr>
              <a:t>used to handle the events raised by the user actions like button click, mouse movement, keystrokes, etc</a:t>
            </a:r>
            <a:r>
              <a:rPr lang="en-US" sz="2800" dirty="0" smtClean="0">
                <a:solidFill>
                  <a:srgbClr val="0070C0"/>
                </a:solidFill>
              </a:rPr>
              <a:t>.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 2,  syntax ()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4000" b="1" dirty="0" smtClean="0">
                <a:solidFill>
                  <a:srgbClr val="0070C0"/>
                </a:solidFill>
              </a:rPr>
              <a:t>23, </a:t>
            </a:r>
            <a:r>
              <a:rPr lang="en-US" sz="4000" b="1" dirty="0" smtClean="0">
                <a:solidFill>
                  <a:srgbClr val="0070C0"/>
                </a:solidFill>
              </a:rPr>
              <a:t>what is observable?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1, </a:t>
            </a:r>
            <a:r>
              <a:rPr lang="en-US" sz="2800" dirty="0" smtClean="0">
                <a:solidFill>
                  <a:srgbClr val="0070C0"/>
                </a:solidFill>
              </a:rPr>
              <a:t>Observable is basically a function that can </a:t>
            </a:r>
            <a:r>
              <a:rPr lang="en-US" sz="2800" dirty="0" smtClean="0">
                <a:solidFill>
                  <a:srgbClr val="0070C0"/>
                </a:solidFill>
              </a:rPr>
              <a:t>emit the data if there is any change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2,  It’s provided by </a:t>
            </a:r>
            <a:r>
              <a:rPr lang="en-IN" sz="2800" dirty="0" err="1" smtClean="0">
                <a:solidFill>
                  <a:srgbClr val="0070C0"/>
                </a:solidFill>
              </a:rPr>
              <a:t>Rxjs</a:t>
            </a:r>
            <a:endParaRPr lang="en-IN" sz="28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Q &amp; A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3600" b="1" dirty="0" smtClean="0">
                <a:solidFill>
                  <a:srgbClr val="0070C0"/>
                </a:solidFill>
              </a:rPr>
              <a:t>24</a:t>
            </a:r>
            <a:r>
              <a:rPr lang="en-IN" sz="2800" b="1" dirty="0" smtClean="0">
                <a:solidFill>
                  <a:srgbClr val="0070C0"/>
                </a:solidFill>
              </a:rPr>
              <a:t>,   </a:t>
            </a:r>
            <a:r>
              <a:rPr lang="en-IN" sz="4000" b="1" dirty="0" smtClean="0">
                <a:solidFill>
                  <a:srgbClr val="0070C0"/>
                </a:solidFill>
              </a:rPr>
              <a:t>What is </a:t>
            </a:r>
            <a:r>
              <a:rPr lang="en-IN" sz="4000" b="1" dirty="0" err="1" smtClean="0">
                <a:solidFill>
                  <a:srgbClr val="0070C0"/>
                </a:solidFill>
              </a:rPr>
              <a:t>RxJS</a:t>
            </a:r>
            <a:r>
              <a:rPr lang="en-IN" sz="4000" b="1" dirty="0" smtClean="0">
                <a:solidFill>
                  <a:srgbClr val="0070C0"/>
                </a:solidFill>
              </a:rPr>
              <a:t>?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1, </a:t>
            </a:r>
            <a:r>
              <a:rPr lang="en-US" sz="2800" dirty="0" smtClean="0">
                <a:solidFill>
                  <a:srgbClr val="0070C0"/>
                </a:solidFill>
              </a:rPr>
              <a:t>library for reactive programming  it easier to compose asynchronous or callback-based </a:t>
            </a:r>
            <a:r>
              <a:rPr lang="en-US" sz="2800" dirty="0" smtClean="0">
                <a:solidFill>
                  <a:srgbClr val="0070C0"/>
                </a:solidFill>
              </a:rPr>
              <a:t>code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2, It provides many operators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4000" b="1" dirty="0" smtClean="0">
                <a:solidFill>
                  <a:srgbClr val="0070C0"/>
                </a:solidFill>
              </a:rPr>
              <a:t>25</a:t>
            </a:r>
            <a:r>
              <a:rPr lang="en-IN" sz="4000" b="1" dirty="0" smtClean="0">
                <a:solidFill>
                  <a:srgbClr val="0070C0"/>
                </a:solidFill>
              </a:rPr>
              <a:t>, </a:t>
            </a:r>
            <a:r>
              <a:rPr lang="en-US" sz="4000" b="1" dirty="0" smtClean="0">
                <a:solidFill>
                  <a:srgbClr val="0070C0"/>
                </a:solidFill>
              </a:rPr>
              <a:t>What </a:t>
            </a:r>
            <a:r>
              <a:rPr lang="en-US" sz="4000" b="1" dirty="0" smtClean="0">
                <a:solidFill>
                  <a:srgbClr val="0070C0"/>
                </a:solidFill>
              </a:rPr>
              <a:t>is diff b/w Session storage/ local storage?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1, </a:t>
            </a:r>
            <a:r>
              <a:rPr lang="en-US" sz="2800" dirty="0" smtClean="0">
                <a:solidFill>
                  <a:srgbClr val="0070C0"/>
                </a:solidFill>
              </a:rPr>
              <a:t>the difference is that while data in </a:t>
            </a:r>
            <a:r>
              <a:rPr lang="en-US" sz="2800" dirty="0" smtClean="0">
                <a:solidFill>
                  <a:srgbClr val="0070C0"/>
                </a:solidFill>
              </a:rPr>
              <a:t>local Storage </a:t>
            </a:r>
            <a:r>
              <a:rPr lang="en-US" sz="2800" dirty="0" smtClean="0">
                <a:solidFill>
                  <a:srgbClr val="0070C0"/>
                </a:solidFill>
              </a:rPr>
              <a:t>doesn't expire, data in </a:t>
            </a:r>
            <a:r>
              <a:rPr lang="en-US" sz="2800" dirty="0" smtClean="0">
                <a:solidFill>
                  <a:srgbClr val="0070C0"/>
                </a:solidFill>
              </a:rPr>
              <a:t>session Storage </a:t>
            </a:r>
            <a:r>
              <a:rPr lang="en-US" sz="2800" dirty="0" smtClean="0">
                <a:solidFill>
                  <a:srgbClr val="0070C0"/>
                </a:solidFill>
              </a:rPr>
              <a:t>is cleared when the page session </a:t>
            </a:r>
            <a:r>
              <a:rPr lang="en-US" sz="2800" dirty="0" smtClean="0">
                <a:solidFill>
                  <a:srgbClr val="0070C0"/>
                </a:solidFill>
              </a:rPr>
              <a:t>ends</a:t>
            </a:r>
          </a:p>
          <a:p>
            <a:pPr>
              <a:buNone/>
            </a:pPr>
            <a:endParaRPr lang="en-IN" sz="28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Q &amp; A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3600" b="1" dirty="0" smtClean="0">
                <a:solidFill>
                  <a:srgbClr val="0070C0"/>
                </a:solidFill>
              </a:rPr>
              <a:t>27</a:t>
            </a:r>
            <a:r>
              <a:rPr lang="en-IN" sz="2800" b="1" dirty="0" smtClean="0">
                <a:solidFill>
                  <a:srgbClr val="0070C0"/>
                </a:solidFill>
              </a:rPr>
              <a:t>,   </a:t>
            </a:r>
            <a:r>
              <a:rPr lang="en-IN" sz="4000" b="1" dirty="0" smtClean="0">
                <a:solidFill>
                  <a:srgbClr val="0070C0"/>
                </a:solidFill>
              </a:rPr>
              <a:t>How to run unit testing in angular?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</a:t>
            </a:r>
            <a:r>
              <a:rPr lang="en-US" sz="2800" dirty="0" smtClean="0">
                <a:solidFill>
                  <a:srgbClr val="0070C0"/>
                </a:solidFill>
              </a:rPr>
              <a:t>1, Unit tests are written using Jasmine and are run to see if individual parts of an application 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      2</a:t>
            </a:r>
            <a:r>
              <a:rPr lang="en-US" sz="2800" dirty="0" smtClean="0">
                <a:solidFill>
                  <a:srgbClr val="0070C0"/>
                </a:solidFill>
              </a:rPr>
              <a:t>, Angular uses Karma as the test runner for the project's unit tests</a:t>
            </a:r>
            <a:r>
              <a:rPr lang="en-US" sz="2800" dirty="0" smtClean="0">
                <a:solidFill>
                  <a:srgbClr val="0070C0"/>
                </a:solidFill>
              </a:rPr>
              <a:t>.</a:t>
            </a:r>
          </a:p>
          <a:p>
            <a:pPr>
              <a:buNone/>
            </a:pPr>
            <a:r>
              <a:rPr lang="en-IN" sz="4000" b="1" dirty="0" smtClean="0">
                <a:solidFill>
                  <a:srgbClr val="0070C0"/>
                </a:solidFill>
              </a:rPr>
              <a:t>28</a:t>
            </a:r>
            <a:r>
              <a:rPr lang="en-IN" sz="4000" b="1" dirty="0" smtClean="0">
                <a:solidFill>
                  <a:srgbClr val="0070C0"/>
                </a:solidFill>
              </a:rPr>
              <a:t>, </a:t>
            </a:r>
            <a:r>
              <a:rPr lang="en-US" sz="4000" b="1" dirty="0" smtClean="0">
                <a:solidFill>
                  <a:srgbClr val="0070C0"/>
                </a:solidFill>
              </a:rPr>
              <a:t>Lazy loading in angular?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</a:t>
            </a:r>
            <a:r>
              <a:rPr lang="en-IN" sz="2800" dirty="0" smtClean="0">
                <a:solidFill>
                  <a:srgbClr val="0070C0"/>
                </a:solidFill>
              </a:rPr>
              <a:t>1, </a:t>
            </a:r>
            <a:r>
              <a:rPr lang="en-US" sz="2800" dirty="0" smtClean="0">
                <a:solidFill>
                  <a:srgbClr val="0070C0"/>
                </a:solidFill>
              </a:rPr>
              <a:t>Lazy </a:t>
            </a:r>
            <a:r>
              <a:rPr lang="en-US" sz="2800" dirty="0" smtClean="0">
                <a:solidFill>
                  <a:srgbClr val="0070C0"/>
                </a:solidFill>
              </a:rPr>
              <a:t>loading is the process of loading components, modules, or other assets of a website as they're required. 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4000" b="1" dirty="0" smtClean="0">
                <a:solidFill>
                  <a:srgbClr val="0070C0"/>
                </a:solidFill>
              </a:rPr>
              <a:t>29, </a:t>
            </a:r>
            <a:r>
              <a:rPr lang="en-US" sz="4000" b="1" dirty="0" smtClean="0">
                <a:solidFill>
                  <a:srgbClr val="0070C0"/>
                </a:solidFill>
              </a:rPr>
              <a:t>diff b/w observable &amp; Promise?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1  A </a:t>
            </a:r>
            <a:r>
              <a:rPr lang="en-US" sz="2800" dirty="0" smtClean="0">
                <a:solidFill>
                  <a:srgbClr val="0070C0"/>
                </a:solidFill>
              </a:rPr>
              <a:t>Promise is always asynchronous, while an Observable can be either synchronous or asynchronous.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2, Observables return data many times as data change. Promise emits a single value. 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3, Observables are lazy collections of multiple values over time. It’s really a great approach for </a:t>
            </a:r>
            <a:r>
              <a:rPr lang="en-US" sz="2800" dirty="0" err="1" smtClean="0">
                <a:solidFill>
                  <a:srgbClr val="0070C0"/>
                </a:solidFill>
              </a:rPr>
              <a:t>async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operations.Promises</a:t>
            </a:r>
            <a:r>
              <a:rPr lang="en-US" sz="2800" dirty="0" smtClean="0">
                <a:solidFill>
                  <a:srgbClr val="0070C0"/>
                </a:solidFill>
              </a:rPr>
              <a:t> are not lazy.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4,  Observables can be cancelled using unsubscribe(). Promises cannot be cancelled.</a:t>
            </a:r>
            <a:endParaRPr lang="en-IN" sz="28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Q &amp; A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3600" b="1" dirty="0" smtClean="0">
                <a:solidFill>
                  <a:srgbClr val="0070C0"/>
                </a:solidFill>
              </a:rPr>
              <a:t>30</a:t>
            </a:r>
            <a:r>
              <a:rPr lang="en-IN" sz="2800" b="1" dirty="0" smtClean="0">
                <a:solidFill>
                  <a:srgbClr val="0070C0"/>
                </a:solidFill>
              </a:rPr>
              <a:t>,   </a:t>
            </a:r>
            <a:r>
              <a:rPr lang="en-IN" sz="4000" b="1" dirty="0" smtClean="0">
                <a:solidFill>
                  <a:srgbClr val="0070C0"/>
                </a:solidFill>
              </a:rPr>
              <a:t>Subject in angular?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</a:t>
            </a:r>
            <a:r>
              <a:rPr lang="en-US" sz="2800" dirty="0" smtClean="0">
                <a:solidFill>
                  <a:srgbClr val="0070C0"/>
                </a:solidFill>
              </a:rPr>
              <a:t>1, A Subject is like an Observable, but can multicast to many Observers. Subjects are like </a:t>
            </a:r>
            <a:r>
              <a:rPr lang="en-US" sz="2800" dirty="0" err="1" smtClean="0">
                <a:solidFill>
                  <a:srgbClr val="0070C0"/>
                </a:solidFill>
              </a:rPr>
              <a:t>EventEmitters</a:t>
            </a:r>
            <a:r>
              <a:rPr lang="en-US" sz="2800" dirty="0" smtClean="0">
                <a:solidFill>
                  <a:srgbClr val="0070C0"/>
                </a:solidFill>
              </a:rPr>
              <a:t>: they maintain a registry of many listeners</a:t>
            </a:r>
            <a:r>
              <a:rPr lang="en-US" sz="2800" dirty="0" smtClean="0">
                <a:solidFill>
                  <a:srgbClr val="0070C0"/>
                </a:solidFill>
              </a:rPr>
              <a:t>.</a:t>
            </a:r>
          </a:p>
          <a:p>
            <a:pPr>
              <a:buNone/>
            </a:pPr>
            <a:r>
              <a:rPr lang="en-IN" sz="3600" b="1" dirty="0" smtClean="0">
                <a:solidFill>
                  <a:srgbClr val="0070C0"/>
                </a:solidFill>
              </a:rPr>
              <a:t>31</a:t>
            </a:r>
            <a:r>
              <a:rPr lang="en-IN" sz="2800" b="1" dirty="0" smtClean="0">
                <a:solidFill>
                  <a:srgbClr val="0070C0"/>
                </a:solidFill>
              </a:rPr>
              <a:t>,   </a:t>
            </a:r>
            <a:r>
              <a:rPr lang="en-IN" sz="4000" b="1" dirty="0" smtClean="0">
                <a:solidFill>
                  <a:srgbClr val="0070C0"/>
                </a:solidFill>
              </a:rPr>
              <a:t>What is the replace of bootstrap?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</a:t>
            </a:r>
            <a:r>
              <a:rPr lang="en-US" sz="2800" dirty="0" smtClean="0">
                <a:solidFill>
                  <a:srgbClr val="0070C0"/>
                </a:solidFill>
              </a:rPr>
              <a:t>1, </a:t>
            </a:r>
            <a:r>
              <a:rPr lang="en-US" sz="2800" dirty="0" smtClean="0">
                <a:solidFill>
                  <a:srgbClr val="0070C0"/>
                </a:solidFill>
              </a:rPr>
              <a:t>We can use material UI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3600" b="1" dirty="0" smtClean="0">
                <a:solidFill>
                  <a:srgbClr val="0070C0"/>
                </a:solidFill>
              </a:rPr>
              <a:t>32</a:t>
            </a:r>
            <a:r>
              <a:rPr lang="en-IN" sz="2800" b="1" dirty="0" smtClean="0">
                <a:solidFill>
                  <a:srgbClr val="0070C0"/>
                </a:solidFill>
              </a:rPr>
              <a:t>,   </a:t>
            </a:r>
            <a:r>
              <a:rPr lang="en-IN" sz="4000" b="1" dirty="0" smtClean="0">
                <a:solidFill>
                  <a:srgbClr val="0070C0"/>
                </a:solidFill>
              </a:rPr>
              <a:t>How to show notifications?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</a:t>
            </a:r>
            <a:r>
              <a:rPr lang="en-US" sz="2800" dirty="0" smtClean="0">
                <a:solidFill>
                  <a:srgbClr val="0070C0"/>
                </a:solidFill>
              </a:rPr>
              <a:t>1, </a:t>
            </a:r>
            <a:r>
              <a:rPr lang="en-US" sz="2800" dirty="0" smtClean="0">
                <a:solidFill>
                  <a:srgbClr val="0070C0"/>
                </a:solidFill>
              </a:rPr>
              <a:t>We can use external libraries. Ex : </a:t>
            </a:r>
            <a:r>
              <a:rPr lang="en-US" sz="2800" dirty="0" err="1" smtClean="0">
                <a:solidFill>
                  <a:srgbClr val="0070C0"/>
                </a:solidFill>
              </a:rPr>
              <a:t>Alertifyjs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3600" b="1" dirty="0" smtClean="0">
                <a:solidFill>
                  <a:srgbClr val="0070C0"/>
                </a:solidFill>
              </a:rPr>
              <a:t>32</a:t>
            </a:r>
            <a:r>
              <a:rPr lang="en-IN" sz="2800" b="1" dirty="0" smtClean="0">
                <a:solidFill>
                  <a:srgbClr val="0070C0"/>
                </a:solidFill>
              </a:rPr>
              <a:t>,   </a:t>
            </a:r>
            <a:r>
              <a:rPr lang="en-IN" sz="4000" b="1" dirty="0" smtClean="0">
                <a:solidFill>
                  <a:srgbClr val="0070C0"/>
                </a:solidFill>
              </a:rPr>
              <a:t>Can we deploy in IIS Server 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</a:t>
            </a:r>
            <a:r>
              <a:rPr lang="en-US" sz="2800" dirty="0" smtClean="0">
                <a:solidFill>
                  <a:srgbClr val="0070C0"/>
                </a:solidFill>
              </a:rPr>
              <a:t>1, </a:t>
            </a:r>
            <a:r>
              <a:rPr lang="en-US" sz="2800" dirty="0" smtClean="0">
                <a:solidFill>
                  <a:srgbClr val="0070C0"/>
                </a:solidFill>
              </a:rPr>
              <a:t>Yes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sz="28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sz="5400" dirty="0" smtClean="0">
                <a:solidFill>
                  <a:schemeClr val="accent1"/>
                </a:solidFill>
              </a:rPr>
              <a:t>        NIHIRA TECHIEES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        THANKS FOR WATCHING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Introduction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IN" sz="36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3600" b="1" dirty="0" smtClean="0">
                <a:solidFill>
                  <a:srgbClr val="0070C0"/>
                </a:solidFill>
              </a:rPr>
              <a:t>  What is angular &amp; advantages of angular</a:t>
            </a:r>
            <a:endParaRPr lang="en-IN" sz="36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</a:t>
            </a:r>
            <a:r>
              <a:rPr lang="en-IN" sz="2800" dirty="0" smtClean="0">
                <a:solidFill>
                  <a:srgbClr val="0070C0"/>
                </a:solidFill>
              </a:rPr>
              <a:t>1, </a:t>
            </a:r>
            <a:r>
              <a:rPr lang="en-US" sz="2800" dirty="0" smtClean="0">
                <a:solidFill>
                  <a:srgbClr val="0070C0"/>
                </a:solidFill>
              </a:rPr>
              <a:t>Angular is a </a:t>
            </a:r>
            <a:r>
              <a:rPr lang="en-US" sz="2800" dirty="0" smtClean="0">
                <a:solidFill>
                  <a:srgbClr val="0070C0"/>
                </a:solidFill>
              </a:rPr>
              <a:t>Typescript-based </a:t>
            </a:r>
            <a:r>
              <a:rPr lang="en-US" sz="2800" dirty="0" smtClean="0">
                <a:solidFill>
                  <a:srgbClr val="0070C0"/>
                </a:solidFill>
              </a:rPr>
              <a:t>free and open-source web application </a:t>
            </a:r>
            <a:r>
              <a:rPr lang="en-US" sz="2800" dirty="0" smtClean="0">
                <a:solidFill>
                  <a:srgbClr val="0070C0"/>
                </a:solidFill>
              </a:rPr>
              <a:t>framework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2, Provided by Google , having long term support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3, </a:t>
            </a:r>
            <a:r>
              <a:rPr lang="en-US" sz="2800" dirty="0" smtClean="0">
                <a:solidFill>
                  <a:srgbClr val="0070C0"/>
                </a:solidFill>
              </a:rPr>
              <a:t>Cross-Platform </a:t>
            </a:r>
            <a:r>
              <a:rPr lang="en-US" sz="2800" dirty="0" smtClean="0">
                <a:solidFill>
                  <a:srgbClr val="0070C0"/>
                </a:solidFill>
              </a:rPr>
              <a:t>Development</a:t>
            </a:r>
            <a:r>
              <a:rPr lang="en-US" sz="2800" dirty="0" smtClean="0">
                <a:solidFill>
                  <a:srgbClr val="0070C0"/>
                </a:solidFill>
              </a:rPr>
              <a:t>.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      4, Improved </a:t>
            </a:r>
            <a:r>
              <a:rPr lang="en-US" sz="2800" dirty="0" smtClean="0">
                <a:solidFill>
                  <a:srgbClr val="0070C0"/>
                </a:solidFill>
              </a:rPr>
              <a:t>Speed and Performance.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      5, Faster </a:t>
            </a:r>
            <a:r>
              <a:rPr lang="en-US" sz="2800" dirty="0" smtClean="0">
                <a:solidFill>
                  <a:srgbClr val="0070C0"/>
                </a:solidFill>
              </a:rPr>
              <a:t>Development Process.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      6, Readable </a:t>
            </a:r>
            <a:r>
              <a:rPr lang="en-US" sz="2800" dirty="0" smtClean="0">
                <a:solidFill>
                  <a:srgbClr val="0070C0"/>
                </a:solidFill>
              </a:rPr>
              <a:t>and Testable Code.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      7, More </a:t>
            </a:r>
            <a:r>
              <a:rPr lang="en-US" sz="2800" dirty="0" smtClean="0">
                <a:solidFill>
                  <a:srgbClr val="0070C0"/>
                </a:solidFill>
              </a:rPr>
              <a:t>Lightweight Web Applications</a:t>
            </a:r>
            <a:r>
              <a:rPr lang="en-US" sz="2800" dirty="0" smtClean="0">
                <a:solidFill>
                  <a:srgbClr val="0070C0"/>
                </a:solidFill>
              </a:rPr>
              <a:t>.</a:t>
            </a:r>
            <a:endParaRPr lang="en-IN" sz="28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Q &amp; A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sz="36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3600" b="1" dirty="0" smtClean="0">
                <a:solidFill>
                  <a:srgbClr val="0070C0"/>
                </a:solidFill>
              </a:rPr>
              <a:t>1</a:t>
            </a:r>
            <a:r>
              <a:rPr lang="en-IN" sz="3600" b="1" dirty="0" smtClean="0">
                <a:solidFill>
                  <a:srgbClr val="0070C0"/>
                </a:solidFill>
              </a:rPr>
              <a:t>,   </a:t>
            </a:r>
            <a:r>
              <a:rPr lang="en-IN" sz="3600" b="1" dirty="0" smtClean="0">
                <a:solidFill>
                  <a:srgbClr val="0070C0"/>
                </a:solidFill>
              </a:rPr>
              <a:t>How to identify Angular app version &amp; Angular CLI Version?</a:t>
            </a:r>
            <a:endParaRPr lang="en-IN" sz="36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</a:t>
            </a:r>
            <a:r>
              <a:rPr lang="en-IN" sz="2800" dirty="0" smtClean="0">
                <a:solidFill>
                  <a:srgbClr val="0070C0"/>
                </a:solidFill>
              </a:rPr>
              <a:t>1, ng version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2,  For application version check package.json</a:t>
            </a:r>
            <a:endParaRPr lang="en-IN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4000" b="1" dirty="0" smtClean="0">
                <a:solidFill>
                  <a:srgbClr val="0070C0"/>
                </a:solidFill>
              </a:rPr>
              <a:t>2, </a:t>
            </a:r>
            <a:r>
              <a:rPr lang="en-US" sz="4000" b="1" dirty="0" smtClean="0">
                <a:solidFill>
                  <a:srgbClr val="0070C0"/>
                </a:solidFill>
              </a:rPr>
              <a:t>What is the default </a:t>
            </a:r>
            <a:r>
              <a:rPr lang="en-US" sz="4000" b="1" dirty="0" smtClean="0">
                <a:solidFill>
                  <a:srgbClr val="0070C0"/>
                </a:solidFill>
              </a:rPr>
              <a:t>port? how </a:t>
            </a:r>
            <a:r>
              <a:rPr lang="en-US" sz="4000" b="1" dirty="0" smtClean="0">
                <a:solidFill>
                  <a:srgbClr val="0070C0"/>
                </a:solidFill>
              </a:rPr>
              <a:t>can we change the port?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1, </a:t>
            </a:r>
            <a:r>
              <a:rPr lang="en-IN" sz="2800" dirty="0" smtClean="0">
                <a:solidFill>
                  <a:srgbClr val="0070C0"/>
                </a:solidFill>
              </a:rPr>
              <a:t>default port number 4200</a:t>
            </a:r>
            <a:endParaRPr lang="en-IN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2, </a:t>
            </a:r>
            <a:r>
              <a:rPr lang="en-IN" sz="2800" dirty="0" smtClean="0">
                <a:solidFill>
                  <a:srgbClr val="0070C0"/>
                </a:solidFill>
              </a:rPr>
              <a:t>use the command ng serve –port 3000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 3, Add </a:t>
            </a:r>
            <a:r>
              <a:rPr lang="en-US" sz="2800" dirty="0" smtClean="0">
                <a:solidFill>
                  <a:schemeClr val="accent1"/>
                </a:solidFill>
              </a:rPr>
              <a:t>"start</a:t>
            </a:r>
            <a:r>
              <a:rPr lang="en-US" sz="2800" dirty="0" smtClean="0">
                <a:solidFill>
                  <a:schemeClr val="accent1"/>
                </a:solidFill>
              </a:rPr>
              <a:t>": "ng serve --port </a:t>
            </a:r>
            <a:r>
              <a:rPr lang="en-US" sz="2800" dirty="0" smtClean="0">
                <a:solidFill>
                  <a:schemeClr val="accent1"/>
                </a:solidFill>
              </a:rPr>
              <a:t>3000“ in package.json under scripts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chemeClr val="accent1"/>
                </a:solidFill>
              </a:rPr>
              <a:t> </a:t>
            </a:r>
            <a:r>
              <a:rPr lang="en-IN" sz="2800" dirty="0" smtClean="0">
                <a:solidFill>
                  <a:schemeClr val="accent1"/>
                </a:solidFill>
              </a:rPr>
              <a:t>        4, Add port with value in angular.json</a:t>
            </a:r>
            <a:endParaRPr lang="en-IN" sz="28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 smtClean="0"/>
              <a:t> </a:t>
            </a:r>
            <a:endParaRPr lang="en-IN" sz="28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Q &amp; A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3600" b="1" dirty="0" smtClean="0">
                <a:solidFill>
                  <a:srgbClr val="0070C0"/>
                </a:solidFill>
              </a:rPr>
              <a:t>3</a:t>
            </a:r>
            <a:r>
              <a:rPr lang="en-IN" sz="2800" b="1" dirty="0" smtClean="0">
                <a:solidFill>
                  <a:srgbClr val="0070C0"/>
                </a:solidFill>
              </a:rPr>
              <a:t>,   </a:t>
            </a:r>
            <a:r>
              <a:rPr lang="en-IN" sz="4000" b="1" dirty="0" smtClean="0">
                <a:solidFill>
                  <a:srgbClr val="0070C0"/>
                </a:solidFill>
              </a:rPr>
              <a:t>What is component?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</a:t>
            </a:r>
            <a:r>
              <a:rPr lang="en-IN" sz="2800" dirty="0" smtClean="0">
                <a:solidFill>
                  <a:srgbClr val="0070C0"/>
                </a:solidFill>
              </a:rPr>
              <a:t>1, </a:t>
            </a:r>
            <a:r>
              <a:rPr lang="en-US" sz="2800" dirty="0" smtClean="0">
                <a:solidFill>
                  <a:srgbClr val="0070C0"/>
                </a:solidFill>
              </a:rPr>
              <a:t>basic UI building block of an Angular </a:t>
            </a:r>
            <a:r>
              <a:rPr lang="en-US" sz="2800" dirty="0" smtClean="0">
                <a:solidFill>
                  <a:srgbClr val="0070C0"/>
                </a:solidFill>
              </a:rPr>
              <a:t>app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2, Every component have own logic &amp; Design 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3,  Application can have many components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4,   We can reuse the component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5    Component consist of 3 files (ts + html + css) 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6,    Create component using </a:t>
            </a:r>
            <a:r>
              <a:rPr lang="en-IN" sz="2800" b="1" dirty="0" smtClean="0">
                <a:solidFill>
                  <a:srgbClr val="0070C0"/>
                </a:solidFill>
              </a:rPr>
              <a:t>ng g c name</a:t>
            </a:r>
            <a:endParaRPr lang="en-IN" sz="28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4000" b="1" dirty="0" smtClean="0">
                <a:solidFill>
                  <a:srgbClr val="0070C0"/>
                </a:solidFill>
              </a:rPr>
              <a:t>4</a:t>
            </a:r>
            <a:r>
              <a:rPr lang="en-IN" sz="4000" b="1" dirty="0" smtClean="0">
                <a:solidFill>
                  <a:srgbClr val="0070C0"/>
                </a:solidFill>
              </a:rPr>
              <a:t>, </a:t>
            </a:r>
            <a:r>
              <a:rPr lang="en-US" sz="4000" b="1" dirty="0" smtClean="0">
                <a:solidFill>
                  <a:srgbClr val="0070C0"/>
                </a:solidFill>
              </a:rPr>
              <a:t>What is the </a:t>
            </a:r>
            <a:r>
              <a:rPr lang="en-US" sz="4000" b="1" dirty="0" smtClean="0">
                <a:solidFill>
                  <a:srgbClr val="0070C0"/>
                </a:solidFill>
              </a:rPr>
              <a:t>inline style &amp; template?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1, </a:t>
            </a:r>
            <a:r>
              <a:rPr lang="en-IN" sz="2800" dirty="0" smtClean="0">
                <a:solidFill>
                  <a:srgbClr val="0070C0"/>
                </a:solidFill>
              </a:rPr>
              <a:t>inline style nothing but creating component without css fie , css changes will be added in the component (ts) itself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</a:t>
            </a:r>
            <a:r>
              <a:rPr lang="en-IN" sz="2800" b="1" dirty="0" smtClean="0">
                <a:solidFill>
                  <a:srgbClr val="0070C0"/>
                </a:solidFill>
              </a:rPr>
              <a:t>ng </a:t>
            </a:r>
            <a:r>
              <a:rPr lang="en-IN" sz="2800" b="1" dirty="0" smtClean="0">
                <a:solidFill>
                  <a:srgbClr val="0070C0"/>
                </a:solidFill>
              </a:rPr>
              <a:t>g </a:t>
            </a:r>
            <a:r>
              <a:rPr lang="en-IN" sz="2800" b="1" dirty="0" smtClean="0">
                <a:solidFill>
                  <a:srgbClr val="0070C0"/>
                </a:solidFill>
              </a:rPr>
              <a:t>c customer </a:t>
            </a:r>
            <a:r>
              <a:rPr lang="en-IN" sz="2800" b="1" dirty="0" smtClean="0">
                <a:solidFill>
                  <a:srgbClr val="0070C0"/>
                </a:solidFill>
              </a:rPr>
              <a:t>--inline-style</a:t>
            </a:r>
            <a:endParaRPr lang="en-IN" sz="28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 </a:t>
            </a:r>
            <a:r>
              <a:rPr lang="en-IN" sz="2800" dirty="0" smtClean="0">
                <a:solidFill>
                  <a:srgbClr val="0070C0"/>
                </a:solidFill>
              </a:rPr>
              <a:t>2</a:t>
            </a:r>
            <a:r>
              <a:rPr lang="en-IN" sz="2800" dirty="0" smtClean="0">
                <a:solidFill>
                  <a:srgbClr val="0070C0"/>
                </a:solidFill>
              </a:rPr>
              <a:t>, </a:t>
            </a:r>
            <a:r>
              <a:rPr lang="en-IN" sz="2800" dirty="0" smtClean="0">
                <a:solidFill>
                  <a:srgbClr val="0070C0"/>
                </a:solidFill>
              </a:rPr>
              <a:t>inline </a:t>
            </a:r>
            <a:r>
              <a:rPr lang="en-IN" sz="2800" dirty="0" smtClean="0">
                <a:solidFill>
                  <a:srgbClr val="0070C0"/>
                </a:solidFill>
              </a:rPr>
              <a:t>template nothing </a:t>
            </a:r>
            <a:r>
              <a:rPr lang="en-IN" sz="2800" dirty="0" smtClean="0">
                <a:solidFill>
                  <a:srgbClr val="0070C0"/>
                </a:solidFill>
              </a:rPr>
              <a:t>but creating component without </a:t>
            </a:r>
            <a:r>
              <a:rPr lang="en-IN" sz="2800" dirty="0" smtClean="0">
                <a:solidFill>
                  <a:srgbClr val="0070C0"/>
                </a:solidFill>
              </a:rPr>
              <a:t>html fie </a:t>
            </a:r>
            <a:r>
              <a:rPr lang="en-IN" sz="2800" dirty="0" smtClean="0">
                <a:solidFill>
                  <a:srgbClr val="0070C0"/>
                </a:solidFill>
              </a:rPr>
              <a:t>, </a:t>
            </a:r>
            <a:r>
              <a:rPr lang="en-IN" sz="2800" dirty="0" smtClean="0">
                <a:solidFill>
                  <a:srgbClr val="0070C0"/>
                </a:solidFill>
              </a:rPr>
              <a:t>html changes </a:t>
            </a:r>
            <a:r>
              <a:rPr lang="en-IN" sz="2800" dirty="0" smtClean="0">
                <a:solidFill>
                  <a:srgbClr val="0070C0"/>
                </a:solidFill>
              </a:rPr>
              <a:t>will be added in the component (ts) itself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IN" sz="2800" b="1" dirty="0" smtClean="0">
                <a:solidFill>
                  <a:srgbClr val="0070C0"/>
                </a:solidFill>
              </a:rPr>
              <a:t>     ng g c supplier --</a:t>
            </a:r>
            <a:r>
              <a:rPr lang="en-IN" sz="2800" b="1" dirty="0" smtClean="0">
                <a:solidFill>
                  <a:srgbClr val="0070C0"/>
                </a:solidFill>
              </a:rPr>
              <a:t>inline-style </a:t>
            </a:r>
            <a:r>
              <a:rPr lang="en-IN" sz="2800" b="1" dirty="0" smtClean="0">
                <a:solidFill>
                  <a:srgbClr val="0070C0"/>
                </a:solidFill>
              </a:rPr>
              <a:t> --</a:t>
            </a:r>
            <a:r>
              <a:rPr lang="en-IN" sz="2800" b="1" dirty="0" smtClean="0">
                <a:solidFill>
                  <a:srgbClr val="0070C0"/>
                </a:solidFill>
              </a:rPr>
              <a:t>inline-template</a:t>
            </a:r>
            <a:endParaRPr lang="en-IN" sz="28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Q &amp; A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3600" b="1" dirty="0" smtClean="0">
                <a:solidFill>
                  <a:srgbClr val="0070C0"/>
                </a:solidFill>
              </a:rPr>
              <a:t>5</a:t>
            </a:r>
            <a:r>
              <a:rPr lang="en-IN" sz="2800" b="1" dirty="0" smtClean="0">
                <a:solidFill>
                  <a:srgbClr val="0070C0"/>
                </a:solidFill>
              </a:rPr>
              <a:t>,   </a:t>
            </a:r>
            <a:r>
              <a:rPr lang="en-IN" sz="4000" b="1" dirty="0" smtClean="0">
                <a:solidFill>
                  <a:srgbClr val="0070C0"/>
                </a:solidFill>
              </a:rPr>
              <a:t>What is Interpolation?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</a:t>
            </a:r>
            <a:r>
              <a:rPr lang="en-IN" sz="2800" dirty="0" smtClean="0">
                <a:solidFill>
                  <a:srgbClr val="0070C0"/>
                </a:solidFill>
              </a:rPr>
              <a:t>1, </a:t>
            </a:r>
            <a:r>
              <a:rPr lang="en-US" sz="2800" dirty="0" smtClean="0">
                <a:solidFill>
                  <a:srgbClr val="0070C0"/>
                </a:solidFill>
              </a:rPr>
              <a:t>This is the kind one way data binding , syntax {{data}}</a:t>
            </a:r>
            <a:endParaRPr lang="en-IN" sz="28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4000" b="1" dirty="0" smtClean="0">
                <a:solidFill>
                  <a:srgbClr val="0070C0"/>
                </a:solidFill>
              </a:rPr>
              <a:t>4</a:t>
            </a:r>
            <a:r>
              <a:rPr lang="en-IN" sz="4000" b="1" dirty="0" smtClean="0">
                <a:solidFill>
                  <a:srgbClr val="0070C0"/>
                </a:solidFill>
              </a:rPr>
              <a:t>, </a:t>
            </a:r>
            <a:r>
              <a:rPr lang="en-US" sz="4000" b="1" dirty="0" smtClean="0">
                <a:solidFill>
                  <a:srgbClr val="0070C0"/>
                </a:solidFill>
              </a:rPr>
              <a:t>What is </a:t>
            </a:r>
            <a:r>
              <a:rPr lang="en-US" sz="4000" b="1" dirty="0" smtClean="0">
                <a:solidFill>
                  <a:srgbClr val="0070C0"/>
                </a:solidFill>
              </a:rPr>
              <a:t>pipes?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1, </a:t>
            </a:r>
            <a:r>
              <a:rPr lang="en-IN" sz="2800" dirty="0" smtClean="0">
                <a:solidFill>
                  <a:srgbClr val="0070C0"/>
                </a:solidFill>
              </a:rPr>
              <a:t>pipes are nothing but text formatter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 2,  basically its works like function it will take input and return the output</a:t>
            </a:r>
          </a:p>
          <a:p>
            <a:pPr>
              <a:buNone/>
            </a:pPr>
            <a:r>
              <a:rPr lang="en-IN" sz="4000" b="1" dirty="0" smtClean="0">
                <a:solidFill>
                  <a:srgbClr val="0070C0"/>
                </a:solidFill>
              </a:rPr>
              <a:t>5, </a:t>
            </a:r>
            <a:r>
              <a:rPr lang="en-US" sz="4000" b="1" dirty="0" smtClean="0">
                <a:solidFill>
                  <a:srgbClr val="0070C0"/>
                </a:solidFill>
              </a:rPr>
              <a:t>What is </a:t>
            </a:r>
            <a:r>
              <a:rPr lang="en-US" sz="4000" b="1" dirty="0" smtClean="0">
                <a:solidFill>
                  <a:srgbClr val="0070C0"/>
                </a:solidFill>
              </a:rPr>
              <a:t>property binding?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1, </a:t>
            </a:r>
            <a:r>
              <a:rPr lang="en-IN" sz="2800" dirty="0" smtClean="0">
                <a:solidFill>
                  <a:srgbClr val="0070C0"/>
                </a:solidFill>
              </a:rPr>
              <a:t>it’s used to set values of properties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  2, syntax []</a:t>
            </a:r>
            <a:endParaRPr lang="en-IN" sz="2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sz="28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Q &amp; A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3600" b="1" dirty="0" smtClean="0">
                <a:solidFill>
                  <a:srgbClr val="0070C0"/>
                </a:solidFill>
              </a:rPr>
              <a:t>6</a:t>
            </a:r>
            <a:r>
              <a:rPr lang="en-IN" sz="2800" b="1" dirty="0" smtClean="0">
                <a:solidFill>
                  <a:srgbClr val="0070C0"/>
                </a:solidFill>
              </a:rPr>
              <a:t>,   </a:t>
            </a:r>
            <a:r>
              <a:rPr lang="en-IN" sz="4000" b="1" dirty="0" smtClean="0">
                <a:solidFill>
                  <a:srgbClr val="0070C0"/>
                </a:solidFill>
              </a:rPr>
              <a:t>Diff b/w property binding &amp; Interpolation?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</a:t>
            </a:r>
            <a:r>
              <a:rPr lang="en-IN" sz="2800" dirty="0" smtClean="0">
                <a:solidFill>
                  <a:srgbClr val="0070C0"/>
                </a:solidFill>
              </a:rPr>
              <a:t>1, </a:t>
            </a:r>
            <a:r>
              <a:rPr lang="en-US" sz="2800" dirty="0" smtClean="0">
                <a:solidFill>
                  <a:srgbClr val="0070C0"/>
                </a:solidFill>
              </a:rPr>
              <a:t>Property binding does not convert the expression result to a </a:t>
            </a:r>
            <a:r>
              <a:rPr lang="en-US" sz="2800" dirty="0" smtClean="0">
                <a:solidFill>
                  <a:srgbClr val="0070C0"/>
                </a:solidFill>
              </a:rPr>
              <a:t>string</a:t>
            </a:r>
          </a:p>
          <a:p>
            <a:pPr>
              <a:buNone/>
            </a:pPr>
            <a:r>
              <a:rPr lang="en-IN" sz="2800" b="1" dirty="0" smtClean="0">
                <a:solidFill>
                  <a:srgbClr val="0070C0"/>
                </a:solidFill>
              </a:rPr>
              <a:t> </a:t>
            </a:r>
            <a:r>
              <a:rPr lang="en-IN" sz="2800" b="1" dirty="0" smtClean="0">
                <a:solidFill>
                  <a:srgbClr val="0070C0"/>
                </a:solidFill>
              </a:rPr>
              <a:t>       </a:t>
            </a:r>
            <a:r>
              <a:rPr lang="en-IN" sz="2800" dirty="0" smtClean="0">
                <a:solidFill>
                  <a:srgbClr val="0070C0"/>
                </a:solidFill>
              </a:rPr>
              <a:t>2, property binding is suitable for bind disable, checked</a:t>
            </a:r>
            <a:endParaRPr lang="en-IN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4000" b="1" dirty="0" smtClean="0">
                <a:solidFill>
                  <a:srgbClr val="0070C0"/>
                </a:solidFill>
              </a:rPr>
              <a:t>7</a:t>
            </a:r>
            <a:r>
              <a:rPr lang="en-IN" sz="4000" b="1" dirty="0" smtClean="0">
                <a:solidFill>
                  <a:srgbClr val="0070C0"/>
                </a:solidFill>
              </a:rPr>
              <a:t>, </a:t>
            </a:r>
            <a:r>
              <a:rPr lang="en-US" sz="4000" b="1" dirty="0" smtClean="0">
                <a:solidFill>
                  <a:srgbClr val="0070C0"/>
                </a:solidFill>
              </a:rPr>
              <a:t>What is </a:t>
            </a:r>
            <a:r>
              <a:rPr lang="en-US" sz="4000" b="1" dirty="0" smtClean="0">
                <a:solidFill>
                  <a:srgbClr val="0070C0"/>
                </a:solidFill>
              </a:rPr>
              <a:t>module?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1, </a:t>
            </a:r>
            <a:r>
              <a:rPr lang="en-US" sz="2800" dirty="0" smtClean="0">
                <a:solidFill>
                  <a:srgbClr val="0070C0"/>
                </a:solidFill>
              </a:rPr>
              <a:t>place where you can group the components, directives, pipes, and services, which are related to the application</a:t>
            </a:r>
            <a:endParaRPr lang="en-IN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 2,  It is defined using </a:t>
            </a:r>
            <a:r>
              <a:rPr lang="en-IN" sz="2800" dirty="0" err="1" smtClean="0">
                <a:solidFill>
                  <a:srgbClr val="0070C0"/>
                </a:solidFill>
              </a:rPr>
              <a:t>ngModule</a:t>
            </a:r>
            <a:endParaRPr lang="en-IN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       ng </a:t>
            </a:r>
            <a:r>
              <a:rPr lang="en-US" sz="2800" dirty="0" smtClean="0">
                <a:solidFill>
                  <a:srgbClr val="0070C0"/>
                </a:solidFill>
              </a:rPr>
              <a:t>generate module [module-name] </a:t>
            </a:r>
            <a:r>
              <a:rPr lang="en-US" sz="2800" dirty="0" smtClean="0">
                <a:solidFill>
                  <a:srgbClr val="0070C0"/>
                </a:solidFill>
              </a:rPr>
              <a:t>–routing</a:t>
            </a:r>
          </a:p>
          <a:p>
            <a:pPr>
              <a:buNone/>
            </a:pPr>
            <a:r>
              <a:rPr lang="en-IN" sz="4000" b="1" dirty="0" smtClean="0">
                <a:solidFill>
                  <a:srgbClr val="0070C0"/>
                </a:solidFill>
              </a:rPr>
              <a:t>8, </a:t>
            </a:r>
            <a:r>
              <a:rPr lang="en-US" sz="4000" b="1" dirty="0" smtClean="0">
                <a:solidFill>
                  <a:srgbClr val="0070C0"/>
                </a:solidFill>
              </a:rPr>
              <a:t>what is directive?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1, </a:t>
            </a:r>
            <a:r>
              <a:rPr lang="en-US" sz="2800" dirty="0" smtClean="0">
                <a:solidFill>
                  <a:srgbClr val="0070C0"/>
                </a:solidFill>
              </a:rPr>
              <a:t>Directives are classes that add additional behavior to elements in your Angular applications. 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2, </a:t>
            </a:r>
            <a:r>
              <a:rPr lang="fr-FR" sz="2800" dirty="0" smtClean="0">
                <a:solidFill>
                  <a:srgbClr val="0070C0"/>
                </a:solidFill>
              </a:rPr>
              <a:t>Components directives</a:t>
            </a:r>
          </a:p>
          <a:p>
            <a:pPr>
              <a:buNone/>
            </a:pPr>
            <a:r>
              <a:rPr lang="fr-FR" sz="2800" dirty="0" smtClean="0">
                <a:solidFill>
                  <a:srgbClr val="0070C0"/>
                </a:solidFill>
              </a:rPr>
              <a:t>             Structural directives</a:t>
            </a:r>
          </a:p>
          <a:p>
            <a:pPr>
              <a:buNone/>
            </a:pPr>
            <a:r>
              <a:rPr lang="fr-FR" sz="2800" dirty="0" smtClean="0">
                <a:solidFill>
                  <a:srgbClr val="0070C0"/>
                </a:solidFill>
              </a:rPr>
              <a:t>             Attribute directives</a:t>
            </a:r>
            <a:endParaRPr lang="en-IN" sz="2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sz="28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Q &amp; A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4000" b="1" dirty="0" smtClean="0">
                <a:solidFill>
                  <a:srgbClr val="0070C0"/>
                </a:solidFill>
              </a:rPr>
              <a:t>9</a:t>
            </a:r>
            <a:r>
              <a:rPr lang="en-IN" sz="4000" b="1" dirty="0" smtClean="0">
                <a:solidFill>
                  <a:srgbClr val="0070C0"/>
                </a:solidFill>
              </a:rPr>
              <a:t>, </a:t>
            </a:r>
            <a:r>
              <a:rPr lang="en-US" sz="4000" b="1" dirty="0" smtClean="0">
                <a:solidFill>
                  <a:srgbClr val="0070C0"/>
                </a:solidFill>
              </a:rPr>
              <a:t>What is </a:t>
            </a:r>
            <a:r>
              <a:rPr lang="en-US" sz="4000" b="1" dirty="0" smtClean="0">
                <a:solidFill>
                  <a:srgbClr val="0070C0"/>
                </a:solidFill>
              </a:rPr>
              <a:t>routing?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1, </a:t>
            </a:r>
            <a:r>
              <a:rPr lang="en-US" sz="2800" dirty="0" smtClean="0">
                <a:solidFill>
                  <a:srgbClr val="0070C0"/>
                </a:solidFill>
              </a:rPr>
              <a:t>routing is an URL pattern matching</a:t>
            </a:r>
            <a:endParaRPr lang="en-IN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 2, Used </a:t>
            </a:r>
            <a:r>
              <a:rPr lang="en-US" sz="2800" dirty="0" smtClean="0">
                <a:solidFill>
                  <a:srgbClr val="0070C0"/>
                </a:solidFill>
              </a:rPr>
              <a:t>t</a:t>
            </a:r>
            <a:r>
              <a:rPr lang="en-US" sz="2800" dirty="0" smtClean="0">
                <a:solidFill>
                  <a:srgbClr val="0070C0"/>
                </a:solidFill>
              </a:rPr>
              <a:t>o </a:t>
            </a:r>
            <a:r>
              <a:rPr lang="en-US" sz="2800" dirty="0" smtClean="0">
                <a:solidFill>
                  <a:srgbClr val="0070C0"/>
                </a:solidFill>
              </a:rPr>
              <a:t>handle the navigation from one view to the </a:t>
            </a:r>
            <a:r>
              <a:rPr lang="en-US" sz="2800" dirty="0" smtClean="0">
                <a:solidFill>
                  <a:srgbClr val="0070C0"/>
                </a:solidFill>
              </a:rPr>
              <a:t>next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     Routes – this is the class used to map the component &amp; path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     router-outlet </a:t>
            </a:r>
            <a:r>
              <a:rPr lang="en-IN" sz="2800" dirty="0" smtClean="0">
                <a:solidFill>
                  <a:srgbClr val="0070C0"/>
                </a:solidFill>
              </a:rPr>
              <a:t>– this is the place to load the active component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      routerLink -  this is the directive to navigate different route</a:t>
            </a:r>
          </a:p>
          <a:p>
            <a:pPr>
              <a:buNone/>
            </a:pPr>
            <a:r>
              <a:rPr lang="en-IN" sz="3600" b="1" dirty="0" smtClean="0">
                <a:solidFill>
                  <a:srgbClr val="0070C0"/>
                </a:solidFill>
              </a:rPr>
              <a:t>10</a:t>
            </a:r>
            <a:r>
              <a:rPr lang="en-IN" sz="2800" b="1" dirty="0" smtClean="0">
                <a:solidFill>
                  <a:srgbClr val="0070C0"/>
                </a:solidFill>
              </a:rPr>
              <a:t>,   </a:t>
            </a:r>
            <a:r>
              <a:rPr lang="en-IN" sz="4000" b="1" dirty="0" smtClean="0">
                <a:solidFill>
                  <a:srgbClr val="0070C0"/>
                </a:solidFill>
              </a:rPr>
              <a:t>What is child routing?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1, </a:t>
            </a:r>
            <a:r>
              <a:rPr lang="en-IN" sz="2800" dirty="0" smtClean="0">
                <a:solidFill>
                  <a:srgbClr val="0070C0"/>
                </a:solidFill>
              </a:rPr>
              <a:t>Creating new </a:t>
            </a:r>
            <a:r>
              <a:rPr lang="en-US" sz="2800" dirty="0" smtClean="0">
                <a:solidFill>
                  <a:srgbClr val="0070C0"/>
                </a:solidFill>
              </a:rPr>
              <a:t>Route inside the another Route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4000" b="1" dirty="0" smtClean="0">
                <a:solidFill>
                  <a:srgbClr val="0070C0"/>
                </a:solidFill>
              </a:rPr>
              <a:t>11, </a:t>
            </a:r>
            <a:r>
              <a:rPr lang="en-US" sz="4000" b="1" dirty="0" smtClean="0">
                <a:solidFill>
                  <a:srgbClr val="0070C0"/>
                </a:solidFill>
              </a:rPr>
              <a:t>What </a:t>
            </a:r>
            <a:r>
              <a:rPr lang="en-US" sz="4000" b="1" dirty="0" smtClean="0">
                <a:solidFill>
                  <a:srgbClr val="0070C0"/>
                </a:solidFill>
              </a:rPr>
              <a:t>is angular route guard?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1, </a:t>
            </a:r>
            <a:r>
              <a:rPr lang="en-US" sz="2800" dirty="0" smtClean="0">
                <a:solidFill>
                  <a:srgbClr val="0070C0"/>
                </a:solidFill>
              </a:rPr>
              <a:t>Angular Route Guard is an interface which can be implemented to decide if a route can be </a:t>
            </a:r>
            <a:r>
              <a:rPr lang="en-US" sz="2800" dirty="0" smtClean="0">
                <a:solidFill>
                  <a:srgbClr val="0070C0"/>
                </a:solidFill>
              </a:rPr>
              <a:t>activated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 2, used to implement authentication</a:t>
            </a:r>
            <a:endParaRPr lang="en-IN" sz="28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Q &amp; A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sz="3600" b="1" dirty="0" smtClean="0">
                <a:solidFill>
                  <a:srgbClr val="0070C0"/>
                </a:solidFill>
              </a:rPr>
              <a:t>12</a:t>
            </a:r>
            <a:r>
              <a:rPr lang="en-IN" sz="2800" b="1" dirty="0" smtClean="0">
                <a:solidFill>
                  <a:srgbClr val="0070C0"/>
                </a:solidFill>
              </a:rPr>
              <a:t>,   </a:t>
            </a:r>
            <a:r>
              <a:rPr lang="en-IN" sz="4000" b="1" dirty="0" smtClean="0">
                <a:solidFill>
                  <a:srgbClr val="0070C0"/>
                </a:solidFill>
              </a:rPr>
              <a:t>what is services?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</a:t>
            </a:r>
            <a:r>
              <a:rPr lang="en-IN" sz="2800" dirty="0" smtClean="0">
                <a:solidFill>
                  <a:srgbClr val="0070C0"/>
                </a:solidFill>
              </a:rPr>
              <a:t>1, </a:t>
            </a:r>
            <a:r>
              <a:rPr lang="en-US" sz="2800" dirty="0" smtClean="0">
                <a:solidFill>
                  <a:srgbClr val="0070C0"/>
                </a:solidFill>
              </a:rPr>
              <a:t>typescript class to have </a:t>
            </a:r>
            <a:r>
              <a:rPr lang="en-US" sz="2800" dirty="0" err="1" smtClean="0">
                <a:solidFill>
                  <a:srgbClr val="0070C0"/>
                </a:solidFill>
              </a:rPr>
              <a:t>injectable</a:t>
            </a:r>
            <a:r>
              <a:rPr lang="en-US" sz="2800" dirty="0" smtClean="0">
                <a:solidFill>
                  <a:srgbClr val="0070C0"/>
                </a:solidFill>
              </a:rPr>
              <a:t> decorator</a:t>
            </a:r>
          </a:p>
          <a:p>
            <a:pPr>
              <a:buNone/>
            </a:pPr>
            <a:r>
              <a:rPr lang="en-IN" sz="2800" b="1" dirty="0" smtClean="0">
                <a:solidFill>
                  <a:srgbClr val="0070C0"/>
                </a:solidFill>
              </a:rPr>
              <a:t> </a:t>
            </a:r>
            <a:r>
              <a:rPr lang="en-IN" sz="2800" b="1" dirty="0" smtClean="0">
                <a:solidFill>
                  <a:srgbClr val="0070C0"/>
                </a:solidFill>
              </a:rPr>
              <a:t>       </a:t>
            </a:r>
            <a:r>
              <a:rPr lang="en-IN" sz="2800" dirty="0" smtClean="0">
                <a:solidFill>
                  <a:srgbClr val="0070C0"/>
                </a:solidFill>
              </a:rPr>
              <a:t>2, It can be injected into many components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3, Used to consume http services also transfer the data b/w components</a:t>
            </a:r>
            <a:endParaRPr lang="en-IN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4000" b="1" dirty="0" smtClean="0">
                <a:solidFill>
                  <a:srgbClr val="0070C0"/>
                </a:solidFill>
              </a:rPr>
              <a:t>13</a:t>
            </a:r>
            <a:r>
              <a:rPr lang="en-IN" sz="4000" b="1" dirty="0" smtClean="0">
                <a:solidFill>
                  <a:srgbClr val="0070C0"/>
                </a:solidFill>
              </a:rPr>
              <a:t>, </a:t>
            </a:r>
            <a:r>
              <a:rPr lang="en-US" sz="4000" b="1" dirty="0" smtClean="0">
                <a:solidFill>
                  <a:srgbClr val="0070C0"/>
                </a:solidFill>
              </a:rPr>
              <a:t>What </a:t>
            </a:r>
            <a:r>
              <a:rPr lang="en-US" sz="4000" b="1" dirty="0" smtClean="0">
                <a:solidFill>
                  <a:srgbClr val="0070C0"/>
                </a:solidFill>
              </a:rPr>
              <a:t>http interceptor?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1, </a:t>
            </a:r>
            <a:r>
              <a:rPr lang="en-US" sz="2800" dirty="0" smtClean="0">
                <a:solidFill>
                  <a:srgbClr val="0070C0"/>
                </a:solidFill>
              </a:rPr>
              <a:t>This is also kind of service class</a:t>
            </a:r>
            <a:endParaRPr lang="en-IN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 2, used this one we can modify the http request, we can pass auth header value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4000" b="1" dirty="0" smtClean="0">
                <a:solidFill>
                  <a:srgbClr val="0070C0"/>
                </a:solidFill>
              </a:rPr>
              <a:t>14, </a:t>
            </a:r>
            <a:r>
              <a:rPr lang="en-US" sz="4000" b="1" dirty="0" smtClean="0">
                <a:solidFill>
                  <a:srgbClr val="0070C0"/>
                </a:solidFill>
              </a:rPr>
              <a:t>Can we develop angular without VS Code?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1, </a:t>
            </a:r>
            <a:r>
              <a:rPr lang="en-IN" sz="2800" dirty="0" smtClean="0">
                <a:solidFill>
                  <a:srgbClr val="0070C0"/>
                </a:solidFill>
              </a:rPr>
              <a:t>Yes, we can develop angular using any source code editor</a:t>
            </a:r>
            <a:endParaRPr lang="en-IN" sz="28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Q &amp; A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sz="3600" b="1" dirty="0" smtClean="0">
                <a:solidFill>
                  <a:srgbClr val="0070C0"/>
                </a:solidFill>
              </a:rPr>
              <a:t>15</a:t>
            </a:r>
            <a:r>
              <a:rPr lang="en-IN" sz="2800" b="1" dirty="0" smtClean="0">
                <a:solidFill>
                  <a:srgbClr val="0070C0"/>
                </a:solidFill>
              </a:rPr>
              <a:t>,   </a:t>
            </a:r>
            <a:r>
              <a:rPr lang="en-IN" sz="4000" b="1" dirty="0" smtClean="0">
                <a:solidFill>
                  <a:srgbClr val="0070C0"/>
                </a:solidFill>
              </a:rPr>
              <a:t>How to transfer data between component?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</a:t>
            </a:r>
            <a:r>
              <a:rPr lang="en-IN" sz="2800" dirty="0" smtClean="0">
                <a:solidFill>
                  <a:srgbClr val="0070C0"/>
                </a:solidFill>
              </a:rPr>
              <a:t>1, </a:t>
            </a:r>
            <a:r>
              <a:rPr lang="en-US" sz="2800" dirty="0" smtClean="0">
                <a:solidFill>
                  <a:srgbClr val="0070C0"/>
                </a:solidFill>
              </a:rPr>
              <a:t>Parent to Child using @Input</a:t>
            </a:r>
          </a:p>
          <a:p>
            <a:pPr>
              <a:buNone/>
            </a:pPr>
            <a:r>
              <a:rPr lang="en-IN" sz="2800" b="1" dirty="0" smtClean="0">
                <a:solidFill>
                  <a:srgbClr val="0070C0"/>
                </a:solidFill>
              </a:rPr>
              <a:t> </a:t>
            </a:r>
            <a:r>
              <a:rPr lang="en-IN" sz="2800" b="1" dirty="0" smtClean="0">
                <a:solidFill>
                  <a:srgbClr val="0070C0"/>
                </a:solidFill>
              </a:rPr>
              <a:t>       </a:t>
            </a:r>
            <a:r>
              <a:rPr lang="en-IN" sz="2800" dirty="0" smtClean="0">
                <a:solidFill>
                  <a:srgbClr val="0070C0"/>
                </a:solidFill>
              </a:rPr>
              <a:t>2, Child to parent using @output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3, transfer bidirectional @</a:t>
            </a:r>
            <a:r>
              <a:rPr lang="en-IN" sz="2800" dirty="0" err="1" smtClean="0">
                <a:solidFill>
                  <a:srgbClr val="0070C0"/>
                </a:solidFill>
              </a:rPr>
              <a:t>viewchild</a:t>
            </a:r>
            <a:endParaRPr lang="en-IN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4, using services</a:t>
            </a:r>
            <a:endParaRPr lang="en-IN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4000" b="1" dirty="0" smtClean="0">
                <a:solidFill>
                  <a:srgbClr val="0070C0"/>
                </a:solidFill>
              </a:rPr>
              <a:t>16</a:t>
            </a:r>
            <a:r>
              <a:rPr lang="en-IN" sz="4000" b="1" dirty="0" smtClean="0">
                <a:solidFill>
                  <a:srgbClr val="0070C0"/>
                </a:solidFill>
              </a:rPr>
              <a:t>, </a:t>
            </a:r>
            <a:r>
              <a:rPr lang="en-US" sz="4000" b="1" dirty="0" smtClean="0">
                <a:solidFill>
                  <a:srgbClr val="0070C0"/>
                </a:solidFill>
              </a:rPr>
              <a:t>What </a:t>
            </a:r>
            <a:r>
              <a:rPr lang="en-US" sz="4000" b="1" dirty="0" smtClean="0">
                <a:solidFill>
                  <a:srgbClr val="0070C0"/>
                </a:solidFill>
              </a:rPr>
              <a:t>is forms in angular?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1, </a:t>
            </a:r>
            <a:r>
              <a:rPr lang="en-US" sz="2800" dirty="0" smtClean="0">
                <a:solidFill>
                  <a:srgbClr val="0070C0"/>
                </a:solidFill>
              </a:rPr>
              <a:t>Forms are used to handle user input data</a:t>
            </a:r>
            <a:endParaRPr lang="en-IN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 2, basically we have 2 types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      * Template driven form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        *  Reactive forms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4000" b="1" dirty="0" smtClean="0">
                <a:solidFill>
                  <a:srgbClr val="0070C0"/>
                </a:solidFill>
              </a:rPr>
              <a:t>17, </a:t>
            </a:r>
            <a:r>
              <a:rPr lang="en-US" sz="4000" b="1" dirty="0" smtClean="0">
                <a:solidFill>
                  <a:srgbClr val="0070C0"/>
                </a:solidFill>
              </a:rPr>
              <a:t>Can we use bootstrap in angular? How?</a:t>
            </a:r>
            <a:endParaRPr lang="en-IN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  1, </a:t>
            </a:r>
            <a:r>
              <a:rPr lang="en-IN" sz="2800" dirty="0" smtClean="0">
                <a:solidFill>
                  <a:srgbClr val="0070C0"/>
                </a:solidFill>
              </a:rPr>
              <a:t>Yes, we can use ngbootstrap</a:t>
            </a:r>
            <a:endParaRPr lang="en-IN" sz="28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6689</TotalTime>
  <Words>1397</Words>
  <Application>Microsoft Office PowerPoint</Application>
  <PresentationFormat>On-screen Show (4:3)</PresentationFormat>
  <Paragraphs>148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NIHIRA TECHIEES</vt:lpstr>
      <vt:lpstr>Introduction</vt:lpstr>
      <vt:lpstr>Q &amp; A</vt:lpstr>
      <vt:lpstr>Q &amp; A</vt:lpstr>
      <vt:lpstr>Q &amp; A</vt:lpstr>
      <vt:lpstr>Q &amp; A</vt:lpstr>
      <vt:lpstr>Q &amp; A</vt:lpstr>
      <vt:lpstr>Q &amp; A</vt:lpstr>
      <vt:lpstr>Q &amp; A</vt:lpstr>
      <vt:lpstr>Q &amp; A</vt:lpstr>
      <vt:lpstr>Q &amp; A</vt:lpstr>
      <vt:lpstr>Q &amp; A</vt:lpstr>
      <vt:lpstr>Q &amp; A</vt:lpstr>
      <vt:lpstr>Q &amp; A</vt:lpstr>
      <vt:lpstr>Slide 15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</dc:title>
  <dc:creator>Natarajan</dc:creator>
  <cp:lastModifiedBy>Natarajan</cp:lastModifiedBy>
  <cp:revision>475</cp:revision>
  <dcterms:created xsi:type="dcterms:W3CDTF">2021-07-20T17:21:27Z</dcterms:created>
  <dcterms:modified xsi:type="dcterms:W3CDTF">2022-06-05T15:00:22Z</dcterms:modified>
</cp:coreProperties>
</file>