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1"/>
  </p:notesMasterIdLst>
  <p:handoutMasterIdLst>
    <p:handoutMasterId r:id="rId12"/>
  </p:handoutMasterIdLst>
  <p:sldIdLst>
    <p:sldId id="256" r:id="rId2"/>
    <p:sldId id="309" r:id="rId3"/>
    <p:sldId id="319" r:id="rId4"/>
    <p:sldId id="312" r:id="rId5"/>
    <p:sldId id="323" r:id="rId6"/>
    <p:sldId id="324" r:id="rId7"/>
    <p:sldId id="322" r:id="rId8"/>
    <p:sldId id="325" r:id="rId9"/>
    <p:sldId id="318"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0129" autoAdjust="0"/>
  </p:normalViewPr>
  <p:slideViewPr>
    <p:cSldViewPr snapToGrid="0">
      <p:cViewPr varScale="1">
        <p:scale>
          <a:sx n="89" d="100"/>
          <a:sy n="89" d="100"/>
        </p:scale>
        <p:origin x="374" y="77"/>
      </p:cViewPr>
      <p:guideLst>
        <p:guide orient="horz" pos="2160"/>
        <p:guide pos="3840"/>
      </p:guideLst>
    </p:cSldViewPr>
  </p:slideViewPr>
  <p:notesTextViewPr>
    <p:cViewPr>
      <p:scale>
        <a:sx n="1" d="1"/>
        <a:sy n="1" d="1"/>
      </p:scale>
      <p:origin x="0" y="0"/>
    </p:cViewPr>
  </p:notesTextViewPr>
  <p:notesViewPr>
    <p:cSldViewPr snapToGrid="0">
      <p:cViewPr varScale="1">
        <p:scale>
          <a:sx n="93" d="100"/>
          <a:sy n="93"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2EE95FC5-CD6B-4A50-9262-DC414E16C3EA}">
      <dgm:prSet custT="1"/>
      <dgm:spPr/>
      <dgm:t>
        <a:bodyPr lIns="288000" rtlCol="0"/>
        <a:lstStyle/>
        <a:p>
          <a:pPr rtl="0">
            <a:lnSpc>
              <a:spcPct val="90000"/>
            </a:lnSpc>
          </a:pPr>
          <a:r>
            <a:rPr lang="fr-FR" sz="2000" noProof="0" dirty="0">
              <a:solidFill>
                <a:schemeClr val="accent1">
                  <a:lumMod val="75000"/>
                </a:schemeClr>
              </a:solidFill>
            </a:rPr>
            <a:t>Partie 1.</a:t>
          </a:r>
        </a:p>
        <a:p>
          <a:pPr rtl="0">
            <a:lnSpc>
              <a:spcPct val="150000"/>
            </a:lnSpc>
          </a:pPr>
          <a:r>
            <a:rPr lang="fr-FR" sz="1600" noProof="0" dirty="0"/>
            <a:t>Contexte du projet et objectifs visés</a:t>
          </a:r>
        </a:p>
      </dgm:t>
    </dgm:pt>
    <dgm:pt modelId="{75374347-884B-4721-8CFF-DF080F5B1C79}" type="parTrans" cxnId="{B3F19EC2-A372-4EC3-BFE0-C62FFDFE3DF6}">
      <dgm:prSet/>
      <dgm:spPr/>
      <dgm:t>
        <a:bodyPr rtlCol="0"/>
        <a:lstStyle/>
        <a:p>
          <a:pPr rtl="0"/>
          <a:endParaRPr lang="fr-FR" noProof="0" dirty="0"/>
        </a:p>
      </dgm:t>
    </dgm:pt>
    <dgm:pt modelId="{C99EBBB1-E916-471C-83C9-ABE85B42AC26}" type="sibTrans" cxnId="{B3F19EC2-A372-4EC3-BFE0-C62FFDFE3DF6}">
      <dgm:prSet phldrT="1" phldr="0"/>
      <dgm:spPr/>
      <dgm:t>
        <a:bodyPr rtlCol="0"/>
        <a:lstStyle/>
        <a:p>
          <a:pPr rtl="0"/>
          <a:r>
            <a:rPr lang="fr-FR" noProof="0"/>
            <a:t>1</a:t>
          </a:r>
          <a:endParaRPr lang="fr-FR" noProof="0" dirty="0"/>
        </a:p>
      </dgm:t>
    </dgm:pt>
    <dgm:pt modelId="{F05611F0-8256-4954-B6CB-ED6B4F2DD397}">
      <dgm:prSet custT="1"/>
      <dgm:spPr/>
      <dgm:t>
        <a:bodyPr lIns="288000" rtlCol="0"/>
        <a:lstStyle/>
        <a:p>
          <a:pPr rtl="0">
            <a:lnSpc>
              <a:spcPct val="90000"/>
            </a:lnSpc>
          </a:pPr>
          <a:r>
            <a:rPr lang="fr-FR" sz="2000" noProof="0" dirty="0">
              <a:solidFill>
                <a:schemeClr val="accent1">
                  <a:lumMod val="75000"/>
                </a:schemeClr>
              </a:solidFill>
            </a:rPr>
            <a:t>Partie 2.</a:t>
          </a:r>
        </a:p>
        <a:p>
          <a:pPr rtl="0">
            <a:lnSpc>
              <a:spcPct val="150000"/>
            </a:lnSpc>
          </a:pPr>
          <a:r>
            <a:rPr lang="fr-FR" sz="1500" noProof="0" dirty="0"/>
            <a:t>Recommandations à mettre en place pour la suite des activités </a:t>
          </a:r>
        </a:p>
      </dgm:t>
    </dgm:pt>
    <dgm:pt modelId="{CD7328D6-9FAE-4506-9BDB-E06A571EC1D4}" type="parTrans" cxnId="{914FACD2-336A-4471-9E99-312B3F8EAB04}">
      <dgm:prSet/>
      <dgm:spPr/>
      <dgm:t>
        <a:bodyPr rtlCol="0"/>
        <a:lstStyle/>
        <a:p>
          <a:pPr rtl="0"/>
          <a:endParaRPr lang="fr-FR" noProof="0" dirty="0"/>
        </a:p>
      </dgm:t>
    </dgm:pt>
    <dgm:pt modelId="{6BD5265A-8333-420D-BDB2-65F10B3EBD76}" type="sibTrans" cxnId="{914FACD2-336A-4471-9E99-312B3F8EAB04}">
      <dgm:prSet phldrT="2" phldr="0"/>
      <dgm:spPr/>
      <dgm:t>
        <a:bodyPr rtlCol="0"/>
        <a:lstStyle/>
        <a:p>
          <a:pPr rtl="0"/>
          <a:r>
            <a:rPr lang="fr-FR" noProof="0"/>
            <a:t>2</a:t>
          </a:r>
          <a:endParaRPr lang="fr-FR" noProof="0" dirty="0"/>
        </a:p>
      </dgm:t>
    </dgm:pt>
    <dgm:pt modelId="{22625139-F93A-4F3F-A7AA-4923A01AEDF3}">
      <dgm:prSet custT="1"/>
      <dgm:spPr/>
      <dgm:t>
        <a:bodyPr lIns="288000" rtlCol="0"/>
        <a:lstStyle/>
        <a:p>
          <a:pPr rtl="0">
            <a:lnSpc>
              <a:spcPct val="90000"/>
            </a:lnSpc>
          </a:pPr>
          <a:r>
            <a:rPr lang="fr-FR" sz="2000" noProof="0" dirty="0">
              <a:solidFill>
                <a:schemeClr val="accent1">
                  <a:lumMod val="75000"/>
                </a:schemeClr>
              </a:solidFill>
            </a:rPr>
            <a:t>Partie 3.</a:t>
          </a:r>
        </a:p>
        <a:p>
          <a:pPr rtl="0">
            <a:lnSpc>
              <a:spcPct val="150000"/>
            </a:lnSpc>
          </a:pPr>
          <a:r>
            <a:rPr lang="fr-FR" sz="1500" noProof="0" dirty="0"/>
            <a:t>Illustration des traitements de données</a:t>
          </a:r>
        </a:p>
      </dgm:t>
    </dgm:pt>
    <dgm:pt modelId="{F549A0EB-6BE9-4749-8336-B02A279AE302}" type="parTrans" cxnId="{FC7721F0-429B-4CE7-BE98-C2F3C41FE9C7}">
      <dgm:prSet/>
      <dgm:spPr/>
      <dgm:t>
        <a:bodyPr rtlCol="0"/>
        <a:lstStyle/>
        <a:p>
          <a:pPr rtl="0"/>
          <a:endParaRPr lang="fr-FR" noProof="0" dirty="0"/>
        </a:p>
      </dgm:t>
    </dgm:pt>
    <dgm:pt modelId="{A8E2FA08-4DD4-4654-A85D-9A99162D6201}" type="sibTrans" cxnId="{FC7721F0-429B-4CE7-BE98-C2F3C41FE9C7}">
      <dgm:prSet phldrT="3" phldr="0"/>
      <dgm:spPr/>
      <dgm:t>
        <a:bodyPr rtlCol="0"/>
        <a:lstStyle/>
        <a:p>
          <a:pPr rtl="0"/>
          <a:r>
            <a:rPr lang="fr-FR" noProof="0"/>
            <a:t>3</a:t>
          </a:r>
          <a:endParaRPr lang="fr-FR" noProof="0" dirty="0"/>
        </a:p>
      </dgm:t>
    </dgm:pt>
    <dgm:pt modelId="{140952D0-0E1D-4F48-9F16-53581487CFA0}">
      <dgm:prSet custT="1"/>
      <dgm:spPr/>
      <dgm:t>
        <a:bodyPr lIns="288000" rtlCol="0"/>
        <a:lstStyle/>
        <a:p>
          <a:pPr rtl="0">
            <a:lnSpc>
              <a:spcPct val="90000"/>
            </a:lnSpc>
          </a:pPr>
          <a:r>
            <a:rPr lang="fr-FR" sz="2000" noProof="0" dirty="0">
              <a:solidFill>
                <a:schemeClr val="accent1">
                  <a:lumMod val="75000"/>
                </a:schemeClr>
              </a:solidFill>
            </a:rPr>
            <a:t>Partie 4.</a:t>
          </a:r>
        </a:p>
        <a:p>
          <a:pPr rtl="0">
            <a:lnSpc>
              <a:spcPct val="150000"/>
            </a:lnSpc>
          </a:pPr>
          <a:r>
            <a:rPr lang="fr-FR" sz="1500" noProof="0" dirty="0"/>
            <a:t>Synthèse des traitements réalisés </a:t>
          </a:r>
        </a:p>
      </dgm:t>
    </dgm:pt>
    <dgm:pt modelId="{790C446F-6917-41E7-BE01-7AFE2676D505}" type="parTrans" cxnId="{B07163E8-ADEC-492A-8F07-7E5786AB23AE}">
      <dgm:prSet/>
      <dgm:spPr/>
      <dgm:t>
        <a:bodyPr rtlCol="0"/>
        <a:lstStyle/>
        <a:p>
          <a:pPr rtl="0"/>
          <a:endParaRPr lang="fr-FR" noProof="0" dirty="0"/>
        </a:p>
      </dgm:t>
    </dgm:pt>
    <dgm:pt modelId="{2804F27C-9BA9-4D07-AB02-74BE7DFA2C0E}" type="sibTrans" cxnId="{B07163E8-ADEC-492A-8F07-7E5786AB23AE}">
      <dgm:prSet phldrT="4" phldr="0"/>
      <dgm:spPr/>
      <dgm:t>
        <a:bodyPr rtlCol="0"/>
        <a:lstStyle/>
        <a:p>
          <a:pPr rtl="0"/>
          <a:r>
            <a:rPr lang="fr-FR" noProof="0"/>
            <a:t>4</a:t>
          </a:r>
          <a:endParaRPr lang="fr-FR" noProof="0" dirty="0"/>
        </a:p>
      </dgm:t>
    </dgm:pt>
    <dgm:pt modelId="{C2F8C7F7-44C4-414A-BCCD-56E91DD0A777}">
      <dgm:prSet custT="1"/>
      <dgm:spPr/>
      <dgm:t>
        <a:bodyPr lIns="288000" rtlCol="0"/>
        <a:lstStyle/>
        <a:p>
          <a:pPr rtl="0">
            <a:lnSpc>
              <a:spcPct val="90000"/>
            </a:lnSpc>
          </a:pPr>
          <a:r>
            <a:rPr lang="fr-FR" sz="2000" noProof="0" dirty="0">
              <a:solidFill>
                <a:schemeClr val="accent1">
                  <a:lumMod val="75000"/>
                </a:schemeClr>
              </a:solidFill>
            </a:rPr>
            <a:t>Partie 5.</a:t>
          </a:r>
        </a:p>
        <a:p>
          <a:pPr rtl="0">
            <a:lnSpc>
              <a:spcPct val="150000"/>
            </a:lnSpc>
          </a:pPr>
          <a:r>
            <a:rPr lang="fr-FR" sz="1500" noProof="0" dirty="0"/>
            <a:t>Règles d’or à instaurer pour une bonne gouvernance</a:t>
          </a:r>
        </a:p>
      </dgm:t>
    </dgm:pt>
    <dgm:pt modelId="{E6C6DF88-9436-40D7-BA84-18FE896A6151}" type="parTrans" cxnId="{14D43B81-F92D-4CD8-9D1E-78CBF092C750}">
      <dgm:prSet/>
      <dgm:spPr/>
      <dgm:t>
        <a:bodyPr rtlCol="0"/>
        <a:lstStyle/>
        <a:p>
          <a:pPr rtl="0"/>
          <a:endParaRPr lang="fr-FR" noProof="0" dirty="0"/>
        </a:p>
      </dgm:t>
    </dgm:pt>
    <dgm:pt modelId="{4E39967D-43EF-4F15-814A-2F491D900D43}" type="sibTrans" cxnId="{14D43B81-F92D-4CD8-9D1E-78CBF092C750}">
      <dgm:prSet phldrT="5" phldr="0"/>
      <dgm:spPr/>
      <dgm:t>
        <a:bodyPr rtlCol="0"/>
        <a:lstStyle/>
        <a:p>
          <a:pPr rtl="0"/>
          <a:r>
            <a:rPr lang="fr-FR" noProof="0"/>
            <a:t>5</a:t>
          </a:r>
          <a:endParaRPr lang="fr-FR" noProof="0"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custLinFactNeighborX="-371"/>
      <dgm:spPr/>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14D43B81-F92D-4CD8-9D1E-78CBF092C750}" srcId="{D0F07F19-1F50-4B42-A7A0-278DF9D25BB1}" destId="{C2F8C7F7-44C4-414A-BCCD-56E91DD0A777}" srcOrd="4" destOrd="0" parTransId="{E6C6DF88-9436-40D7-BA84-18FE896A6151}" sibTransId="{4E39967D-43EF-4F15-814A-2F491D900D43}"/>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40CCC9E3-44E6-462B-900C-44AC8FC352F3}" type="presOf" srcId="{4E39967D-43EF-4F15-814A-2F491D900D43}" destId="{FEC87D35-FF68-4830-9865-7026502B7734}"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E061BDEB-384B-4165-AF47-0D2CE9C70384}" type="presOf" srcId="{C2F8C7F7-44C4-414A-BCCD-56E91DD0A777}" destId="{9CC4D03B-B44B-4A64-A041-4758701F1C59}" srcOrd="1"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rtlCol="0"/>
        <a:lstStyle/>
        <a:p>
          <a:pPr rtl="0"/>
          <a:endParaRPr lang="en-US"/>
        </a:p>
      </dgm:t>
    </dgm:pt>
    <dgm:pt modelId="{4B6B7787-D76E-4F78-8FA9-31BCD6E10BB7}">
      <dgm:prSet custT="1"/>
      <dgm:spPr>
        <a:solidFill>
          <a:schemeClr val="tx2">
            <a:lumMod val="90000"/>
            <a:lumOff val="10000"/>
          </a:schemeClr>
        </a:solidFill>
      </dgm:spPr>
      <dgm:t>
        <a:bodyPr lIns="144000" rtlCol="0"/>
        <a:lstStyle/>
        <a:p>
          <a:pPr rtl="0"/>
          <a:r>
            <a:rPr lang="fr-FR" sz="2000" b="1" cap="none" noProof="0" dirty="0"/>
            <a:t>1. </a:t>
          </a:r>
          <a:r>
            <a:rPr lang="fr-FR" sz="2000" b="0" cap="none" noProof="0" dirty="0">
              <a:latin typeface="Gill Sans MT" panose="020B0502020104020203"/>
              <a:ea typeface="+mn-ea"/>
              <a:cs typeface="+mn-cs"/>
            </a:rPr>
            <a:t>Mettre une stratégie Data au cœur de celle d’entreprise </a:t>
          </a:r>
          <a:r>
            <a:rPr lang="fr-FR" sz="2000" noProof="0" dirty="0">
              <a:solidFill>
                <a:schemeClr val="tx2">
                  <a:lumMod val="10000"/>
                  <a:lumOff val="90000"/>
                </a:schemeClr>
              </a:solidFill>
            </a:rPr>
            <a:t>; </a:t>
          </a:r>
        </a:p>
      </dgm:t>
    </dgm:pt>
    <dgm:pt modelId="{C1B77C00-FD9A-44DF-9391-D30E6E08AEFF}" type="parTrans" cxnId="{02837B09-CF5A-43E3-B177-8DC69E8EBB48}">
      <dgm:prSet/>
      <dgm:spPr/>
      <dgm:t>
        <a:bodyPr rtlCol="0"/>
        <a:lstStyle/>
        <a:p>
          <a:pPr rtl="0"/>
          <a:endParaRPr lang="fr-FR" sz="1600" noProof="0" dirty="0"/>
        </a:p>
      </dgm:t>
    </dgm:pt>
    <dgm:pt modelId="{089D225D-D8C3-4908-B7FF-753A969B2F06}" type="sibTrans" cxnId="{02837B09-CF5A-43E3-B177-8DC69E8EBB48}">
      <dgm:prSet/>
      <dgm:spPr/>
      <dgm:t>
        <a:bodyPr rtlCol="0"/>
        <a:lstStyle/>
        <a:p>
          <a:pPr rtl="0"/>
          <a:endParaRPr lang="fr-FR" noProof="0" dirty="0"/>
        </a:p>
      </dgm:t>
    </dgm:pt>
    <dgm:pt modelId="{DB8885A5-B6EB-4F2C-B565-8E471C95E4F5}">
      <dgm:prSet custT="1"/>
      <dgm:spPr>
        <a:solidFill>
          <a:schemeClr val="accent1"/>
        </a:solidFill>
      </dgm:spPr>
      <dgm:t>
        <a:bodyPr lIns="144000" rtlCol="0"/>
        <a:lstStyle/>
        <a:p>
          <a:pPr rtl="0"/>
          <a:r>
            <a:rPr lang="fr-FR" sz="2000" b="1" kern="1200" cap="none" noProof="0" dirty="0">
              <a:latin typeface="Gill Sans MT" panose="020B0502020104020203"/>
              <a:ea typeface="+mn-ea"/>
              <a:cs typeface="+mn-cs"/>
            </a:rPr>
            <a:t>4.</a:t>
          </a:r>
          <a:r>
            <a:rPr lang="fr-FR" sz="2000" b="0" kern="1200" cap="none" noProof="0" dirty="0">
              <a:latin typeface="Gill Sans MT" panose="020B0502020104020203"/>
              <a:ea typeface="+mn-ea"/>
              <a:cs typeface="+mn-cs"/>
            </a:rPr>
            <a:t> Définir les règles évolutives sur la qualité des données ;</a:t>
          </a:r>
          <a:endParaRPr lang="fr-FR" sz="2000" kern="1200" cap="none" noProof="0" dirty="0">
            <a:solidFill>
              <a:schemeClr val="tx2">
                <a:lumMod val="10000"/>
                <a:lumOff val="90000"/>
              </a:schemeClr>
            </a:solidFill>
          </a:endParaRPr>
        </a:p>
      </dgm:t>
    </dgm:pt>
    <dgm:pt modelId="{FED07ECD-87E1-46C6-A685-6F11ED1B0244}" type="parTrans" cxnId="{4D99F7B9-41E4-43B6-9849-65F201B581BC}">
      <dgm:prSet/>
      <dgm:spPr/>
      <dgm:t>
        <a:bodyPr rtlCol="0"/>
        <a:lstStyle/>
        <a:p>
          <a:pPr rtl="0"/>
          <a:endParaRPr lang="fr-FR" sz="1600" noProof="0" dirty="0"/>
        </a:p>
      </dgm:t>
    </dgm:pt>
    <dgm:pt modelId="{BF1C2B1D-3AC4-44C3-A217-E66F0BB7BD1D}" type="sibTrans" cxnId="{4D99F7B9-41E4-43B6-9849-65F201B581BC}">
      <dgm:prSet/>
      <dgm:spPr/>
      <dgm:t>
        <a:bodyPr rtlCol="0"/>
        <a:lstStyle/>
        <a:p>
          <a:pPr rtl="0"/>
          <a:endParaRPr lang="fr-FR" noProof="0" dirty="0"/>
        </a:p>
      </dgm:t>
    </dgm:pt>
    <dgm:pt modelId="{A330F3E4-0F28-47F6-A166-065B053DFF88}">
      <dgm:prSet custT="1"/>
      <dgm:spPr>
        <a:solidFill>
          <a:schemeClr val="tx2">
            <a:lumMod val="90000"/>
            <a:lumOff val="10000"/>
          </a:schemeClr>
        </a:solidFill>
      </dgm:spPr>
      <dgm:t>
        <a:bodyPr lIns="144000" rtlCol="0"/>
        <a:lstStyle/>
        <a:p>
          <a:pPr rtl="0"/>
          <a:r>
            <a:rPr lang="fr-FR" sz="2000" b="1" kern="1200" cap="none" noProof="0" dirty="0">
              <a:latin typeface="Gill Sans MT" panose="020B0502020104020203"/>
              <a:ea typeface="+mn-ea"/>
              <a:cs typeface="+mn-cs"/>
            </a:rPr>
            <a:t>5. </a:t>
          </a:r>
          <a:r>
            <a:rPr lang="fr-FR" sz="2000" b="0" i="0" kern="1200" dirty="0"/>
            <a:t>Mettez en place des communications pour valorisation des nouvelles règles de gouvernance </a:t>
          </a:r>
          <a:endParaRPr lang="fr-FR" sz="2000" kern="1200" cap="none" noProof="0" dirty="0">
            <a:solidFill>
              <a:schemeClr val="tx2">
                <a:lumMod val="10000"/>
                <a:lumOff val="90000"/>
              </a:schemeClr>
            </a:solidFill>
          </a:endParaRPr>
        </a:p>
      </dgm:t>
    </dgm:pt>
    <dgm:pt modelId="{E0E81ADC-9F66-42B7-8252-2CCA0A27FACE}" type="parTrans" cxnId="{C0EB1D88-6446-47E4-99CE-F5F417CC52F5}">
      <dgm:prSet/>
      <dgm:spPr/>
      <dgm:t>
        <a:bodyPr rtlCol="0"/>
        <a:lstStyle/>
        <a:p>
          <a:pPr rtl="0"/>
          <a:endParaRPr lang="fr-FR" sz="1600" noProof="0" dirty="0"/>
        </a:p>
      </dgm:t>
    </dgm:pt>
    <dgm:pt modelId="{710C2E77-9EE7-453A-8E8B-70CC8531FA08}" type="sibTrans" cxnId="{C0EB1D88-6446-47E4-99CE-F5F417CC52F5}">
      <dgm:prSet/>
      <dgm:spPr/>
      <dgm:t>
        <a:bodyPr rtlCol="0"/>
        <a:lstStyle/>
        <a:p>
          <a:pPr rtl="0"/>
          <a:endParaRPr lang="fr-FR" noProof="0" dirty="0"/>
        </a:p>
      </dgm:t>
    </dgm:pt>
    <dgm:pt modelId="{F77E5DBE-809B-4934-AEFC-E0CF82680850}">
      <dgm:prSet custT="1"/>
      <dgm:spPr>
        <a:solidFill>
          <a:schemeClr val="accent1"/>
        </a:solidFill>
      </dgm:spPr>
      <dgm:t>
        <a:bodyPr lIns="144000" rtlCol="0"/>
        <a:lstStyle/>
        <a:p>
          <a:pPr rtl="0"/>
          <a:r>
            <a:rPr lang="fr-FR" sz="2000" b="1" kern="1200" cap="none" noProof="0" dirty="0">
              <a:solidFill>
                <a:schemeClr val="bg1"/>
              </a:solidFill>
              <a:latin typeface="Gill Sans MT" panose="020B0502020104020203"/>
              <a:ea typeface="+mn-ea"/>
              <a:cs typeface="+mn-cs"/>
            </a:rPr>
            <a:t>2. </a:t>
          </a:r>
          <a:r>
            <a:rPr lang="fr-FR" sz="2000" kern="1200" noProof="0" dirty="0">
              <a:solidFill>
                <a:schemeClr val="bg1"/>
              </a:solidFill>
            </a:rPr>
            <a:t>Fixer des objectifs d’entreprises précis et SMART;</a:t>
          </a:r>
          <a:endParaRPr lang="fr-FR" sz="2000" kern="1200" cap="none" noProof="0" dirty="0">
            <a:solidFill>
              <a:schemeClr val="bg1"/>
            </a:solidFill>
            <a:latin typeface="Gill Sans MT" panose="020B0502020104020203"/>
            <a:ea typeface="+mn-ea"/>
            <a:cs typeface="+mn-cs"/>
          </a:endParaRPr>
        </a:p>
      </dgm:t>
    </dgm:pt>
    <dgm:pt modelId="{3FADD6D9-423C-49AC-891C-2ED5C18466D9}" type="parTrans" cxnId="{5893D7E6-1DA4-42D2-8FDC-2ED6EFC30D47}">
      <dgm:prSet/>
      <dgm:spPr/>
      <dgm:t>
        <a:bodyPr rtlCol="0"/>
        <a:lstStyle/>
        <a:p>
          <a:pPr rtl="0"/>
          <a:endParaRPr lang="fr-FR" noProof="0" dirty="0"/>
        </a:p>
      </dgm:t>
    </dgm:pt>
    <dgm:pt modelId="{49C18DBA-CD31-49D2-AC8F-C4C215BFFCBE}" type="sibTrans" cxnId="{5893D7E6-1DA4-42D2-8FDC-2ED6EFC30D47}">
      <dgm:prSet/>
      <dgm:spPr/>
      <dgm:t>
        <a:bodyPr rtlCol="0"/>
        <a:lstStyle/>
        <a:p>
          <a:pPr rtl="0"/>
          <a:endParaRPr lang="fr-FR" noProof="0" dirty="0"/>
        </a:p>
      </dgm:t>
    </dgm:pt>
    <dgm:pt modelId="{68F5FA87-9D83-4938-8135-12906406FB54}">
      <dgm:prSet custT="1"/>
      <dgm:spPr>
        <a:solidFill>
          <a:schemeClr val="tx2">
            <a:lumMod val="90000"/>
            <a:lumOff val="10000"/>
          </a:schemeClr>
        </a:solidFill>
      </dgm:spPr>
      <dgm:t>
        <a:bodyPr lIns="144000" rtlCol="0"/>
        <a:lstStyle/>
        <a:p>
          <a:pPr marL="0" lvl="0" indent="0" defTabSz="711200" rtl="0">
            <a:spcBef>
              <a:spcPct val="0"/>
            </a:spcBef>
            <a:spcAft>
              <a:spcPct val="35000"/>
            </a:spcAft>
            <a:buNone/>
          </a:pPr>
          <a:r>
            <a:rPr lang="fr-FR" sz="2000" b="1" kern="1200" cap="none" noProof="0" dirty="0">
              <a:latin typeface="Gill Sans MT" panose="020B0502020104020203"/>
              <a:ea typeface="+mn-ea"/>
              <a:cs typeface="+mn-cs"/>
            </a:rPr>
            <a:t>3. </a:t>
          </a:r>
          <a:r>
            <a:rPr lang="fr-FR" sz="2000" kern="1200" noProof="0" dirty="0">
              <a:solidFill>
                <a:schemeClr val="tx2">
                  <a:lumMod val="10000"/>
                  <a:lumOff val="90000"/>
                </a:schemeClr>
              </a:solidFill>
            </a:rPr>
            <a:t>Définir des KPI allant avec la stratégie Data</a:t>
          </a:r>
          <a:r>
            <a:rPr lang="fr-FR" sz="2000" b="0" kern="1200" cap="none" noProof="0" dirty="0">
              <a:latin typeface="Gill Sans MT" panose="020B0502020104020203"/>
              <a:ea typeface="+mn-ea"/>
              <a:cs typeface="+mn-cs"/>
            </a:rPr>
            <a:t>;</a:t>
          </a:r>
          <a:endParaRPr lang="fr-FR" sz="2000" b="0" kern="1200" cap="none" noProof="0" dirty="0">
            <a:solidFill>
              <a:schemeClr val="tx2">
                <a:lumMod val="10000"/>
                <a:lumOff val="90000"/>
              </a:schemeClr>
            </a:solidFill>
            <a:latin typeface="Gill Sans MT" panose="020B0502020104020203"/>
            <a:ea typeface="+mn-ea"/>
            <a:cs typeface="+mn-cs"/>
          </a:endParaRPr>
        </a:p>
      </dgm:t>
    </dgm:pt>
    <dgm:pt modelId="{1982533C-AFAF-4B88-8C9D-63D15C4DEB57}" type="parTrans" cxnId="{B5FDB712-A026-4671-B94B-4C87ADEAF62E}">
      <dgm:prSet/>
      <dgm:spPr/>
      <dgm:t>
        <a:bodyPr rtlCol="0"/>
        <a:lstStyle/>
        <a:p>
          <a:pPr rtl="0"/>
          <a:endParaRPr lang="fr-FR" noProof="0" dirty="0"/>
        </a:p>
      </dgm:t>
    </dgm:pt>
    <dgm:pt modelId="{424DD966-F307-4829-96C2-239A84AC0F46}" type="sibTrans" cxnId="{B5FDB712-A026-4671-B94B-4C87ADEAF62E}">
      <dgm:prSet/>
      <dgm:spPr/>
      <dgm:t>
        <a:bodyPr rtlCol="0"/>
        <a:lstStyle/>
        <a:p>
          <a:pPr rtl="0"/>
          <a:endParaRPr lang="fr-FR" noProof="0" dirty="0"/>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custLinFactNeighborY="19678">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custLinFactNeighborX="0" custLinFactNeighborY="16741">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0"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Partie 1.</a:t>
          </a:r>
        </a:p>
        <a:p>
          <a:pPr marL="0" lvl="0" indent="0" algn="l" defTabSz="889000" rtl="0">
            <a:lnSpc>
              <a:spcPct val="150000"/>
            </a:lnSpc>
            <a:spcBef>
              <a:spcPct val="0"/>
            </a:spcBef>
            <a:spcAft>
              <a:spcPct val="35000"/>
            </a:spcAft>
            <a:buNone/>
          </a:pPr>
          <a:r>
            <a:rPr lang="fr-FR" sz="1600" kern="1200" noProof="0" dirty="0"/>
            <a:t>Contexte du projet et objectifs visés</a:t>
          </a:r>
        </a:p>
      </dsp:txBody>
      <dsp:txXfrm>
        <a:off x="0"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1</a:t>
          </a:r>
          <a:endParaRPr lang="fr-FR" sz="4800" kern="1200" noProof="0" dirty="0"/>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Partie 2.</a:t>
          </a:r>
        </a:p>
        <a:p>
          <a:pPr marL="0" lvl="0" indent="0" algn="l" defTabSz="889000" rtl="0">
            <a:lnSpc>
              <a:spcPct val="150000"/>
            </a:lnSpc>
            <a:spcBef>
              <a:spcPct val="0"/>
            </a:spcBef>
            <a:spcAft>
              <a:spcPct val="35000"/>
            </a:spcAft>
            <a:buNone/>
          </a:pPr>
          <a:r>
            <a:rPr lang="fr-FR" sz="1500" kern="1200" noProof="0" dirty="0"/>
            <a:t>Recommandations à mettre en place pour la suite des activités </a:t>
          </a:r>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Partie 3.</a:t>
          </a:r>
        </a:p>
        <a:p>
          <a:pPr marL="0" lvl="0" indent="0" algn="l" defTabSz="889000" rtl="0">
            <a:lnSpc>
              <a:spcPct val="150000"/>
            </a:lnSpc>
            <a:spcBef>
              <a:spcPct val="0"/>
            </a:spcBef>
            <a:spcAft>
              <a:spcPct val="35000"/>
            </a:spcAft>
            <a:buNone/>
          </a:pPr>
          <a:r>
            <a:rPr lang="fr-FR" sz="1500" kern="1200" noProof="0" dirty="0"/>
            <a:t>Illustration des traitements de données</a:t>
          </a:r>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Partie 4.</a:t>
          </a:r>
        </a:p>
        <a:p>
          <a:pPr marL="0" lvl="0" indent="0" algn="l" defTabSz="889000" rtl="0">
            <a:lnSpc>
              <a:spcPct val="150000"/>
            </a:lnSpc>
            <a:spcBef>
              <a:spcPct val="0"/>
            </a:spcBef>
            <a:spcAft>
              <a:spcPct val="35000"/>
            </a:spcAft>
            <a:buNone/>
          </a:pPr>
          <a:r>
            <a:rPr lang="fr-FR" sz="1500" kern="1200" noProof="0" dirty="0"/>
            <a:t>Synthèse des traitements réalisés </a:t>
          </a:r>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4</a:t>
          </a:r>
          <a:endParaRPr lang="fr-FR" sz="4800" kern="1200" noProof="0" dirty="0"/>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Partie 5.</a:t>
          </a:r>
        </a:p>
        <a:p>
          <a:pPr marL="0" lvl="0" indent="0" algn="l" defTabSz="889000" rtl="0">
            <a:lnSpc>
              <a:spcPct val="150000"/>
            </a:lnSpc>
            <a:spcBef>
              <a:spcPct val="0"/>
            </a:spcBef>
            <a:spcAft>
              <a:spcPct val="35000"/>
            </a:spcAft>
            <a:buNone/>
          </a:pPr>
          <a:r>
            <a:rPr lang="fr-FR" sz="1500" kern="1200" noProof="0" dirty="0"/>
            <a:t>Règles d’or à instaurer pour une bonne gouvernance</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5</a:t>
          </a:r>
          <a:endParaRPr lang="fr-FR" sz="4800" kern="1200" noProof="0" dirty="0"/>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30351"/>
          <a:ext cx="6548195" cy="78624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t>1. </a:t>
          </a:r>
          <a:r>
            <a:rPr lang="fr-FR" sz="2000" b="0" kern="1200" cap="none" noProof="0" dirty="0">
              <a:latin typeface="Gill Sans MT" panose="020B0502020104020203"/>
              <a:ea typeface="+mn-ea"/>
              <a:cs typeface="+mn-cs"/>
            </a:rPr>
            <a:t>Mettre une stratégie Data au cœur de celle d’entreprise </a:t>
          </a:r>
          <a:r>
            <a:rPr lang="fr-FR" sz="2000" kern="1200" noProof="0" dirty="0">
              <a:solidFill>
                <a:schemeClr val="tx2">
                  <a:lumMod val="10000"/>
                  <a:lumOff val="90000"/>
                </a:schemeClr>
              </a:solidFill>
            </a:rPr>
            <a:t>; </a:t>
          </a:r>
        </a:p>
      </dsp:txBody>
      <dsp:txXfrm>
        <a:off x="0" y="30351"/>
        <a:ext cx="6548195" cy="786240"/>
      </dsp:txXfrm>
    </dsp:sp>
    <dsp:sp modelId="{14242B1F-D9B5-48D7-B880-6ADD69BA03A8}">
      <dsp:nvSpPr>
        <dsp:cNvPr id="0" name=""/>
        <dsp:cNvSpPr/>
      </dsp:nvSpPr>
      <dsp:spPr>
        <a:xfrm>
          <a:off x="0" y="913748"/>
          <a:ext cx="6548195" cy="786240"/>
        </a:xfrm>
        <a:prstGeom prst="rect">
          <a:avLst/>
        </a:prstGeom>
        <a:solidFill>
          <a:schemeClr val="accent1"/>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solidFill>
                <a:schemeClr val="bg1"/>
              </a:solidFill>
              <a:latin typeface="Gill Sans MT" panose="020B0502020104020203"/>
              <a:ea typeface="+mn-ea"/>
              <a:cs typeface="+mn-cs"/>
            </a:rPr>
            <a:t>2. </a:t>
          </a:r>
          <a:r>
            <a:rPr lang="fr-FR" sz="2000" kern="1200" noProof="0" dirty="0">
              <a:solidFill>
                <a:schemeClr val="bg1"/>
              </a:solidFill>
            </a:rPr>
            <a:t>Fixer des objectifs d’entreprises précis et SMART;</a:t>
          </a:r>
          <a:endParaRPr lang="fr-FR" sz="2000" kern="1200" cap="none" noProof="0" dirty="0">
            <a:solidFill>
              <a:schemeClr val="bg1"/>
            </a:solidFill>
            <a:latin typeface="Gill Sans MT" panose="020B0502020104020203"/>
            <a:ea typeface="+mn-ea"/>
            <a:cs typeface="+mn-cs"/>
          </a:endParaRPr>
        </a:p>
      </dsp:txBody>
      <dsp:txXfrm>
        <a:off x="0" y="913748"/>
        <a:ext cx="6548195" cy="786240"/>
      </dsp:txXfrm>
    </dsp:sp>
    <dsp:sp modelId="{14C74C61-1CDB-4754-9DB7-BD125709153E}">
      <dsp:nvSpPr>
        <dsp:cNvPr id="0" name=""/>
        <dsp:cNvSpPr/>
      </dsp:nvSpPr>
      <dsp:spPr>
        <a:xfrm>
          <a:off x="0" y="1841198"/>
          <a:ext cx="6548195" cy="78624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711200" rtl="0">
            <a:lnSpc>
              <a:spcPct val="90000"/>
            </a:lnSpc>
            <a:spcBef>
              <a:spcPct val="0"/>
            </a:spcBef>
            <a:spcAft>
              <a:spcPct val="35000"/>
            </a:spcAft>
            <a:buNone/>
          </a:pPr>
          <a:r>
            <a:rPr lang="fr-FR" sz="2000" b="1" kern="1200" cap="none" noProof="0" dirty="0">
              <a:latin typeface="Gill Sans MT" panose="020B0502020104020203"/>
              <a:ea typeface="+mn-ea"/>
              <a:cs typeface="+mn-cs"/>
            </a:rPr>
            <a:t>3. </a:t>
          </a:r>
          <a:r>
            <a:rPr lang="fr-FR" sz="2000" kern="1200" noProof="0" dirty="0">
              <a:solidFill>
                <a:schemeClr val="tx2">
                  <a:lumMod val="10000"/>
                  <a:lumOff val="90000"/>
                </a:schemeClr>
              </a:solidFill>
            </a:rPr>
            <a:t>Définir des KPI allant avec la stratégie Data</a:t>
          </a:r>
          <a:r>
            <a:rPr lang="fr-FR" sz="2000" b="0" kern="1200" cap="none" noProof="0" dirty="0">
              <a:latin typeface="Gill Sans MT" panose="020B0502020104020203"/>
              <a:ea typeface="+mn-ea"/>
              <a:cs typeface="+mn-cs"/>
            </a:rPr>
            <a:t>;</a:t>
          </a:r>
          <a:endParaRPr lang="fr-FR" sz="2000" b="0" kern="1200" cap="none" noProof="0" dirty="0">
            <a:solidFill>
              <a:schemeClr val="tx2">
                <a:lumMod val="10000"/>
                <a:lumOff val="90000"/>
              </a:schemeClr>
            </a:solidFill>
            <a:latin typeface="Gill Sans MT" panose="020B0502020104020203"/>
            <a:ea typeface="+mn-ea"/>
            <a:cs typeface="+mn-cs"/>
          </a:endParaRPr>
        </a:p>
      </dsp:txBody>
      <dsp:txXfrm>
        <a:off x="0" y="1841198"/>
        <a:ext cx="6548195" cy="786240"/>
      </dsp:txXfrm>
    </dsp:sp>
    <dsp:sp modelId="{49C89894-5EBE-471A-A468-46210B8B996A}">
      <dsp:nvSpPr>
        <dsp:cNvPr id="0" name=""/>
        <dsp:cNvSpPr/>
      </dsp:nvSpPr>
      <dsp:spPr>
        <a:xfrm>
          <a:off x="0" y="2728148"/>
          <a:ext cx="6548195" cy="786240"/>
        </a:xfrm>
        <a:prstGeom prst="rect">
          <a:avLst/>
        </a:prstGeom>
        <a:solidFill>
          <a:schemeClr val="accent1"/>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4.</a:t>
          </a:r>
          <a:r>
            <a:rPr lang="fr-FR" sz="2000" b="0" kern="1200" cap="none" noProof="0" dirty="0">
              <a:latin typeface="Gill Sans MT" panose="020B0502020104020203"/>
              <a:ea typeface="+mn-ea"/>
              <a:cs typeface="+mn-cs"/>
            </a:rPr>
            <a:t> Définir les règles évolutives sur la qualité des données ;</a:t>
          </a:r>
          <a:endParaRPr lang="fr-FR" sz="2000" kern="1200" cap="none" noProof="0" dirty="0">
            <a:solidFill>
              <a:schemeClr val="tx2">
                <a:lumMod val="10000"/>
                <a:lumOff val="90000"/>
              </a:schemeClr>
            </a:solidFill>
          </a:endParaRPr>
        </a:p>
      </dsp:txBody>
      <dsp:txXfrm>
        <a:off x="0" y="2728148"/>
        <a:ext cx="6548195" cy="786240"/>
      </dsp:txXfrm>
    </dsp:sp>
    <dsp:sp modelId="{F3432693-EA90-45F0-A9D1-07C9BF3C7ACB}">
      <dsp:nvSpPr>
        <dsp:cNvPr id="0" name=""/>
        <dsp:cNvSpPr/>
      </dsp:nvSpPr>
      <dsp:spPr>
        <a:xfrm>
          <a:off x="0" y="3635348"/>
          <a:ext cx="6548195" cy="78624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5. </a:t>
          </a:r>
          <a:r>
            <a:rPr lang="fr-FR" sz="2000" b="0" i="0" kern="1200" dirty="0"/>
            <a:t>Mettez en place des communications pour valorisation des nouvelles règles de gouvernance </a:t>
          </a:r>
          <a:endParaRPr lang="fr-FR" sz="2000" kern="1200" cap="none" noProof="0" dirty="0">
            <a:solidFill>
              <a:schemeClr val="tx2">
                <a:lumMod val="10000"/>
                <a:lumOff val="90000"/>
              </a:schemeClr>
            </a:solidFill>
          </a:endParaRPr>
        </a:p>
      </dsp:txBody>
      <dsp:txXfrm>
        <a:off x="0" y="3635348"/>
        <a:ext cx="6548195" cy="78624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Processus linéaire de base numéroté"/>
  <dgm:desc val="Permet de représenter une progression ; une chronologie ; des étapes séquentielles d’une tâche, d’un processus ou d’un flux de travail ; permet également de mettre en évidence un mouvement ou une direction. Des numéros automatiques ont été introduits pour montrer les étapes du processus qui apparaît dans un cercle. Les textes de niveau 1 et de niveau 2 apparaissent dans un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rtlCol="0"/>
            <a:lstStyle/>
            <a:p>
              <a:pPr rtl="0"/>
              <a:r>
                <a:t>1</a:t>
              </a:r>
            </a:p>
          </dgm:t>
        </dgm:pt>
        <dgm:pt modelId="201" type="sibTrans" cxnId="{86ABC99C-FE52-4C54-9A6D-3953E335B0E7}">
          <dgm:prSet phldrT="2"/>
          <dgm:t>
            <a:bodyPr rtlCol="0"/>
            <a:lstStyle/>
            <a:p>
              <a:pPr rtl="0"/>
              <a:r>
                <a:t>2</a:t>
              </a:r>
            </a:p>
          </dgm:t>
        </dgm:pt>
        <dgm:pt modelId="301" type="sibTrans" cxnId="{1BCC6BCE-EC6C-445D-BA79-A177C90174D5}">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E7AF26-C5F5-4F83-9BCC-79FC7D6C84FB}" type="datetime1">
              <a:rPr lang="fr-FR" smtClean="0"/>
              <a:t>15/01/2024</a:t>
            </a:fld>
            <a:endParaRPr lang="fr-FR"/>
          </a:p>
        </p:txBody>
      </p:sp>
      <p:sp>
        <p:nvSpPr>
          <p:cNvPr id="4" name="Espace réservé du pied de page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0885D5-D443-4228-8B2C-B9DF9A30D578}" type="slidenum">
              <a:rPr lang="fr-FR" smtClean="0"/>
              <a:t>‹N°›</a:t>
            </a:fld>
            <a:endParaRPr lang="fr-FR"/>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1A845AF-11F2-4347-97C4-4CF5A0EEB147}" type="datetime1">
              <a:rPr lang="fr-FR" noProof="0" smtClean="0"/>
              <a:t>15/01/2024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D2F9AB-3C90-481E-8C34-4F549BF455D7}" type="slidenum">
              <a:rPr lang="fr-FR" noProof="0" smtClean="0"/>
              <a:t>‹N°›</a:t>
            </a:fld>
            <a:endParaRPr lang="fr-FR" noProof="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a:t>
            </a:fld>
            <a:endParaRPr lang="fr-FR"/>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2</a:t>
            </a:fld>
            <a:endParaRPr lang="fr-FR"/>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3</a:t>
            </a:fld>
            <a:endParaRPr lang="fr-FR"/>
          </a:p>
        </p:txBody>
      </p:sp>
    </p:spTree>
    <p:extLst>
      <p:ext uri="{BB962C8B-B14F-4D97-AF65-F5344CB8AC3E}">
        <p14:creationId xmlns:p14="http://schemas.microsoft.com/office/powerpoint/2010/main" val="309828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En plus des 5 recommandations de base pour une bonne gouvernance, j’ai rajouté 2 autres recommandations qui sont de type structurel </a:t>
            </a: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4</a:t>
            </a:fld>
            <a:endParaRPr lang="fr-FR"/>
          </a:p>
        </p:txBody>
      </p:sp>
    </p:spTree>
    <p:extLst>
      <p:ext uri="{BB962C8B-B14F-4D97-AF65-F5344CB8AC3E}">
        <p14:creationId xmlns:p14="http://schemas.microsoft.com/office/powerpoint/2010/main" val="40943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Une rapide illustration des manipulations faites afin de respecter les normes et règles du RGPD</a:t>
            </a:r>
          </a:p>
          <a:p>
            <a:pPr rtl="0"/>
            <a:endParaRPr lang="fr-FR" dirty="0"/>
          </a:p>
          <a:p>
            <a:pPr rtl="0"/>
            <a:r>
              <a:rPr lang="fr-FR" dirty="0"/>
              <a:t>Cette illustration permet ainsi le retracer le travail ayant été réalisé et les différents outils mobilisés </a:t>
            </a: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5</a:t>
            </a:fld>
            <a:endParaRPr lang="fr-FR"/>
          </a:p>
        </p:txBody>
      </p:sp>
    </p:spTree>
    <p:extLst>
      <p:ext uri="{BB962C8B-B14F-4D97-AF65-F5344CB8AC3E}">
        <p14:creationId xmlns:p14="http://schemas.microsoft.com/office/powerpoint/2010/main" val="3783786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Mettre en place un registre de traitement de la donnée et le mettre à jour régulièrement (Peu importe l’entité en charge de sa responsabilité)</a:t>
            </a: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7</a:t>
            </a:fld>
            <a:endParaRPr lang="fr-FR"/>
          </a:p>
        </p:txBody>
      </p:sp>
    </p:spTree>
    <p:extLst>
      <p:ext uri="{BB962C8B-B14F-4D97-AF65-F5344CB8AC3E}">
        <p14:creationId xmlns:p14="http://schemas.microsoft.com/office/powerpoint/2010/main" val="94974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1-  Mettre en place des indicateurs qui valorisent l’utilisation des données avec une bonne fréquence de suivi de celles-ci </a:t>
            </a:r>
          </a:p>
          <a:p>
            <a:pPr rtl="0"/>
            <a:endParaRPr lang="fr-FR" dirty="0"/>
          </a:p>
          <a:p>
            <a:pPr rtl="0"/>
            <a:r>
              <a:rPr lang="fr-FR" dirty="0"/>
              <a:t>Une bonne gouvernance ne s’évalue pas seulement sur les mesures mise en place mais aussi sur les capacités d’évaluations des résultats de celles-ci  d’en tirer des solutions et surtout d’être dans l’amélioration continue  </a:t>
            </a:r>
          </a:p>
          <a:p>
            <a:pPr rtl="0"/>
            <a:endParaRPr lang="fr-FR" dirty="0"/>
          </a:p>
          <a:p>
            <a:pPr rtl="0"/>
            <a:endParaRPr lang="fr-FR" dirty="0"/>
          </a:p>
          <a:p>
            <a:pPr rtl="0"/>
            <a:r>
              <a:rPr lang="fr-FR" dirty="0"/>
              <a:t>Stratégie Data en lien avec celles des métiers (stratégie d’entreprise et savoir tirer des leçons des différentes actions mises en place</a:t>
            </a:r>
          </a:p>
          <a:p>
            <a:pPr rtl="0"/>
            <a:endParaRPr lang="fr-FR" dirty="0"/>
          </a:p>
          <a:p>
            <a:pPr rtl="0"/>
            <a:r>
              <a:rPr lang="fr-FR" dirty="0"/>
              <a:t>Anticiper l’avenir avec des modèles d’analyses de données prédictifs ou en projection (tendances, profils types et habitues avec un respect des normes du RGPD en intégrant le processus d’anonymisation dans la manipulation des données)</a:t>
            </a:r>
          </a:p>
          <a:p>
            <a:pPr rtl="0"/>
            <a:endParaRPr lang="fr-FR" dirty="0"/>
          </a:p>
          <a:p>
            <a:pPr rtl="0"/>
            <a:r>
              <a:rPr lang="fr-FR" dirty="0"/>
              <a:t>Plan de communication autour des nouvelles règles sur la gouvernance des données : Ateliers de réflexion des principaux utilisateurs ;  questions posées aux référents ; focus (échange sans orienter les utilisateurs dans la discussion)  permet une interprétation collective des résultats et de comprendre la mise en place de nouvelles actions </a:t>
            </a: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8</a:t>
            </a:fld>
            <a:endParaRPr lang="fr-FR"/>
          </a:p>
        </p:txBody>
      </p:sp>
    </p:spTree>
    <p:extLst>
      <p:ext uri="{BB962C8B-B14F-4D97-AF65-F5344CB8AC3E}">
        <p14:creationId xmlns:p14="http://schemas.microsoft.com/office/powerpoint/2010/main" val="967663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9</a:t>
            </a:fld>
            <a:endParaRPr lang="fr-FR"/>
          </a:p>
        </p:txBody>
      </p:sp>
    </p:spTree>
    <p:extLst>
      <p:ext uri="{BB962C8B-B14F-4D97-AF65-F5344CB8AC3E}">
        <p14:creationId xmlns:p14="http://schemas.microsoft.com/office/powerpoint/2010/main" val="42504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rtlCol="0"/>
          <a:lstStyle/>
          <a:p>
            <a:pPr rtl="0"/>
            <a:fld id="{C2F30234-3DBC-4ABF-8113-645BAF078C3E}" type="datetime1">
              <a:rPr lang="fr-FR" noProof="0" smtClean="0"/>
              <a:t>15/01/2024</a:t>
            </a:fld>
            <a:endParaRPr lang="fr-FR" noProof="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images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242275"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4" name="Espace réservé du texte 3">
            <a:extLst>
              <a:ext uri="{FF2B5EF4-FFF2-40B4-BE49-F238E27FC236}">
                <a16:creationId xmlns:a16="http://schemas.microsoft.com/office/drawing/2014/main" id="{9AC935A1-3DFF-457D-8C70-E337C3D84F5A}"/>
              </a:ext>
            </a:extLst>
          </p:cNvPr>
          <p:cNvSpPr>
            <a:spLocks noGrp="1"/>
          </p:cNvSpPr>
          <p:nvPr>
            <p:ph type="body" sz="half" idx="2" hasCustomPrompt="1"/>
          </p:nvPr>
        </p:nvSpPr>
        <p:spPr>
          <a:xfrm>
            <a:off x="358529" y="2057400"/>
            <a:ext cx="3790884" cy="3811588"/>
          </a:xfrm>
        </p:spPr>
        <p:txBody>
          <a:bodyPr rtlCol="0"/>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B7A7BCA1-EDFB-4272-9DAC-5C22CC6E19EF}" type="datetime1">
              <a:rPr lang="fr-FR" noProof="0" smtClean="0"/>
              <a:t>15/01/2024</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images avec légende_1">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F5CFCE30-381F-48B6-951D-CAB709990661}" type="datetime1">
              <a:rPr lang="fr-FR" noProof="0" smtClean="0"/>
              <a:t>15/01/2024</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4144457" y="2057400"/>
            <a:ext cx="3791456" cy="386238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2" name="Espace réservé du pied de page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images avec légende_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4244562"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A8C867F1-0291-48DF-BEF0-50B5B218996A}" type="datetime1">
              <a:rPr lang="fr-FR" noProof="0" smtClean="0"/>
              <a:t>15/01/2024</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8355530" y="2057400"/>
            <a:ext cx="3577934"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9" name="Espace réservé du pied de page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Image avec légende_1">
    <p:spTree>
      <p:nvGrpSpPr>
        <p:cNvPr id="1" name=""/>
        <p:cNvGrpSpPr/>
        <p:nvPr/>
      </p:nvGrpSpPr>
      <p:grpSpPr>
        <a:xfrm>
          <a:off x="0" y="0"/>
          <a:ext cx="0" cy="0"/>
          <a:chOff x="0" y="0"/>
          <a:chExt cx="0" cy="0"/>
        </a:xfrm>
      </p:grpSpPr>
      <p:sp>
        <p:nvSpPr>
          <p:cNvPr id="4" name="Espace réservé du texte 3"/>
          <p:cNvSpPr>
            <a:spLocks noGrp="1"/>
          </p:cNvSpPr>
          <p:nvPr>
            <p:ph type="body" sz="half" idx="2" hasCustomPrompt="1"/>
          </p:nvPr>
        </p:nvSpPr>
        <p:spPr>
          <a:xfrm>
            <a:off x="8119868" y="5356067"/>
            <a:ext cx="3625595" cy="1000782"/>
          </a:xfrm>
          <a:solidFill>
            <a:srgbClr val="465359"/>
          </a:solidFill>
        </p:spPr>
        <p:txBody>
          <a:bodyPr lIns="91440" tIns="0" rIns="91440" bIns="0" rtlCol="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2" name="Titre 1"/>
          <p:cNvSpPr>
            <a:spLocks noGrp="1"/>
          </p:cNvSpPr>
          <p:nvPr>
            <p:ph type="title"/>
          </p:nvPr>
        </p:nvSpPr>
        <p:spPr>
          <a:xfrm>
            <a:off x="8119869" y="453642"/>
            <a:ext cx="3625595" cy="4826023"/>
          </a:xfrm>
          <a:solidFill>
            <a:schemeClr val="accent1"/>
          </a:solidFill>
        </p:spPr>
        <p:txBody>
          <a:bodyPr tIns="0" bIns="0" rtlCol="0" anchor="ctr" anchorCtr="0">
            <a:noAutofit/>
          </a:bodyPr>
          <a:lstStyle>
            <a:lvl1pPr algn="ctr">
              <a:defRPr sz="3600" b="0">
                <a:solidFill>
                  <a:srgbClr val="FFFFFF"/>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39766" y="453642"/>
            <a:ext cx="7602421" cy="5903207"/>
          </a:xfrm>
          <a:solidFill>
            <a:schemeClr val="bg1">
              <a:lumMod val="85000"/>
            </a:schemeClr>
          </a:solidFill>
        </p:spPr>
        <p:txBody>
          <a:bodyPr lIns="457200" tIns="457200" rtlCol="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5" name="Espace réservé de la date 4"/>
          <p:cNvSpPr>
            <a:spLocks noGrp="1"/>
          </p:cNvSpPr>
          <p:nvPr>
            <p:ph type="dt" sz="half" idx="10"/>
          </p:nvPr>
        </p:nvSpPr>
        <p:spPr>
          <a:xfrm>
            <a:off x="7605951" y="6423914"/>
            <a:ext cx="2844799" cy="365125"/>
          </a:xfrm>
        </p:spPr>
        <p:txBody>
          <a:bodyPr rtlCol="0"/>
          <a:lstStyle>
            <a:lvl1pPr>
              <a:defRPr/>
            </a:lvl1pPr>
          </a:lstStyle>
          <a:p>
            <a:pPr rtl="0"/>
            <a:fld id="{BDB5EF19-6955-4211-863B-513990CD526B}" type="datetime1">
              <a:rPr lang="fr-FR" noProof="0" smtClean="0"/>
              <a:t>15/01/2024</a:t>
            </a:fld>
            <a:endParaRPr lang="fr-FR" noProof="0"/>
          </a:p>
        </p:txBody>
      </p:sp>
      <p:sp>
        <p:nvSpPr>
          <p:cNvPr id="6" name="Espace réservé du pied de page 5"/>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numéro de diapositive 6"/>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Tree>
    <p:extLst>
      <p:ext uri="{BB962C8B-B14F-4D97-AF65-F5344CB8AC3E}">
        <p14:creationId xmlns:p14="http://schemas.microsoft.com/office/powerpoint/2010/main" val="16179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rtlCol="0">
            <a:normAutofit/>
          </a:bodyPr>
          <a:lstStyle>
            <a:lvl1pPr>
              <a:defRPr sz="3600">
                <a:solidFill>
                  <a:schemeClr val="bg1"/>
                </a:solidFill>
              </a:defRPr>
            </a:lvl1pPr>
          </a:lstStyle>
          <a:p>
            <a:pPr rtl="0"/>
            <a:r>
              <a:rPr lang="fr-FR" noProof="0"/>
              <a:t>Modifiez le style du titre</a:t>
            </a:r>
          </a:p>
        </p:txBody>
      </p:sp>
      <p:sp>
        <p:nvSpPr>
          <p:cNvPr id="4" name="Espace réservé d’image 3">
            <a:extLst>
              <a:ext uri="{FF2B5EF4-FFF2-40B4-BE49-F238E27FC236}">
                <a16:creationId xmlns:a16="http://schemas.microsoft.com/office/drawing/2014/main" id="{5B084B74-38B3-42C8-B8E4-A0D13B059E92}"/>
              </a:ext>
            </a:extLst>
          </p:cNvPr>
          <p:cNvSpPr>
            <a:spLocks noGrp="1"/>
          </p:cNvSpPr>
          <p:nvPr>
            <p:ph type="pic" sz="quarter" idx="13" hasCustomPrompt="1"/>
          </p:nvPr>
        </p:nvSpPr>
        <p:spPr>
          <a:xfrm>
            <a:off x="441325" y="606425"/>
            <a:ext cx="11304588" cy="3536950"/>
          </a:xfrm>
        </p:spPr>
        <p:txBody>
          <a:bodyPr rtlCol="0"/>
          <a:lstStyle>
            <a:lvl1pPr marL="0" indent="0" algn="ctr">
              <a:buNone/>
              <a:defRPr/>
            </a:lvl1pPr>
          </a:lstStyle>
          <a:p>
            <a:pPr rtl="0"/>
            <a:r>
              <a:rPr lang="fr-FR" noProof="0" dirty="0"/>
              <a:t>Cliquez sur l’icône pour ajouter une image</a:t>
            </a:r>
          </a:p>
        </p:txBody>
      </p:sp>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F965C32-80DA-468B-B40F-3D6C6EEF6798}" type="datetime1">
              <a:rPr lang="fr-FR" noProof="0" smtClean="0"/>
              <a:t>15/01/2024</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texte 6">
            <a:extLst>
              <a:ext uri="{FF2B5EF4-FFF2-40B4-BE49-F238E27FC236}">
                <a16:creationId xmlns:a16="http://schemas.microsoft.com/office/drawing/2014/main" id="{85EB5327-3B98-4D40-987B-863866194FFC}"/>
              </a:ext>
            </a:extLst>
          </p:cNvPr>
          <p:cNvSpPr>
            <a:spLocks noGrp="1"/>
          </p:cNvSpPr>
          <p:nvPr>
            <p:ph type="body" sz="quarter" idx="14" hasCustomPrompt="1"/>
          </p:nvPr>
        </p:nvSpPr>
        <p:spPr>
          <a:xfrm>
            <a:off x="1058863" y="5303610"/>
            <a:ext cx="9391888" cy="614363"/>
          </a:xfrm>
        </p:spPr>
        <p:txBody>
          <a:bodyPr rtlCol="0">
            <a:normAutofit/>
          </a:bodyPr>
          <a:lstStyle>
            <a:lvl1pPr marL="0" indent="0">
              <a:buNone/>
              <a:defRPr sz="1600">
                <a:solidFill>
                  <a:schemeClr val="bg2">
                    <a:lumMod val="75000"/>
                  </a:schemeClr>
                </a:solidFill>
              </a:defRPr>
            </a:lvl1pPr>
            <a:lvl2pPr marL="3240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7605951" y="6423914"/>
            <a:ext cx="2844799" cy="365125"/>
          </a:xfrm>
        </p:spPr>
        <p:txBody>
          <a:bodyPr rtlCol="0"/>
          <a:lstStyle/>
          <a:p>
            <a:pPr rtl="0"/>
            <a:fld id="{7BEB5B2D-7939-4C6D-909B-0A22048A4243}" type="datetime1">
              <a:rPr lang="fr-FR" noProof="0" smtClean="0"/>
              <a:t>15/01/2024</a:t>
            </a:fld>
            <a:endParaRPr lang="fr-FR" noProof="0"/>
          </a:p>
        </p:txBody>
      </p:sp>
      <p:sp>
        <p:nvSpPr>
          <p:cNvPr id="6" name="Espace réservé du numéro de diapositive 5"/>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7" name="Espace réservé du pied de page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rtlCol="0"/>
          <a:lstStyle>
            <a:lvl1pPr>
              <a:defRPr>
                <a:solidFill>
                  <a:schemeClr val="bg1"/>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08CB40EA-D0BA-41DA-91DE-15B4C161DD28}"/>
              </a:ext>
            </a:extLst>
          </p:cNvPr>
          <p:cNvSpPr>
            <a:spLocks noGrp="1"/>
          </p:cNvSpPr>
          <p:nvPr>
            <p:ph idx="1" hasCustomPrompt="1"/>
          </p:nvPr>
        </p:nvSpPr>
        <p:spPr>
          <a:xfrm>
            <a:off x="581192" y="2180496"/>
            <a:ext cx="11029615" cy="3678303"/>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34849607-38CE-49FB-8240-89C87E3C2FDD}" type="datetime1">
              <a:rPr lang="fr-FR" noProof="0" smtClean="0"/>
              <a:t>15/01/2024</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r>
              <a:rPr lang="fr-FR" noProof="0"/>
              <a:t>Enseigner un cours</a:t>
            </a:r>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159F479D-7533-4EEF-A06F-7CD2FE3DB90D}" type="slidenum">
              <a:rPr lang="fr-FR" noProof="0" smtClean="0"/>
              <a:t>‹N°›</a:t>
            </a:fld>
            <a:endParaRPr lang="fr-FR" noProof="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rtlCol="0"/>
          <a:lstStyle/>
          <a:p>
            <a:pPr rtl="0"/>
            <a:fld id="{2E9526F8-EDA6-4B82-A685-E07CBAD1B6D4}" type="datetime1">
              <a:rPr lang="fr-FR" noProof="0" smtClean="0"/>
              <a:t>15/01/2024</a:t>
            </a:fld>
            <a:endParaRPr lang="fr-FR" noProof="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r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4" name="Espace réservé du contenu 2">
            <a:extLst>
              <a:ext uri="{FF2B5EF4-FFF2-40B4-BE49-F238E27FC236}">
                <a16:creationId xmlns:a16="http://schemas.microsoft.com/office/drawing/2014/main" id="{2B92446D-E0AD-4899-86E1-DFBB50D92144}"/>
              </a:ext>
            </a:extLst>
          </p:cNvPr>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3">
            <a:extLst>
              <a:ext uri="{FF2B5EF4-FFF2-40B4-BE49-F238E27FC236}">
                <a16:creationId xmlns:a16="http://schemas.microsoft.com/office/drawing/2014/main" id="{9BF0768A-BCD3-4064-8FE0-C439326F00DD}"/>
              </a:ext>
            </a:extLst>
          </p:cNvPr>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rtlCol="0"/>
          <a:lstStyle/>
          <a:p>
            <a:pPr rtl="0"/>
            <a:fld id="{F801A26B-BCA9-40EA-A42E-A662C95AEDB6}" type="datetime1">
              <a:rPr lang="fr-FR" noProof="0" smtClean="0"/>
              <a:t>15/01/2024</a:t>
            </a:fld>
            <a:endParaRPr lang="fr-FR" noProof="0"/>
          </a:p>
        </p:txBody>
      </p:sp>
      <p:sp>
        <p:nvSpPr>
          <p:cNvPr id="9" name="Espace réservé du numéro de diapositive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0" name="Espace réservé du pied de page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3" name="Espace réservé du texte 2">
            <a:extLst>
              <a:ext uri="{FF2B5EF4-FFF2-40B4-BE49-F238E27FC236}">
                <a16:creationId xmlns:a16="http://schemas.microsoft.com/office/drawing/2014/main" id="{9555D9C2-1EA2-4557-9496-E7AEA7A128B8}"/>
              </a:ext>
            </a:extLst>
          </p:cNvPr>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4" name="Espace réservé du contenu 3">
            <a:extLst>
              <a:ext uri="{FF2B5EF4-FFF2-40B4-BE49-F238E27FC236}">
                <a16:creationId xmlns:a16="http://schemas.microsoft.com/office/drawing/2014/main" id="{A464C6A4-3497-4DA5-945D-7A771E383ACF}"/>
              </a:ext>
            </a:extLst>
          </p:cNvPr>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4">
            <a:extLst>
              <a:ext uri="{FF2B5EF4-FFF2-40B4-BE49-F238E27FC236}">
                <a16:creationId xmlns:a16="http://schemas.microsoft.com/office/drawing/2014/main" id="{91C3F39A-C070-4EEB-9285-4EFBEE5FB54A}"/>
              </a:ext>
            </a:extLst>
          </p:cNvPr>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Espace réservé du contenu 5">
            <a:extLst>
              <a:ext uri="{FF2B5EF4-FFF2-40B4-BE49-F238E27FC236}">
                <a16:creationId xmlns:a16="http://schemas.microsoft.com/office/drawing/2014/main" id="{07E4AC67-32FA-4B42-9340-5E57C82F7437}"/>
              </a:ext>
            </a:extLst>
          </p:cNvPr>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3A02E7F-6028-4FDC-9E13-188ECE84ADBC}" type="datetime1">
              <a:rPr lang="fr-FR" noProof="0" smtClean="0"/>
              <a:t>15/01/2024</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rtlCol="0"/>
          <a:lstStyle>
            <a:lvl1pPr>
              <a:defRPr>
                <a:solidFill>
                  <a:schemeClr val="bg1"/>
                </a:solidFill>
              </a:defRPr>
            </a:lvl1pPr>
          </a:lstStyle>
          <a:p>
            <a:pPr rtl="0"/>
            <a:r>
              <a:rPr lang="fr-FR" noProof="0"/>
              <a:t>Modifiez le style du titre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rtlCol="0"/>
          <a:lstStyle/>
          <a:p>
            <a:pPr rtl="0"/>
            <a:fld id="{2122047C-FBC7-4390-8247-56022B36C3B9}" type="datetime1">
              <a:rPr lang="fr-FR" noProof="0" smtClean="0"/>
              <a:t>15/01/2024</a:t>
            </a:fld>
            <a:endParaRPr lang="fr-FR" noProof="0"/>
          </a:p>
        </p:txBody>
      </p:sp>
      <p:sp>
        <p:nvSpPr>
          <p:cNvPr id="4" name="Espace réservé du numéro de diapositive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rtlCol="0"/>
          <a:lstStyle/>
          <a:p>
            <a:pPr rtl="0"/>
            <a:fld id="{F603CDE5-C1D8-4EDD-870F-A498BAFA520F}" type="slidenum">
              <a:rPr lang="fr-FR" noProof="0" smtClean="0"/>
              <a:t>‹N°›</a:t>
            </a:fld>
            <a:endParaRPr lang="fr-FR" noProof="0"/>
          </a:p>
        </p:txBody>
      </p:sp>
      <p:sp>
        <p:nvSpPr>
          <p:cNvPr id="5" name="Espace réservé du pied de page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rtlCol="0"/>
          <a:lstStyle/>
          <a:p>
            <a:pPr rtl="0"/>
            <a:fld id="{2D993358-9AE9-405F-A047-27BE1D5182DB}" type="datetime1">
              <a:rPr lang="fr-FR" noProof="0" smtClean="0"/>
              <a:t>15/01/2024</a:t>
            </a:fld>
            <a:endParaRPr lang="fr-FR" noProof="0"/>
          </a:p>
        </p:txBody>
      </p:sp>
      <p:sp>
        <p:nvSpPr>
          <p:cNvPr id="7" name="Espace réservé du numéro de diapositive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rtlCol="0" anchor="ctr"/>
          <a:lstStyle>
            <a:lvl1pPr algn="l">
              <a:defRPr sz="2000" b="0">
                <a:solidFill>
                  <a:schemeClr val="accent1">
                    <a:lumMod val="50000"/>
                  </a:schemeClr>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C01EE411-05BB-43B4-BF85-4222430030F4}"/>
              </a:ext>
            </a:extLst>
          </p:cNvPr>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exte 3">
            <a:extLst>
              <a:ext uri="{FF2B5EF4-FFF2-40B4-BE49-F238E27FC236}">
                <a16:creationId xmlns:a16="http://schemas.microsoft.com/office/drawing/2014/main" id="{7C2A48C1-57D3-4A3D-B843-6ACC41EEE8E6}"/>
              </a:ext>
            </a:extLst>
          </p:cNvPr>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430BE13E-FA37-40C2-B9E5-5ADDC33C6D78}" type="datetime1">
              <a:rPr lang="fr-FR" noProof="0" smtClean="0"/>
              <a:t>15/01/2024</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Titr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10" name="Espace réservé de l’image 2">
            <a:extLst>
              <a:ext uri="{FF2B5EF4-FFF2-40B4-BE49-F238E27FC236}">
                <a16:creationId xmlns:a16="http://schemas.microsoft.com/office/drawing/2014/main" id="{EEBAE269-6AC1-4BFB-8694-696AFD04DC84}"/>
              </a:ext>
            </a:extLst>
          </p:cNvPr>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11" name="Espace réservé du texte 3">
            <a:extLst>
              <a:ext uri="{FF2B5EF4-FFF2-40B4-BE49-F238E27FC236}">
                <a16:creationId xmlns:a16="http://schemas.microsoft.com/office/drawing/2014/main" id="{F67E35A4-831E-477F-9962-C62C2A6492CD}"/>
              </a:ext>
            </a:extLst>
          </p:cNvPr>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pPr rtl="0"/>
            <a:fld id="{EF6404D3-663E-4DC0-B672-3B9D5B873E24}" type="datetime1">
              <a:rPr lang="fr-FR" noProof="0" smtClean="0"/>
              <a:t>15/01/2024</a:t>
            </a:fld>
            <a:endParaRPr lang="fr-FR" noProof="0"/>
          </a:p>
        </p:txBody>
      </p:sp>
      <p:sp>
        <p:nvSpPr>
          <p:cNvPr id="5" name="Espace réservé du pied de page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pPr rtl="0"/>
            <a:r>
              <a:rPr lang="fr-FR" noProof="0"/>
              <a:t>Enseigner un cours</a:t>
            </a:r>
          </a:p>
        </p:txBody>
      </p:sp>
      <p:sp>
        <p:nvSpPr>
          <p:cNvPr id="6" name="Espace réservé du numéro de diapositive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fr-FR" noProof="0" smtClean="0"/>
              <a:pPr/>
              <a:t>‹N°›</a:t>
            </a:fld>
            <a:endParaRPr lang="fr-FR" noProof="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9" r:id="rId13"/>
    <p:sldLayoutId id="2147483744"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rtlCol="0" anchor="ctr">
            <a:normAutofit/>
          </a:bodyPr>
          <a:lstStyle/>
          <a:p>
            <a:pPr algn="ctr" rtl="0"/>
            <a:r>
              <a:rPr lang="fr-FR" sz="3000" dirty="0">
                <a:solidFill>
                  <a:srgbClr val="FFFFFF"/>
                </a:solidFill>
              </a:rPr>
              <a:t>Immersion de </a:t>
            </a:r>
            <a:r>
              <a:rPr lang="fr-FR" sz="3000" dirty="0" err="1">
                <a:solidFill>
                  <a:srgbClr val="FFFFFF"/>
                </a:solidFill>
              </a:rPr>
              <a:t>dev’immediat</a:t>
            </a:r>
            <a:r>
              <a:rPr lang="fr-FR" sz="3000" dirty="0">
                <a:solidFill>
                  <a:srgbClr val="FFFFFF"/>
                </a:solidFill>
              </a:rPr>
              <a:t> dans le processus  des normes du RGPD</a:t>
            </a:r>
          </a:p>
        </p:txBody>
      </p:sp>
      <p:sp>
        <p:nvSpPr>
          <p:cNvPr id="3" name="Sous-titre 2">
            <a:extLst>
              <a:ext uri="{FF2B5EF4-FFF2-40B4-BE49-F238E27FC236}">
                <a16:creationId xmlns:a16="http://schemas.microsoft.com/office/drawing/2014/main" id="{A4F4068D-37AE-4B7D-BC75-216B123A6C44}"/>
              </a:ext>
            </a:extLst>
          </p:cNvPr>
          <p:cNvSpPr>
            <a:spLocks noGrp="1"/>
          </p:cNvSpPr>
          <p:nvPr>
            <p:ph type="subTitle" idx="1"/>
          </p:nvPr>
        </p:nvSpPr>
        <p:spPr>
          <a:xfrm>
            <a:off x="8197796" y="5442671"/>
            <a:ext cx="3434962" cy="830908"/>
          </a:xfrm>
          <a:noFill/>
        </p:spPr>
        <p:txBody>
          <a:bodyPr rtlCol="0" anchor="ctr">
            <a:normAutofit/>
          </a:bodyPr>
          <a:lstStyle/>
          <a:p>
            <a:pPr rtl="0"/>
            <a:r>
              <a:rPr lang="fr-FR" sz="1400" dirty="0">
                <a:solidFill>
                  <a:schemeClr val="bg1">
                    <a:alpha val="75000"/>
                  </a:schemeClr>
                </a:solidFill>
              </a:rPr>
              <a:t>Réalisé par Loïc Stéphane BAMENOU</a:t>
            </a:r>
          </a:p>
          <a:p>
            <a:pPr rtl="0"/>
            <a:r>
              <a:rPr lang="fr-FR" sz="1400" dirty="0">
                <a:solidFill>
                  <a:schemeClr val="bg1">
                    <a:alpha val="75000"/>
                  </a:schemeClr>
                </a:solidFill>
              </a:rPr>
              <a:t>Sous la supervision de DAN SLAMA</a:t>
            </a:r>
          </a:p>
        </p:txBody>
      </p:sp>
      <p:pic>
        <p:nvPicPr>
          <p:cNvPr id="5" name="Image 4">
            <a:extLst>
              <a:ext uri="{FF2B5EF4-FFF2-40B4-BE49-F238E27FC236}">
                <a16:creationId xmlns:a16="http://schemas.microsoft.com/office/drawing/2014/main" id="{20D1F6E7-EF19-1269-C685-F15CE6A4C29E}"/>
              </a:ext>
            </a:extLst>
          </p:cNvPr>
          <p:cNvPicPr>
            <a:picLocks noChangeAspect="1"/>
          </p:cNvPicPr>
          <p:nvPr/>
        </p:nvPicPr>
        <p:blipFill>
          <a:blip r:embed="rId3"/>
          <a:srcRect/>
          <a:stretch/>
        </p:blipFill>
        <p:spPr>
          <a:xfrm>
            <a:off x="890546" y="942353"/>
            <a:ext cx="6599583" cy="5067311"/>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pic>
        <p:nvPicPr>
          <p:cNvPr id="6" name="image1.png">
            <a:extLst>
              <a:ext uri="{FF2B5EF4-FFF2-40B4-BE49-F238E27FC236}">
                <a16:creationId xmlns:a16="http://schemas.microsoft.com/office/drawing/2014/main" id="{4476F2D4-559C-9B8E-62C8-95A59D7BA092}"/>
              </a:ext>
            </a:extLst>
          </p:cNvPr>
          <p:cNvPicPr/>
          <p:nvPr/>
        </p:nvPicPr>
        <p:blipFill>
          <a:blip r:embed="rId4">
            <a:lum/>
            <a:alphaModFix/>
          </a:blip>
          <a:srcRect/>
          <a:stretch>
            <a:fillRect/>
          </a:stretch>
        </p:blipFill>
        <p:spPr>
          <a:xfrm>
            <a:off x="146142" y="138151"/>
            <a:ext cx="2986405" cy="931545"/>
          </a:xfrm>
          <a:prstGeom prst="rect">
            <a:avLst/>
          </a:prstGeom>
          <a:noFill/>
          <a:ln>
            <a:noFill/>
            <a:prstDash/>
          </a:ln>
        </p:spPr>
      </p:pic>
    </p:spTree>
    <p:extLst>
      <p:ext uri="{BB962C8B-B14F-4D97-AF65-F5344CB8AC3E}">
        <p14:creationId xmlns:p14="http://schemas.microsoft.com/office/powerpoint/2010/main" val="42097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rtlCol="0" anchor="ctr">
            <a:normAutofit/>
          </a:bodyPr>
          <a:lstStyle/>
          <a:p>
            <a:pPr rtl="0"/>
            <a:r>
              <a:rPr lang="fr-FR" dirty="0">
                <a:solidFill>
                  <a:srgbClr val="FFFEFF"/>
                </a:solidFill>
              </a:rPr>
              <a:t>Plan De la présentation</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1601000169"/>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pied de page 5">
            <a:extLst>
              <a:ext uri="{FF2B5EF4-FFF2-40B4-BE49-F238E27FC236}">
                <a16:creationId xmlns:a16="http://schemas.microsoft.com/office/drawing/2014/main" id="{C27FD4A6-6875-4A00-8018-45FACC1101F7}"/>
              </a:ext>
            </a:extLst>
          </p:cNvPr>
          <p:cNvSpPr>
            <a:spLocks noGrp="1"/>
          </p:cNvSpPr>
          <p:nvPr>
            <p:ph type="ftr" sz="quarter" idx="11"/>
          </p:nvPr>
        </p:nvSpPr>
        <p:spPr/>
        <p:txBody>
          <a:bodyPr/>
          <a:lstStyle/>
          <a:p>
            <a:pPr algn="l" rtl="0"/>
            <a:r>
              <a:rPr lang="fr-FR" noProof="0" dirty="0"/>
              <a:t>Immersion de </a:t>
            </a:r>
            <a:r>
              <a:rPr lang="fr-FR" noProof="0" dirty="0" err="1"/>
              <a:t>DEV’immédiat</a:t>
            </a:r>
            <a:r>
              <a:rPr lang="fr-FR" noProof="0" dirty="0"/>
              <a:t> dans le processus du RGPD</a:t>
            </a:r>
          </a:p>
        </p:txBody>
      </p:sp>
      <p:sp>
        <p:nvSpPr>
          <p:cNvPr id="7" name="Espace réservé du numéro de diapositive 6">
            <a:extLst>
              <a:ext uri="{FF2B5EF4-FFF2-40B4-BE49-F238E27FC236}">
                <a16:creationId xmlns:a16="http://schemas.microsoft.com/office/drawing/2014/main" id="{B87AD7C1-BD0A-450D-8258-AE779C204719}"/>
              </a:ext>
            </a:extLst>
          </p:cNvPr>
          <p:cNvSpPr>
            <a:spLocks noGrp="1"/>
          </p:cNvSpPr>
          <p:nvPr>
            <p:ph type="sldNum" sz="quarter" idx="12"/>
          </p:nvPr>
        </p:nvSpPr>
        <p:spPr/>
        <p:txBody>
          <a:bodyPr/>
          <a:lstStyle/>
          <a:p>
            <a:pPr rtl="0"/>
            <a:fld id="{3A98EE3D-8CD1-4C3F-BD1C-C98C9596463C}" type="slidenum">
              <a:rPr lang="fr-FR" noProof="0" smtClean="0"/>
              <a:t>2</a:t>
            </a:fld>
            <a:endParaRPr lang="fr-FR" noProof="0"/>
          </a:p>
        </p:txBody>
      </p:sp>
      <p:pic>
        <p:nvPicPr>
          <p:cNvPr id="4" name="image1.png">
            <a:extLst>
              <a:ext uri="{FF2B5EF4-FFF2-40B4-BE49-F238E27FC236}">
                <a16:creationId xmlns:a16="http://schemas.microsoft.com/office/drawing/2014/main" id="{5BBCF9DC-5FC1-C4BF-8A15-5B54C5826B17}"/>
              </a:ext>
            </a:extLst>
          </p:cNvPr>
          <p:cNvPicPr/>
          <p:nvPr/>
        </p:nvPicPr>
        <p:blipFill>
          <a:blip r:embed="rId8">
            <a:lum/>
            <a:alphaModFix/>
          </a:blip>
          <a:srcRect/>
          <a:stretch>
            <a:fillRect/>
          </a:stretch>
        </p:blipFill>
        <p:spPr>
          <a:xfrm>
            <a:off x="11062462" y="705514"/>
            <a:ext cx="771010" cy="250712"/>
          </a:xfrm>
          <a:prstGeom prst="rect">
            <a:avLst/>
          </a:prstGeom>
          <a:noFill/>
          <a:ln>
            <a:noFill/>
            <a:prstDash/>
          </a:ln>
        </p:spPr>
      </p:pic>
    </p:spTree>
    <p:extLst>
      <p:ext uri="{BB962C8B-B14F-4D97-AF65-F5344CB8AC3E}">
        <p14:creationId xmlns:p14="http://schemas.microsoft.com/office/powerpoint/2010/main" val="162246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7115697" cy="1125110"/>
          </a:xfrm>
        </p:spPr>
        <p:txBody>
          <a:bodyPr rtlCol="0">
            <a:normAutofit fontScale="90000"/>
          </a:bodyPr>
          <a:lstStyle/>
          <a:p>
            <a:r>
              <a:rPr lang="fr-FR" dirty="0"/>
              <a:t>I.	</a:t>
            </a:r>
            <a:r>
              <a:rPr lang="fr-FR" sz="2800" noProof="0" dirty="0"/>
              <a:t>Contexte du projet et objectifs visés</a:t>
            </a:r>
            <a:br>
              <a:rPr lang="fr-FR" sz="2800" noProof="0" dirty="0"/>
            </a:br>
            <a:endParaRPr lang="fr-FR" dirty="0"/>
          </a:p>
        </p:txBody>
      </p:sp>
      <p:sp>
        <p:nvSpPr>
          <p:cNvPr id="5" name="Espace réservé du texte 4">
            <a:extLst>
              <a:ext uri="{FF2B5EF4-FFF2-40B4-BE49-F238E27FC236}">
                <a16:creationId xmlns:a16="http://schemas.microsoft.com/office/drawing/2014/main" id="{192DC2B5-5E26-4712-A72B-C467FF94253F}"/>
              </a:ext>
            </a:extLst>
          </p:cNvPr>
          <p:cNvSpPr>
            <a:spLocks noGrp="1"/>
          </p:cNvSpPr>
          <p:nvPr>
            <p:ph type="body" sz="half" idx="2"/>
          </p:nvPr>
        </p:nvSpPr>
        <p:spPr>
          <a:xfrm>
            <a:off x="652535" y="1285336"/>
            <a:ext cx="6928136" cy="1785668"/>
          </a:xfrm>
        </p:spPr>
        <p:txBody>
          <a:bodyPr rtlCol="0">
            <a:normAutofit/>
          </a:bodyPr>
          <a:lstStyle/>
          <a:p>
            <a:pPr marL="0" indent="0" algn="just" rtl="0">
              <a:lnSpc>
                <a:spcPct val="150000"/>
              </a:lnSpc>
              <a:buNone/>
            </a:pPr>
            <a:r>
              <a:rPr lang="fr-FR" dirty="0"/>
              <a:t>	Ce projet a vu le jour suite aux sanctions de la CNIL concernant les inquiétudes d’un client par rapport à la conservation de ces données sur une période indéterminée. Cette situation a donné lieu à une immobilisation complète de nos activités de commercialisation des assurances automobiles. </a:t>
            </a:r>
          </a:p>
        </p:txBody>
      </p:sp>
      <p:sp>
        <p:nvSpPr>
          <p:cNvPr id="2" name="Espace réservé du pied de page 1">
            <a:extLst>
              <a:ext uri="{FF2B5EF4-FFF2-40B4-BE49-F238E27FC236}">
                <a16:creationId xmlns:a16="http://schemas.microsoft.com/office/drawing/2014/main" id="{54C18C30-67CC-4DDB-826C-ED4C714025BA}"/>
              </a:ext>
            </a:extLst>
          </p:cNvPr>
          <p:cNvSpPr>
            <a:spLocks noGrp="1"/>
          </p:cNvSpPr>
          <p:nvPr>
            <p:ph type="ftr" sz="quarter" idx="11"/>
          </p:nvPr>
        </p:nvSpPr>
        <p:spPr/>
        <p:txBody>
          <a:bodyPr/>
          <a:lstStyle/>
          <a:p>
            <a:pPr algn="l" rtl="0"/>
            <a:r>
              <a:rPr lang="fr-FR" noProof="0" dirty="0"/>
              <a:t>Immersion de </a:t>
            </a:r>
            <a:r>
              <a:rPr lang="fr-FR" noProof="0" dirty="0" err="1"/>
              <a:t>DEV’immédiat</a:t>
            </a:r>
            <a:r>
              <a:rPr lang="fr-FR" noProof="0" dirty="0"/>
              <a:t> dans le processus du RGPD</a:t>
            </a:r>
          </a:p>
        </p:txBody>
      </p:sp>
      <p:sp>
        <p:nvSpPr>
          <p:cNvPr id="3" name="Espace réservé du numéro de diapositive 2">
            <a:extLst>
              <a:ext uri="{FF2B5EF4-FFF2-40B4-BE49-F238E27FC236}">
                <a16:creationId xmlns:a16="http://schemas.microsoft.com/office/drawing/2014/main" id="{0FF2B37E-4039-4551-802B-8F2BD04D9636}"/>
              </a:ext>
            </a:extLst>
          </p:cNvPr>
          <p:cNvSpPr>
            <a:spLocks noGrp="1"/>
          </p:cNvSpPr>
          <p:nvPr>
            <p:ph type="sldNum" sz="quarter" idx="12"/>
          </p:nvPr>
        </p:nvSpPr>
        <p:spPr/>
        <p:txBody>
          <a:bodyPr/>
          <a:lstStyle/>
          <a:p>
            <a:pPr rtl="0"/>
            <a:fld id="{F603CDE5-C1D8-4EDD-870F-A498BAFA520F}" type="slidenum">
              <a:rPr lang="en-US" noProof="0" smtClean="0"/>
              <a:t>3</a:t>
            </a:fld>
            <a:endParaRPr lang="en-US" noProof="0" dirty="0"/>
          </a:p>
        </p:txBody>
      </p:sp>
      <p:pic>
        <p:nvPicPr>
          <p:cNvPr id="13" name="Image 12">
            <a:extLst>
              <a:ext uri="{FF2B5EF4-FFF2-40B4-BE49-F238E27FC236}">
                <a16:creationId xmlns:a16="http://schemas.microsoft.com/office/drawing/2014/main" id="{DE30AC72-F9F3-C9C9-2444-35B804CA740A}"/>
              </a:ext>
            </a:extLst>
          </p:cNvPr>
          <p:cNvPicPr>
            <a:picLocks noChangeAspect="1"/>
          </p:cNvPicPr>
          <p:nvPr/>
        </p:nvPicPr>
        <p:blipFill>
          <a:blip r:embed="rId3"/>
          <a:stretch>
            <a:fillRect/>
          </a:stretch>
        </p:blipFill>
        <p:spPr>
          <a:xfrm>
            <a:off x="7874678" y="1582311"/>
            <a:ext cx="4052617" cy="2210462"/>
          </a:xfrm>
          <a:prstGeom prst="rect">
            <a:avLst/>
          </a:prstGeom>
        </p:spPr>
      </p:pic>
      <p:pic>
        <p:nvPicPr>
          <p:cNvPr id="14" name="Image 13" descr="Une image contenant jouet&#10;&#10;Description générée automatiquement">
            <a:extLst>
              <a:ext uri="{FF2B5EF4-FFF2-40B4-BE49-F238E27FC236}">
                <a16:creationId xmlns:a16="http://schemas.microsoft.com/office/drawing/2014/main" id="{D8B50AB0-7CEC-491D-3D03-754F543E1D37}"/>
              </a:ext>
            </a:extLst>
          </p:cNvPr>
          <p:cNvPicPr>
            <a:picLocks noChangeAspect="1"/>
          </p:cNvPicPr>
          <p:nvPr/>
        </p:nvPicPr>
        <p:blipFill>
          <a:blip r:embed="rId4"/>
          <a:stretch>
            <a:fillRect/>
          </a:stretch>
        </p:blipFill>
        <p:spPr>
          <a:xfrm>
            <a:off x="8727661" y="3792773"/>
            <a:ext cx="2334801" cy="2334801"/>
          </a:xfrm>
          <a:prstGeom prst="rect">
            <a:avLst/>
          </a:prstGeom>
        </p:spPr>
      </p:pic>
      <p:pic>
        <p:nvPicPr>
          <p:cNvPr id="15" name="image1.png">
            <a:extLst>
              <a:ext uri="{FF2B5EF4-FFF2-40B4-BE49-F238E27FC236}">
                <a16:creationId xmlns:a16="http://schemas.microsoft.com/office/drawing/2014/main" id="{E4BF5AD0-F8EB-2A29-CDB3-D28E01B037F8}"/>
              </a:ext>
            </a:extLst>
          </p:cNvPr>
          <p:cNvPicPr/>
          <p:nvPr/>
        </p:nvPicPr>
        <p:blipFill>
          <a:blip r:embed="rId5">
            <a:lum/>
            <a:alphaModFix/>
          </a:blip>
          <a:srcRect/>
          <a:stretch>
            <a:fillRect/>
          </a:stretch>
        </p:blipFill>
        <p:spPr>
          <a:xfrm>
            <a:off x="11062462" y="705514"/>
            <a:ext cx="771010" cy="250712"/>
          </a:xfrm>
          <a:prstGeom prst="rect">
            <a:avLst/>
          </a:prstGeom>
          <a:noFill/>
          <a:ln>
            <a:noFill/>
            <a:prstDash/>
          </a:ln>
        </p:spPr>
      </p:pic>
      <p:sp>
        <p:nvSpPr>
          <p:cNvPr id="6" name="ZoneTexte 5">
            <a:extLst>
              <a:ext uri="{FF2B5EF4-FFF2-40B4-BE49-F238E27FC236}">
                <a16:creationId xmlns:a16="http://schemas.microsoft.com/office/drawing/2014/main" id="{E39EA37E-6F5D-6769-2168-301E9217DC17}"/>
              </a:ext>
            </a:extLst>
          </p:cNvPr>
          <p:cNvSpPr txBox="1"/>
          <p:nvPr/>
        </p:nvSpPr>
        <p:spPr>
          <a:xfrm>
            <a:off x="655608" y="3200400"/>
            <a:ext cx="6909758" cy="3185487"/>
          </a:xfrm>
          <a:prstGeom prst="rect">
            <a:avLst/>
          </a:prstGeom>
          <a:noFill/>
        </p:spPr>
        <p:txBody>
          <a:bodyPr wrap="square" rtlCol="0">
            <a:spAutoFit/>
          </a:bodyPr>
          <a:lstStyle/>
          <a:p>
            <a:pPr marL="0" indent="0" rtl="0">
              <a:lnSpc>
                <a:spcPct val="150000"/>
              </a:lnSpc>
              <a:buNone/>
            </a:pPr>
            <a:r>
              <a:rPr lang="fr-FR" sz="1600" b="1" dirty="0"/>
              <a:t>Enjeu du projet :  </a:t>
            </a:r>
            <a:r>
              <a:rPr lang="fr-FR" sz="1600" dirty="0"/>
              <a:t>Régularisation des activités en lien au traitement de la donnée aux normes du RGPD en vigueur dans la zone européenne ;</a:t>
            </a:r>
          </a:p>
          <a:p>
            <a:pPr marL="0" indent="0" rtl="0">
              <a:lnSpc>
                <a:spcPct val="150000"/>
              </a:lnSpc>
              <a:buNone/>
            </a:pPr>
            <a:r>
              <a:rPr lang="fr-FR" sz="1600" b="1" dirty="0"/>
              <a:t>Objectifs spécifiques :</a:t>
            </a:r>
          </a:p>
          <a:p>
            <a:pPr lvl="1">
              <a:lnSpc>
                <a:spcPct val="150000"/>
              </a:lnSpc>
              <a:buFont typeface="Wingdings" panose="05000000000000000000" pitchFamily="2" charset="2"/>
              <a:buChar char="Ø"/>
            </a:pPr>
            <a:r>
              <a:rPr lang="fr-FR" dirty="0"/>
              <a:t> 	</a:t>
            </a:r>
            <a:r>
              <a:rPr lang="fr-FR" sz="1400" dirty="0"/>
              <a:t>Mise en place d’une charte de règles en lien aux normes du RGPD dans le processus du traitement des données ; </a:t>
            </a:r>
          </a:p>
          <a:p>
            <a:pPr lvl="1">
              <a:lnSpc>
                <a:spcPct val="150000"/>
              </a:lnSpc>
              <a:buFont typeface="Wingdings" panose="05000000000000000000" pitchFamily="2" charset="2"/>
              <a:buChar char="Ø"/>
            </a:pPr>
            <a:r>
              <a:rPr lang="fr-FR" sz="1400" dirty="0"/>
              <a:t> 	Création d’un prototype illustratif des données de la clientèle pour la levée des sanctions (avec les nouveaux outils de la Data : SQL ou Power </a:t>
            </a:r>
            <a:r>
              <a:rPr lang="fr-FR" sz="1400" dirty="0" err="1"/>
              <a:t>Query</a:t>
            </a:r>
            <a:r>
              <a:rPr lang="fr-FR" sz="1400" dirty="0"/>
              <a:t>) ; </a:t>
            </a:r>
          </a:p>
          <a:p>
            <a:pPr lvl="1">
              <a:lnSpc>
                <a:spcPct val="150000"/>
              </a:lnSpc>
              <a:buFont typeface="Wingdings" panose="05000000000000000000" pitchFamily="2" charset="2"/>
              <a:buChar char="Ø"/>
            </a:pPr>
            <a:r>
              <a:rPr lang="fr-FR" sz="1400" dirty="0"/>
              <a:t> 	Définir les règles d’or de la politique des données à mettre en place ;</a:t>
            </a:r>
          </a:p>
          <a:p>
            <a:endParaRPr lang="fr-FR" dirty="0"/>
          </a:p>
        </p:txBody>
      </p:sp>
    </p:spTree>
    <p:extLst>
      <p:ext uri="{BB962C8B-B14F-4D97-AF65-F5344CB8AC3E}">
        <p14:creationId xmlns:p14="http://schemas.microsoft.com/office/powerpoint/2010/main" val="98565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anim calcmode="lin" valueType="num">
                                      <p:cBhvr>
                                        <p:cTn id="3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1000"/>
                                        <p:tgtEl>
                                          <p:spTgt spid="6">
                                            <p:txEl>
                                              <p:pRg st="2" end="2"/>
                                            </p:txEl>
                                          </p:spTgt>
                                        </p:tgtEl>
                                      </p:cBhvr>
                                    </p:animEffect>
                                    <p:anim calcmode="lin" valueType="num">
                                      <p:cBhvr>
                                        <p:cTn id="3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2" end="2"/>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Effect transition="in" filter="fade">
                                      <p:cBhvr>
                                        <p:cTn id="43" dur="1000"/>
                                        <p:tgtEl>
                                          <p:spTgt spid="6">
                                            <p:txEl>
                                              <p:pRg st="3" end="3"/>
                                            </p:txEl>
                                          </p:spTgt>
                                        </p:tgtEl>
                                      </p:cBhvr>
                                    </p:animEffect>
                                    <p:anim calcmode="lin" valueType="num">
                                      <p:cBhvr>
                                        <p:cTn id="4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1000"/>
                                        <p:tgtEl>
                                          <p:spTgt spid="6">
                                            <p:txEl>
                                              <p:pRg st="4" end="4"/>
                                            </p:txEl>
                                          </p:spTgt>
                                        </p:tgtEl>
                                      </p:cBhvr>
                                    </p:animEffect>
                                    <p:anim calcmode="lin" valueType="num">
                                      <p:cBhvr>
                                        <p:cTn id="4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B869BBC-689A-4424-AF18-753DF55BB938}"/>
              </a:ext>
            </a:extLst>
          </p:cNvPr>
          <p:cNvSpPr>
            <a:spLocks noGrp="1"/>
          </p:cNvSpPr>
          <p:nvPr>
            <p:ph type="ftr" sz="quarter" idx="11"/>
          </p:nvPr>
        </p:nvSpPr>
        <p:spPr/>
        <p:txBody>
          <a:bodyPr/>
          <a:lstStyle/>
          <a:p>
            <a:pPr algn="l" rtl="0"/>
            <a:r>
              <a:rPr lang="fr-FR" noProof="0" dirty="0"/>
              <a:t>Immersion de </a:t>
            </a:r>
            <a:r>
              <a:rPr lang="fr-FR" noProof="0" dirty="0" err="1"/>
              <a:t>DEV’immédiat</a:t>
            </a:r>
            <a:r>
              <a:rPr lang="fr-FR" noProof="0" dirty="0"/>
              <a:t> dans le processus du RGPD</a:t>
            </a:r>
          </a:p>
        </p:txBody>
      </p:sp>
      <p:sp>
        <p:nvSpPr>
          <p:cNvPr id="4" name="Espace réservé du numéro de diapositive 3">
            <a:extLst>
              <a:ext uri="{FF2B5EF4-FFF2-40B4-BE49-F238E27FC236}">
                <a16:creationId xmlns:a16="http://schemas.microsoft.com/office/drawing/2014/main" id="{0ED5CCB1-8076-415D-8934-48F6CBA60324}"/>
              </a:ext>
            </a:extLst>
          </p:cNvPr>
          <p:cNvSpPr>
            <a:spLocks noGrp="1"/>
          </p:cNvSpPr>
          <p:nvPr>
            <p:ph type="sldNum" sz="quarter" idx="12"/>
          </p:nvPr>
        </p:nvSpPr>
        <p:spPr/>
        <p:txBody>
          <a:bodyPr/>
          <a:lstStyle/>
          <a:p>
            <a:pPr rtl="0"/>
            <a:fld id="{F603CDE5-C1D8-4EDD-870F-A498BAFA520F}" type="slidenum">
              <a:rPr lang="en-US" noProof="0" smtClean="0"/>
              <a:t>4</a:t>
            </a:fld>
            <a:endParaRPr lang="en-US" noProof="0" dirty="0"/>
          </a:p>
        </p:txBody>
      </p:sp>
      <p:sp>
        <p:nvSpPr>
          <p:cNvPr id="7" name="Titre 3">
            <a:extLst>
              <a:ext uri="{FF2B5EF4-FFF2-40B4-BE49-F238E27FC236}">
                <a16:creationId xmlns:a16="http://schemas.microsoft.com/office/drawing/2014/main" id="{4592C180-C651-AFC9-B1C2-A896CA6F4EBE}"/>
              </a:ext>
            </a:extLst>
          </p:cNvPr>
          <p:cNvSpPr>
            <a:spLocks noGrp="1"/>
          </p:cNvSpPr>
          <p:nvPr>
            <p:ph type="title"/>
          </p:nvPr>
        </p:nvSpPr>
        <p:spPr>
          <a:xfrm>
            <a:off x="355101" y="467438"/>
            <a:ext cx="11394940" cy="1107752"/>
          </a:xfrm>
        </p:spPr>
        <p:txBody>
          <a:bodyPr rtlCol="0">
            <a:normAutofit/>
          </a:bodyPr>
          <a:lstStyle/>
          <a:p>
            <a:r>
              <a:rPr lang="fr-FR" dirty="0"/>
              <a:t>II.	</a:t>
            </a:r>
            <a:r>
              <a:rPr lang="fr-FR" sz="2800" noProof="0" dirty="0"/>
              <a:t>RECOMMANDATIONS pour la poursuite des activités</a:t>
            </a:r>
            <a:br>
              <a:rPr lang="fr-FR" sz="2800" noProof="0" dirty="0"/>
            </a:br>
            <a:endParaRPr lang="fr-FR" dirty="0"/>
          </a:p>
        </p:txBody>
      </p:sp>
      <p:sp>
        <p:nvSpPr>
          <p:cNvPr id="20" name="Espace réservé du texte 3">
            <a:extLst>
              <a:ext uri="{FF2B5EF4-FFF2-40B4-BE49-F238E27FC236}">
                <a16:creationId xmlns:a16="http://schemas.microsoft.com/office/drawing/2014/main" id="{00481E46-2780-AB85-9DEF-AB7FE3B1A87A}"/>
              </a:ext>
            </a:extLst>
          </p:cNvPr>
          <p:cNvSpPr>
            <a:spLocks noGrp="1"/>
          </p:cNvSpPr>
          <p:nvPr>
            <p:ph sz="quarter" idx="14"/>
          </p:nvPr>
        </p:nvSpPr>
        <p:spPr>
          <a:xfrm>
            <a:off x="678425" y="2054909"/>
            <a:ext cx="4976940" cy="4223740"/>
          </a:xfrm>
        </p:spPr>
        <p:txBody>
          <a:bodyPr rtlCol="0" anchor="t">
            <a:normAutofit/>
          </a:bodyPr>
          <a:lstStyle/>
          <a:p>
            <a:pPr marL="216000" indent="-216000" rtl="0">
              <a:lnSpc>
                <a:spcPct val="150000"/>
              </a:lnSpc>
              <a:buFont typeface="Wingdings" panose="05000000000000000000" pitchFamily="2" charset="2"/>
              <a:buChar char="§"/>
            </a:pPr>
            <a:r>
              <a:rPr lang="fr-FR" sz="1600" dirty="0"/>
              <a:t>Mise en place d’un service informatique de traitement de la donnée (Data Management </a:t>
            </a:r>
            <a:r>
              <a:rPr lang="fr-FR" sz="1600" dirty="0" err="1"/>
              <a:t>Officer</a:t>
            </a:r>
            <a:r>
              <a:rPr lang="fr-FR" sz="1600" dirty="0"/>
              <a:t>) composé de : </a:t>
            </a:r>
          </a:p>
          <a:p>
            <a:pPr lvl="1">
              <a:lnSpc>
                <a:spcPct val="150000"/>
              </a:lnSpc>
              <a:buFont typeface="Wingdings" panose="05000000000000000000" pitchFamily="2" charset="2"/>
              <a:buChar char="ü"/>
            </a:pPr>
            <a:r>
              <a:rPr lang="fr-FR" dirty="0"/>
              <a:t>Chief Data Officier (CDO)</a:t>
            </a:r>
          </a:p>
          <a:p>
            <a:pPr lvl="1">
              <a:lnSpc>
                <a:spcPct val="150000"/>
              </a:lnSpc>
              <a:buFont typeface="Wingdings" panose="05000000000000000000" pitchFamily="2" charset="2"/>
              <a:buChar char="ü"/>
            </a:pPr>
            <a:r>
              <a:rPr lang="fr-FR" dirty="0"/>
              <a:t>Data Protection </a:t>
            </a:r>
            <a:r>
              <a:rPr lang="fr-FR" dirty="0" err="1"/>
              <a:t>Officer</a:t>
            </a:r>
            <a:r>
              <a:rPr lang="fr-FR" dirty="0"/>
              <a:t> (DPO)</a:t>
            </a:r>
          </a:p>
          <a:p>
            <a:pPr lvl="1">
              <a:lnSpc>
                <a:spcPct val="150000"/>
              </a:lnSpc>
              <a:buFont typeface="Wingdings" panose="05000000000000000000" pitchFamily="2" charset="2"/>
              <a:buChar char="ü"/>
            </a:pPr>
            <a:r>
              <a:rPr lang="fr-FR" dirty="0"/>
              <a:t>Data </a:t>
            </a:r>
            <a:r>
              <a:rPr lang="fr-FR" dirty="0" err="1"/>
              <a:t>Scientist</a:t>
            </a:r>
            <a:r>
              <a:rPr lang="fr-FR" dirty="0"/>
              <a:t>/Business </a:t>
            </a:r>
            <a:r>
              <a:rPr lang="fr-FR" dirty="0" err="1"/>
              <a:t>Analyst</a:t>
            </a:r>
            <a:r>
              <a:rPr lang="fr-FR" dirty="0"/>
              <a:t> ;</a:t>
            </a:r>
          </a:p>
          <a:p>
            <a:pPr marL="216000" indent="-216000" rtl="0">
              <a:lnSpc>
                <a:spcPct val="150000"/>
              </a:lnSpc>
              <a:buFont typeface="Wingdings" panose="05000000000000000000" pitchFamily="2" charset="2"/>
              <a:buChar char="§"/>
            </a:pPr>
            <a:r>
              <a:rPr lang="fr-FR" sz="1600" dirty="0"/>
              <a:t>Mise en place de référents de Data dans les différents services pour relayer aux besoins des métiers en entreprise ;</a:t>
            </a:r>
          </a:p>
        </p:txBody>
      </p:sp>
      <p:sp>
        <p:nvSpPr>
          <p:cNvPr id="21" name="Espace réservé du texte 3">
            <a:extLst>
              <a:ext uri="{FF2B5EF4-FFF2-40B4-BE49-F238E27FC236}">
                <a16:creationId xmlns:a16="http://schemas.microsoft.com/office/drawing/2014/main" id="{DF9D4675-6E51-5BAC-A576-576E6E5E8521}"/>
              </a:ext>
            </a:extLst>
          </p:cNvPr>
          <p:cNvSpPr txBox="1">
            <a:spLocks/>
          </p:cNvSpPr>
          <p:nvPr/>
        </p:nvSpPr>
        <p:spPr>
          <a:xfrm>
            <a:off x="6536635" y="2054910"/>
            <a:ext cx="5213405" cy="422374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16000" indent="-216000">
              <a:lnSpc>
                <a:spcPct val="150000"/>
              </a:lnSpc>
              <a:buFont typeface="Wingdings" panose="05000000000000000000" pitchFamily="2" charset="2"/>
              <a:buChar char="§"/>
            </a:pPr>
            <a:r>
              <a:rPr lang="fr-FR" sz="1600" dirty="0"/>
              <a:t>Mettre l’accent sur le consentement légal et éclairé des personnes dont les données sont concernées ; </a:t>
            </a:r>
          </a:p>
          <a:p>
            <a:pPr marL="216000" indent="-216000">
              <a:lnSpc>
                <a:spcPct val="150000"/>
              </a:lnSpc>
              <a:buFont typeface="Wingdings" panose="05000000000000000000" pitchFamily="2" charset="2"/>
              <a:buChar char="§"/>
            </a:pPr>
            <a:r>
              <a:rPr lang="fr-FR" sz="1600" dirty="0"/>
              <a:t>Être transparent sur la finalité des données collectées et traitées ;</a:t>
            </a:r>
          </a:p>
          <a:p>
            <a:pPr marL="216000" indent="-216000">
              <a:lnSpc>
                <a:spcPct val="150000"/>
              </a:lnSpc>
              <a:buFont typeface="Wingdings" panose="05000000000000000000" pitchFamily="2" charset="2"/>
              <a:buChar char="§"/>
            </a:pPr>
            <a:r>
              <a:rPr lang="fr-FR" sz="1600" dirty="0"/>
              <a:t>Limiter les données collectées au strict nécessaire et dans le temps ;</a:t>
            </a:r>
          </a:p>
          <a:p>
            <a:pPr marL="216000" indent="-216000">
              <a:lnSpc>
                <a:spcPct val="150000"/>
              </a:lnSpc>
              <a:buFont typeface="Wingdings" panose="05000000000000000000" pitchFamily="2" charset="2"/>
              <a:buChar char="§"/>
            </a:pPr>
            <a:r>
              <a:rPr lang="fr-FR" sz="1600" dirty="0"/>
              <a:t>Sécuriser les données avec des mesures adaptées ;</a:t>
            </a:r>
          </a:p>
          <a:p>
            <a:pPr marL="216000" indent="-216000">
              <a:lnSpc>
                <a:spcPct val="150000"/>
              </a:lnSpc>
              <a:buFont typeface="Wingdings" panose="05000000000000000000" pitchFamily="2" charset="2"/>
              <a:buChar char="§"/>
            </a:pPr>
            <a:r>
              <a:rPr lang="fr-FR" sz="1600" dirty="0"/>
              <a:t>Faire un rappel des droits aux personnes concernées par les données ;</a:t>
            </a:r>
          </a:p>
        </p:txBody>
      </p:sp>
      <p:sp>
        <p:nvSpPr>
          <p:cNvPr id="22" name="Titre 2">
            <a:extLst>
              <a:ext uri="{FF2B5EF4-FFF2-40B4-BE49-F238E27FC236}">
                <a16:creationId xmlns:a16="http://schemas.microsoft.com/office/drawing/2014/main" id="{0C7BA1F5-CDA0-10EE-9D99-7BFA6CEEA8AB}"/>
              </a:ext>
            </a:extLst>
          </p:cNvPr>
          <p:cNvSpPr txBox="1">
            <a:spLocks/>
          </p:cNvSpPr>
          <p:nvPr/>
        </p:nvSpPr>
        <p:spPr>
          <a:xfrm>
            <a:off x="678425" y="1575190"/>
            <a:ext cx="4554225" cy="445005"/>
          </a:xfrm>
          <a:prstGeom prst="rect">
            <a:avLst/>
          </a:prstGeom>
        </p:spPr>
        <p:txBody>
          <a:bodyPr vert="horz" lIns="91440" tIns="45720" rIns="91440" bIns="45720" rtlCol="0" anchor="ctr">
            <a:normAutofit fontScale="62500" lnSpcReduction="20000"/>
          </a:bodyPr>
          <a:lstStyle>
            <a:lvl1pPr algn="l" defTabSz="457200" rtl="0" eaLnBrk="1" latinLnBrk="0" hangingPunct="1">
              <a:spcBef>
                <a:spcPct val="0"/>
              </a:spcBef>
              <a:buNone/>
              <a:defRPr sz="2800" b="0" kern="1200" cap="all">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RECOMMANDATIONS STRUCTURELLES</a:t>
            </a:r>
          </a:p>
        </p:txBody>
      </p:sp>
      <p:sp>
        <p:nvSpPr>
          <p:cNvPr id="23" name="Titre 2">
            <a:extLst>
              <a:ext uri="{FF2B5EF4-FFF2-40B4-BE49-F238E27FC236}">
                <a16:creationId xmlns:a16="http://schemas.microsoft.com/office/drawing/2014/main" id="{E12931C2-C0D2-B810-050D-02AAECA183E0}"/>
              </a:ext>
            </a:extLst>
          </p:cNvPr>
          <p:cNvSpPr txBox="1">
            <a:spLocks/>
          </p:cNvSpPr>
          <p:nvPr/>
        </p:nvSpPr>
        <p:spPr>
          <a:xfrm>
            <a:off x="6617110" y="1420375"/>
            <a:ext cx="4554225" cy="5998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1600" dirty="0"/>
              <a:t>RECOMMANDATIONS ORGANISATIONNELLES</a:t>
            </a:r>
          </a:p>
        </p:txBody>
      </p:sp>
      <p:pic>
        <p:nvPicPr>
          <p:cNvPr id="3" name="image1.png">
            <a:extLst>
              <a:ext uri="{FF2B5EF4-FFF2-40B4-BE49-F238E27FC236}">
                <a16:creationId xmlns:a16="http://schemas.microsoft.com/office/drawing/2014/main" id="{26C5A531-05E3-3620-9166-8BB5A2F36B5F}"/>
              </a:ext>
            </a:extLst>
          </p:cNvPr>
          <p:cNvPicPr/>
          <p:nvPr/>
        </p:nvPicPr>
        <p:blipFill>
          <a:blip r:embed="rId3">
            <a:lum/>
            <a:alphaModFix/>
          </a:blip>
          <a:srcRect/>
          <a:stretch>
            <a:fillRect/>
          </a:stretch>
        </p:blipFill>
        <p:spPr>
          <a:xfrm>
            <a:off x="11062462" y="705514"/>
            <a:ext cx="771010" cy="250712"/>
          </a:xfrm>
          <a:prstGeom prst="rect">
            <a:avLst/>
          </a:prstGeom>
          <a:noFill/>
          <a:ln>
            <a:noFill/>
            <a:prstDash/>
          </a:ln>
        </p:spPr>
      </p:pic>
    </p:spTree>
    <p:extLst>
      <p:ext uri="{BB962C8B-B14F-4D97-AF65-F5344CB8AC3E}">
        <p14:creationId xmlns:p14="http://schemas.microsoft.com/office/powerpoint/2010/main" val="50241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fade">
                                      <p:cBhvr>
                                        <p:cTn id="17" dur="1000"/>
                                        <p:tgtEl>
                                          <p:spTgt spid="20">
                                            <p:txEl>
                                              <p:pRg st="1" end="1"/>
                                            </p:txEl>
                                          </p:spTgt>
                                        </p:tgtEl>
                                      </p:cBhvr>
                                    </p:animEffect>
                                    <p:anim calcmode="lin" valueType="num">
                                      <p:cBhvr>
                                        <p:cTn id="18"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0">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1000"/>
                                        <p:tgtEl>
                                          <p:spTgt spid="20">
                                            <p:txEl>
                                              <p:pRg st="2" end="2"/>
                                            </p:txEl>
                                          </p:spTgt>
                                        </p:tgtEl>
                                      </p:cBhvr>
                                    </p:animEffect>
                                    <p:anim calcmode="lin" valueType="num">
                                      <p:cBhvr>
                                        <p:cTn id="23"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0">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animEffect transition="in" filter="fade">
                                      <p:cBhvr>
                                        <p:cTn id="27" dur="1000"/>
                                        <p:tgtEl>
                                          <p:spTgt spid="20">
                                            <p:txEl>
                                              <p:pRg st="3" end="3"/>
                                            </p:txEl>
                                          </p:spTgt>
                                        </p:tgtEl>
                                      </p:cBhvr>
                                    </p:animEffect>
                                    <p:anim calcmode="lin" valueType="num">
                                      <p:cBhvr>
                                        <p:cTn id="28" dur="10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
                                            <p:txEl>
                                              <p:pRg st="4" end="4"/>
                                            </p:txEl>
                                          </p:spTgt>
                                        </p:tgtEl>
                                        <p:attrNameLst>
                                          <p:attrName>style.visibility</p:attrName>
                                        </p:attrNameLst>
                                      </p:cBhvr>
                                      <p:to>
                                        <p:strVal val="visible"/>
                                      </p:to>
                                    </p:set>
                                    <p:animEffect transition="in" filter="fade">
                                      <p:cBhvr>
                                        <p:cTn id="34" dur="1000"/>
                                        <p:tgtEl>
                                          <p:spTgt spid="20">
                                            <p:txEl>
                                              <p:pRg st="4" end="4"/>
                                            </p:txEl>
                                          </p:spTgt>
                                        </p:tgtEl>
                                      </p:cBhvr>
                                    </p:animEffect>
                                    <p:anim calcmode="lin" valueType="num">
                                      <p:cBhvr>
                                        <p:cTn id="35" dur="1000" fill="hold"/>
                                        <p:tgtEl>
                                          <p:spTgt spid="20">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B869BBC-689A-4424-AF18-753DF55BB938}"/>
              </a:ext>
            </a:extLst>
          </p:cNvPr>
          <p:cNvSpPr>
            <a:spLocks noGrp="1"/>
          </p:cNvSpPr>
          <p:nvPr>
            <p:ph type="ftr" sz="quarter" idx="11"/>
          </p:nvPr>
        </p:nvSpPr>
        <p:spPr/>
        <p:txBody>
          <a:bodyPr/>
          <a:lstStyle/>
          <a:p>
            <a:pPr algn="l" rtl="0"/>
            <a:r>
              <a:rPr lang="fr-FR" noProof="0" dirty="0"/>
              <a:t>Immersion de </a:t>
            </a:r>
            <a:r>
              <a:rPr lang="fr-FR" noProof="0" dirty="0" err="1"/>
              <a:t>DEV’immédiat</a:t>
            </a:r>
            <a:r>
              <a:rPr lang="fr-FR" noProof="0" dirty="0"/>
              <a:t> dans le processus du RGPD</a:t>
            </a:r>
          </a:p>
        </p:txBody>
      </p:sp>
      <p:sp>
        <p:nvSpPr>
          <p:cNvPr id="4" name="Espace réservé du numéro de diapositive 3">
            <a:extLst>
              <a:ext uri="{FF2B5EF4-FFF2-40B4-BE49-F238E27FC236}">
                <a16:creationId xmlns:a16="http://schemas.microsoft.com/office/drawing/2014/main" id="{0ED5CCB1-8076-415D-8934-48F6CBA60324}"/>
              </a:ext>
            </a:extLst>
          </p:cNvPr>
          <p:cNvSpPr>
            <a:spLocks noGrp="1"/>
          </p:cNvSpPr>
          <p:nvPr>
            <p:ph type="sldNum" sz="quarter" idx="12"/>
          </p:nvPr>
        </p:nvSpPr>
        <p:spPr/>
        <p:txBody>
          <a:bodyPr/>
          <a:lstStyle/>
          <a:p>
            <a:pPr rtl="0"/>
            <a:fld id="{F603CDE5-C1D8-4EDD-870F-A498BAFA520F}" type="slidenum">
              <a:rPr lang="en-US" noProof="0" smtClean="0"/>
              <a:t>5</a:t>
            </a:fld>
            <a:endParaRPr lang="en-US" noProof="0" dirty="0"/>
          </a:p>
        </p:txBody>
      </p:sp>
      <p:sp>
        <p:nvSpPr>
          <p:cNvPr id="7" name="Titre 3">
            <a:extLst>
              <a:ext uri="{FF2B5EF4-FFF2-40B4-BE49-F238E27FC236}">
                <a16:creationId xmlns:a16="http://schemas.microsoft.com/office/drawing/2014/main" id="{4592C180-C651-AFC9-B1C2-A896CA6F4EBE}"/>
              </a:ext>
            </a:extLst>
          </p:cNvPr>
          <p:cNvSpPr>
            <a:spLocks noGrp="1"/>
          </p:cNvSpPr>
          <p:nvPr>
            <p:ph type="title"/>
          </p:nvPr>
        </p:nvSpPr>
        <p:spPr>
          <a:xfrm>
            <a:off x="355101" y="467438"/>
            <a:ext cx="11394940" cy="892235"/>
          </a:xfrm>
        </p:spPr>
        <p:txBody>
          <a:bodyPr rtlCol="0" anchor="ctr">
            <a:normAutofit/>
          </a:bodyPr>
          <a:lstStyle/>
          <a:p>
            <a:r>
              <a:rPr lang="fr-FR" dirty="0"/>
              <a:t>III.	</a:t>
            </a:r>
            <a:r>
              <a:rPr lang="fr-FR" sz="2800" noProof="0" dirty="0"/>
              <a:t>Illustration des traitements de données (1/2)</a:t>
            </a:r>
            <a:endParaRPr lang="fr-FR" dirty="0"/>
          </a:p>
        </p:txBody>
      </p:sp>
      <p:pic>
        <p:nvPicPr>
          <p:cNvPr id="5" name="Image 4" descr="Une image contenant texte, capture d’écran, logiciel, Icône d’ordinateur&#10;&#10;Description générée automatiquement">
            <a:extLst>
              <a:ext uri="{FF2B5EF4-FFF2-40B4-BE49-F238E27FC236}">
                <a16:creationId xmlns:a16="http://schemas.microsoft.com/office/drawing/2014/main" id="{D8FB9853-EFD6-FAE4-D0DE-9B3AE6BD015F}"/>
              </a:ext>
            </a:extLst>
          </p:cNvPr>
          <p:cNvPicPr>
            <a:picLocks noChangeAspect="1"/>
          </p:cNvPicPr>
          <p:nvPr/>
        </p:nvPicPr>
        <p:blipFill>
          <a:blip r:embed="rId3"/>
          <a:stretch>
            <a:fillRect/>
          </a:stretch>
        </p:blipFill>
        <p:spPr>
          <a:xfrm>
            <a:off x="441959" y="1359673"/>
            <a:ext cx="4260670" cy="1626569"/>
          </a:xfrm>
          <a:prstGeom prst="rect">
            <a:avLst/>
          </a:prstGeom>
          <a:ln>
            <a:solidFill>
              <a:schemeClr val="accent1"/>
            </a:solidFill>
          </a:ln>
        </p:spPr>
      </p:pic>
      <p:sp>
        <p:nvSpPr>
          <p:cNvPr id="6" name="Flèche : angle droit à deux pointes 5">
            <a:extLst>
              <a:ext uri="{FF2B5EF4-FFF2-40B4-BE49-F238E27FC236}">
                <a16:creationId xmlns:a16="http://schemas.microsoft.com/office/drawing/2014/main" id="{C68B3605-BC21-B46B-5485-D1FB92F75AFB}"/>
              </a:ext>
            </a:extLst>
          </p:cNvPr>
          <p:cNvSpPr/>
          <p:nvPr/>
        </p:nvSpPr>
        <p:spPr>
          <a:xfrm rot="5400000">
            <a:off x="117243" y="3688085"/>
            <a:ext cx="1506572" cy="541175"/>
          </a:xfrm>
          <a:prstGeom prst="leftUp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a:extLst>
              <a:ext uri="{FF2B5EF4-FFF2-40B4-BE49-F238E27FC236}">
                <a16:creationId xmlns:a16="http://schemas.microsoft.com/office/drawing/2014/main" id="{470EFAAC-08D1-0D7A-6742-7333FDED51CB}"/>
              </a:ext>
            </a:extLst>
          </p:cNvPr>
          <p:cNvGrpSpPr/>
          <p:nvPr/>
        </p:nvGrpSpPr>
        <p:grpSpPr>
          <a:xfrm>
            <a:off x="1427583" y="3314555"/>
            <a:ext cx="2043159" cy="3109359"/>
            <a:chOff x="1427583" y="3314555"/>
            <a:chExt cx="2043159" cy="3109359"/>
          </a:xfrm>
        </p:grpSpPr>
        <p:pic>
          <p:nvPicPr>
            <p:cNvPr id="9" name="Image 8" descr="Une image contenant texte, capture d’écran, nombre, Police&#10;&#10;Description générée automatiquement">
              <a:extLst>
                <a:ext uri="{FF2B5EF4-FFF2-40B4-BE49-F238E27FC236}">
                  <a16:creationId xmlns:a16="http://schemas.microsoft.com/office/drawing/2014/main" id="{A600585A-59BA-7D3C-8727-E22D8E97B320}"/>
                </a:ext>
              </a:extLst>
            </p:cNvPr>
            <p:cNvPicPr>
              <a:picLocks noChangeAspect="1"/>
            </p:cNvPicPr>
            <p:nvPr/>
          </p:nvPicPr>
          <p:blipFill>
            <a:blip r:embed="rId4"/>
            <a:stretch>
              <a:fillRect/>
            </a:stretch>
          </p:blipFill>
          <p:spPr>
            <a:xfrm>
              <a:off x="1427583" y="3314555"/>
              <a:ext cx="2043159" cy="3109359"/>
            </a:xfrm>
            <a:prstGeom prst="rect">
              <a:avLst/>
            </a:prstGeom>
            <a:ln>
              <a:solidFill>
                <a:schemeClr val="accent1"/>
              </a:solidFill>
            </a:ln>
          </p:spPr>
        </p:pic>
        <p:sp>
          <p:nvSpPr>
            <p:cNvPr id="10" name="Rectangle 9">
              <a:extLst>
                <a:ext uri="{FF2B5EF4-FFF2-40B4-BE49-F238E27FC236}">
                  <a16:creationId xmlns:a16="http://schemas.microsoft.com/office/drawing/2014/main" id="{8077720C-3430-3411-08DC-AA819D25149D}"/>
                </a:ext>
              </a:extLst>
            </p:cNvPr>
            <p:cNvSpPr/>
            <p:nvPr/>
          </p:nvSpPr>
          <p:spPr>
            <a:xfrm>
              <a:off x="1651518" y="5663682"/>
              <a:ext cx="1474237" cy="214604"/>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Flèche : droite 12">
            <a:extLst>
              <a:ext uri="{FF2B5EF4-FFF2-40B4-BE49-F238E27FC236}">
                <a16:creationId xmlns:a16="http://schemas.microsoft.com/office/drawing/2014/main" id="{C0C17838-B4D4-9843-6534-68BB93E5D7EA}"/>
              </a:ext>
            </a:extLst>
          </p:cNvPr>
          <p:cNvSpPr/>
          <p:nvPr/>
        </p:nvSpPr>
        <p:spPr>
          <a:xfrm>
            <a:off x="3650161" y="4572000"/>
            <a:ext cx="1136444" cy="365125"/>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7FD64F5E-83A7-B8D7-3EA2-AD58008186B5}"/>
              </a:ext>
            </a:extLst>
          </p:cNvPr>
          <p:cNvGrpSpPr/>
          <p:nvPr/>
        </p:nvGrpSpPr>
        <p:grpSpPr>
          <a:xfrm>
            <a:off x="4966022" y="1359672"/>
            <a:ext cx="6784019" cy="5064241"/>
            <a:chOff x="4966022" y="1359672"/>
            <a:chExt cx="6784019" cy="5064241"/>
          </a:xfrm>
        </p:grpSpPr>
        <p:pic>
          <p:nvPicPr>
            <p:cNvPr id="12" name="Image 11">
              <a:extLst>
                <a:ext uri="{FF2B5EF4-FFF2-40B4-BE49-F238E27FC236}">
                  <a16:creationId xmlns:a16="http://schemas.microsoft.com/office/drawing/2014/main" id="{51A5F877-C03D-30BB-043F-5DDCC6D61B72}"/>
                </a:ext>
              </a:extLst>
            </p:cNvPr>
            <p:cNvPicPr>
              <a:picLocks noChangeAspect="1"/>
            </p:cNvPicPr>
            <p:nvPr/>
          </p:nvPicPr>
          <p:blipFill>
            <a:blip r:embed="rId5"/>
            <a:stretch>
              <a:fillRect/>
            </a:stretch>
          </p:blipFill>
          <p:spPr>
            <a:xfrm>
              <a:off x="4966022" y="1359672"/>
              <a:ext cx="6784019" cy="5064241"/>
            </a:xfrm>
            <a:prstGeom prst="rect">
              <a:avLst/>
            </a:prstGeom>
            <a:ln>
              <a:solidFill>
                <a:schemeClr val="accent1"/>
              </a:solidFill>
            </a:ln>
          </p:spPr>
        </p:pic>
        <p:sp>
          <p:nvSpPr>
            <p:cNvPr id="14" name="Rectangle 13">
              <a:extLst>
                <a:ext uri="{FF2B5EF4-FFF2-40B4-BE49-F238E27FC236}">
                  <a16:creationId xmlns:a16="http://schemas.microsoft.com/office/drawing/2014/main" id="{AD8408E2-1E83-6519-1F4F-0D10836C62D9}"/>
                </a:ext>
              </a:extLst>
            </p:cNvPr>
            <p:cNvSpPr/>
            <p:nvPr/>
          </p:nvSpPr>
          <p:spPr>
            <a:xfrm>
              <a:off x="10067731" y="2986241"/>
              <a:ext cx="1614196" cy="320928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7" name="image1.png">
            <a:extLst>
              <a:ext uri="{FF2B5EF4-FFF2-40B4-BE49-F238E27FC236}">
                <a16:creationId xmlns:a16="http://schemas.microsoft.com/office/drawing/2014/main" id="{843F81FB-1729-BF6F-8CC7-2851C656CAA5}"/>
              </a:ext>
            </a:extLst>
          </p:cNvPr>
          <p:cNvPicPr/>
          <p:nvPr/>
        </p:nvPicPr>
        <p:blipFill>
          <a:blip r:embed="rId6">
            <a:lum/>
            <a:alphaModFix/>
          </a:blip>
          <a:srcRect/>
          <a:stretch>
            <a:fillRect/>
          </a:stretch>
        </p:blipFill>
        <p:spPr>
          <a:xfrm>
            <a:off x="11062462" y="705514"/>
            <a:ext cx="771010" cy="250712"/>
          </a:xfrm>
          <a:prstGeom prst="rect">
            <a:avLst/>
          </a:prstGeom>
          <a:noFill/>
          <a:ln>
            <a:noFill/>
            <a:prstDash/>
          </a:ln>
        </p:spPr>
      </p:pic>
    </p:spTree>
    <p:extLst>
      <p:ext uri="{BB962C8B-B14F-4D97-AF65-F5344CB8AC3E}">
        <p14:creationId xmlns:p14="http://schemas.microsoft.com/office/powerpoint/2010/main" val="417304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33344DF-603D-0CAC-3D7E-563E49FB2B31}"/>
              </a:ext>
            </a:extLst>
          </p:cNvPr>
          <p:cNvSpPr>
            <a:spLocks noGrp="1"/>
          </p:cNvSpPr>
          <p:nvPr>
            <p:ph type="sldNum" sz="quarter" idx="12"/>
          </p:nvPr>
        </p:nvSpPr>
        <p:spPr/>
        <p:txBody>
          <a:bodyPr/>
          <a:lstStyle/>
          <a:p>
            <a:pPr rtl="0"/>
            <a:fld id="{F603CDE5-C1D8-4EDD-870F-A498BAFA520F}" type="slidenum">
              <a:rPr lang="fr-FR" noProof="0" smtClean="0"/>
              <a:t>6</a:t>
            </a:fld>
            <a:endParaRPr lang="fr-FR" noProof="0"/>
          </a:p>
        </p:txBody>
      </p:sp>
      <p:sp>
        <p:nvSpPr>
          <p:cNvPr id="3" name="Espace réservé du pied de page 2">
            <a:extLst>
              <a:ext uri="{FF2B5EF4-FFF2-40B4-BE49-F238E27FC236}">
                <a16:creationId xmlns:a16="http://schemas.microsoft.com/office/drawing/2014/main" id="{121250B3-8F6D-FABC-DC85-96CC7D17AE83}"/>
              </a:ext>
            </a:extLst>
          </p:cNvPr>
          <p:cNvSpPr>
            <a:spLocks noGrp="1"/>
          </p:cNvSpPr>
          <p:nvPr>
            <p:ph type="ftr" sz="quarter" idx="11"/>
          </p:nvPr>
        </p:nvSpPr>
        <p:spPr/>
        <p:txBody>
          <a:bodyPr/>
          <a:lstStyle/>
          <a:p>
            <a:pPr algn="l" rtl="0"/>
            <a:r>
              <a:rPr lang="fr-FR" noProof="0" dirty="0"/>
              <a:t>Immersion de </a:t>
            </a:r>
            <a:r>
              <a:rPr lang="fr-FR" noProof="0" dirty="0" err="1"/>
              <a:t>DEV’immédiat</a:t>
            </a:r>
            <a:r>
              <a:rPr lang="fr-FR" noProof="0" dirty="0"/>
              <a:t> dans le processus du RGPD</a:t>
            </a:r>
          </a:p>
        </p:txBody>
      </p:sp>
      <p:pic>
        <p:nvPicPr>
          <p:cNvPr id="5" name="Image 4">
            <a:extLst>
              <a:ext uri="{FF2B5EF4-FFF2-40B4-BE49-F238E27FC236}">
                <a16:creationId xmlns:a16="http://schemas.microsoft.com/office/drawing/2014/main" id="{E155B5F6-62BE-6BC3-E42B-93E5229FFDBF}"/>
              </a:ext>
            </a:extLst>
          </p:cNvPr>
          <p:cNvPicPr>
            <a:picLocks noChangeAspect="1"/>
          </p:cNvPicPr>
          <p:nvPr/>
        </p:nvPicPr>
        <p:blipFill>
          <a:blip r:embed="rId2"/>
          <a:stretch>
            <a:fillRect/>
          </a:stretch>
        </p:blipFill>
        <p:spPr>
          <a:xfrm>
            <a:off x="355100" y="1317523"/>
            <a:ext cx="11492773" cy="5117853"/>
          </a:xfrm>
          <a:prstGeom prst="rect">
            <a:avLst/>
          </a:prstGeom>
        </p:spPr>
      </p:pic>
      <p:sp>
        <p:nvSpPr>
          <p:cNvPr id="6" name="Titre 3">
            <a:extLst>
              <a:ext uri="{FF2B5EF4-FFF2-40B4-BE49-F238E27FC236}">
                <a16:creationId xmlns:a16="http://schemas.microsoft.com/office/drawing/2014/main" id="{31FCB84F-3199-CEDA-F9A2-B2C33AB94B18}"/>
              </a:ext>
            </a:extLst>
          </p:cNvPr>
          <p:cNvSpPr txBox="1">
            <a:spLocks/>
          </p:cNvSpPr>
          <p:nvPr/>
        </p:nvSpPr>
        <p:spPr>
          <a:xfrm>
            <a:off x="355101" y="467438"/>
            <a:ext cx="11394940" cy="892235"/>
          </a:xfrm>
          <a:prstGeom prst="rect">
            <a:avLst/>
          </a:prstGeom>
          <a:noFill/>
        </p:spPr>
        <p:txBody>
          <a:bodyPr rtlCol="0"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accent1"/>
                </a:solidFill>
              </a:rPr>
              <a:t>III.	Illustration des traitements de données (2/2)</a:t>
            </a:r>
          </a:p>
        </p:txBody>
      </p:sp>
      <p:pic>
        <p:nvPicPr>
          <p:cNvPr id="7" name="image1.png">
            <a:extLst>
              <a:ext uri="{FF2B5EF4-FFF2-40B4-BE49-F238E27FC236}">
                <a16:creationId xmlns:a16="http://schemas.microsoft.com/office/drawing/2014/main" id="{80FB2D1F-FA83-ED09-A36D-C9080F63CD3C}"/>
              </a:ext>
            </a:extLst>
          </p:cNvPr>
          <p:cNvPicPr/>
          <p:nvPr/>
        </p:nvPicPr>
        <p:blipFill>
          <a:blip r:embed="rId3">
            <a:lum/>
            <a:alphaModFix/>
          </a:blip>
          <a:srcRect/>
          <a:stretch>
            <a:fillRect/>
          </a:stretch>
        </p:blipFill>
        <p:spPr>
          <a:xfrm>
            <a:off x="11062462" y="705514"/>
            <a:ext cx="771010" cy="250712"/>
          </a:xfrm>
          <a:prstGeom prst="rect">
            <a:avLst/>
          </a:prstGeom>
          <a:noFill/>
          <a:ln>
            <a:noFill/>
            <a:prstDash/>
          </a:ln>
        </p:spPr>
      </p:pic>
    </p:spTree>
    <p:extLst>
      <p:ext uri="{BB962C8B-B14F-4D97-AF65-F5344CB8AC3E}">
        <p14:creationId xmlns:p14="http://schemas.microsoft.com/office/powerpoint/2010/main" val="316037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98F5FA3-9D3B-4DFA-A825-5E4B08F34125}"/>
              </a:ext>
            </a:extLst>
          </p:cNvPr>
          <p:cNvSpPr>
            <a:spLocks noGrp="1"/>
          </p:cNvSpPr>
          <p:nvPr>
            <p:ph type="sldNum" sz="quarter" idx="12"/>
          </p:nvPr>
        </p:nvSpPr>
        <p:spPr>
          <a:xfrm>
            <a:off x="10795363" y="6423914"/>
            <a:ext cx="1052510" cy="365125"/>
          </a:xfrm>
        </p:spPr>
        <p:txBody>
          <a:bodyPr anchor="ctr">
            <a:normAutofit/>
          </a:bodyPr>
          <a:lstStyle/>
          <a:p>
            <a:pPr rtl="0">
              <a:spcAft>
                <a:spcPts val="600"/>
              </a:spcAft>
            </a:pPr>
            <a:fld id="{F603CDE5-C1D8-4EDD-870F-A498BAFA520F}" type="slidenum">
              <a:rPr lang="en-US" noProof="0" smtClean="0"/>
              <a:pPr rtl="0">
                <a:spcAft>
                  <a:spcPts val="600"/>
                </a:spcAft>
              </a:pPr>
              <a:t>7</a:t>
            </a:fld>
            <a:endParaRPr lang="en-US" noProof="0"/>
          </a:p>
        </p:txBody>
      </p:sp>
      <p:sp>
        <p:nvSpPr>
          <p:cNvPr id="5" name="Espace réservé du pied de page 4">
            <a:extLst>
              <a:ext uri="{FF2B5EF4-FFF2-40B4-BE49-F238E27FC236}">
                <a16:creationId xmlns:a16="http://schemas.microsoft.com/office/drawing/2014/main" id="{CA5BB4D0-13C7-43BD-B230-8B97D2917154}"/>
              </a:ext>
            </a:extLst>
          </p:cNvPr>
          <p:cNvSpPr>
            <a:spLocks noGrp="1"/>
          </p:cNvSpPr>
          <p:nvPr>
            <p:ph type="ftr" sz="quarter" idx="11"/>
          </p:nvPr>
        </p:nvSpPr>
        <p:spPr>
          <a:xfrm>
            <a:off x="355101" y="6423914"/>
            <a:ext cx="6818262" cy="365125"/>
          </a:xfrm>
        </p:spPr>
        <p:txBody>
          <a:bodyPr anchor="ctr">
            <a:normAutofit/>
          </a:bodyPr>
          <a:lstStyle/>
          <a:p>
            <a:pPr algn="l" rtl="0"/>
            <a:r>
              <a:rPr lang="fr-FR" noProof="0" dirty="0"/>
              <a:t>Immersion de </a:t>
            </a:r>
            <a:r>
              <a:rPr lang="fr-FR" noProof="0" dirty="0" err="1"/>
              <a:t>DEV’immédiat</a:t>
            </a:r>
            <a:r>
              <a:rPr lang="fr-FR" noProof="0" dirty="0"/>
              <a:t> dans le processus du RGPD</a:t>
            </a:r>
          </a:p>
        </p:txBody>
      </p:sp>
      <p:sp>
        <p:nvSpPr>
          <p:cNvPr id="18" name="Title 3">
            <a:extLst>
              <a:ext uri="{FF2B5EF4-FFF2-40B4-BE49-F238E27FC236}">
                <a16:creationId xmlns:a16="http://schemas.microsoft.com/office/drawing/2014/main" id="{80BFB28A-D233-74CF-8913-308F0090BC23}"/>
              </a:ext>
            </a:extLst>
          </p:cNvPr>
          <p:cNvSpPr>
            <a:spLocks noGrp="1"/>
          </p:cNvSpPr>
          <p:nvPr>
            <p:ph type="title"/>
          </p:nvPr>
        </p:nvSpPr>
        <p:spPr>
          <a:xfrm>
            <a:off x="581192" y="702156"/>
            <a:ext cx="11029616" cy="1013800"/>
          </a:xfrm>
        </p:spPr>
        <p:txBody>
          <a:bodyPr anchor="ctr"/>
          <a:lstStyle/>
          <a:p>
            <a:r>
              <a:rPr lang="en-US" dirty="0"/>
              <a:t>IV.	</a:t>
            </a:r>
            <a:r>
              <a:rPr lang="fr-FR" sz="2800" noProof="0" dirty="0"/>
              <a:t>Synthèse des traitements réalisés </a:t>
            </a:r>
            <a:r>
              <a:rPr lang="en-US" dirty="0"/>
              <a:t>	</a:t>
            </a:r>
          </a:p>
        </p:txBody>
      </p:sp>
      <p:graphicFrame>
        <p:nvGraphicFramePr>
          <p:cNvPr id="13" name="Tableau 12">
            <a:extLst>
              <a:ext uri="{FF2B5EF4-FFF2-40B4-BE49-F238E27FC236}">
                <a16:creationId xmlns:a16="http://schemas.microsoft.com/office/drawing/2014/main" id="{5B09D0A2-B640-7413-236E-83E84EB6E302}"/>
              </a:ext>
            </a:extLst>
          </p:cNvPr>
          <p:cNvGraphicFramePr>
            <a:graphicFrameLocks noGrp="1"/>
          </p:cNvGraphicFramePr>
          <p:nvPr>
            <p:extLst>
              <p:ext uri="{D42A27DB-BD31-4B8C-83A1-F6EECF244321}">
                <p14:modId xmlns:p14="http://schemas.microsoft.com/office/powerpoint/2010/main" val="4277351466"/>
              </p:ext>
            </p:extLst>
          </p:nvPr>
        </p:nvGraphicFramePr>
        <p:xfrm>
          <a:off x="581192" y="1920725"/>
          <a:ext cx="11029616" cy="4578296"/>
        </p:xfrm>
        <a:graphic>
          <a:graphicData uri="http://schemas.openxmlformats.org/drawingml/2006/table">
            <a:tbl>
              <a:tblPr>
                <a:tableStyleId>{5C22544A-7EE6-4342-B048-85BDC9FD1C3A}</a:tableStyleId>
              </a:tblPr>
              <a:tblGrid>
                <a:gridCol w="1682642">
                  <a:extLst>
                    <a:ext uri="{9D8B030D-6E8A-4147-A177-3AD203B41FA5}">
                      <a16:colId xmlns:a16="http://schemas.microsoft.com/office/drawing/2014/main" val="306189708"/>
                    </a:ext>
                  </a:extLst>
                </a:gridCol>
                <a:gridCol w="952647">
                  <a:extLst>
                    <a:ext uri="{9D8B030D-6E8A-4147-A177-3AD203B41FA5}">
                      <a16:colId xmlns:a16="http://schemas.microsoft.com/office/drawing/2014/main" val="2108609565"/>
                    </a:ext>
                  </a:extLst>
                </a:gridCol>
                <a:gridCol w="3328777">
                  <a:extLst>
                    <a:ext uri="{9D8B030D-6E8A-4147-A177-3AD203B41FA5}">
                      <a16:colId xmlns:a16="http://schemas.microsoft.com/office/drawing/2014/main" val="3355865986"/>
                    </a:ext>
                  </a:extLst>
                </a:gridCol>
                <a:gridCol w="5065550">
                  <a:extLst>
                    <a:ext uri="{9D8B030D-6E8A-4147-A177-3AD203B41FA5}">
                      <a16:colId xmlns:a16="http://schemas.microsoft.com/office/drawing/2014/main" val="4144855814"/>
                    </a:ext>
                  </a:extLst>
                </a:gridCol>
              </a:tblGrid>
              <a:tr h="158204">
                <a:tc>
                  <a:txBody>
                    <a:bodyPr/>
                    <a:lstStyle/>
                    <a:p>
                      <a:pPr algn="l" fontAlgn="ctr"/>
                      <a:r>
                        <a:rPr lang="fr-FR" sz="1100" b="1" u="none" strike="noStrike" dirty="0">
                          <a:effectLst/>
                        </a:rPr>
                        <a:t>Variable traitée</a:t>
                      </a:r>
                      <a:endParaRPr lang="fr-FR" sz="1100" b="1" i="0" u="none" strike="noStrike" dirty="0">
                        <a:solidFill>
                          <a:srgbClr val="FFFFFF"/>
                        </a:solidFill>
                        <a:effectLst/>
                        <a:latin typeface="Constantia" panose="02030602050306030303" pitchFamily="18" charset="0"/>
                      </a:endParaRPr>
                    </a:p>
                  </a:txBody>
                  <a:tcPr marL="2692" marR="2692" marT="2692" marB="0" anchor="ctr"/>
                </a:tc>
                <a:tc>
                  <a:txBody>
                    <a:bodyPr/>
                    <a:lstStyle/>
                    <a:p>
                      <a:pPr algn="l" fontAlgn="ctr"/>
                      <a:r>
                        <a:rPr lang="fr-FR" sz="1100" b="1" u="none" strike="noStrike" dirty="0">
                          <a:effectLst/>
                        </a:rPr>
                        <a:t>Modalités</a:t>
                      </a:r>
                      <a:endParaRPr lang="fr-FR" sz="1100" b="1" i="0" u="none" strike="noStrike" dirty="0">
                        <a:solidFill>
                          <a:srgbClr val="FFFFFF"/>
                        </a:solidFill>
                        <a:effectLst/>
                        <a:latin typeface="Constantia" panose="02030602050306030303" pitchFamily="18" charset="0"/>
                      </a:endParaRPr>
                    </a:p>
                  </a:txBody>
                  <a:tcPr marL="2692" marR="2692" marT="2692" marB="0" anchor="ctr"/>
                </a:tc>
                <a:tc>
                  <a:txBody>
                    <a:bodyPr/>
                    <a:lstStyle/>
                    <a:p>
                      <a:pPr algn="l" fontAlgn="ctr"/>
                      <a:r>
                        <a:rPr lang="fr-FR" sz="1100" b="1" u="none" strike="noStrike" dirty="0">
                          <a:effectLst/>
                        </a:rPr>
                        <a:t>Nouvelles modalités/Variables </a:t>
                      </a:r>
                      <a:endParaRPr lang="fr-FR" sz="1100" b="1" i="0" u="none" strike="noStrike" dirty="0">
                        <a:solidFill>
                          <a:srgbClr val="FFFFFF"/>
                        </a:solidFill>
                        <a:effectLst/>
                        <a:latin typeface="Constantia" panose="02030602050306030303" pitchFamily="18" charset="0"/>
                      </a:endParaRPr>
                    </a:p>
                  </a:txBody>
                  <a:tcPr marL="2692" marR="2692" marT="2692" marB="0" anchor="ctr"/>
                </a:tc>
                <a:tc>
                  <a:txBody>
                    <a:bodyPr/>
                    <a:lstStyle/>
                    <a:p>
                      <a:pPr algn="l" fontAlgn="ctr"/>
                      <a:r>
                        <a:rPr lang="fr-FR" sz="1100" b="1" u="none" strike="noStrike" dirty="0">
                          <a:effectLst/>
                        </a:rPr>
                        <a:t>Méthode de traitement de la donnée</a:t>
                      </a:r>
                      <a:endParaRPr lang="fr-FR" sz="1100" b="1" i="0" u="none" strike="noStrike" dirty="0">
                        <a:solidFill>
                          <a:srgbClr val="FFFFFF"/>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79820884"/>
                  </a:ext>
                </a:extLst>
              </a:tr>
              <a:tr h="1033660">
                <a:tc>
                  <a:txBody>
                    <a:bodyPr/>
                    <a:lstStyle/>
                    <a:p>
                      <a:pPr algn="l" fontAlgn="ctr"/>
                      <a:r>
                        <a:rPr lang="fr-FR" sz="900" u="none" strike="noStrike">
                          <a:effectLst/>
                        </a:rPr>
                        <a:t>Revenus</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-"Vide/null"</a:t>
                      </a:r>
                      <a:br>
                        <a:rPr lang="fr-FR" sz="900" u="none" strike="noStrike">
                          <a:effectLst/>
                        </a:rPr>
                      </a:br>
                      <a:r>
                        <a:rPr lang="fr-FR" sz="900" u="none" strike="noStrike">
                          <a:effectLst/>
                        </a:rPr>
                        <a:t>-De 0 à 306277</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a:effectLst/>
                        </a:rPr>
                        <a:t>Tranche de revenus :</a:t>
                      </a:r>
                      <a:br>
                        <a:rPr lang="fr-FR" sz="900" u="none" strike="noStrike" dirty="0">
                          <a:effectLst/>
                        </a:rPr>
                      </a:br>
                      <a:r>
                        <a:rPr lang="fr-FR" sz="900" u="none" strike="noStrike" dirty="0">
                          <a:effectLst/>
                        </a:rPr>
                        <a:t>- "Vide/</a:t>
                      </a:r>
                      <a:r>
                        <a:rPr lang="fr-FR" sz="900" u="none" strike="noStrike" dirty="0" err="1">
                          <a:effectLst/>
                        </a:rPr>
                        <a:t>null</a:t>
                      </a:r>
                      <a:r>
                        <a:rPr lang="fr-FR" sz="900" u="none" strike="noStrike" dirty="0">
                          <a:effectLst/>
                        </a:rPr>
                        <a:t>" ou o à 1999 = [0; 20K€[</a:t>
                      </a:r>
                      <a:br>
                        <a:rPr lang="fr-FR" sz="900" u="none" strike="noStrike" dirty="0">
                          <a:effectLst/>
                        </a:rPr>
                      </a:br>
                      <a:r>
                        <a:rPr lang="fr-FR" sz="900" u="none" strike="noStrike" dirty="0">
                          <a:effectLst/>
                        </a:rPr>
                        <a:t>-De 20000 à 39999 = [20K€; 40K€[</a:t>
                      </a:r>
                      <a:br>
                        <a:rPr lang="fr-FR" sz="900" u="none" strike="noStrike" dirty="0">
                          <a:effectLst/>
                        </a:rPr>
                      </a:br>
                      <a:r>
                        <a:rPr lang="fr-FR" sz="900" u="none" strike="noStrike" dirty="0">
                          <a:effectLst/>
                        </a:rPr>
                        <a:t>-De 40000 à 59999 = [40K€; 60K€[</a:t>
                      </a:r>
                      <a:br>
                        <a:rPr lang="fr-FR" sz="900" u="none" strike="noStrike" dirty="0">
                          <a:effectLst/>
                        </a:rPr>
                      </a:br>
                      <a:r>
                        <a:rPr lang="fr-FR" sz="900" u="none" strike="noStrike" dirty="0">
                          <a:effectLst/>
                        </a:rPr>
                        <a:t>-De 60000 à 79999 = [60K€; 80K€[</a:t>
                      </a:r>
                      <a:br>
                        <a:rPr lang="fr-FR" sz="900" u="none" strike="noStrike" dirty="0">
                          <a:effectLst/>
                        </a:rPr>
                      </a:br>
                      <a:r>
                        <a:rPr lang="fr-FR" sz="900" u="none" strike="noStrike" dirty="0">
                          <a:effectLst/>
                        </a:rPr>
                        <a:t>-De 80000 à 99999 = [80K€; 100K€[</a:t>
                      </a:r>
                      <a:br>
                        <a:rPr lang="fr-FR" sz="900" u="none" strike="noStrike" dirty="0">
                          <a:effectLst/>
                        </a:rPr>
                      </a:br>
                      <a:r>
                        <a:rPr lang="fr-FR" sz="900" u="none" strike="noStrike" dirty="0">
                          <a:effectLst/>
                        </a:rPr>
                        <a:t>-De 100000 à 119999 = [100K€; 120K€[</a:t>
                      </a:r>
                      <a:br>
                        <a:rPr lang="fr-FR" sz="900" u="none" strike="noStrike" dirty="0">
                          <a:effectLst/>
                        </a:rPr>
                      </a:br>
                      <a:r>
                        <a:rPr lang="fr-FR" sz="900" u="none" strike="noStrike" dirty="0">
                          <a:effectLst/>
                        </a:rPr>
                        <a:t>-De 120000 à plus = [120K€; et plus[</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a:effectLst/>
                        </a:rPr>
                        <a:t>- Utilisation de la fonction "Colonne conditionnelle" pour regrouper les tranches de revenus par amplitude de 20 000 ;</a:t>
                      </a:r>
                      <a:endParaRPr lang="fr-FR" sz="900" b="0" i="0" u="none" strike="noStrike" dirty="0">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3516360345"/>
                  </a:ext>
                </a:extLst>
              </a:tr>
              <a:tr h="408335">
                <a:tc>
                  <a:txBody>
                    <a:bodyPr/>
                    <a:lstStyle/>
                    <a:p>
                      <a:pPr algn="l" fontAlgn="ctr"/>
                      <a:r>
                        <a:rPr lang="fr-FR" sz="900" u="none" strike="noStrike">
                          <a:effectLst/>
                        </a:rPr>
                        <a:t>Nombre_enfants</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-De 0 à 4</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err="1">
                          <a:effectLst/>
                        </a:rPr>
                        <a:t>Presence</a:t>
                      </a:r>
                      <a:r>
                        <a:rPr lang="fr-FR" sz="900" u="none" strike="noStrike" dirty="0">
                          <a:effectLst/>
                        </a:rPr>
                        <a:t> enfant</a:t>
                      </a:r>
                      <a:br>
                        <a:rPr lang="fr-FR" sz="900" u="none" strike="noStrike" dirty="0">
                          <a:effectLst/>
                        </a:rPr>
                      </a:br>
                      <a:r>
                        <a:rPr lang="fr-FR" sz="900" u="none" strike="noStrike" dirty="0">
                          <a:effectLst/>
                        </a:rPr>
                        <a:t>- 0 =&gt; Non </a:t>
                      </a:r>
                      <a:br>
                        <a:rPr lang="fr-FR" sz="900" u="none" strike="noStrike" dirty="0">
                          <a:effectLst/>
                        </a:rPr>
                      </a:br>
                      <a:r>
                        <a:rPr lang="fr-FR" sz="900" u="none" strike="noStrike" dirty="0">
                          <a:effectLst/>
                        </a:rPr>
                        <a:t>- 1 à 4 =&gt; Oui</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Utilisation de la fonction "Colonne conditionnelle" pour catégoriser la variable nombre_enfants en deux modalités "Oui" ou "Non"</a:t>
                      </a:r>
                      <a:endParaRPr lang="fr-FR" sz="900" b="0" i="0" u="none" strike="noStrike">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3169302900"/>
                  </a:ext>
                </a:extLst>
              </a:tr>
              <a:tr h="283269">
                <a:tc>
                  <a:txBody>
                    <a:bodyPr/>
                    <a:lstStyle/>
                    <a:p>
                      <a:pPr algn="l" fontAlgn="ctr"/>
                      <a:r>
                        <a:rPr lang="fr-FR" sz="900" u="none" strike="noStrike" dirty="0" err="1">
                          <a:effectLst/>
                        </a:rPr>
                        <a:t>Enfant_conduite_accompagne</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-De 0 à 4</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err="1">
                          <a:effectLst/>
                        </a:rPr>
                        <a:t>Enfant_conduite_accompagne_new</a:t>
                      </a:r>
                      <a:endParaRPr lang="fr-FR" sz="900" u="none" strike="noStrike" dirty="0">
                        <a:effectLst/>
                      </a:endParaRPr>
                    </a:p>
                    <a:p>
                      <a:pPr algn="l" fontAlgn="ctr"/>
                      <a:r>
                        <a:rPr lang="fr-FR" sz="900" u="none" strike="noStrike" dirty="0">
                          <a:effectLst/>
                        </a:rPr>
                        <a:t>- 0 =&gt; Non </a:t>
                      </a:r>
                      <a:br>
                        <a:rPr lang="fr-FR" sz="900" u="none" strike="noStrike" dirty="0">
                          <a:effectLst/>
                        </a:rPr>
                      </a:br>
                      <a:r>
                        <a:rPr lang="fr-FR" sz="900" u="none" strike="noStrike" dirty="0">
                          <a:effectLst/>
                        </a:rPr>
                        <a:t>- 1 à 4 =&gt; Oui</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Utilisation de la fonction "Colonne conditionnelle" pour catégoriser la variable Enfant_conduite_accompagne en deux modalités "Oui" ou "Non"</a:t>
                      </a:r>
                      <a:endParaRPr lang="fr-FR" sz="900" b="0" i="0" u="none" strike="noStrike">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2096728732"/>
                  </a:ext>
                </a:extLst>
              </a:tr>
              <a:tr h="783530">
                <a:tc>
                  <a:txBody>
                    <a:bodyPr/>
                    <a:lstStyle/>
                    <a:p>
                      <a:pPr algn="l" fontAlgn="ctr"/>
                      <a:r>
                        <a:rPr lang="fr-FR" sz="900" u="none" strike="noStrike" dirty="0">
                          <a:effectLst/>
                        </a:rPr>
                        <a:t>Formation</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en-US" sz="900" u="none" strike="noStrike">
                          <a:effectLst/>
                        </a:rPr>
                        <a:t>- &lt;High School</a:t>
                      </a:r>
                      <a:br>
                        <a:rPr lang="en-US" sz="900" u="none" strike="noStrike">
                          <a:effectLst/>
                        </a:rPr>
                      </a:br>
                      <a:r>
                        <a:rPr lang="en-US" sz="900" u="none" strike="noStrike">
                          <a:effectLst/>
                        </a:rPr>
                        <a:t>- z_High School</a:t>
                      </a:r>
                      <a:br>
                        <a:rPr lang="en-US" sz="900" u="none" strike="noStrike">
                          <a:effectLst/>
                        </a:rPr>
                      </a:br>
                      <a:r>
                        <a:rPr lang="en-US" sz="900" u="none" strike="noStrike">
                          <a:effectLst/>
                        </a:rPr>
                        <a:t>- Bachelors</a:t>
                      </a:r>
                      <a:br>
                        <a:rPr lang="en-US" sz="900" u="none" strike="noStrike">
                          <a:effectLst/>
                        </a:rPr>
                      </a:br>
                      <a:r>
                        <a:rPr lang="en-US" sz="900" u="none" strike="noStrike">
                          <a:effectLst/>
                        </a:rPr>
                        <a:t>- Masters</a:t>
                      </a:r>
                      <a:br>
                        <a:rPr lang="en-US" sz="900" u="none" strike="noStrike">
                          <a:effectLst/>
                        </a:rPr>
                      </a:br>
                      <a:r>
                        <a:rPr lang="en-US" sz="900" u="none" strike="noStrike">
                          <a:effectLst/>
                        </a:rPr>
                        <a:t>- PhD</a:t>
                      </a:r>
                      <a:endParaRPr lang="en-US"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a:effectLst/>
                        </a:rPr>
                        <a:t>Niveau Instruction</a:t>
                      </a:r>
                      <a:br>
                        <a:rPr lang="fr-FR" sz="900" u="none" strike="noStrike" dirty="0">
                          <a:effectLst/>
                        </a:rPr>
                      </a:br>
                      <a:r>
                        <a:rPr lang="fr-FR" sz="900" u="none" strike="noStrike" dirty="0">
                          <a:effectLst/>
                        </a:rPr>
                        <a:t>'- &lt;High </a:t>
                      </a:r>
                      <a:r>
                        <a:rPr lang="fr-FR" sz="900" u="none" strike="noStrike" dirty="0" err="1">
                          <a:effectLst/>
                        </a:rPr>
                        <a:t>School</a:t>
                      </a:r>
                      <a:r>
                        <a:rPr lang="fr-FR" sz="900" u="none" strike="noStrike" dirty="0">
                          <a:effectLst/>
                        </a:rPr>
                        <a:t> = Avant le Lycée</a:t>
                      </a:r>
                      <a:br>
                        <a:rPr lang="fr-FR" sz="900" u="none" strike="noStrike" dirty="0">
                          <a:effectLst/>
                        </a:rPr>
                      </a:br>
                      <a:r>
                        <a:rPr lang="fr-FR" sz="900" u="none" strike="noStrike" dirty="0">
                          <a:effectLst/>
                        </a:rPr>
                        <a:t>- </a:t>
                      </a:r>
                      <a:r>
                        <a:rPr lang="fr-FR" sz="900" u="none" strike="noStrike" dirty="0" err="1">
                          <a:effectLst/>
                        </a:rPr>
                        <a:t>z_High</a:t>
                      </a:r>
                      <a:r>
                        <a:rPr lang="fr-FR" sz="900" u="none" strike="noStrike" dirty="0">
                          <a:effectLst/>
                        </a:rPr>
                        <a:t> </a:t>
                      </a:r>
                      <a:r>
                        <a:rPr lang="fr-FR" sz="900" u="none" strike="noStrike" dirty="0" err="1">
                          <a:effectLst/>
                        </a:rPr>
                        <a:t>School</a:t>
                      </a:r>
                      <a:r>
                        <a:rPr lang="fr-FR" sz="900" u="none" strike="noStrike" dirty="0">
                          <a:effectLst/>
                        </a:rPr>
                        <a:t> = Lycée ou après</a:t>
                      </a:r>
                      <a:br>
                        <a:rPr lang="fr-FR" sz="900" u="none" strike="noStrike" dirty="0">
                          <a:effectLst/>
                        </a:rPr>
                      </a:br>
                      <a:r>
                        <a:rPr lang="fr-FR" sz="900" u="none" strike="noStrike" dirty="0">
                          <a:effectLst/>
                        </a:rPr>
                        <a:t>- </a:t>
                      </a:r>
                      <a:r>
                        <a:rPr lang="fr-FR" sz="900" u="none" strike="noStrike" dirty="0" err="1">
                          <a:effectLst/>
                        </a:rPr>
                        <a:t>Bachelors</a:t>
                      </a:r>
                      <a:r>
                        <a:rPr lang="fr-FR" sz="900" u="none" strike="noStrike" dirty="0">
                          <a:effectLst/>
                        </a:rPr>
                        <a:t>  = Licence/Bac+3</a:t>
                      </a:r>
                      <a:br>
                        <a:rPr lang="fr-FR" sz="900" u="none" strike="noStrike" dirty="0">
                          <a:effectLst/>
                        </a:rPr>
                      </a:br>
                      <a:r>
                        <a:rPr lang="fr-FR" sz="900" u="none" strike="noStrike" dirty="0">
                          <a:effectLst/>
                        </a:rPr>
                        <a:t>- Masters = Master/ac+5</a:t>
                      </a:r>
                      <a:br>
                        <a:rPr lang="fr-FR" sz="900" u="none" strike="noStrike" dirty="0">
                          <a:effectLst/>
                        </a:rPr>
                      </a:br>
                      <a:r>
                        <a:rPr lang="fr-FR" sz="900" u="none" strike="noStrike" dirty="0">
                          <a:effectLst/>
                        </a:rPr>
                        <a:t>- PhD = Doctorat/ Bac+8</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Utilisation de la fonction "Colonne conditionnelle" pour renommer les différentes modalités de la variable "formation" puis supprimer celle-ci</a:t>
                      </a:r>
                      <a:endParaRPr lang="fr-FR" sz="900" b="0" i="0" u="none" strike="noStrike">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3135113616"/>
                  </a:ext>
                </a:extLst>
              </a:tr>
              <a:tr h="408335">
                <a:tc>
                  <a:txBody>
                    <a:bodyPr/>
                    <a:lstStyle/>
                    <a:p>
                      <a:pPr algn="l" fontAlgn="ctr"/>
                      <a:r>
                        <a:rPr lang="fr-FR" sz="900" u="none" strike="noStrike">
                          <a:effectLst/>
                        </a:rPr>
                        <a:t>Points_perdus</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De 0 à 11</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err="1">
                          <a:effectLst/>
                        </a:rPr>
                        <a:t>Point_perdus_New</a:t>
                      </a:r>
                      <a:br>
                        <a:rPr lang="fr-FR" sz="900" u="none" strike="noStrike" dirty="0">
                          <a:effectLst/>
                        </a:rPr>
                      </a:br>
                      <a:r>
                        <a:rPr lang="fr-FR" sz="900" u="none" strike="noStrike" dirty="0">
                          <a:effectLst/>
                        </a:rPr>
                        <a:t>- 0 = Non</a:t>
                      </a:r>
                      <a:br>
                        <a:rPr lang="fr-FR" sz="900" u="none" strike="noStrike" dirty="0">
                          <a:effectLst/>
                        </a:rPr>
                      </a:br>
                      <a:r>
                        <a:rPr lang="fr-FR" sz="900" u="none" strike="noStrike" dirty="0">
                          <a:effectLst/>
                        </a:rPr>
                        <a:t>- 1 à plus =  Oui</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Utilisation de la fonction "Colonne conditionnelle" pour catégoriser la variable Points_perdus en deux modalités "Oui" ou "Non"</a:t>
                      </a:r>
                      <a:endParaRPr lang="fr-FR" sz="900" b="0" i="0" u="none" strike="noStrike">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2930381106"/>
                  </a:ext>
                </a:extLst>
              </a:tr>
              <a:tr h="408335">
                <a:tc>
                  <a:txBody>
                    <a:bodyPr/>
                    <a:lstStyle/>
                    <a:p>
                      <a:pPr algn="l" fontAlgn="ctr"/>
                      <a:r>
                        <a:rPr lang="fr-FR" sz="900" u="none" strike="noStrike">
                          <a:effectLst/>
                        </a:rPr>
                        <a:t>Index</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Aucun</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err="1">
                          <a:effectLst/>
                        </a:rPr>
                        <a:t>Index_personnaliser</a:t>
                      </a:r>
                      <a:r>
                        <a:rPr lang="fr-FR" sz="900" u="none" strike="noStrike" dirty="0">
                          <a:effectLst/>
                        </a:rPr>
                        <a:t> (prenant en compte l'année du contrat) </a:t>
                      </a:r>
                      <a:br>
                        <a:rPr lang="fr-FR" sz="900" u="none" strike="noStrike" dirty="0">
                          <a:effectLst/>
                        </a:rPr>
                      </a:br>
                      <a:r>
                        <a:rPr lang="fr-FR" sz="900" u="none" strike="noStrike" dirty="0">
                          <a:effectLst/>
                        </a:rPr>
                        <a:t>"C22-" + numéro de contrat</a:t>
                      </a:r>
                      <a:br>
                        <a:rPr lang="fr-FR" sz="900" u="none" strike="noStrike" dirty="0">
                          <a:effectLst/>
                        </a:rPr>
                      </a:br>
                      <a:r>
                        <a:rPr lang="fr-FR" sz="900" u="none" strike="noStrike" dirty="0">
                          <a:effectLst/>
                        </a:rPr>
                        <a:t>C22- : Liste des contrats de l'année 2022</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Utilisation de la fonction colonne index ;</a:t>
                      </a:r>
                      <a:br>
                        <a:rPr lang="fr-FR" sz="900" u="none" strike="noStrike">
                          <a:effectLst/>
                        </a:rPr>
                      </a:br>
                      <a:r>
                        <a:rPr lang="fr-FR" sz="900" u="none" strike="noStrike">
                          <a:effectLst/>
                        </a:rPr>
                        <a:t>- Commence par 3 et à un pas de 4 pour avoir une ligne unitaire dans la table de données </a:t>
                      </a:r>
                      <a:br>
                        <a:rPr lang="fr-FR" sz="900" u="none" strike="noStrike">
                          <a:effectLst/>
                        </a:rPr>
                      </a:br>
                      <a:r>
                        <a:rPr lang="fr-FR" sz="900" u="none" strike="noStrike">
                          <a:effectLst/>
                        </a:rPr>
                        <a:t>- Fusionner l'index nouvellement crée avec le préfixe "C22-" qui stipule l'année du contrat ;</a:t>
                      </a:r>
                      <a:endParaRPr lang="fr-FR" sz="900" b="0" i="0" u="none" strike="noStrike">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1725014346"/>
                  </a:ext>
                </a:extLst>
              </a:tr>
              <a:tr h="783530">
                <a:tc>
                  <a:txBody>
                    <a:bodyPr/>
                    <a:lstStyle/>
                    <a:p>
                      <a:pPr algn="l" fontAlgn="ctr"/>
                      <a:r>
                        <a:rPr lang="fr-FR" sz="900" u="none" strike="noStrike" dirty="0" err="1">
                          <a:effectLst/>
                        </a:rPr>
                        <a:t>Age_vehicule</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a:effectLst/>
                        </a:rPr>
                        <a:t>- De  0.0 à 25.0</a:t>
                      </a:r>
                      <a:endParaRPr lang="fr-FR" sz="900" b="0" i="0" u="none" strike="noStrike">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err="1">
                          <a:effectLst/>
                        </a:rPr>
                        <a:t>Tranche_Age_vehicule</a:t>
                      </a:r>
                      <a:br>
                        <a:rPr lang="fr-FR" sz="900" u="none" strike="noStrike" dirty="0">
                          <a:effectLst/>
                        </a:rPr>
                      </a:br>
                      <a:r>
                        <a:rPr lang="fr-FR" sz="900" u="none" strike="noStrike" dirty="0">
                          <a:effectLst/>
                        </a:rPr>
                        <a:t>- De 0 à 4 ans </a:t>
                      </a:r>
                      <a:br>
                        <a:rPr lang="fr-FR" sz="900" u="none" strike="noStrike" dirty="0">
                          <a:effectLst/>
                        </a:rPr>
                      </a:br>
                      <a:r>
                        <a:rPr lang="fr-FR" sz="900" u="none" strike="noStrike" dirty="0">
                          <a:effectLst/>
                        </a:rPr>
                        <a:t>- De 5 à 9 ans </a:t>
                      </a:r>
                      <a:br>
                        <a:rPr lang="fr-FR" sz="900" u="none" strike="noStrike" dirty="0">
                          <a:effectLst/>
                        </a:rPr>
                      </a:br>
                      <a:r>
                        <a:rPr lang="fr-FR" sz="900" u="none" strike="noStrike" dirty="0">
                          <a:effectLst/>
                        </a:rPr>
                        <a:t>- De 10 à 14 ans </a:t>
                      </a:r>
                      <a:br>
                        <a:rPr lang="fr-FR" sz="900" u="none" strike="noStrike" dirty="0">
                          <a:effectLst/>
                        </a:rPr>
                      </a:br>
                      <a:r>
                        <a:rPr lang="fr-FR" sz="900" u="none" strike="noStrike" dirty="0">
                          <a:effectLst/>
                        </a:rPr>
                        <a:t>- De 15 à 19 ans</a:t>
                      </a:r>
                      <a:br>
                        <a:rPr lang="fr-FR" sz="900" u="none" strike="noStrike" dirty="0">
                          <a:effectLst/>
                        </a:rPr>
                      </a:br>
                      <a:r>
                        <a:rPr lang="fr-FR" sz="900" u="none" strike="noStrike" dirty="0">
                          <a:effectLst/>
                        </a:rPr>
                        <a:t>- De 20 à plus </a:t>
                      </a:r>
                      <a:endParaRPr lang="fr-FR" sz="900" b="0" i="0" u="none" strike="noStrike" dirty="0">
                        <a:solidFill>
                          <a:srgbClr val="000000"/>
                        </a:solidFill>
                        <a:effectLst/>
                        <a:latin typeface="Constantia" panose="02030602050306030303" pitchFamily="18" charset="0"/>
                      </a:endParaRPr>
                    </a:p>
                  </a:txBody>
                  <a:tcPr marL="2692" marR="2692" marT="2692" marB="0" anchor="ctr"/>
                </a:tc>
                <a:tc>
                  <a:txBody>
                    <a:bodyPr/>
                    <a:lstStyle/>
                    <a:p>
                      <a:pPr algn="l" fontAlgn="ctr"/>
                      <a:r>
                        <a:rPr lang="fr-FR" sz="900" u="none" strike="noStrike" dirty="0">
                          <a:effectLst/>
                        </a:rPr>
                        <a:t>- Correction ou passage de l'écriture anglophone des nombres à celle du francophone (Remplacer "." par ",")</a:t>
                      </a:r>
                      <a:br>
                        <a:rPr lang="fr-FR" sz="900" u="none" strike="noStrike" dirty="0">
                          <a:effectLst/>
                        </a:rPr>
                      </a:br>
                      <a:r>
                        <a:rPr lang="fr-FR" sz="900" u="none" strike="noStrike" dirty="0">
                          <a:effectLst/>
                        </a:rPr>
                        <a:t>- Préciser qu'il s'agit de nombre entier en précisant le format de la colonne car l'âge n'a pas de virgule ;</a:t>
                      </a:r>
                      <a:br>
                        <a:rPr lang="fr-FR" sz="900" u="none" strike="noStrike" dirty="0">
                          <a:effectLst/>
                        </a:rPr>
                      </a:br>
                      <a:r>
                        <a:rPr lang="fr-FR" sz="900" u="none" strike="noStrike" dirty="0">
                          <a:effectLst/>
                        </a:rPr>
                        <a:t>- Utilisation de la fonction colonne conditionnelle pour créer les tranches d'âge avec une amplitude ou un par quinquennal ou soit 5 ;</a:t>
                      </a:r>
                      <a:endParaRPr lang="fr-FR" sz="900" b="0" i="0" u="none" strike="noStrike" dirty="0">
                        <a:solidFill>
                          <a:srgbClr val="000000"/>
                        </a:solidFill>
                        <a:effectLst/>
                        <a:latin typeface="Constantia" panose="02030602050306030303" pitchFamily="18" charset="0"/>
                      </a:endParaRPr>
                    </a:p>
                  </a:txBody>
                  <a:tcPr marL="2692" marR="2692" marT="2692" marB="0" anchor="ctr"/>
                </a:tc>
                <a:extLst>
                  <a:ext uri="{0D108BD9-81ED-4DB2-BD59-A6C34878D82A}">
                    <a16:rowId xmlns:a16="http://schemas.microsoft.com/office/drawing/2014/main" val="2962021877"/>
                  </a:ext>
                </a:extLst>
              </a:tr>
            </a:tbl>
          </a:graphicData>
        </a:graphic>
      </p:graphicFrame>
      <p:pic>
        <p:nvPicPr>
          <p:cNvPr id="2" name="image1.png">
            <a:extLst>
              <a:ext uri="{FF2B5EF4-FFF2-40B4-BE49-F238E27FC236}">
                <a16:creationId xmlns:a16="http://schemas.microsoft.com/office/drawing/2014/main" id="{1261AF70-D394-183D-89AA-DAB944740921}"/>
              </a:ext>
            </a:extLst>
          </p:cNvPr>
          <p:cNvPicPr/>
          <p:nvPr/>
        </p:nvPicPr>
        <p:blipFill>
          <a:blip r:embed="rId3">
            <a:lum/>
            <a:alphaModFix/>
          </a:blip>
          <a:srcRect/>
          <a:stretch>
            <a:fillRect/>
          </a:stretch>
        </p:blipFill>
        <p:spPr>
          <a:xfrm>
            <a:off x="10936113" y="702156"/>
            <a:ext cx="771010" cy="250712"/>
          </a:xfrm>
          <a:prstGeom prst="rect">
            <a:avLst/>
          </a:prstGeom>
          <a:noFill/>
          <a:ln>
            <a:noFill/>
            <a:prstDash/>
          </a:ln>
        </p:spPr>
      </p:pic>
    </p:spTree>
    <p:extLst>
      <p:ext uri="{BB962C8B-B14F-4D97-AF65-F5344CB8AC3E}">
        <p14:creationId xmlns:p14="http://schemas.microsoft.com/office/powerpoint/2010/main" val="260801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r>
              <a:rPr lang="fr-FR" dirty="0"/>
              <a:t>V.	</a:t>
            </a:r>
            <a:r>
              <a:rPr lang="fr-FR" sz="2800" noProof="0" dirty="0"/>
              <a:t>Règles </a:t>
            </a:r>
            <a:r>
              <a:rPr lang="fr-FR" dirty="0"/>
              <a:t>d’or</a:t>
            </a:r>
            <a:r>
              <a:rPr lang="fr-FR" sz="2800" noProof="0" dirty="0"/>
              <a:t> à instaurer pour une bonne </a:t>
            </a:r>
            <a:r>
              <a:rPr lang="fr-FR" dirty="0"/>
              <a:t>gouvernance des données </a:t>
            </a:r>
          </a:p>
        </p:txBody>
      </p:sp>
      <p:graphicFrame>
        <p:nvGraphicFramePr>
          <p:cNvPr id="16" name="Espace réservé du contenu 4" descr="Objet SmartAr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727978365"/>
              </p:ext>
            </p:extLst>
          </p:nvPr>
        </p:nvGraphicFramePr>
        <p:xfrm>
          <a:off x="445728" y="1995776"/>
          <a:ext cx="6548195" cy="4428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Espace réservé du contenu 5">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8"/>
          <a:srcRect/>
          <a:stretch/>
        </p:blipFill>
        <p:spPr>
          <a:xfrm>
            <a:off x="6993924" y="2433099"/>
            <a:ext cx="4752348" cy="3593991"/>
          </a:xfrm>
          <a:prstGeom prst="rect">
            <a:avLst/>
          </a:prstGeom>
          <a:noFill/>
        </p:spPr>
      </p:pic>
      <p:sp>
        <p:nvSpPr>
          <p:cNvPr id="5" name="Espace réservé du pied de page 4">
            <a:extLst>
              <a:ext uri="{FF2B5EF4-FFF2-40B4-BE49-F238E27FC236}">
                <a16:creationId xmlns:a16="http://schemas.microsoft.com/office/drawing/2014/main" id="{60EC10D1-039B-4DEE-8101-59B0CEE82DE3}"/>
              </a:ext>
            </a:extLst>
          </p:cNvPr>
          <p:cNvSpPr>
            <a:spLocks noGrp="1"/>
          </p:cNvSpPr>
          <p:nvPr>
            <p:ph type="ftr" sz="quarter" idx="11"/>
          </p:nvPr>
        </p:nvSpPr>
        <p:spPr/>
        <p:txBody>
          <a:bodyPr/>
          <a:lstStyle/>
          <a:p>
            <a:pPr algn="l" rtl="0"/>
            <a:r>
              <a:rPr lang="fr-FR" noProof="0" dirty="0"/>
              <a:t>Immersion de </a:t>
            </a:r>
            <a:r>
              <a:rPr lang="fr-FR" noProof="0" dirty="0" err="1"/>
              <a:t>DEV’immédiat</a:t>
            </a:r>
            <a:r>
              <a:rPr lang="fr-FR" noProof="0" dirty="0"/>
              <a:t> dans le processus du RGPD</a:t>
            </a:r>
          </a:p>
        </p:txBody>
      </p:sp>
      <p:sp>
        <p:nvSpPr>
          <p:cNvPr id="7" name="Espace réservé du numéro de diapositive 6">
            <a:extLst>
              <a:ext uri="{FF2B5EF4-FFF2-40B4-BE49-F238E27FC236}">
                <a16:creationId xmlns:a16="http://schemas.microsoft.com/office/drawing/2014/main" id="{669604A1-253B-43A4-A68D-17B70E2A7ECC}"/>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pic>
        <p:nvPicPr>
          <p:cNvPr id="3" name="image1.png">
            <a:extLst>
              <a:ext uri="{FF2B5EF4-FFF2-40B4-BE49-F238E27FC236}">
                <a16:creationId xmlns:a16="http://schemas.microsoft.com/office/drawing/2014/main" id="{DB4CD53F-E5EE-7CDE-0081-EF00F9C9C285}"/>
              </a:ext>
            </a:extLst>
          </p:cNvPr>
          <p:cNvPicPr/>
          <p:nvPr/>
        </p:nvPicPr>
        <p:blipFill>
          <a:blip r:embed="rId9">
            <a:lum/>
            <a:alphaModFix/>
          </a:blip>
          <a:srcRect/>
          <a:stretch>
            <a:fillRect/>
          </a:stretch>
        </p:blipFill>
        <p:spPr>
          <a:xfrm>
            <a:off x="10936113" y="604302"/>
            <a:ext cx="771010" cy="250712"/>
          </a:xfrm>
          <a:prstGeom prst="rect">
            <a:avLst/>
          </a:prstGeom>
          <a:noFill/>
          <a:ln>
            <a:noFill/>
            <a:prstDash/>
          </a:ln>
        </p:spPr>
      </p:pic>
    </p:spTree>
    <p:extLst>
      <p:ext uri="{BB962C8B-B14F-4D97-AF65-F5344CB8AC3E}">
        <p14:creationId xmlns:p14="http://schemas.microsoft.com/office/powerpoint/2010/main" val="26785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4EC38A0-3DAB-4B29-9BBE-45A9EBDBF417}"/>
              </a:ext>
            </a:extLst>
          </p:cNvPr>
          <p:cNvSpPr>
            <a:spLocks noGrp="1"/>
          </p:cNvSpPr>
          <p:nvPr>
            <p:ph type="title"/>
          </p:nvPr>
        </p:nvSpPr>
        <p:spPr/>
        <p:txBody>
          <a:bodyPr rtlCol="0"/>
          <a:lstStyle/>
          <a:p>
            <a:pPr rtl="0"/>
            <a:r>
              <a:rPr lang="fr-FR"/>
              <a:t>MERCI DE VOTRE ATTENTION!</a:t>
            </a:r>
          </a:p>
        </p:txBody>
      </p:sp>
      <p:pic>
        <p:nvPicPr>
          <p:cNvPr id="14" name="Espace réservé d’image 13" descr="Jeunes femmes dans une bibliothèque">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330679_TF00870617_Win32" id="{0C21701E-A02E-4477-B0D7-D47A31FC1B2D}" vid="{49D40C53-E881-496D-A6A9-546E4C7AC34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Formation au sein d'une entreprise traditionnelle</Template>
  <TotalTime>3284</TotalTime>
  <Words>1371</Words>
  <Application>Microsoft Office PowerPoint</Application>
  <PresentationFormat>Grand écran</PresentationFormat>
  <Paragraphs>119</Paragraphs>
  <Slides>9</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Calibri</vt:lpstr>
      <vt:lpstr>Constantia</vt:lpstr>
      <vt:lpstr>Gill Sans MT</vt:lpstr>
      <vt:lpstr>Wingdings</vt:lpstr>
      <vt:lpstr>Wingdings 2</vt:lpstr>
      <vt:lpstr>DividendVTI</vt:lpstr>
      <vt:lpstr>Immersion de dev’immediat dans le processus  des normes du RGPD</vt:lpstr>
      <vt:lpstr>Plan De la présentation</vt:lpstr>
      <vt:lpstr>I. Contexte du projet et objectifs visés </vt:lpstr>
      <vt:lpstr>II. RECOMMANDATIONS pour la poursuite des activités </vt:lpstr>
      <vt:lpstr>III. Illustration des traitements de données (1/2)</vt:lpstr>
      <vt:lpstr>Présentation PowerPoint</vt:lpstr>
      <vt:lpstr>IV. Synthèse des traitements réalisés  </vt:lpstr>
      <vt:lpstr>V. Règles d’or à instaurer pour une bonne gouvernance des données </vt:lpstr>
      <vt:lpstr>MERCI DE VOTRE ATTENTION!</vt:lpstr>
    </vt:vector>
  </TitlesOfParts>
  <Company>TDF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Immersion de dev’immediat dans le processus  des normes du RGPD</dc:title>
  <dc:creator>Bamenou Loic Stephane Miflin</dc:creator>
  <cp:lastModifiedBy>Bamenou Loic Stephane Miflin</cp:lastModifiedBy>
  <cp:revision>14</cp:revision>
  <dcterms:created xsi:type="dcterms:W3CDTF">2024-01-10T09:54:18Z</dcterms:created>
  <dcterms:modified xsi:type="dcterms:W3CDTF">2024-01-15T18:02:59Z</dcterms:modified>
</cp:coreProperties>
</file>