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73" r:id="rId4"/>
    <p:sldId id="266" r:id="rId5"/>
    <p:sldId id="267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3296E-F70D-4AF2-ABE8-EA655E2AB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BF4C0-8855-43B2-977E-7151CB533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026FD-5DC6-47AE-9809-3692B73C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DD6AA-A912-46B6-89F3-B172883F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178D00-93D3-449D-89B9-8DB2FAA5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61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170CC-7C38-4CE5-BA87-E2015D24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CC9D05-054B-45DE-91A3-4E4DFDCC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C9EEC-3190-47EB-8DAC-B6E8CDB6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D609A-C136-4BEA-898E-88851F9E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9919F-E84A-46D1-BFA7-8DC25FE9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4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2ADF0D-ABC2-45A2-828A-7F95F9B3A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75460C-8733-44F0-A725-A3EA77A8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6A354-CA23-47D7-A14F-76DD9822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1DC61-A835-4A2C-BD5C-5A47CC9E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2DA89-93F6-4079-8B24-D4E9718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14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A2CA9-A60A-444B-A30D-767677FA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AA908-C99D-4B11-A7F6-961D556D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4D94C-8D5C-42B0-9FEB-2ED9883F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DB841-275E-41C2-B1D0-0DB2A328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05774-89EB-4ECB-87EF-C32F0AFA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01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D0876-C893-4E19-A0A5-8B0439CE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2B456C-BA45-4267-A759-E20B6E8C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EAE66F-C876-4058-AFAD-37451A62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8A571-C798-494A-A613-88A69ABC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867EE-B6D5-490D-83F9-972F6B4F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19755-8C5E-4940-A992-F1C10EC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35AEE-8410-4EDE-9E0E-A34A0E04D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7AB83-7DFB-488E-9B23-E9B2EA14E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29CE9-F026-4C53-B6DC-5941EA45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0A4B55-DD15-40EF-8127-ED091503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781BD-EA07-4C51-8C36-5B3F5418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68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26AED-66F0-4C17-AA61-580A70EE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B75EB1-670D-4B3E-8FC5-67C12AC7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FBF59C-453C-43A8-8C17-82F5AFEC7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EE705B-F631-4395-85D1-DA715EF58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1FA273-299A-4A82-9BF3-11689B5ED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63C1A1-43FD-4602-BF6A-AB325997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00743A-BCCC-432D-80DB-825C0C46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B11262-AE2F-4C5D-97C4-F9867FAD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21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DA31A-7834-43EE-A1B9-AFBB0CDA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2A3BE8-34D6-4BDF-81AB-DD111850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0B9560-700E-42B0-8E15-B058E824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A1FAE2-F061-4DB3-956C-EDA7990D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45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4FC96F-62CB-49DA-B44E-3415600F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9EAC77-DFE6-4C95-B34D-DC1EFBF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CB007-B4BD-49B8-B420-EE66C54D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58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0BED-3A83-4C92-8A8A-1B29835D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2448E3-80E3-48BF-B937-19F4E19B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914024-2ACF-4747-A07A-F4607CBF5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5BA46E-1E2F-4F64-83DF-95E386AE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17DB4-AD74-4A09-8716-BF7E3C85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15FD37-6B6C-4A81-9A49-A9A329D3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82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820E4-D340-4959-BB3A-CEDEB310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30562-9B22-4F9F-B9D5-E3BF822F3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8CDC8A-FB40-4919-BDD5-3D311263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F5BBD-0C40-4888-82B1-D65BD3FC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60A61B-415A-4D82-8379-AB49EE83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08C98-0754-4FCF-A3EF-8B28944E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92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2AA12B-36E8-4D96-803E-7DBF5D01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74ED4-A491-4B4C-828F-7B65B520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786B2-C7AD-4024-AC88-9D560CAAA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BB5B-B33F-447C-9BD5-0E8CFCC12C7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76799-2424-40BE-B952-3CC23B95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D54A8D-DB6A-46A1-B693-068E19AC6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10D3-7DB3-4867-93AA-C201970238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79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DB03F71-EBA0-4C3A-9410-5F953C33039A}"/>
              </a:ext>
            </a:extLst>
          </p:cNvPr>
          <p:cNvSpPr/>
          <p:nvPr/>
        </p:nvSpPr>
        <p:spPr>
          <a:xfrm>
            <a:off x="-1" y="159798"/>
            <a:ext cx="12192001" cy="408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298C1A-83C8-4357-AECC-C3D5988ED5DA}"/>
              </a:ext>
            </a:extLst>
          </p:cNvPr>
          <p:cNvSpPr txBox="1"/>
          <p:nvPr/>
        </p:nvSpPr>
        <p:spPr>
          <a:xfrm>
            <a:off x="1837678" y="745724"/>
            <a:ext cx="795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Objetivos Clase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906BC8-F5D6-41EB-23E1-3DC0ECA2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77049"/>
            <a:ext cx="1348857" cy="1265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B8AC26-7600-4742-EBF8-0581DDCC9320}"/>
              </a:ext>
            </a:extLst>
          </p:cNvPr>
          <p:cNvSpPr txBox="1"/>
          <p:nvPr/>
        </p:nvSpPr>
        <p:spPr>
          <a:xfrm>
            <a:off x="878889" y="2121763"/>
            <a:ext cx="9374820" cy="28623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s-ES" dirty="0"/>
              <a:t>Presentación Profesores y alumnos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Presentación curso y metodología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Fundamentos del análisis de datos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Revisión y dudas del </a:t>
            </a:r>
            <a:r>
              <a:rPr lang="es-ES" dirty="0" err="1"/>
              <a:t>prework</a:t>
            </a:r>
            <a:endParaRPr lang="es-ES" dirty="0"/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Quiz rápido y rebuscado 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56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DB03F71-EBA0-4C3A-9410-5F953C33039A}"/>
              </a:ext>
            </a:extLst>
          </p:cNvPr>
          <p:cNvSpPr/>
          <p:nvPr/>
        </p:nvSpPr>
        <p:spPr>
          <a:xfrm>
            <a:off x="-1" y="159798"/>
            <a:ext cx="12192001" cy="408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298C1A-83C8-4357-AECC-C3D5988ED5DA}"/>
              </a:ext>
            </a:extLst>
          </p:cNvPr>
          <p:cNvSpPr txBox="1"/>
          <p:nvPr/>
        </p:nvSpPr>
        <p:spPr>
          <a:xfrm>
            <a:off x="1837678" y="745724"/>
            <a:ext cx="795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Programa del curso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906BC8-F5D6-41EB-23E1-3DC0ECA2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77049"/>
            <a:ext cx="1348857" cy="1265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B8AC26-7600-4742-EBF8-0581DDCC9320}"/>
              </a:ext>
            </a:extLst>
          </p:cNvPr>
          <p:cNvSpPr txBox="1"/>
          <p:nvPr/>
        </p:nvSpPr>
        <p:spPr>
          <a:xfrm>
            <a:off x="878889" y="2121763"/>
            <a:ext cx="9374820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Introducción</a:t>
            </a:r>
            <a:r>
              <a:rPr lang="es-ES" dirty="0"/>
              <a:t> al análisis de datos, Python con Pandas y Excel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Limpieza</a:t>
            </a:r>
            <a:r>
              <a:rPr lang="es-ES" dirty="0"/>
              <a:t> de valores extremos y perdidos. Preparación del </a:t>
            </a:r>
            <a:r>
              <a:rPr lang="es-ES" dirty="0" err="1"/>
              <a:t>dataset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Análisis </a:t>
            </a:r>
            <a:r>
              <a:rPr lang="es-ES" b="1" dirty="0"/>
              <a:t>exploratorio</a:t>
            </a:r>
            <a:r>
              <a:rPr lang="es-ES" dirty="0"/>
              <a:t> y descriptivo de los datos</a:t>
            </a:r>
          </a:p>
          <a:p>
            <a:pPr marL="285750" indent="-285750">
              <a:buFontTx/>
              <a:buChar char="-"/>
            </a:pPr>
            <a:r>
              <a:rPr lang="es-ES" dirty="0"/>
              <a:t>Modelos de </a:t>
            </a:r>
            <a:r>
              <a:rPr lang="es-ES" b="1" dirty="0"/>
              <a:t>regresión</a:t>
            </a:r>
            <a:r>
              <a:rPr lang="es-ES" dirty="0"/>
              <a:t> (Machine </a:t>
            </a:r>
            <a:r>
              <a:rPr lang="es-ES" dirty="0" err="1"/>
              <a:t>Learning</a:t>
            </a:r>
            <a:r>
              <a:rPr lang="es-ES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Proyecto</a:t>
            </a:r>
            <a:r>
              <a:rPr lang="es-ES" dirty="0"/>
              <a:t> </a:t>
            </a:r>
            <a:r>
              <a:rPr lang="es-ES" b="1" dirty="0"/>
              <a:t>I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Bases de datos y lenguaje </a:t>
            </a:r>
            <a:r>
              <a:rPr lang="es-ES" b="1" dirty="0"/>
              <a:t>SQL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Operaciones</a:t>
            </a:r>
            <a:r>
              <a:rPr lang="es-ES" dirty="0"/>
              <a:t> y aplicaciones con tablas de datos: </a:t>
            </a:r>
            <a:r>
              <a:rPr lang="es-ES" dirty="0" err="1"/>
              <a:t>Join</a:t>
            </a:r>
            <a:r>
              <a:rPr lang="es-ES" dirty="0"/>
              <a:t>, </a:t>
            </a:r>
            <a:r>
              <a:rPr lang="es-ES" dirty="0" err="1"/>
              <a:t>insert</a:t>
            </a:r>
            <a:r>
              <a:rPr lang="es-ES" dirty="0"/>
              <a:t>…</a:t>
            </a: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dirty="0"/>
              <a:t>Bases de datos </a:t>
            </a:r>
            <a:r>
              <a:rPr lang="es-ES" b="1" dirty="0"/>
              <a:t>avanzadas</a:t>
            </a:r>
            <a:r>
              <a:rPr lang="es-ES" dirty="0"/>
              <a:t>: ETL</a:t>
            </a: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dirty="0"/>
              <a:t>Modelos de </a:t>
            </a:r>
            <a:r>
              <a:rPr lang="es-ES" b="1" dirty="0"/>
              <a:t>clasificación</a:t>
            </a:r>
            <a:r>
              <a:rPr lang="es-ES" dirty="0"/>
              <a:t> (Machine </a:t>
            </a:r>
            <a:r>
              <a:rPr lang="es-ES" dirty="0" err="1"/>
              <a:t>Learning</a:t>
            </a:r>
            <a:r>
              <a:rPr lang="es-ES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dirty="0"/>
              <a:t>Medidas valoración modelos: MAE, RMSE, </a:t>
            </a:r>
            <a:r>
              <a:rPr lang="es-ES" dirty="0" err="1"/>
              <a:t>Accuracy</a:t>
            </a:r>
            <a:r>
              <a:rPr lang="es-ES" dirty="0"/>
              <a:t>…</a:t>
            </a:r>
          </a:p>
          <a:p>
            <a:pPr marL="285750" indent="-285750">
              <a:buFontTx/>
              <a:buChar char="-"/>
            </a:pPr>
            <a:r>
              <a:rPr lang="es-ES" dirty="0"/>
              <a:t>Estadística y sus distribuciones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Reporting</a:t>
            </a:r>
            <a:r>
              <a:rPr lang="es-ES" dirty="0"/>
              <a:t> con </a:t>
            </a:r>
            <a:r>
              <a:rPr lang="es-ES" dirty="0" err="1"/>
              <a:t>Power</a:t>
            </a:r>
            <a:r>
              <a:rPr lang="es-ES" dirty="0"/>
              <a:t> BI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Proyecto II</a:t>
            </a:r>
          </a:p>
          <a:p>
            <a:pPr marL="285750" indent="-285750">
              <a:buFontTx/>
              <a:buChar char="-"/>
            </a:pPr>
            <a:r>
              <a:rPr lang="es-ES" b="1" dirty="0" err="1"/>
              <a:t>Power</a:t>
            </a:r>
            <a:r>
              <a:rPr lang="es-ES" b="1" dirty="0"/>
              <a:t> BI </a:t>
            </a:r>
            <a:r>
              <a:rPr lang="es-ES" dirty="0"/>
              <a:t>Avanzado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Proyecto Final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Presentación Proyecto Final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666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DB03F71-EBA0-4C3A-9410-5F953C33039A}"/>
              </a:ext>
            </a:extLst>
          </p:cNvPr>
          <p:cNvSpPr/>
          <p:nvPr/>
        </p:nvSpPr>
        <p:spPr>
          <a:xfrm>
            <a:off x="-1" y="159798"/>
            <a:ext cx="12192001" cy="408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298C1A-83C8-4357-AECC-C3D5988ED5DA}"/>
              </a:ext>
            </a:extLst>
          </p:cNvPr>
          <p:cNvSpPr txBox="1"/>
          <p:nvPr/>
        </p:nvSpPr>
        <p:spPr>
          <a:xfrm>
            <a:off x="1837678" y="745724"/>
            <a:ext cx="795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Historia del análisis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906BC8-F5D6-41EB-23E1-3DC0ECA2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77049"/>
            <a:ext cx="1348857" cy="1265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B8AC26-7600-4742-EBF8-0581DDCC9320}"/>
              </a:ext>
            </a:extLst>
          </p:cNvPr>
          <p:cNvSpPr txBox="1"/>
          <p:nvPr/>
        </p:nvSpPr>
        <p:spPr>
          <a:xfrm>
            <a:off x="878889" y="2121763"/>
            <a:ext cx="9374820" cy="3416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Los primeros datos fueron recogidos por antiguas civilizaciones para almacenar el </a:t>
            </a:r>
            <a:r>
              <a:rPr lang="es-ES" dirty="0" err="1"/>
              <a:t>volume</a:t>
            </a:r>
            <a:r>
              <a:rPr lang="es-ES" dirty="0"/>
              <a:t> de la  cosecha o sus dimensiones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Durante muchos siglos estos fueron prácticamente los únicos datos que se recogían, relacionados con la economía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Siglos XVIII y XIX las empresas se dan cuenta de la importancia del almacenamiento de datos y su transformación en valor real para la toma de decisiones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En 1970 IBM idea el primer modelo de datos relacional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00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DB03F71-EBA0-4C3A-9410-5F953C33039A}"/>
              </a:ext>
            </a:extLst>
          </p:cNvPr>
          <p:cNvSpPr/>
          <p:nvPr/>
        </p:nvSpPr>
        <p:spPr>
          <a:xfrm>
            <a:off x="-1" y="159798"/>
            <a:ext cx="12192001" cy="408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298C1A-83C8-4357-AECC-C3D5988ED5DA}"/>
              </a:ext>
            </a:extLst>
          </p:cNvPr>
          <p:cNvSpPr txBox="1"/>
          <p:nvPr/>
        </p:nvSpPr>
        <p:spPr>
          <a:xfrm>
            <a:off x="1837678" y="745724"/>
            <a:ext cx="795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Estructuras de datos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906BC8-F5D6-41EB-23E1-3DC0ECA2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77049"/>
            <a:ext cx="1348857" cy="1265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B8AC26-7600-4742-EBF8-0581DDCC9320}"/>
              </a:ext>
            </a:extLst>
          </p:cNvPr>
          <p:cNvSpPr txBox="1"/>
          <p:nvPr/>
        </p:nvSpPr>
        <p:spPr>
          <a:xfrm>
            <a:off x="878890" y="2121763"/>
            <a:ext cx="4412202" cy="36933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/>
              <a:t>Bases de datos relacionales (SQL)</a:t>
            </a:r>
          </a:p>
          <a:p>
            <a:pPr marL="285750" indent="-285750">
              <a:buFontTx/>
              <a:buChar char="-"/>
            </a:pPr>
            <a:endParaRPr lang="es-ES" b="1"/>
          </a:p>
          <a:p>
            <a:pPr marL="742950" lvl="1" indent="-285750">
              <a:buFontTx/>
              <a:buChar char="-"/>
            </a:pPr>
            <a:r>
              <a:rPr lang="es-ES"/>
              <a:t>Conjunto de tablas de datos por filas y columnas</a:t>
            </a:r>
          </a:p>
          <a:p>
            <a:pPr marL="742950" lvl="1" indent="-285750">
              <a:buFontTx/>
              <a:buChar char="-"/>
            </a:pPr>
            <a:endParaRPr lang="es-ES"/>
          </a:p>
          <a:p>
            <a:pPr marL="742950" lvl="1" indent="-285750">
              <a:buFontTx/>
              <a:buChar char="-"/>
            </a:pPr>
            <a:r>
              <a:rPr lang="es-ES"/>
              <a:t>Unidas por uno o varios campos llamados claves primarias</a:t>
            </a:r>
          </a:p>
          <a:p>
            <a:pPr marL="742950" lvl="1" indent="-285750">
              <a:buFontTx/>
              <a:buChar char="-"/>
            </a:pPr>
            <a:endParaRPr lang="es-ES"/>
          </a:p>
          <a:p>
            <a:pPr marL="742950" lvl="1" indent="-285750">
              <a:buFontTx/>
              <a:buChar char="-"/>
            </a:pPr>
            <a:r>
              <a:rPr lang="es-ES"/>
              <a:t>Tablas de factos y de dimensiones</a:t>
            </a:r>
          </a:p>
          <a:p>
            <a:pPr marL="742950" lvl="1" indent="-285750">
              <a:buFontTx/>
              <a:buChar char="-"/>
            </a:pPr>
            <a:endParaRPr lang="es-ES"/>
          </a:p>
          <a:p>
            <a:pPr marL="742950" lvl="1" indent="-285750">
              <a:buFontTx/>
              <a:buChar char="-"/>
            </a:pPr>
            <a:r>
              <a:rPr lang="es-ES"/>
              <a:t>Una vez construido es de difícil modificación</a:t>
            </a:r>
          </a:p>
          <a:p>
            <a:pPr marL="742950" lvl="1" indent="-285750">
              <a:buFontTx/>
              <a:buChar char="-"/>
            </a:pPr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F63EF7-5467-1A84-CCC9-75081934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55" y="2019632"/>
            <a:ext cx="4989776" cy="445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DB03F71-EBA0-4C3A-9410-5F953C33039A}"/>
              </a:ext>
            </a:extLst>
          </p:cNvPr>
          <p:cNvSpPr/>
          <p:nvPr/>
        </p:nvSpPr>
        <p:spPr>
          <a:xfrm>
            <a:off x="-1" y="159798"/>
            <a:ext cx="12192001" cy="408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298C1A-83C8-4357-AECC-C3D5988ED5DA}"/>
              </a:ext>
            </a:extLst>
          </p:cNvPr>
          <p:cNvSpPr txBox="1"/>
          <p:nvPr/>
        </p:nvSpPr>
        <p:spPr>
          <a:xfrm>
            <a:off x="1837678" y="745724"/>
            <a:ext cx="795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Estructuras de datos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906BC8-F5D6-41EB-23E1-3DC0ECA2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77049"/>
            <a:ext cx="1348857" cy="1265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B8AC26-7600-4742-EBF8-0581DDCC9320}"/>
              </a:ext>
            </a:extLst>
          </p:cNvPr>
          <p:cNvSpPr txBox="1"/>
          <p:nvPr/>
        </p:nvSpPr>
        <p:spPr>
          <a:xfrm>
            <a:off x="878890" y="2121763"/>
            <a:ext cx="4412202" cy="3416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/>
              <a:t>Bases de datos NO relacionales (NO-SQL)</a:t>
            </a:r>
          </a:p>
          <a:p>
            <a:pPr marL="285750" indent="-285750">
              <a:buFontTx/>
              <a:buChar char="-"/>
            </a:pPr>
            <a:endParaRPr lang="es-ES" b="1"/>
          </a:p>
          <a:p>
            <a:pPr marL="742950" lvl="1" indent="-285750">
              <a:buFontTx/>
              <a:buChar char="-"/>
            </a:pPr>
            <a:r>
              <a:rPr lang="es-ES"/>
              <a:t>Información almacenada en documentos (JSON, Diccionarios…) o grafos</a:t>
            </a:r>
          </a:p>
          <a:p>
            <a:pPr marL="742950" lvl="1" indent="-285750">
              <a:buFontTx/>
              <a:buChar char="-"/>
            </a:pPr>
            <a:endParaRPr lang="es-ES"/>
          </a:p>
          <a:p>
            <a:pPr marL="742950" lvl="1" indent="-285750">
              <a:buFontTx/>
              <a:buChar char="-"/>
            </a:pPr>
            <a:r>
              <a:rPr lang="es-ES"/>
              <a:t>Gran flexibilidad</a:t>
            </a:r>
          </a:p>
          <a:p>
            <a:pPr marL="742950" lvl="1" indent="-285750">
              <a:buFontTx/>
              <a:buChar char="-"/>
            </a:pPr>
            <a:endParaRPr lang="es-ES"/>
          </a:p>
          <a:p>
            <a:pPr marL="742950" lvl="1" indent="-285750">
              <a:buFontTx/>
              <a:buChar char="-"/>
            </a:pPr>
            <a:r>
              <a:rPr lang="es-ES"/>
              <a:t>Permite muchos tipos de datos: Texto, imágenes… y cualquier cosa que se nos ocurra</a:t>
            </a:r>
          </a:p>
          <a:p>
            <a:pPr marL="742950" lvl="1" indent="-285750">
              <a:buFontTx/>
              <a:buChar char="-"/>
            </a:pPr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4F76B9-67AD-6C48-0455-9B6346E27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919"/>
          <a:stretch/>
        </p:blipFill>
        <p:spPr>
          <a:xfrm>
            <a:off x="7052316" y="1412133"/>
            <a:ext cx="3991506" cy="20453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F4DCE6E-AA67-BD4E-FDB1-F93D444A2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241" y="3524435"/>
            <a:ext cx="5436972" cy="32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1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DB03F71-EBA0-4C3A-9410-5F953C33039A}"/>
              </a:ext>
            </a:extLst>
          </p:cNvPr>
          <p:cNvSpPr/>
          <p:nvPr/>
        </p:nvSpPr>
        <p:spPr>
          <a:xfrm>
            <a:off x="-1" y="159798"/>
            <a:ext cx="12192001" cy="408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298C1A-83C8-4357-AECC-C3D5988ED5DA}"/>
              </a:ext>
            </a:extLst>
          </p:cNvPr>
          <p:cNvSpPr txBox="1"/>
          <p:nvPr/>
        </p:nvSpPr>
        <p:spPr>
          <a:xfrm>
            <a:off x="1837678" y="745724"/>
            <a:ext cx="795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Datos locales y en nube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906BC8-F5D6-41EB-23E1-3DC0ECA2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77049"/>
            <a:ext cx="1348857" cy="1265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B8AC26-7600-4742-EBF8-0581DDCC9320}"/>
              </a:ext>
            </a:extLst>
          </p:cNvPr>
          <p:cNvSpPr txBox="1"/>
          <p:nvPr/>
        </p:nvSpPr>
        <p:spPr>
          <a:xfrm>
            <a:off x="878889" y="2121763"/>
            <a:ext cx="9374820" cy="31393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Sistemas/Lugares de almacenaje de datos 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Datos locales: Como su propio nombre indica, significa que los datos se guardan </a:t>
            </a:r>
            <a:r>
              <a:rPr lang="es-ES" i="1" dirty="0"/>
              <a:t>aquí, </a:t>
            </a:r>
            <a:r>
              <a:rPr lang="es-ES" dirty="0"/>
              <a:t>en tu ordenador</a:t>
            </a:r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r>
              <a:rPr lang="es-ES" dirty="0"/>
              <a:t>Datos en la nube: también son datos que se almacenan en un disco duro pero en un lugar remoto y de manera masiva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Los grandes tenedores de Centros de datos (Data centers) son </a:t>
            </a:r>
            <a:r>
              <a:rPr lang="es-ES" dirty="0" err="1"/>
              <a:t>AmazonWS</a:t>
            </a:r>
            <a:r>
              <a:rPr lang="es-ES" dirty="0"/>
              <a:t>, Microsoft Azure, Google Cloud </a:t>
            </a:r>
            <a:r>
              <a:rPr lang="es-ES" dirty="0" err="1"/>
              <a:t>Platform</a:t>
            </a:r>
            <a:r>
              <a:rPr lang="es-ES" dirty="0"/>
              <a:t> y </a:t>
            </a:r>
            <a:r>
              <a:rPr lang="es-ES" dirty="0" err="1"/>
              <a:t>Hauwei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430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DB03F71-EBA0-4C3A-9410-5F953C33039A}"/>
              </a:ext>
            </a:extLst>
          </p:cNvPr>
          <p:cNvSpPr/>
          <p:nvPr/>
        </p:nvSpPr>
        <p:spPr>
          <a:xfrm>
            <a:off x="-1" y="159798"/>
            <a:ext cx="12192001" cy="408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298C1A-83C8-4357-AECC-C3D5988ED5DA}"/>
              </a:ext>
            </a:extLst>
          </p:cNvPr>
          <p:cNvSpPr txBox="1"/>
          <p:nvPr/>
        </p:nvSpPr>
        <p:spPr>
          <a:xfrm>
            <a:off x="1837678" y="745724"/>
            <a:ext cx="795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</a:t>
            </a:r>
            <a:r>
              <a:rPr lang="es-ES" sz="4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jobs</a:t>
            </a:r>
            <a:endParaRPr lang="es-E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906BC8-F5D6-41EB-23E1-3DC0ECA2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77049"/>
            <a:ext cx="1348857" cy="1265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B8AC26-7600-4742-EBF8-0581DDCC9320}"/>
              </a:ext>
            </a:extLst>
          </p:cNvPr>
          <p:cNvSpPr txBox="1"/>
          <p:nvPr/>
        </p:nvSpPr>
        <p:spPr>
          <a:xfrm>
            <a:off x="878889" y="2121763"/>
            <a:ext cx="9374820" cy="424731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Ingeniero/Arquitecto de datos: 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Es el encargado de diseñar, organizar y crear el modelo de datos. La estructura donde se almacenarán los datos de la organización. Así como la automatización de la recogida de datos.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Analista de datos: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El profesional encargado de sacarle rendimiento a esa estructuración realizada por el arquitecto. Segmentación de individuos según sus características, reducción de la dimensionalidad, limpieza de datos, visualización, realización de seguimientos.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Científico de datos: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Especialista también en el manejo de datos y en la obtención de conclusiones pero a un nivel más alto. Desarrolla modelos de aprendizaje automático (Machine </a:t>
            </a:r>
            <a:r>
              <a:rPr lang="es-ES" dirty="0" err="1"/>
              <a:t>Learning</a:t>
            </a:r>
            <a:r>
              <a:rPr lang="es-ES" dirty="0"/>
              <a:t>) y redes neuronales (Deep </a:t>
            </a:r>
            <a:r>
              <a:rPr lang="es-ES" dirty="0" err="1"/>
              <a:t>learning</a:t>
            </a:r>
            <a:r>
              <a:rPr lang="es-ES" dirty="0"/>
              <a:t>)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82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DB03F71-EBA0-4C3A-9410-5F953C33039A}"/>
              </a:ext>
            </a:extLst>
          </p:cNvPr>
          <p:cNvSpPr/>
          <p:nvPr/>
        </p:nvSpPr>
        <p:spPr>
          <a:xfrm>
            <a:off x="-1" y="159798"/>
            <a:ext cx="12192001" cy="408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298C1A-83C8-4357-AECC-C3D5988ED5DA}"/>
              </a:ext>
            </a:extLst>
          </p:cNvPr>
          <p:cNvSpPr txBox="1"/>
          <p:nvPr/>
        </p:nvSpPr>
        <p:spPr>
          <a:xfrm>
            <a:off x="1837678" y="745724"/>
            <a:ext cx="7954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Privacidad de los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906BC8-F5D6-41EB-23E1-3DC0ECA2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77049"/>
            <a:ext cx="1348857" cy="1265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B8AC26-7600-4742-EBF8-0581DDCC9320}"/>
              </a:ext>
            </a:extLst>
          </p:cNvPr>
          <p:cNvSpPr txBox="1"/>
          <p:nvPr/>
        </p:nvSpPr>
        <p:spPr>
          <a:xfrm>
            <a:off x="878889" y="2121763"/>
            <a:ext cx="9374820" cy="31393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RGPD: 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Regulación General Protección de Datos. Normativa europea que garantiza la no violación de los derechos personales de los usuarios. 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No aceptes cookies tan rápidamente!! 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En las bases de datos que trabajéis veréis que los datos personales están anonimizados con códigos extraños u ocultos con ***</a:t>
            </a:r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¿Qué son para vosotros datos personales?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562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DB03F71-EBA0-4C3A-9410-5F953C33039A}"/>
              </a:ext>
            </a:extLst>
          </p:cNvPr>
          <p:cNvSpPr/>
          <p:nvPr/>
        </p:nvSpPr>
        <p:spPr>
          <a:xfrm>
            <a:off x="-1" y="159798"/>
            <a:ext cx="12192001" cy="408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298C1A-83C8-4357-AECC-C3D5988ED5DA}"/>
              </a:ext>
            </a:extLst>
          </p:cNvPr>
          <p:cNvSpPr txBox="1"/>
          <p:nvPr/>
        </p:nvSpPr>
        <p:spPr>
          <a:xfrm>
            <a:off x="1837678" y="745724"/>
            <a:ext cx="7954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Frustración y búsqueda de soluciones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906BC8-F5D6-41EB-23E1-3DC0ECA2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43" y="577049"/>
            <a:ext cx="1348857" cy="12650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B8AC26-7600-4742-EBF8-0581DDCC9320}"/>
              </a:ext>
            </a:extLst>
          </p:cNvPr>
          <p:cNvSpPr txBox="1"/>
          <p:nvPr/>
        </p:nvSpPr>
        <p:spPr>
          <a:xfrm>
            <a:off x="887767" y="2315384"/>
            <a:ext cx="7838983" cy="2031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Resistencia a la frustración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No somos especiales, nuestro problema ya lo han tenido antes 1000 analistas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Buscar en Google “Python </a:t>
            </a:r>
            <a:r>
              <a:rPr lang="es-ES" dirty="0" err="1"/>
              <a:t>expected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indented</a:t>
            </a:r>
            <a:r>
              <a:rPr lang="es-ES" dirty="0"/>
              <a:t> block”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Saldrán foros como </a:t>
            </a:r>
            <a:r>
              <a:rPr lang="es-ES" dirty="0" err="1"/>
              <a:t>Stackover</a:t>
            </a:r>
            <a:r>
              <a:rPr lang="es-ES" dirty="0"/>
              <a:t> Flow, </a:t>
            </a:r>
            <a:r>
              <a:rPr lang="es-ES" dirty="0" err="1"/>
              <a:t>geeksforgeeks</a:t>
            </a:r>
            <a:r>
              <a:rPr lang="es-ES" dirty="0"/>
              <a:t>, </a:t>
            </a:r>
            <a:r>
              <a:rPr lang="es-ES" dirty="0" err="1"/>
              <a:t>realpython</a:t>
            </a:r>
            <a:r>
              <a:rPr lang="es-ES" dirty="0"/>
              <a:t>, </a:t>
            </a:r>
            <a:r>
              <a:rPr lang="es-ES" dirty="0" err="1"/>
              <a:t>medium</a:t>
            </a:r>
            <a:r>
              <a:rPr lang="es-ES" dirty="0"/>
              <a:t>….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A5D0DD-DF08-5C72-CDEA-FD14715F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636" y="2315384"/>
            <a:ext cx="2153935" cy="24254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DA7B2F-04B1-F6AB-0901-CD83954C7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67" y="4950989"/>
            <a:ext cx="2396593" cy="17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44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10020</TotalTime>
  <Words>589</Words>
  <Application>Microsoft Office PowerPoint</Application>
  <PresentationFormat>Panorámica</PresentationFormat>
  <Paragraphs>87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Databases Project   Part 1: Data Modelling and Querying   Report</dc:title>
  <dc:creator>Beltran Beltran</dc:creator>
  <cp:lastModifiedBy>Beltran Beltran</cp:lastModifiedBy>
  <cp:revision>11</cp:revision>
  <dcterms:created xsi:type="dcterms:W3CDTF">2021-10-14T12:48:22Z</dcterms:created>
  <dcterms:modified xsi:type="dcterms:W3CDTF">2022-09-20T12:12:59Z</dcterms:modified>
</cp:coreProperties>
</file>