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1"/>
  </p:notesMasterIdLst>
  <p:handoutMasterIdLst>
    <p:handoutMasterId r:id="rId32"/>
  </p:handoutMasterIdLst>
  <p:sldIdLst>
    <p:sldId id="345" r:id="rId2"/>
    <p:sldId id="387" r:id="rId3"/>
    <p:sldId id="388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383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0D22"/>
    <a:srgbClr val="C31F1F"/>
    <a:srgbClr val="E4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5"/>
    <p:restoredTop sz="94655"/>
  </p:normalViewPr>
  <p:slideViewPr>
    <p:cSldViewPr>
      <p:cViewPr varScale="1">
        <p:scale>
          <a:sx n="94" d="100"/>
          <a:sy n="94" d="100"/>
        </p:scale>
        <p:origin x="1216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3E9DC-FF58-49AE-986D-76E817B2B92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10E85-1046-4844-8429-9B286A17E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419476C-5F5C-45B8-915E-32CF3E62C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E5D-F111-44A5-8C1A-E2CAEF1F6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A083-589C-4B7B-A3ED-C837F4B2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2C8B-2CCF-4977-B3AE-6BB4B97FC6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F1613C4-117E-43CA-B3F5-0323C381A1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09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A772444-35E4-4BD1-8B95-D033C4631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552E-3AFC-4D27-A3A3-A1ECEC297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FEC-7CC0-4CDE-8970-B2BB88D4F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E61F-0311-49A8-ACAA-243EC954E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B236-0930-4B28-9D75-5411FB6F7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252B-DED3-42DB-ABB1-C9661B619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18B2-B3EA-4736-A732-BC627A322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F0D2-0C0E-47C6-9159-AC7FEEFE7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2010.1.14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5B26-D514-4332-A800-6E397E99D7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890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9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66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2970"/>
            <a:ext cx="7772400" cy="1470025"/>
          </a:xfrm>
        </p:spPr>
        <p:txBody>
          <a:bodyPr>
            <a:normAutofit/>
          </a:bodyPr>
          <a:lstStyle/>
          <a:p>
            <a:r>
              <a:rPr lang="vi-VN" b="1" i="1" dirty="0"/>
              <a:t>AI for Beginner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140968"/>
            <a:ext cx="6400800" cy="1752600"/>
          </a:xfrm>
        </p:spPr>
        <p:txBody>
          <a:bodyPr/>
          <a:lstStyle/>
          <a:p>
            <a:r>
              <a:rPr lang="en-US" dirty="0"/>
              <a:t>		Carlo Nguyen &amp; Ha Cao</a:t>
            </a:r>
          </a:p>
          <a:p>
            <a:r>
              <a:rPr lang="en-US" dirty="0"/>
              <a:t>    </a:t>
            </a:r>
            <a:r>
              <a:rPr lang="en-US" b="1" dirty="0"/>
              <a:t> Tutor</a:t>
            </a:r>
            <a:r>
              <a:rPr lang="en-US" dirty="0"/>
              <a:t>: </a:t>
            </a:r>
            <a:r>
              <a:rPr lang="en-US" dirty="0" err="1"/>
              <a:t>Khanh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&amp; </a:t>
            </a:r>
            <a:r>
              <a:rPr lang="en-US" dirty="0" err="1"/>
              <a:t>Binh</a:t>
            </a:r>
            <a:r>
              <a:rPr lang="en-US" dirty="0"/>
              <a:t> Nguyen &amp; Duc Nguyen &amp; </a:t>
            </a:r>
            <a:r>
              <a:rPr lang="en-US" dirty="0" err="1"/>
              <a:t>Huy</a:t>
            </a:r>
            <a:r>
              <a:rPr lang="en-US" dirty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310033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Soft-margin</a:t>
            </a:r>
            <a:r>
              <a:rPr lang="vi-VN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65578FAE-940B-2A4F-A8B9-8C23F35C3D30}"/>
              </a:ext>
            </a:extLst>
          </p:cNvPr>
          <p:cNvGrpSpPr/>
          <p:nvPr/>
        </p:nvGrpSpPr>
        <p:grpSpPr>
          <a:xfrm>
            <a:off x="1077098" y="1104900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A87ACE02-2045-A748-A823-CDB11360BC0B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804E331D-CA5C-F848-931D-449AA447E03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EF346AB9-DE35-974D-A263-9B4DA1A8C2E2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F1FCD717-7EAA-F94B-ABB0-81E606C11157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F24D0A61-D12D-FB4C-B533-4F2CA8280C1D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D1F7CE-5ED7-7449-8FF0-2D34EFBB909C}"/>
              </a:ext>
            </a:extLst>
          </p:cNvPr>
          <p:cNvSpPr txBox="1"/>
          <p:nvPr/>
        </p:nvSpPr>
        <p:spPr>
          <a:xfrm>
            <a:off x="1153298" y="5143500"/>
            <a:ext cx="709111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</a:rPr>
              <a:t>Nhiễu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khiến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việc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phân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loại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tuyến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bị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sai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hoặc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không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thể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thực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hiện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</p:txBody>
      </p:sp>
      <p:pic>
        <p:nvPicPr>
          <p:cNvPr id="14" name="Picture 13" descr="Soft margin SVM 01.png">
            <a:extLst>
              <a:ext uri="{FF2B5EF4-FFF2-40B4-BE49-F238E27FC236}">
                <a16:creationId xmlns:a16="http://schemas.microsoft.com/office/drawing/2014/main" id="{6BF0A3B4-C60B-644C-8F3A-52C82D05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7" y="2095500"/>
            <a:ext cx="6837405" cy="266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6484F-7751-1A4A-BBA1-4528B652A974}"/>
              </a:ext>
            </a:extLst>
          </p:cNvPr>
          <p:cNvSpPr txBox="1"/>
          <p:nvPr/>
        </p:nvSpPr>
        <p:spPr>
          <a:xfrm>
            <a:off x="7808568" y="5810793"/>
            <a:ext cx="928459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Source: [2]</a:t>
            </a:r>
          </a:p>
        </p:txBody>
      </p:sp>
    </p:spTree>
    <p:extLst>
      <p:ext uri="{BB962C8B-B14F-4D97-AF65-F5344CB8AC3E}">
        <p14:creationId xmlns:p14="http://schemas.microsoft.com/office/powerpoint/2010/main" val="259442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Soft-margin</a:t>
            </a:r>
            <a:r>
              <a:rPr lang="vi-VN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E59DA7E4-2FAD-EF42-AD99-E2C2030063F0}"/>
              </a:ext>
            </a:extLst>
          </p:cNvPr>
          <p:cNvGrpSpPr/>
          <p:nvPr/>
        </p:nvGrpSpPr>
        <p:grpSpPr>
          <a:xfrm>
            <a:off x="427856" y="1219200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41635E11-71F5-EC4C-96C7-7DB97BA4077E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4A743277-ABA9-5D43-85E9-FD6288F291A4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B4DD1397-901E-E54B-A674-9AB60DB4D1F3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AEEF46D1-48B0-4547-90C8-90D73B2B5C0C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7AFD1D51-C7BD-2949-943F-150DDB9F7BDF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3A0590-6B9F-074E-B18F-F36FC14F1233}"/>
              </a:ext>
            </a:extLst>
          </p:cNvPr>
          <p:cNvSpPr txBox="1"/>
          <p:nvPr/>
        </p:nvSpPr>
        <p:spPr>
          <a:xfrm>
            <a:off x="504056" y="5257800"/>
            <a:ext cx="441519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</a:rPr>
              <a:t>Thêm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hệ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thay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vì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ràng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buộc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chăt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/>
                <a:sym typeface="Wingdings"/>
              </a:rPr>
              <a:t> </a:t>
            </a:r>
            <a:r>
              <a:rPr lang="en-US" dirty="0" err="1">
                <a:solidFill>
                  <a:srgbClr val="FF0000"/>
                </a:solidFill>
                <a:latin typeface="Times New Roman"/>
                <a:sym typeface="Wingdings"/>
              </a:rPr>
              <a:t>mềm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A339B-B898-7245-9D85-DF48A6C6CEDF}"/>
              </a:ext>
            </a:extLst>
          </p:cNvPr>
          <p:cNvSpPr txBox="1"/>
          <p:nvPr/>
        </p:nvSpPr>
        <p:spPr>
          <a:xfrm>
            <a:off x="5649676" y="4229626"/>
            <a:ext cx="1986880" cy="112287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x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/>
              <a:t>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  <a:p>
            <a:endParaRPr lang="en-US" dirty="0"/>
          </a:p>
        </p:txBody>
      </p:sp>
      <p:pic>
        <p:nvPicPr>
          <p:cNvPr id="15" name="Picture 14" descr="svm form 03.png">
            <a:extLst>
              <a:ext uri="{FF2B5EF4-FFF2-40B4-BE49-F238E27FC236}">
                <a16:creationId xmlns:a16="http://schemas.microsoft.com/office/drawing/2014/main" id="{9F023330-6B76-0E44-ACCB-EC28BAA8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r="41891" b="38702"/>
          <a:stretch/>
        </p:blipFill>
        <p:spPr>
          <a:xfrm>
            <a:off x="732656" y="2362200"/>
            <a:ext cx="2296160" cy="608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3D1E09-084D-E84D-AE1E-0738F489ECF7}"/>
              </a:ext>
            </a:extLst>
          </p:cNvPr>
          <p:cNvSpPr txBox="1"/>
          <p:nvPr/>
        </p:nvSpPr>
        <p:spPr>
          <a:xfrm>
            <a:off x="427856" y="2209800"/>
            <a:ext cx="176788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Hard margin</a:t>
            </a:r>
          </a:p>
        </p:txBody>
      </p:sp>
      <p:pic>
        <p:nvPicPr>
          <p:cNvPr id="17" name="Picture 16" descr="soft margin SVM 02.png">
            <a:extLst>
              <a:ext uri="{FF2B5EF4-FFF2-40B4-BE49-F238E27FC236}">
                <a16:creationId xmlns:a16="http://schemas.microsoft.com/office/drawing/2014/main" id="{9FB95ADC-23E6-C740-B5B7-8145785E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00200"/>
            <a:ext cx="3804600" cy="2590800"/>
          </a:xfrm>
          <a:prstGeom prst="rect">
            <a:avLst/>
          </a:prstGeom>
        </p:spPr>
      </p:pic>
      <p:pic>
        <p:nvPicPr>
          <p:cNvPr id="18" name="Picture 17" descr="risk distance.png">
            <a:extLst>
              <a:ext uri="{FF2B5EF4-FFF2-40B4-BE49-F238E27FC236}">
                <a16:creationId xmlns:a16="http://schemas.microsoft.com/office/drawing/2014/main" id="{BF3DD731-CAC3-EE48-805C-F6EB850E3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6" y="3505200"/>
            <a:ext cx="2387600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F075DA-F6CC-D342-8212-392B36D3D2E9}"/>
              </a:ext>
            </a:extLst>
          </p:cNvPr>
          <p:cNvSpPr txBox="1"/>
          <p:nvPr/>
        </p:nvSpPr>
        <p:spPr>
          <a:xfrm>
            <a:off x="427856" y="3200400"/>
            <a:ext cx="136447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 margin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0120C-3EF5-C54A-8FEF-58162B69C1FB}"/>
              </a:ext>
            </a:extLst>
          </p:cNvPr>
          <p:cNvSpPr txBox="1"/>
          <p:nvPr/>
        </p:nvSpPr>
        <p:spPr>
          <a:xfrm>
            <a:off x="3094856" y="3657600"/>
            <a:ext cx="1939955" cy="249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Khoảng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cách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không</a:t>
            </a:r>
            <a:r>
              <a:rPr lang="en-US" sz="1100" dirty="0">
                <a:solidFill>
                  <a:schemeClr val="tx1"/>
                </a:solidFill>
              </a:rPr>
              <a:t> an </a:t>
            </a:r>
            <a:r>
              <a:rPr lang="en-US" sz="1100" dirty="0" err="1">
                <a:solidFill>
                  <a:schemeClr val="tx1"/>
                </a:solidFill>
              </a:rPr>
              <a:t>toàn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1" name="Picture 20" descr="soft margin SVM 03.png">
            <a:extLst>
              <a:ext uri="{FF2B5EF4-FFF2-40B4-BE49-F238E27FC236}">
                <a16:creationId xmlns:a16="http://schemas.microsoft.com/office/drawing/2014/main" id="{AB8614D6-2E29-824A-8E0E-012A9A675E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4"/>
          <a:stretch/>
        </p:blipFill>
        <p:spPr>
          <a:xfrm>
            <a:off x="732656" y="4191000"/>
            <a:ext cx="4229100" cy="86233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355FD95-C3C4-A147-9945-E60C4BF83E48}"/>
              </a:ext>
            </a:extLst>
          </p:cNvPr>
          <p:cNvSpPr/>
          <p:nvPr/>
        </p:nvSpPr>
        <p:spPr>
          <a:xfrm>
            <a:off x="3780656" y="4038600"/>
            <a:ext cx="1219200" cy="1143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ACC3B-3E1C-F94E-929F-7551CDAB06E4}"/>
              </a:ext>
            </a:extLst>
          </p:cNvPr>
          <p:cNvSpPr txBox="1"/>
          <p:nvPr/>
        </p:nvSpPr>
        <p:spPr>
          <a:xfrm>
            <a:off x="4821308" y="5549807"/>
            <a:ext cx="3413720" cy="3499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Generalized term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overfit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B7D2C-FCEE-F244-A4D2-3CD894119EEA}"/>
              </a:ext>
            </a:extLst>
          </p:cNvPr>
          <p:cNvCxnSpPr>
            <a:endCxn id="22" idx="5"/>
          </p:cNvCxnSpPr>
          <p:nvPr/>
        </p:nvCxnSpPr>
        <p:spPr>
          <a:xfrm flipH="1" flipV="1">
            <a:off x="4821308" y="5014212"/>
            <a:ext cx="559548" cy="47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F75F19-0A87-B04B-9C7D-B3E106B841E0}"/>
              </a:ext>
            </a:extLst>
          </p:cNvPr>
          <p:cNvSpPr txBox="1"/>
          <p:nvPr/>
        </p:nvSpPr>
        <p:spPr>
          <a:xfrm>
            <a:off x="7285268" y="3956870"/>
            <a:ext cx="928459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Source: [2]</a:t>
            </a:r>
          </a:p>
        </p:txBody>
      </p:sp>
    </p:spTree>
    <p:extLst>
      <p:ext uri="{BB962C8B-B14F-4D97-AF65-F5344CB8AC3E}">
        <p14:creationId xmlns:p14="http://schemas.microsoft.com/office/powerpoint/2010/main" val="16875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Non-linear</a:t>
            </a:r>
            <a:r>
              <a:rPr lang="vi-VN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FE0D8DFA-3328-1E4D-8ED8-F5D9E2F89ED3}"/>
              </a:ext>
            </a:extLst>
          </p:cNvPr>
          <p:cNvGrpSpPr/>
          <p:nvPr/>
        </p:nvGrpSpPr>
        <p:grpSpPr>
          <a:xfrm>
            <a:off x="533400" y="1487867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242DA92F-DB2D-184D-A3F1-AAE6BEACC9EE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91A40B1C-740C-D741-B0C8-FD6BD4161601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8EDB9465-2D80-C644-BD73-57F4468AA5A2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25805050-E739-8547-86A7-F4C909970AD5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FD4CB265-43D6-CA45-94B1-DF99EB062E75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D2F51B-FF14-0540-B73E-FECEB4A22611}"/>
              </a:ext>
            </a:extLst>
          </p:cNvPr>
          <p:cNvSpPr txBox="1"/>
          <p:nvPr/>
        </p:nvSpPr>
        <p:spPr>
          <a:xfrm>
            <a:off x="5574568" y="3788430"/>
            <a:ext cx="3376736" cy="60760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phi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(kernel function)</a:t>
            </a:r>
          </a:p>
          <a:p>
            <a:endParaRPr lang="en-US" dirty="0"/>
          </a:p>
        </p:txBody>
      </p:sp>
      <p:pic>
        <p:nvPicPr>
          <p:cNvPr id="14" name="Picture 13" descr="non linear kernel.png">
            <a:extLst>
              <a:ext uri="{FF2B5EF4-FFF2-40B4-BE49-F238E27FC236}">
                <a16:creationId xmlns:a16="http://schemas.microsoft.com/office/drawing/2014/main" id="{D4C0C1F6-11F6-E748-A538-026E4D1F2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7267"/>
            <a:ext cx="6654166" cy="1140480"/>
          </a:xfrm>
          <a:prstGeom prst="rect">
            <a:avLst/>
          </a:prstGeom>
        </p:spPr>
      </p:pic>
      <p:pic>
        <p:nvPicPr>
          <p:cNvPr id="15" name="Picture 14" descr="non linear SVM.png">
            <a:extLst>
              <a:ext uri="{FF2B5EF4-FFF2-40B4-BE49-F238E27FC236}">
                <a16:creationId xmlns:a16="http://schemas.microsoft.com/office/drawing/2014/main" id="{E79B7F80-40AC-6241-AE21-375B3C903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0970"/>
            <a:ext cx="3505200" cy="1584394"/>
          </a:xfrm>
          <a:prstGeom prst="rect">
            <a:avLst/>
          </a:prstGeom>
        </p:spPr>
      </p:pic>
      <p:pic>
        <p:nvPicPr>
          <p:cNvPr id="16" name="Picture 15" descr="non linear svm 02 images.png">
            <a:extLst>
              <a:ext uri="{FF2B5EF4-FFF2-40B4-BE49-F238E27FC236}">
                <a16:creationId xmlns:a16="http://schemas.microsoft.com/office/drawing/2014/main" id="{D7A3D156-3245-2E48-95CF-78D932FB2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716467"/>
            <a:ext cx="2910840" cy="16300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B95CD7-F520-DD41-AD49-E05896874F8B}"/>
              </a:ext>
            </a:extLst>
          </p:cNvPr>
          <p:cNvSpPr txBox="1"/>
          <p:nvPr/>
        </p:nvSpPr>
        <p:spPr>
          <a:xfrm>
            <a:off x="938323" y="5877272"/>
            <a:ext cx="1420582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67341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rgbClr val="FF6600"/>
                </a:solidFill>
              </a:rPr>
              <a:t>decision trees?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1709E6C8-66FE-444A-832C-A4569EC7F9EA}"/>
              </a:ext>
            </a:extLst>
          </p:cNvPr>
          <p:cNvGrpSpPr/>
          <p:nvPr/>
        </p:nvGrpSpPr>
        <p:grpSpPr>
          <a:xfrm>
            <a:off x="364232" y="1036638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C62B3C2E-D010-8246-95BB-F36A7C794E8A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F7E06694-868D-C44C-84ED-3606B3F98ECC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5852FF3E-6AD2-8A49-8288-3377B18BCF97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D9F77C66-CF75-1840-ACD5-760AE73D4216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4A6AC3AE-6956-B444-BDBE-4350FC0CD52E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72BE88-2805-2E49-A8E4-779BFF3062B9}"/>
              </a:ext>
            </a:extLst>
          </p:cNvPr>
          <p:cNvSpPr txBox="1"/>
          <p:nvPr/>
        </p:nvSpPr>
        <p:spPr>
          <a:xfrm>
            <a:off x="475568" y="5222471"/>
            <a:ext cx="737192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đi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tìm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chia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impurity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là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nhỏ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nhất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có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thể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dừng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nếu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số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lượng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mẫu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bé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A1BE-92B6-A343-8234-4C7929BA09A6}"/>
              </a:ext>
            </a:extLst>
          </p:cNvPr>
          <p:cNvSpPr txBox="1"/>
          <p:nvPr/>
        </p:nvSpPr>
        <p:spPr>
          <a:xfrm>
            <a:off x="6079232" y="4084638"/>
            <a:ext cx="2222500" cy="8652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 – class </a:t>
            </a:r>
            <a:r>
              <a:rPr lang="en-US" dirty="0" err="1"/>
              <a:t>thứ</a:t>
            </a:r>
            <a:r>
              <a:rPr lang="en-US" dirty="0"/>
              <a:t> k</a:t>
            </a:r>
          </a:p>
          <a:p>
            <a:r>
              <a:rPr lang="en-US" b="1" dirty="0"/>
              <a:t>x</a:t>
            </a:r>
            <a:r>
              <a:rPr lang="en-US" dirty="0"/>
              <a:t> feature vector</a:t>
            </a:r>
          </a:p>
          <a:p>
            <a:r>
              <a:rPr lang="en-US" dirty="0"/>
              <a:t>w –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15" name="Picture 14" descr="decision trees 01.png">
            <a:extLst>
              <a:ext uri="{FF2B5EF4-FFF2-40B4-BE49-F238E27FC236}">
                <a16:creationId xmlns:a16="http://schemas.microsoft.com/office/drawing/2014/main" id="{D77B25AA-8591-FF43-A655-9631B174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7638"/>
            <a:ext cx="4205968" cy="2514600"/>
          </a:xfrm>
          <a:prstGeom prst="rect">
            <a:avLst/>
          </a:prstGeom>
        </p:spPr>
      </p:pic>
      <p:pic>
        <p:nvPicPr>
          <p:cNvPr id="16" name="Picture 15" descr="Screen Shot 2018-01-24 at 11.07.10 AM.png">
            <a:extLst>
              <a:ext uri="{FF2B5EF4-FFF2-40B4-BE49-F238E27FC236}">
                <a16:creationId xmlns:a16="http://schemas.microsoft.com/office/drawing/2014/main" id="{E4E40731-E59A-2041-BA1B-C6CFDE101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2" y="2027238"/>
            <a:ext cx="1739900" cy="457200"/>
          </a:xfrm>
          <a:prstGeom prst="rect">
            <a:avLst/>
          </a:prstGeom>
        </p:spPr>
      </p:pic>
      <p:pic>
        <p:nvPicPr>
          <p:cNvPr id="17" name="Picture 16" descr="Screen Shot 2018-01-24 at 11.09.02 AM.png">
            <a:extLst>
              <a:ext uri="{FF2B5EF4-FFF2-40B4-BE49-F238E27FC236}">
                <a16:creationId xmlns:a16="http://schemas.microsoft.com/office/drawing/2014/main" id="{B5616DA3-827E-E748-BE3D-430782734E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4"/>
          <a:stretch/>
        </p:blipFill>
        <p:spPr>
          <a:xfrm>
            <a:off x="427732" y="2636838"/>
            <a:ext cx="3987800" cy="308610"/>
          </a:xfrm>
          <a:prstGeom prst="rect">
            <a:avLst/>
          </a:prstGeom>
        </p:spPr>
      </p:pic>
      <p:pic>
        <p:nvPicPr>
          <p:cNvPr id="18" name="Picture 17" descr="Screen Shot 2018-01-24 at 11.09.36 AM.png">
            <a:extLst>
              <a:ext uri="{FF2B5EF4-FFF2-40B4-BE49-F238E27FC236}">
                <a16:creationId xmlns:a16="http://schemas.microsoft.com/office/drawing/2014/main" id="{88AE3B35-1D44-444E-A216-DE3954048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32" y="2636838"/>
            <a:ext cx="546100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E9768-A587-DB47-AC34-B537C07AB8C8}"/>
              </a:ext>
            </a:extLst>
          </p:cNvPr>
          <p:cNvSpPr txBox="1"/>
          <p:nvPr/>
        </p:nvSpPr>
        <p:spPr>
          <a:xfrm>
            <a:off x="2345432" y="2103438"/>
            <a:ext cx="2138727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hàm</a:t>
            </a:r>
            <a:r>
              <a:rPr lang="en-US" sz="1200" dirty="0">
                <a:solidFill>
                  <a:schemeClr val="tx1"/>
                </a:solidFill>
              </a:rPr>
              <a:t> test </a:t>
            </a:r>
            <a:r>
              <a:rPr lang="en-US" sz="1200" dirty="0" err="1">
                <a:solidFill>
                  <a:schemeClr val="tx1"/>
                </a:solidFill>
              </a:rPr>
              <a:t>tại</a:t>
            </a:r>
            <a:r>
              <a:rPr lang="en-US" sz="1200" dirty="0">
                <a:solidFill>
                  <a:schemeClr val="tx1"/>
                </a:solidFill>
              </a:rPr>
              <a:t> decision node </a:t>
            </a:r>
            <a:r>
              <a:rPr lang="en-US" sz="1200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FB7C2-5BFE-444F-A81C-78F692F6D3EB}"/>
              </a:ext>
            </a:extLst>
          </p:cNvPr>
          <p:cNvSpPr txBox="1"/>
          <p:nvPr/>
        </p:nvSpPr>
        <p:spPr>
          <a:xfrm>
            <a:off x="2345432" y="3017838"/>
            <a:ext cx="2281394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tham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w </a:t>
            </a:r>
            <a:r>
              <a:rPr lang="en-US" sz="1200" dirty="0" err="1">
                <a:solidFill>
                  <a:schemeClr val="tx1"/>
                </a:solidFill>
              </a:rPr>
              <a:t>được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chọn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phù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hợp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1" name="Picture 20" descr="Screen Shot 2018-01-24 at 11.15.30 AM.png">
            <a:extLst>
              <a:ext uri="{FF2B5EF4-FFF2-40B4-BE49-F238E27FC236}">
                <a16:creationId xmlns:a16="http://schemas.microsoft.com/office/drawing/2014/main" id="{92E83D1B-EF5F-7A40-83D1-49477579CC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14746" r="5591" b="13390"/>
          <a:stretch/>
        </p:blipFill>
        <p:spPr>
          <a:xfrm>
            <a:off x="440432" y="3475038"/>
            <a:ext cx="2174240" cy="538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E1ED13-49B8-5D43-8CCC-0090E8F2A62D}"/>
              </a:ext>
            </a:extLst>
          </p:cNvPr>
          <p:cNvSpPr txBox="1"/>
          <p:nvPr/>
        </p:nvSpPr>
        <p:spPr>
          <a:xfrm>
            <a:off x="2802632" y="3551238"/>
            <a:ext cx="1420582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suất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loại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74904-EEEA-EF40-B3ED-46E980609B07}"/>
              </a:ext>
            </a:extLst>
          </p:cNvPr>
          <p:cNvSpPr/>
          <p:nvPr/>
        </p:nvSpPr>
        <p:spPr>
          <a:xfrm>
            <a:off x="7527032" y="2255838"/>
            <a:ext cx="990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Screen Shot 2018-01-24 at 11.20.44 AM.png">
            <a:extLst>
              <a:ext uri="{FF2B5EF4-FFF2-40B4-BE49-F238E27FC236}">
                <a16:creationId xmlns:a16="http://schemas.microsoft.com/office/drawing/2014/main" id="{963B265F-6B95-AB41-A980-265A6484EF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2" y="4160838"/>
            <a:ext cx="2222500" cy="812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4AA708-AE65-0946-B81C-8F1CDB01632A}"/>
              </a:ext>
            </a:extLst>
          </p:cNvPr>
          <p:cNvSpPr txBox="1"/>
          <p:nvPr/>
        </p:nvSpPr>
        <p:spPr>
          <a:xfrm>
            <a:off x="2574032" y="4389438"/>
            <a:ext cx="2672526" cy="43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đánh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độ</a:t>
            </a:r>
            <a:r>
              <a:rPr lang="en-US" sz="1200" dirty="0">
                <a:solidFill>
                  <a:schemeClr val="tx1"/>
                </a:solidFill>
              </a:rPr>
              <a:t> impurity qua entropy</a:t>
            </a:r>
          </a:p>
          <a:p>
            <a:r>
              <a:rPr lang="en-US" sz="1200" dirty="0">
                <a:solidFill>
                  <a:schemeClr val="tx1"/>
                </a:solidFill>
              </a:rPr>
              <a:t>p=0 </a:t>
            </a:r>
            <a:r>
              <a:rPr lang="en-US" sz="1200" dirty="0" err="1">
                <a:solidFill>
                  <a:schemeClr val="tx1"/>
                </a:solidFill>
              </a:rPr>
              <a:t>hoặc</a:t>
            </a:r>
            <a:r>
              <a:rPr lang="en-US" sz="1200" dirty="0">
                <a:solidFill>
                  <a:schemeClr val="tx1"/>
                </a:solidFill>
              </a:rPr>
              <a:t> 1 </a:t>
            </a:r>
            <a:r>
              <a:rPr lang="en-US" sz="1200" dirty="0" err="1">
                <a:solidFill>
                  <a:schemeClr val="tx1"/>
                </a:solidFill>
              </a:rPr>
              <a:t>thì</a:t>
            </a:r>
            <a:r>
              <a:rPr lang="en-US" sz="1200" dirty="0">
                <a:solidFill>
                  <a:schemeClr val="tx1"/>
                </a:solidFill>
              </a:rPr>
              <a:t> node </a:t>
            </a:r>
            <a:r>
              <a:rPr lang="en-US" sz="1200" dirty="0" err="1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pure </a:t>
            </a:r>
            <a:r>
              <a:rPr lang="en-US" sz="1200" dirty="0">
                <a:solidFill>
                  <a:schemeClr val="tx1"/>
                </a:solidFill>
                <a:sym typeface="Wingdings"/>
              </a:rPr>
              <a:t> leave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9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</a:t>
            </a:r>
            <a:r>
              <a:rPr lang="en" dirty="0"/>
              <a:t> </a:t>
            </a:r>
            <a:r>
              <a:rPr lang="en-US" dirty="0">
                <a:solidFill>
                  <a:srgbClr val="FF6600"/>
                </a:solidFill>
              </a:rPr>
              <a:t>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4FAAABB6-DD79-2346-99D9-EE58A8805B09}"/>
              </a:ext>
            </a:extLst>
          </p:cNvPr>
          <p:cNvGrpSpPr/>
          <p:nvPr/>
        </p:nvGrpSpPr>
        <p:grpSpPr>
          <a:xfrm>
            <a:off x="710208" y="1219200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9D73391D-0F99-B244-A355-4C028B59FF9E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870932A4-8DA3-F645-94C8-658FE8C5A34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34E00CBF-96A3-C94F-BA38-23D3DDDF9FC4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2A6409D3-1672-E84A-995C-21C335F42C0D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B57CD74F-24FF-2D49-B5ED-3E09EC2B5B0E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CDC7822-9130-1F47-A660-C2865364CADA}"/>
              </a:ext>
            </a:extLst>
          </p:cNvPr>
          <p:cNvSpPr txBox="1"/>
          <p:nvPr/>
        </p:nvSpPr>
        <p:spPr>
          <a:xfrm>
            <a:off x="704369" y="2267038"/>
            <a:ext cx="233704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Fast localization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Interpretability</a:t>
            </a:r>
          </a:p>
        </p:txBody>
      </p:sp>
      <p:pic>
        <p:nvPicPr>
          <p:cNvPr id="14" name="Picture 13" descr="Screen Shot 2018-01-24 at 10.55.09 AM.png">
            <a:extLst>
              <a:ext uri="{FF2B5EF4-FFF2-40B4-BE49-F238E27FC236}">
                <a16:creationId xmlns:a16="http://schemas.microsoft.com/office/drawing/2014/main" id="{19D68412-C6A2-6743-AEE5-73F55FB9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08" y="4953000"/>
            <a:ext cx="647700" cy="3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5483C7-9796-704F-A6BF-07B91D9D818B}"/>
              </a:ext>
            </a:extLst>
          </p:cNvPr>
          <p:cNvSpPr txBox="1"/>
          <p:nvPr/>
        </p:nvSpPr>
        <p:spPr>
          <a:xfrm>
            <a:off x="1598408" y="5257800"/>
            <a:ext cx="242887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number of regions</a:t>
            </a:r>
          </a:p>
        </p:txBody>
      </p:sp>
      <p:pic>
        <p:nvPicPr>
          <p:cNvPr id="16" name="Picture 15" descr="decision tree interpreterability.png">
            <a:extLst>
              <a:ext uri="{FF2B5EF4-FFF2-40B4-BE49-F238E27FC236}">
                <a16:creationId xmlns:a16="http://schemas.microsoft.com/office/drawing/2014/main" id="{03B6E5A4-31CB-164D-A195-12BB11DC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47" y="2259776"/>
            <a:ext cx="5428722" cy="2998024"/>
          </a:xfrm>
          <a:prstGeom prst="rect">
            <a:avLst/>
          </a:prstGeom>
        </p:spPr>
      </p:pic>
      <p:pic>
        <p:nvPicPr>
          <p:cNvPr id="17" name="Picture 16" descr="Screen Shot 2018-01-24 at 10.55.16 AM.png">
            <a:extLst>
              <a:ext uri="{FF2B5EF4-FFF2-40B4-BE49-F238E27FC236}">
                <a16:creationId xmlns:a16="http://schemas.microsoft.com/office/drawing/2014/main" id="{6A039EEB-1C18-AD43-B3AC-0AF8EF12D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1396008" y="3429000"/>
            <a:ext cx="953770" cy="2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rgbClr val="008000"/>
                </a:solidFill>
              </a:rPr>
              <a:t>random forest?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E2B2D2BF-FB56-3543-B92F-EAABA89A077C}"/>
              </a:ext>
            </a:extLst>
          </p:cNvPr>
          <p:cNvGrpSpPr/>
          <p:nvPr/>
        </p:nvGrpSpPr>
        <p:grpSpPr>
          <a:xfrm>
            <a:off x="641587" y="1284932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E4CE13A4-D731-764C-B17C-E094DEA1BDA3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003F7AC5-8527-8647-8EEE-614CE166ED2C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0AC375D1-2631-4C4F-AE14-E22D31A7A8B9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7F5CDD24-50F4-304F-BC91-FEECC5A053A3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E4D96A10-4D1A-F841-91EE-44ED5E266B32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3BCC8-8462-1F44-AB05-E65A824B70AC}"/>
              </a:ext>
            </a:extLst>
          </p:cNvPr>
          <p:cNvSpPr txBox="1"/>
          <p:nvPr/>
        </p:nvSpPr>
        <p:spPr>
          <a:xfrm>
            <a:off x="1098786" y="5171132"/>
            <a:ext cx="4625341" cy="60760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tree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local optimal</a:t>
            </a:r>
          </a:p>
        </p:txBody>
      </p:sp>
      <p:pic>
        <p:nvPicPr>
          <p:cNvPr id="14" name="Picture 13" descr="random forest 01.png">
            <a:extLst>
              <a:ext uri="{FF2B5EF4-FFF2-40B4-BE49-F238E27FC236}">
                <a16:creationId xmlns:a16="http://schemas.microsoft.com/office/drawing/2014/main" id="{84A8858E-3783-B240-8335-F11CCAA63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87" y="2123132"/>
            <a:ext cx="3352800" cy="2516670"/>
          </a:xfrm>
          <a:prstGeom prst="rect">
            <a:avLst/>
          </a:prstGeom>
        </p:spPr>
      </p:pic>
      <p:pic>
        <p:nvPicPr>
          <p:cNvPr id="15" name="Picture 14" descr="random forest 02.png">
            <a:extLst>
              <a:ext uri="{FF2B5EF4-FFF2-40B4-BE49-F238E27FC236}">
                <a16:creationId xmlns:a16="http://schemas.microsoft.com/office/drawing/2014/main" id="{5155E94B-9865-E649-9F6C-4D925D38D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7" y="2504132"/>
            <a:ext cx="4439579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4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rgbClr val="008000"/>
                </a:solidFill>
              </a:rPr>
              <a:t>random forest?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11188735-330D-AA46-8EF9-AD54DD627433}"/>
              </a:ext>
            </a:extLst>
          </p:cNvPr>
          <p:cNvGrpSpPr/>
          <p:nvPr/>
        </p:nvGrpSpPr>
        <p:grpSpPr>
          <a:xfrm>
            <a:off x="457200" y="1256465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3E403300-B43A-9645-9AD9-77C5AF670682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637E3F3C-71CE-FF4E-BFAB-78E5963E887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9F7347FC-5582-6747-883E-85686F358FEC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5E2064D2-CC85-4348-AA04-803F2CE47328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DC320825-BD0B-9546-AE57-B838CC317B4B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571D0C-5FF0-BE41-9859-82BFE7BB973F}"/>
              </a:ext>
            </a:extLst>
          </p:cNvPr>
          <p:cNvSpPr txBox="1"/>
          <p:nvPr/>
        </p:nvSpPr>
        <p:spPr>
          <a:xfrm>
            <a:off x="502259" y="5376564"/>
            <a:ext cx="8471997" cy="60760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với</a:t>
            </a:r>
            <a:r>
              <a:rPr lang="en-US" dirty="0"/>
              <a:t> feature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(random subspaces)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voting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output</a:t>
            </a:r>
          </a:p>
        </p:txBody>
      </p:sp>
      <p:pic>
        <p:nvPicPr>
          <p:cNvPr id="14" name="Picture 13" descr="random forest voting.jpg">
            <a:extLst>
              <a:ext uri="{FF2B5EF4-FFF2-40B4-BE49-F238E27FC236}">
                <a16:creationId xmlns:a16="http://schemas.microsoft.com/office/drawing/2014/main" id="{80C92E6E-2F0D-8D4F-8782-84DD612E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47065"/>
            <a:ext cx="6400800" cy="28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rgbClr val="008000"/>
                </a:solidFill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3752F0F6-0701-DD40-8954-9C4144DB5808}"/>
              </a:ext>
            </a:extLst>
          </p:cNvPr>
          <p:cNvGrpSpPr/>
          <p:nvPr/>
        </p:nvGrpSpPr>
        <p:grpSpPr>
          <a:xfrm>
            <a:off x="381000" y="1371218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557CF59C-E457-0842-AB39-708886F69C3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3B53569F-E71B-304B-8786-D742B212A66E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7EE1C1A9-C63E-8D4F-B315-6269E66ED1CE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7F48FE08-7B67-174F-8EDD-857960B2C80D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234A5302-FBA6-8740-A71B-DC6EF9894A38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3" name="Picture 12" descr="rf model.png">
            <a:extLst>
              <a:ext uri="{FF2B5EF4-FFF2-40B4-BE49-F238E27FC236}">
                <a16:creationId xmlns:a16="http://schemas.microsoft.com/office/drawing/2014/main" id="{AD1B5AC1-593E-3241-9919-DF1D63AC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5618"/>
            <a:ext cx="5791200" cy="35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A704EE-D3FB-FC49-9AD3-8776EA037CFC}"/>
              </a:ext>
            </a:extLst>
          </p:cNvPr>
          <p:cNvSpPr txBox="1">
            <a:spLocks/>
          </p:cNvSpPr>
          <p:nvPr/>
        </p:nvSpPr>
        <p:spPr>
          <a:xfrm>
            <a:off x="711746" y="3025796"/>
            <a:ext cx="3644230" cy="22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thiểu</a:t>
            </a:r>
            <a:r>
              <a:rPr lang="en-US" sz="2000" dirty="0"/>
              <a:t> overfit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decision trees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interpretability</a:t>
            </a:r>
          </a:p>
        </p:txBody>
      </p:sp>
      <p:pic>
        <p:nvPicPr>
          <p:cNvPr id="8" name="Picture 7" descr="random forest tree.png">
            <a:extLst>
              <a:ext uri="{FF2B5EF4-FFF2-40B4-BE49-F238E27FC236}">
                <a16:creationId xmlns:a16="http://schemas.microsoft.com/office/drawing/2014/main" id="{8CD079CE-487A-0F48-B41A-B25BF72F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35" y="1600200"/>
            <a:ext cx="2956560" cy="1969069"/>
          </a:xfrm>
          <a:prstGeom prst="rect">
            <a:avLst/>
          </a:prstGeom>
        </p:spPr>
      </p:pic>
      <p:pic>
        <p:nvPicPr>
          <p:cNvPr id="9" name="Picture 8" descr="skitch.png">
            <a:extLst>
              <a:ext uri="{FF2B5EF4-FFF2-40B4-BE49-F238E27FC236}">
                <a16:creationId xmlns:a16="http://schemas.microsoft.com/office/drawing/2014/main" id="{335D38C4-326C-2A44-B3C9-972358B3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56" y="3810304"/>
            <a:ext cx="2971800" cy="22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hape 123">
            <a:extLst>
              <a:ext uri="{FF2B5EF4-FFF2-40B4-BE49-F238E27FC236}">
                <a16:creationId xmlns:a16="http://schemas.microsoft.com/office/drawing/2014/main" id="{1B2F42F8-9314-E448-A29D-5078D5FA76CB}"/>
              </a:ext>
            </a:extLst>
          </p:cNvPr>
          <p:cNvSpPr txBox="1">
            <a:spLocks/>
          </p:cNvSpPr>
          <p:nvPr/>
        </p:nvSpPr>
        <p:spPr>
          <a:xfrm>
            <a:off x="669098" y="2650150"/>
            <a:ext cx="6417502" cy="11597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6000">
                <a:solidFill>
                  <a:srgbClr val="FF6600"/>
                </a:solidFill>
              </a:rPr>
              <a:t>Ensemble </a:t>
            </a:r>
            <a:r>
              <a:rPr lang="en-US" sz="6000"/>
              <a:t>Learning</a:t>
            </a:r>
            <a:endParaRPr lang="en" sz="6000" dirty="0">
              <a:solidFill>
                <a:srgbClr val="F44336"/>
              </a:solidFill>
            </a:endParaRPr>
          </a:p>
        </p:txBody>
      </p:sp>
      <p:sp>
        <p:nvSpPr>
          <p:cNvPr id="7" name="Shape 124">
            <a:extLst>
              <a:ext uri="{FF2B5EF4-FFF2-40B4-BE49-F238E27FC236}">
                <a16:creationId xmlns:a16="http://schemas.microsoft.com/office/drawing/2014/main" id="{4CD3E5FA-D007-934C-8CA7-ED4D257EA63F}"/>
              </a:ext>
            </a:extLst>
          </p:cNvPr>
          <p:cNvSpPr txBox="1">
            <a:spLocks/>
          </p:cNvSpPr>
          <p:nvPr/>
        </p:nvSpPr>
        <p:spPr>
          <a:xfrm>
            <a:off x="685800" y="3716354"/>
            <a:ext cx="7848600" cy="7847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vi-VN"/>
              <a:t>Cách kết hợp các mô hình để tránh overfit và cho độ chính xác cao hơn</a:t>
            </a:r>
            <a:endParaRPr lang="en" dirty="0"/>
          </a:p>
        </p:txBody>
      </p:sp>
      <p:grpSp>
        <p:nvGrpSpPr>
          <p:cNvPr id="8" name="Shape 125">
            <a:extLst>
              <a:ext uri="{FF2B5EF4-FFF2-40B4-BE49-F238E27FC236}">
                <a16:creationId xmlns:a16="http://schemas.microsoft.com/office/drawing/2014/main" id="{18B886B0-DD85-004F-84FB-15926AE472B9}"/>
              </a:ext>
            </a:extLst>
          </p:cNvPr>
          <p:cNvGrpSpPr/>
          <p:nvPr/>
        </p:nvGrpSpPr>
        <p:grpSpPr>
          <a:xfrm>
            <a:off x="763879" y="678997"/>
            <a:ext cx="664652" cy="1053756"/>
            <a:chOff x="6718575" y="2318625"/>
            <a:chExt cx="256950" cy="407375"/>
          </a:xfrm>
        </p:grpSpPr>
        <p:sp>
          <p:nvSpPr>
            <p:cNvPr id="9" name="Shape 126">
              <a:extLst>
                <a:ext uri="{FF2B5EF4-FFF2-40B4-BE49-F238E27FC236}">
                  <a16:creationId xmlns:a16="http://schemas.microsoft.com/office/drawing/2014/main" id="{7D37577A-81A9-1648-ACF2-8B33D55AFDDA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27">
              <a:extLst>
                <a:ext uri="{FF2B5EF4-FFF2-40B4-BE49-F238E27FC236}">
                  <a16:creationId xmlns:a16="http://schemas.microsoft.com/office/drawing/2014/main" id="{7C9BFE84-0B62-2748-B91E-508BD5EA9E9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28">
              <a:extLst>
                <a:ext uri="{FF2B5EF4-FFF2-40B4-BE49-F238E27FC236}">
                  <a16:creationId xmlns:a16="http://schemas.microsoft.com/office/drawing/2014/main" id="{6FE3A8BE-60AB-2F46-A7FD-FC4C1AC87742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9">
              <a:extLst>
                <a:ext uri="{FF2B5EF4-FFF2-40B4-BE49-F238E27FC236}">
                  <a16:creationId xmlns:a16="http://schemas.microsoft.com/office/drawing/2014/main" id="{5EC5E806-81A6-454E-832B-595B37C49A79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0">
              <a:extLst>
                <a:ext uri="{FF2B5EF4-FFF2-40B4-BE49-F238E27FC236}">
                  <a16:creationId xmlns:a16="http://schemas.microsoft.com/office/drawing/2014/main" id="{F2C428D9-E68F-214C-A245-709D372A0BBB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31">
              <a:extLst>
                <a:ext uri="{FF2B5EF4-FFF2-40B4-BE49-F238E27FC236}">
                  <a16:creationId xmlns:a16="http://schemas.microsoft.com/office/drawing/2014/main" id="{3670DE46-162B-C54E-8364-AFBDB57DC5B5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132">
              <a:extLst>
                <a:ext uri="{FF2B5EF4-FFF2-40B4-BE49-F238E27FC236}">
                  <a16:creationId xmlns:a16="http://schemas.microsoft.com/office/drawing/2014/main" id="{5F7180FA-74C3-E74B-BC95-1EDD9775B3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133">
              <a:extLst>
                <a:ext uri="{FF2B5EF4-FFF2-40B4-BE49-F238E27FC236}">
                  <a16:creationId xmlns:a16="http://schemas.microsoft.com/office/drawing/2014/main" id="{9DA7F577-6307-D64F-9F48-A9407898C57C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0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3639-1003-024E-82F9-05996A05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" dirty="0">
                <a:solidFill>
                  <a:srgbClr val="FF6600"/>
                </a:solidFill>
              </a:rPr>
              <a:t>naive </a:t>
            </a:r>
            <a:r>
              <a:rPr lang="en" dirty="0" err="1">
                <a:solidFill>
                  <a:srgbClr val="FF6600"/>
                </a:solidFill>
              </a:rPr>
              <a:t>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D017-7B48-B04D-A136-D5B071EC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DD2B-EEE1-314B-BD54-19AA40CC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1155D85D-6C63-534E-95BC-6F5C6242DCA6}"/>
              </a:ext>
            </a:extLst>
          </p:cNvPr>
          <p:cNvGrpSpPr/>
          <p:nvPr/>
        </p:nvGrpSpPr>
        <p:grpSpPr>
          <a:xfrm>
            <a:off x="304800" y="1371601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037CBCBE-B5BA-9B4A-B087-B83A9C896699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EFEBE5F0-4D8E-334F-BA8C-B42981D964A5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3E816316-6167-D940-8F3B-160540DA57AF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CDD35283-B3A2-9440-8640-65899741616E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BC5A5D80-FFC9-0E4D-AA71-0E4AC7E1C772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216A52-A889-E94A-8CCE-3AB6C7001E21}"/>
              </a:ext>
            </a:extLst>
          </p:cNvPr>
          <p:cNvSpPr txBox="1"/>
          <p:nvPr/>
        </p:nvSpPr>
        <p:spPr>
          <a:xfrm>
            <a:off x="381000" y="5410200"/>
            <a:ext cx="451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i="1" kern="0" dirty="0" err="1">
                <a:solidFill>
                  <a:srgbClr val="00B050"/>
                </a:solidFill>
                <a:latin typeface="Times New Roman"/>
                <a:cs typeface="Arial"/>
                <a:sym typeface="Arial"/>
              </a:rPr>
              <a:t>iid</a:t>
            </a:r>
            <a:r>
              <a:rPr lang="en-US" sz="1400" kern="0" dirty="0">
                <a:solidFill>
                  <a:srgbClr val="000000"/>
                </a:solidFill>
                <a:latin typeface="Times New Roman"/>
                <a:cs typeface="Arial"/>
                <a:sym typeface="Arial"/>
              </a:rPr>
              <a:t> independent and identically-distributed random variables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kern="0" dirty="0">
                <a:solidFill>
                  <a:srgbClr val="000000"/>
                </a:solidFill>
                <a:latin typeface="Times New Roman"/>
                <a:cs typeface="Arial"/>
                <a:sym typeface="Arial"/>
              </a:rPr>
              <a:t>Simple probabilistic classifier</a:t>
            </a:r>
          </a:p>
        </p:txBody>
      </p:sp>
      <p:pic>
        <p:nvPicPr>
          <p:cNvPr id="14" name="Picture 5" descr="p(C_k \vert \mathbf{x}) = \frac{p(C_k) \ p(\mathbf{x} \vert C_k)}{p(\mathbf{x})} \,">
            <a:extLst>
              <a:ext uri="{FF2B5EF4-FFF2-40B4-BE49-F238E27FC236}">
                <a16:creationId xmlns:a16="http://schemas.microsoft.com/office/drawing/2014/main" id="{2E94440B-B718-6247-B78F-217CB9C1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2362200"/>
            <a:ext cx="2028825" cy="457200"/>
          </a:xfrm>
          <a:prstGeom prst="rect">
            <a:avLst/>
          </a:prstGeom>
          <a:noFill/>
        </p:spPr>
      </p:pic>
      <p:pic>
        <p:nvPicPr>
          <p:cNvPr id="15" name="Picture 7" descr="\mbox{posterior} = \frac{\mbox{prior} \times \mbox{likelihood}}{\mbox{evidence}} \,">
            <a:extLst>
              <a:ext uri="{FF2B5EF4-FFF2-40B4-BE49-F238E27FC236}">
                <a16:creationId xmlns:a16="http://schemas.microsoft.com/office/drawing/2014/main" id="{EC9DDBF3-D117-864F-A92F-5C09C735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43226"/>
            <a:ext cx="2400300" cy="409575"/>
          </a:xfrm>
          <a:prstGeom prst="rect">
            <a:avLst/>
          </a:prstGeom>
          <a:noFill/>
        </p:spPr>
      </p:pic>
      <p:pic>
        <p:nvPicPr>
          <p:cNvPr id="16" name="Picture 9" descr="p(C_k \vert x_1, \dots, x_n) = \frac{1}{Z} p(C_k) \prod_{i=1}^n p(x_i \vert C_k)">
            <a:extLst>
              <a:ext uri="{FF2B5EF4-FFF2-40B4-BE49-F238E27FC236}">
                <a16:creationId xmlns:a16="http://schemas.microsoft.com/office/drawing/2014/main" id="{8B1D0DCA-3DEE-FD48-A245-B65D69CA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3581400"/>
            <a:ext cx="3114675" cy="457200"/>
          </a:xfrm>
          <a:prstGeom prst="rect">
            <a:avLst/>
          </a:prstGeom>
          <a:noFill/>
        </p:spPr>
      </p:pic>
      <p:pic>
        <p:nvPicPr>
          <p:cNvPr id="17" name="Picture 11" descr="Z = p(\mathbf{x})">
            <a:extLst>
              <a:ext uri="{FF2B5EF4-FFF2-40B4-BE49-F238E27FC236}">
                <a16:creationId xmlns:a16="http://schemas.microsoft.com/office/drawing/2014/main" id="{00782FC0-6186-A742-8C14-4ACE25A2C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191001"/>
            <a:ext cx="723900" cy="200025"/>
          </a:xfrm>
          <a:prstGeom prst="rect">
            <a:avLst/>
          </a:prstGeom>
          <a:noFill/>
        </p:spPr>
      </p:pic>
      <p:pic>
        <p:nvPicPr>
          <p:cNvPr id="18" name="Picture 13" descr="\hat{y} = \underset{k \in \{1, \dots, K\}}{\operatorname{argmax}} \ p(C_k) \displaystyle\prod_{i=1}^n p(x_i \vert C_k).">
            <a:extLst>
              <a:ext uri="{FF2B5EF4-FFF2-40B4-BE49-F238E27FC236}">
                <a16:creationId xmlns:a16="http://schemas.microsoft.com/office/drawing/2014/main" id="{FC7B3F27-E38E-6642-98B3-6CB76B7E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572001"/>
            <a:ext cx="2552700" cy="523875"/>
          </a:xfrm>
          <a:prstGeom prst="rect">
            <a:avLst/>
          </a:prstGeom>
          <a:noFill/>
        </p:spPr>
      </p:pic>
      <p:pic>
        <p:nvPicPr>
          <p:cNvPr id="19" name="Picture 15" descr="https://qph.is.quoracdn.net/main-qimg-f09127ed180945ac438dbc09da0b8984?convert_to_webp=true">
            <a:extLst>
              <a:ext uri="{FF2B5EF4-FFF2-40B4-BE49-F238E27FC236}">
                <a16:creationId xmlns:a16="http://schemas.microsoft.com/office/drawing/2014/main" id="{BE914BFC-7807-6F40-A1BC-A5540A9CC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 l="6284" b="6307"/>
          <a:stretch/>
        </p:blipFill>
        <p:spPr bwMode="auto">
          <a:xfrm>
            <a:off x="5181600" y="1905000"/>
            <a:ext cx="3340546" cy="2209800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34C6B5-5EF0-884E-AB49-D15015FB1ACF}"/>
              </a:ext>
            </a:extLst>
          </p:cNvPr>
          <p:cNvSpPr txBox="1"/>
          <p:nvPr/>
        </p:nvSpPr>
        <p:spPr>
          <a:xfrm>
            <a:off x="6019801" y="4419601"/>
            <a:ext cx="1845377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r>
              <a:rPr lang="en-US" sz="1400" kern="0" baseline="-250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k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– class </a:t>
            </a:r>
            <a:r>
              <a:rPr lang="en-U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thứ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k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feature vector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 – </a:t>
            </a:r>
            <a:r>
              <a:rPr lang="en-U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xác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suất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 – score hay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19353-C2B6-C24D-AD83-9C5EE4174198}"/>
              </a:ext>
            </a:extLst>
          </p:cNvPr>
          <p:cNvSpPr txBox="1"/>
          <p:nvPr/>
        </p:nvSpPr>
        <p:spPr>
          <a:xfrm>
            <a:off x="2819400" y="2438401"/>
            <a:ext cx="20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Difficult to calculate directly</a:t>
            </a:r>
          </a:p>
        </p:txBody>
      </p:sp>
    </p:spTree>
    <p:extLst>
      <p:ext uri="{BB962C8B-B14F-4D97-AF65-F5344CB8AC3E}">
        <p14:creationId xmlns:p14="http://schemas.microsoft.com/office/powerpoint/2010/main" val="418529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Kết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B0AB77B1-BE71-8841-AD89-5A38CD2F3A9B}"/>
              </a:ext>
            </a:extLst>
          </p:cNvPr>
          <p:cNvGrpSpPr/>
          <p:nvPr/>
        </p:nvGrpSpPr>
        <p:grpSpPr>
          <a:xfrm>
            <a:off x="419472" y="1332935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9B22DD1B-B773-D34F-847B-EEC899695E9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BED83A7F-9772-6C49-8F74-D714253408A5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2A0A19DA-4205-C445-9F2C-24A9A30F4DE3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E38AF1CA-52D6-A349-8510-3EF6DA766B3A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9E22B6C9-2705-8349-B7AE-7F635E5679D4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02E814-7068-D644-9E99-74CFA08C6E2E}"/>
              </a:ext>
            </a:extLst>
          </p:cNvPr>
          <p:cNvSpPr txBox="1"/>
          <p:nvPr/>
        </p:nvSpPr>
        <p:spPr>
          <a:xfrm>
            <a:off x="495672" y="5371535"/>
            <a:ext cx="480772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</a:rPr>
              <a:t>Kết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hợp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mô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cho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chính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xác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cao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hơn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213AF5-C7F7-0045-B275-20A9E5DF256D}"/>
              </a:ext>
            </a:extLst>
          </p:cNvPr>
          <p:cNvSpPr/>
          <p:nvPr/>
        </p:nvSpPr>
        <p:spPr>
          <a:xfrm>
            <a:off x="1410072" y="285693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8E3B6D-203C-C544-B456-FB47F478D0A5}"/>
              </a:ext>
            </a:extLst>
          </p:cNvPr>
          <p:cNvSpPr/>
          <p:nvPr/>
        </p:nvSpPr>
        <p:spPr>
          <a:xfrm>
            <a:off x="1333872" y="4152335"/>
            <a:ext cx="990600" cy="9144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261B08-BFAB-9B4C-A215-3372E47A91F4}"/>
              </a:ext>
            </a:extLst>
          </p:cNvPr>
          <p:cNvSpPr/>
          <p:nvPr/>
        </p:nvSpPr>
        <p:spPr>
          <a:xfrm>
            <a:off x="3467472" y="3542735"/>
            <a:ext cx="914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Combined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307D9-7F74-1247-BB8C-79F947DFB219}"/>
              </a:ext>
            </a:extLst>
          </p:cNvPr>
          <p:cNvCxnSpPr>
            <a:stCxn id="14" idx="6"/>
            <a:endCxn id="16" idx="1"/>
          </p:cNvCxnSpPr>
          <p:nvPr/>
        </p:nvCxnSpPr>
        <p:spPr>
          <a:xfrm>
            <a:off x="2324472" y="3314135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EE8148-0457-9346-8E03-BB10CB7DAB3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324472" y="3923735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885F81-8547-B641-9735-E12A9122ADA6}"/>
              </a:ext>
            </a:extLst>
          </p:cNvPr>
          <p:cNvSpPr txBox="1"/>
          <p:nvPr/>
        </p:nvSpPr>
        <p:spPr>
          <a:xfrm>
            <a:off x="6515472" y="4380935"/>
            <a:ext cx="1728936" cy="60760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?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?</a:t>
            </a:r>
          </a:p>
        </p:txBody>
      </p:sp>
      <p:pic>
        <p:nvPicPr>
          <p:cNvPr id="20" name="Picture 19" descr="combi_xi_mc_mu.jpg">
            <a:extLst>
              <a:ext uri="{FF2B5EF4-FFF2-40B4-BE49-F238E27FC236}">
                <a16:creationId xmlns:a16="http://schemas.microsoft.com/office/drawing/2014/main" id="{33D7EF41-3AB3-6649-B130-0CD038D3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69" y="1600200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cần</a:t>
            </a:r>
            <a:r>
              <a:rPr lang="en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56F89C83-A15A-5E49-A595-A918F6925717}"/>
              </a:ext>
            </a:extLst>
          </p:cNvPr>
          <p:cNvGrpSpPr/>
          <p:nvPr/>
        </p:nvGrpSpPr>
        <p:grpSpPr>
          <a:xfrm>
            <a:off x="559367" y="1278112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08DA925E-6F2B-2546-812D-12D6AA5CA008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20CA0408-4EEE-2440-A751-D04F23C26A6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2033D092-E11C-AE40-A747-23AFDAED6456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76A231D2-2848-0C48-A782-D7E6F4C9806F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0A55E7CC-43AF-E740-B189-0C600E356BCC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92BBC97-6226-6E49-AF0B-CE6989570816}"/>
              </a:ext>
            </a:extLst>
          </p:cNvPr>
          <p:cNvSpPr/>
          <p:nvPr/>
        </p:nvSpPr>
        <p:spPr>
          <a:xfrm>
            <a:off x="6687322" y="1356032"/>
            <a:ext cx="1197046" cy="685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F95D1F-B29E-C440-BC56-4D618F2975E8}"/>
              </a:ext>
            </a:extLst>
          </p:cNvPr>
          <p:cNvSpPr/>
          <p:nvPr/>
        </p:nvSpPr>
        <p:spPr>
          <a:xfrm>
            <a:off x="6839721" y="2880032"/>
            <a:ext cx="869343" cy="62865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FA0FA6-1A7D-624B-A183-3C24007D8139}"/>
              </a:ext>
            </a:extLst>
          </p:cNvPr>
          <p:cNvSpPr/>
          <p:nvPr/>
        </p:nvSpPr>
        <p:spPr>
          <a:xfrm>
            <a:off x="5010922" y="1279832"/>
            <a:ext cx="990600" cy="8334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B5560-46A6-E440-AECD-644173754D45}"/>
              </a:ext>
            </a:extLst>
          </p:cNvPr>
          <p:cNvSpPr/>
          <p:nvPr/>
        </p:nvSpPr>
        <p:spPr>
          <a:xfrm>
            <a:off x="4908342" y="2791966"/>
            <a:ext cx="869343" cy="7810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0F2A2-85D8-3D49-99FC-FE1B88646504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6001522" y="1696551"/>
            <a:ext cx="685800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B5DF44-0221-224A-96C2-B6CD1E2BB50F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777685" y="3182491"/>
            <a:ext cx="1062036" cy="1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F8C04A-6581-EC4F-B757-1E9A57A2C0EE}"/>
              </a:ext>
            </a:extLst>
          </p:cNvPr>
          <p:cNvSpPr txBox="1"/>
          <p:nvPr/>
        </p:nvSpPr>
        <p:spPr>
          <a:xfrm>
            <a:off x="515122" y="2346632"/>
            <a:ext cx="4011158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Free Lunch Theorem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Multiple base learner combining increases accuracy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How to generate base learners that complement each other?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How to combine outputs of base-learners to maximize accuracy?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2448447D-830B-E241-BF39-3419B237D116}"/>
              </a:ext>
            </a:extLst>
          </p:cNvPr>
          <p:cNvSpPr/>
          <p:nvPr/>
        </p:nvSpPr>
        <p:spPr>
          <a:xfrm>
            <a:off x="7418842" y="2118032"/>
            <a:ext cx="1524000" cy="762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combined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8F813E-3FCE-8941-8DA3-7EF9BDF4E219}"/>
              </a:ext>
            </a:extLst>
          </p:cNvPr>
          <p:cNvCxnSpPr>
            <a:cxnSpLocks/>
            <a:stCxn id="13" idx="5"/>
            <a:endCxn id="20" idx="0"/>
          </p:cNvCxnSpPr>
          <p:nvPr/>
        </p:nvCxnSpPr>
        <p:spPr>
          <a:xfrm>
            <a:off x="7709065" y="1941399"/>
            <a:ext cx="471777" cy="176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26C75E-9E72-0342-B971-E8FB9A6EBF5C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7709064" y="2880032"/>
            <a:ext cx="471778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o free lunch.jpg">
            <a:extLst>
              <a:ext uri="{FF2B5EF4-FFF2-40B4-BE49-F238E27FC236}">
                <a16:creationId xmlns:a16="http://schemas.microsoft.com/office/drawing/2014/main" id="{2962B75C-A251-804C-830F-CC7C3F11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12" y="3850897"/>
            <a:ext cx="3106420" cy="16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Tạo ra các mô hình học</a:t>
            </a:r>
            <a:r>
              <a:rPr lang="en" dirty="0"/>
              <a:t> </a:t>
            </a:r>
            <a:r>
              <a:rPr lang="en-US" dirty="0" err="1">
                <a:solidFill>
                  <a:srgbClr val="008000"/>
                </a:solidFill>
              </a:rPr>
              <a:t>đa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dạng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BEDC3E53-D662-D441-8E79-5257590262C7}"/>
              </a:ext>
            </a:extLst>
          </p:cNvPr>
          <p:cNvGrpSpPr/>
          <p:nvPr/>
        </p:nvGrpSpPr>
        <p:grpSpPr>
          <a:xfrm>
            <a:off x="667623" y="1112838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3265E994-182B-9240-BB05-FF5E5098F65B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F12DA733-E6AA-2645-BC60-31E41FCC797E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7263BECB-D531-EF4D-A07A-93B7EFAE6657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41A303D4-8A7C-D141-86B8-2AACEEB0B622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5A982B6A-4CBA-8246-BF41-884FA0E486E7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4DA2230-4333-D540-8E24-E534D6E6A021}"/>
              </a:ext>
            </a:extLst>
          </p:cNvPr>
          <p:cNvSpPr txBox="1"/>
          <p:nvPr/>
        </p:nvSpPr>
        <p:spPr>
          <a:xfrm>
            <a:off x="5620623" y="3932237"/>
            <a:ext cx="3447177" cy="1122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)</a:t>
            </a:r>
          </a:p>
        </p:txBody>
      </p:sp>
      <p:pic>
        <p:nvPicPr>
          <p:cNvPr id="14" name="Picture 13" descr="diversity.jpg">
            <a:extLst>
              <a:ext uri="{FF2B5EF4-FFF2-40B4-BE49-F238E27FC236}">
                <a16:creationId xmlns:a16="http://schemas.microsoft.com/office/drawing/2014/main" id="{B588FF3C-78C3-3A49-A9B5-5AA8EA9EC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45" y="1608138"/>
            <a:ext cx="3733800" cy="2171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2E0874-EA66-614C-A13A-2B2F6D3047A7}"/>
              </a:ext>
            </a:extLst>
          </p:cNvPr>
          <p:cNvSpPr txBox="1"/>
          <p:nvPr/>
        </p:nvSpPr>
        <p:spPr>
          <a:xfrm>
            <a:off x="1201023" y="2332038"/>
            <a:ext cx="3589444" cy="138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hyperparameters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diễn</a:t>
            </a:r>
            <a:r>
              <a:rPr lang="en-US" dirty="0">
                <a:solidFill>
                  <a:schemeClr val="tx1"/>
                </a:solidFill>
              </a:rPr>
              <a:t> input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training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C0AC04-8E58-4B4C-BE80-693742184268}"/>
              </a:ext>
            </a:extLst>
          </p:cNvPr>
          <p:cNvSpPr/>
          <p:nvPr/>
        </p:nvSpPr>
        <p:spPr>
          <a:xfrm>
            <a:off x="5620623" y="1417638"/>
            <a:ext cx="362150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Diversity </a:t>
            </a:r>
            <a:r>
              <a:rPr lang="en-US" sz="26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vs</a:t>
            </a:r>
            <a:r>
              <a:rPr lang="en-US" sz="2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accuracy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BE11C3-46D8-B64F-AFFF-F9C7C256997D}"/>
              </a:ext>
            </a:extLst>
          </p:cNvPr>
          <p:cNvSpPr/>
          <p:nvPr/>
        </p:nvSpPr>
        <p:spPr>
          <a:xfrm>
            <a:off x="2420223" y="3779838"/>
            <a:ext cx="533400" cy="533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C52B63-097A-C045-B664-BAF17CA6DD9D}"/>
              </a:ext>
            </a:extLst>
          </p:cNvPr>
          <p:cNvSpPr/>
          <p:nvPr/>
        </p:nvSpPr>
        <p:spPr>
          <a:xfrm>
            <a:off x="2420223" y="4465638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8B8E41-C165-6F4B-B5B9-3F8331AD6441}"/>
              </a:ext>
            </a:extLst>
          </p:cNvPr>
          <p:cNvSpPr/>
          <p:nvPr/>
        </p:nvSpPr>
        <p:spPr>
          <a:xfrm>
            <a:off x="1124823" y="4389438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2C54B3-8FEF-8943-8410-8A81EFF6ED38}"/>
              </a:ext>
            </a:extLst>
          </p:cNvPr>
          <p:cNvSpPr/>
          <p:nvPr/>
        </p:nvSpPr>
        <p:spPr>
          <a:xfrm>
            <a:off x="2496422" y="5227638"/>
            <a:ext cx="515223" cy="429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88D7D-A491-354D-B40F-325A037BB2AE}"/>
              </a:ext>
            </a:extLst>
          </p:cNvPr>
          <p:cNvSpPr/>
          <p:nvPr/>
        </p:nvSpPr>
        <p:spPr>
          <a:xfrm>
            <a:off x="1124823" y="5075238"/>
            <a:ext cx="609600" cy="581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C2E062-EBF5-3F49-9AFF-4DCF4F365DC4}"/>
              </a:ext>
            </a:extLst>
          </p:cNvPr>
          <p:cNvSpPr/>
          <p:nvPr/>
        </p:nvSpPr>
        <p:spPr>
          <a:xfrm>
            <a:off x="1124823" y="3551238"/>
            <a:ext cx="6858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0E485-55E0-B247-9ADE-F2C780738B69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>
            <a:off x="1810623" y="3894138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2BF42B-A2C9-6648-81F7-5532254FAD6D}"/>
              </a:ext>
            </a:extLst>
          </p:cNvPr>
          <p:cNvCxnSpPr>
            <a:stCxn id="22" idx="6"/>
            <a:endCxn id="18" idx="2"/>
          </p:cNvCxnSpPr>
          <p:nvPr/>
        </p:nvCxnSpPr>
        <p:spPr>
          <a:xfrm>
            <a:off x="1810623" y="3894138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7ED772-8576-4946-ADBA-27CD4E7546E9}"/>
              </a:ext>
            </a:extLst>
          </p:cNvPr>
          <p:cNvCxnSpPr>
            <a:stCxn id="22" idx="6"/>
          </p:cNvCxnSpPr>
          <p:nvPr/>
        </p:nvCxnSpPr>
        <p:spPr>
          <a:xfrm>
            <a:off x="1810623" y="3894138"/>
            <a:ext cx="6858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3741AC-4C76-8B44-8177-B57BC8094C4A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 flipV="1">
            <a:off x="1734423" y="4046538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0920A-128D-E148-95D3-29DC1BD3C451}"/>
              </a:ext>
            </a:extLst>
          </p:cNvPr>
          <p:cNvCxnSpPr>
            <a:stCxn id="19" idx="3"/>
          </p:cNvCxnSpPr>
          <p:nvPr/>
        </p:nvCxnSpPr>
        <p:spPr>
          <a:xfrm>
            <a:off x="1734423" y="4694238"/>
            <a:ext cx="7620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E425C4-3768-1149-8008-9FBF27BAAD5E}"/>
              </a:ext>
            </a:extLst>
          </p:cNvPr>
          <p:cNvCxnSpPr>
            <a:stCxn id="21" idx="3"/>
          </p:cNvCxnSpPr>
          <p:nvPr/>
        </p:nvCxnSpPr>
        <p:spPr>
          <a:xfrm>
            <a:off x="1734423" y="5366068"/>
            <a:ext cx="762000" cy="52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52817F08-18E1-8B44-A54F-4047FD65E148}"/>
              </a:ext>
            </a:extLst>
          </p:cNvPr>
          <p:cNvSpPr/>
          <p:nvPr/>
        </p:nvSpPr>
        <p:spPr>
          <a:xfrm>
            <a:off x="3487023" y="4389438"/>
            <a:ext cx="609600" cy="6096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0899A4-CF84-DB40-B39B-0A2EBCBEECAF}"/>
              </a:ext>
            </a:extLst>
          </p:cNvPr>
          <p:cNvCxnSpPr>
            <a:stCxn id="17" idx="6"/>
            <a:endCxn id="29" idx="1"/>
          </p:cNvCxnSpPr>
          <p:nvPr/>
        </p:nvCxnSpPr>
        <p:spPr>
          <a:xfrm>
            <a:off x="2953623" y="4046538"/>
            <a:ext cx="5334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A469C0-91B9-8349-9309-B42740CC629D}"/>
              </a:ext>
            </a:extLst>
          </p:cNvPr>
          <p:cNvCxnSpPr>
            <a:stCxn id="18" idx="6"/>
            <a:endCxn id="29" idx="1"/>
          </p:cNvCxnSpPr>
          <p:nvPr/>
        </p:nvCxnSpPr>
        <p:spPr>
          <a:xfrm flipV="1">
            <a:off x="2953623" y="4694238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838975-F0FE-0641-9336-0B90E145D9FA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3011645" y="4694238"/>
            <a:ext cx="475378" cy="748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1CFF8B-CA61-9341-83EE-0F4F51ABA523}"/>
              </a:ext>
            </a:extLst>
          </p:cNvPr>
          <p:cNvCxnSpPr>
            <a:stCxn id="29" idx="3"/>
          </p:cNvCxnSpPr>
          <p:nvPr/>
        </p:nvCxnSpPr>
        <p:spPr>
          <a:xfrm>
            <a:off x="4096623" y="469423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F49C4C-ECE3-034E-BAE3-482DB85D067E}"/>
              </a:ext>
            </a:extLst>
          </p:cNvPr>
          <p:cNvSpPr txBox="1"/>
          <p:nvPr/>
        </p:nvSpPr>
        <p:spPr>
          <a:xfrm>
            <a:off x="377909" y="3703638"/>
            <a:ext cx="73609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chiều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3C8077-E3EB-C748-983C-CDFD3ECCE050}"/>
              </a:ext>
            </a:extLst>
          </p:cNvPr>
          <p:cNvSpPr txBox="1"/>
          <p:nvPr/>
        </p:nvSpPr>
        <p:spPr>
          <a:xfrm>
            <a:off x="377909" y="4465638"/>
            <a:ext cx="73609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chiều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AECCD-B27D-5B4A-BFDC-5682A35BE18F}"/>
              </a:ext>
            </a:extLst>
          </p:cNvPr>
          <p:cNvSpPr txBox="1"/>
          <p:nvPr/>
        </p:nvSpPr>
        <p:spPr>
          <a:xfrm>
            <a:off x="377909" y="5151438"/>
            <a:ext cx="73609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chiều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2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Combination</a:t>
            </a:r>
            <a:r>
              <a:rPr lang="en" dirty="0"/>
              <a:t> </a:t>
            </a:r>
            <a:r>
              <a:rPr lang="vi-VN" dirty="0">
                <a:solidFill>
                  <a:srgbClr val="FF0000"/>
                </a:solidFill>
              </a:rPr>
              <a:t>S</a:t>
            </a:r>
            <a:r>
              <a:rPr lang="en-US" dirty="0" err="1">
                <a:solidFill>
                  <a:srgbClr val="FF0000"/>
                </a:solidFill>
              </a:rPr>
              <a:t>chemes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Shape 161">
            <a:extLst>
              <a:ext uri="{FF2B5EF4-FFF2-40B4-BE49-F238E27FC236}">
                <a16:creationId xmlns:a16="http://schemas.microsoft.com/office/drawing/2014/main" id="{E3CE49EE-FD7D-CB45-8EC6-DA154B10A09A}"/>
              </a:ext>
            </a:extLst>
          </p:cNvPr>
          <p:cNvSpPr txBox="1">
            <a:spLocks/>
          </p:cNvSpPr>
          <p:nvPr/>
        </p:nvSpPr>
        <p:spPr>
          <a:xfrm>
            <a:off x="222277" y="1331607"/>
            <a:ext cx="4800499" cy="485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en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98DB1A02-CADB-9844-A0DA-0BF1FD732B23}"/>
              </a:ext>
            </a:extLst>
          </p:cNvPr>
          <p:cNvGrpSpPr/>
          <p:nvPr/>
        </p:nvGrpSpPr>
        <p:grpSpPr>
          <a:xfrm>
            <a:off x="374576" y="874407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E44F1187-1DBD-6447-B865-B2B0ED7E15F5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6FAD8909-E6AA-DD42-99D8-27CB949FFCB2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8AE5B642-042D-AD45-AE3C-B5FC50E5F1E6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1F7D6426-9410-6C41-919A-D8E4E50E9451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9D7DCE36-7307-BF4A-8C97-1FA16219A4DE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7F79D0-CAD7-4648-862C-C9EC1394BF65}"/>
              </a:ext>
            </a:extLst>
          </p:cNvPr>
          <p:cNvSpPr/>
          <p:nvPr/>
        </p:nvSpPr>
        <p:spPr>
          <a:xfrm>
            <a:off x="5556176" y="1941207"/>
            <a:ext cx="609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047FCB0-72BC-3848-B7B4-8C52A952B5D0}"/>
              </a:ext>
            </a:extLst>
          </p:cNvPr>
          <p:cNvSpPr/>
          <p:nvPr/>
        </p:nvSpPr>
        <p:spPr>
          <a:xfrm>
            <a:off x="5556176" y="2779407"/>
            <a:ext cx="609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1C9EE0-675F-734F-B3A5-94C7065E8F91}"/>
              </a:ext>
            </a:extLst>
          </p:cNvPr>
          <p:cNvSpPr/>
          <p:nvPr/>
        </p:nvSpPr>
        <p:spPr>
          <a:xfrm>
            <a:off x="5860976" y="4455807"/>
            <a:ext cx="6096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DB3389-7B18-4541-82CF-74B26385F8C6}"/>
              </a:ext>
            </a:extLst>
          </p:cNvPr>
          <p:cNvSpPr/>
          <p:nvPr/>
        </p:nvSpPr>
        <p:spPr>
          <a:xfrm>
            <a:off x="6851576" y="4455807"/>
            <a:ext cx="609600" cy="609600"/>
          </a:xfrm>
          <a:prstGeom prst="roundRect">
            <a:avLst/>
          </a:prstGeom>
          <a:solidFill>
            <a:srgbClr val="4A8E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17BFC5E-012A-3346-9BCB-E3CE92C19E0F}"/>
              </a:ext>
            </a:extLst>
          </p:cNvPr>
          <p:cNvSpPr/>
          <p:nvPr/>
        </p:nvSpPr>
        <p:spPr>
          <a:xfrm>
            <a:off x="6851576" y="2322207"/>
            <a:ext cx="685800" cy="609600"/>
          </a:xfrm>
          <a:prstGeom prst="diamond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4488BC-982B-2744-9A99-EDA54C066E2C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6165776" y="2246007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4D647A-E55E-F349-9C9F-5D1D16D0DF9C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165776" y="2627007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DBB1E1-47B7-9E49-ABFD-27E59556FB10}"/>
              </a:ext>
            </a:extLst>
          </p:cNvPr>
          <p:cNvCxnSpPr>
            <a:stCxn id="17" idx="3"/>
          </p:cNvCxnSpPr>
          <p:nvPr/>
        </p:nvCxnSpPr>
        <p:spPr>
          <a:xfrm>
            <a:off x="7537376" y="262700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5B43E9-CC36-1F46-A754-F842307EA69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470576" y="476060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77EEB-D10D-5748-93DC-A29AE1399758}"/>
              </a:ext>
            </a:extLst>
          </p:cNvPr>
          <p:cNvCxnSpPr>
            <a:stCxn id="16" idx="3"/>
          </p:cNvCxnSpPr>
          <p:nvPr/>
        </p:nvCxnSpPr>
        <p:spPr>
          <a:xfrm>
            <a:off x="7461176" y="476060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9A4192-A038-7D4A-BD09-ADD2EC2577D7}"/>
              </a:ext>
            </a:extLst>
          </p:cNvPr>
          <p:cNvSpPr/>
          <p:nvPr/>
        </p:nvSpPr>
        <p:spPr>
          <a:xfrm>
            <a:off x="6241976" y="3846207"/>
            <a:ext cx="838200" cy="38100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FB38D-E00F-B24C-BF6C-2D67D4CECB2F}"/>
              </a:ext>
            </a:extLst>
          </p:cNvPr>
          <p:cNvCxnSpPr>
            <a:stCxn id="15" idx="0"/>
            <a:endCxn id="23" idx="2"/>
          </p:cNvCxnSpPr>
          <p:nvPr/>
        </p:nvCxnSpPr>
        <p:spPr>
          <a:xfrm flipV="1">
            <a:off x="6165776" y="4227207"/>
            <a:ext cx="4953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2FB5C2-497C-034D-B778-8042B41056AA}"/>
              </a:ext>
            </a:extLst>
          </p:cNvPr>
          <p:cNvCxnSpPr>
            <a:stCxn id="16" idx="0"/>
            <a:endCxn id="23" idx="2"/>
          </p:cNvCxnSpPr>
          <p:nvPr/>
        </p:nvCxnSpPr>
        <p:spPr>
          <a:xfrm flipH="1" flipV="1">
            <a:off x="6661076" y="4227207"/>
            <a:ext cx="4953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512190-12F8-1643-A7AD-428E7BCAF538}"/>
              </a:ext>
            </a:extLst>
          </p:cNvPr>
          <p:cNvSpPr txBox="1"/>
          <p:nvPr/>
        </p:nvSpPr>
        <p:spPr>
          <a:xfrm>
            <a:off x="755576" y="2246007"/>
            <a:ext cx="4114800" cy="16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Multi-expert combination</a:t>
            </a:r>
          </a:p>
          <a:p>
            <a:pPr marL="0" lvl="1" indent="0"/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sz="1600" dirty="0">
                <a:solidFill>
                  <a:schemeClr val="tx1"/>
                </a:solidFill>
              </a:rPr>
              <a:t>Global approach: E.g. voting, stacking</a:t>
            </a:r>
          </a:p>
          <a:p>
            <a:pPr marL="123825"/>
            <a:r>
              <a:rPr lang="en-US" sz="1600" dirty="0">
                <a:solidFill>
                  <a:schemeClr val="tx1"/>
                </a:solidFill>
              </a:rPr>
              <a:t>    Local approach: E.g. gating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Multistage combination</a:t>
            </a:r>
          </a:p>
          <a:p>
            <a:pPr marL="111125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Correct previous model: E.g. Cascading</a:t>
            </a:r>
          </a:p>
        </p:txBody>
      </p:sp>
      <p:pic>
        <p:nvPicPr>
          <p:cNvPr id="27" name="Picture 26" descr="Screen Shot 2018-01-28 at 11.14.48 AM.png">
            <a:extLst>
              <a:ext uri="{FF2B5EF4-FFF2-40B4-BE49-F238E27FC236}">
                <a16:creationId xmlns:a16="http://schemas.microsoft.com/office/drawing/2014/main" id="{2CAE515C-8561-3B4C-BBCA-0BD67741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52" y="3942064"/>
            <a:ext cx="2286000" cy="478971"/>
          </a:xfrm>
          <a:prstGeom prst="rect">
            <a:avLst/>
          </a:prstGeom>
        </p:spPr>
      </p:pic>
      <p:pic>
        <p:nvPicPr>
          <p:cNvPr id="28" name="Picture 27" descr="Screen Shot 2018-01-28 at 11.15.23 AM.png">
            <a:extLst>
              <a:ext uri="{FF2B5EF4-FFF2-40B4-BE49-F238E27FC236}">
                <a16:creationId xmlns:a16="http://schemas.microsoft.com/office/drawing/2014/main" id="{2813627E-A933-1E49-841D-78E9BE1A0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2"/>
          <a:stretch/>
        </p:blipFill>
        <p:spPr>
          <a:xfrm>
            <a:off x="1112719" y="4797385"/>
            <a:ext cx="1981200" cy="3278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9A753D-8D4B-B94A-BBDA-8E663DDAD897}"/>
              </a:ext>
            </a:extLst>
          </p:cNvPr>
          <p:cNvSpPr txBox="1"/>
          <p:nvPr/>
        </p:nvSpPr>
        <p:spPr>
          <a:xfrm>
            <a:off x="684504" y="4455807"/>
            <a:ext cx="14478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K outputs</a:t>
            </a:r>
          </a:p>
        </p:txBody>
      </p:sp>
      <p:pic>
        <p:nvPicPr>
          <p:cNvPr id="30" name="Picture 29" descr="Screen Shot 2018-01-28 at 11.15.45 AM.png">
            <a:extLst>
              <a:ext uri="{FF2B5EF4-FFF2-40B4-BE49-F238E27FC236}">
                <a16:creationId xmlns:a16="http://schemas.microsoft.com/office/drawing/2014/main" id="{75EF6AA8-5495-C244-BF19-16CEAF339D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9"/>
          <a:stretch/>
        </p:blipFill>
        <p:spPr>
          <a:xfrm>
            <a:off x="3322519" y="4744268"/>
            <a:ext cx="1225550" cy="283210"/>
          </a:xfrm>
          <a:prstGeom prst="rect">
            <a:avLst/>
          </a:prstGeom>
        </p:spPr>
      </p:pic>
      <p:pic>
        <p:nvPicPr>
          <p:cNvPr id="31" name="Picture 30" descr="Screen Shot 2018-01-28 at 11.17.12 AM.png">
            <a:extLst>
              <a:ext uri="{FF2B5EF4-FFF2-40B4-BE49-F238E27FC236}">
                <a16:creationId xmlns:a16="http://schemas.microsoft.com/office/drawing/2014/main" id="{6D4F8153-CF3A-1341-9444-AE0A64AB9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9" y="5201468"/>
            <a:ext cx="2208530" cy="574023"/>
          </a:xfrm>
          <a:prstGeom prst="rect">
            <a:avLst/>
          </a:prstGeom>
        </p:spPr>
      </p:pic>
      <p:pic>
        <p:nvPicPr>
          <p:cNvPr id="32" name="Picture 31" descr="Screen Shot 2018-01-28 at 11.17.19 AM.png">
            <a:extLst>
              <a:ext uri="{FF2B5EF4-FFF2-40B4-BE49-F238E27FC236}">
                <a16:creationId xmlns:a16="http://schemas.microsoft.com/office/drawing/2014/main" id="{995067D7-3A05-DF40-9974-5270144BC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919" y="5277668"/>
            <a:ext cx="685800" cy="318052"/>
          </a:xfrm>
          <a:prstGeom prst="rect">
            <a:avLst/>
          </a:prstGeom>
        </p:spPr>
      </p:pic>
      <p:pic>
        <p:nvPicPr>
          <p:cNvPr id="33" name="Picture 32" descr="Screen Shot 2018-01-28 at 11.17.23 AM.png">
            <a:extLst>
              <a:ext uri="{FF2B5EF4-FFF2-40B4-BE49-F238E27FC236}">
                <a16:creationId xmlns:a16="http://schemas.microsoft.com/office/drawing/2014/main" id="{E59A6108-0D8C-9D4F-AAC7-E3B8C73F4C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6"/>
          <a:stretch/>
        </p:blipFill>
        <p:spPr>
          <a:xfrm>
            <a:off x="4160719" y="5301208"/>
            <a:ext cx="638810" cy="2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Voting (Ensemble)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E5A7C5BA-5CB3-364B-B267-1F392D386B98}"/>
              </a:ext>
            </a:extLst>
          </p:cNvPr>
          <p:cNvGrpSpPr/>
          <p:nvPr/>
        </p:nvGrpSpPr>
        <p:grpSpPr>
          <a:xfrm>
            <a:off x="483126" y="1206327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CC33F8A2-0DC2-1C4F-BA62-9370DA920C5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0E4B389A-7257-0B46-AA8D-6922955EAE97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01FCCDA8-9639-9C43-BECE-50E4EE1C8D26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A4339445-7756-E643-9366-163C2C5AAF6B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8492E887-1930-5040-9DE8-F24EDC6724FF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3" name="Picture 12" descr="Screen Shot 2018-01-28 at 11.40.25 AM.png">
            <a:extLst>
              <a:ext uri="{FF2B5EF4-FFF2-40B4-BE49-F238E27FC236}">
                <a16:creationId xmlns:a16="http://schemas.microsoft.com/office/drawing/2014/main" id="{C907FCA6-5918-B147-9986-8ABD1C35F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6" y="3111327"/>
            <a:ext cx="3810000" cy="598550"/>
          </a:xfrm>
          <a:prstGeom prst="rect">
            <a:avLst/>
          </a:prstGeom>
        </p:spPr>
      </p:pic>
      <p:pic>
        <p:nvPicPr>
          <p:cNvPr id="14" name="Picture 13" descr="Screen Shot 2018-01-28 at 11.40.52 AM.png">
            <a:extLst>
              <a:ext uri="{FF2B5EF4-FFF2-40B4-BE49-F238E27FC236}">
                <a16:creationId xmlns:a16="http://schemas.microsoft.com/office/drawing/2014/main" id="{272A4D92-4F24-C241-BA0D-0D7639014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" r="3000"/>
          <a:stretch/>
        </p:blipFill>
        <p:spPr>
          <a:xfrm>
            <a:off x="5452689" y="1855260"/>
            <a:ext cx="3234111" cy="3169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967437-3905-7B41-9D80-A043801886B8}"/>
              </a:ext>
            </a:extLst>
          </p:cNvPr>
          <p:cNvSpPr txBox="1"/>
          <p:nvPr/>
        </p:nvSpPr>
        <p:spPr>
          <a:xfrm>
            <a:off x="559326" y="2577927"/>
            <a:ext cx="50000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Known as: ensemble and linear option pools</a:t>
            </a:r>
          </a:p>
        </p:txBody>
      </p:sp>
      <p:pic>
        <p:nvPicPr>
          <p:cNvPr id="16" name="Picture 15" descr="Screen Shot 2018-01-28 at 11.47.33 AM.png">
            <a:extLst>
              <a:ext uri="{FF2B5EF4-FFF2-40B4-BE49-F238E27FC236}">
                <a16:creationId xmlns:a16="http://schemas.microsoft.com/office/drawing/2014/main" id="{E32BFFBE-DC1B-A04A-92AC-F9A6DC82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6" y="3720927"/>
            <a:ext cx="4114800" cy="20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8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Bagging?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A1AEA282-FC28-7440-88F1-E6F9C8F35CD9}"/>
              </a:ext>
            </a:extLst>
          </p:cNvPr>
          <p:cNvGrpSpPr/>
          <p:nvPr/>
        </p:nvGrpSpPr>
        <p:grpSpPr>
          <a:xfrm>
            <a:off x="778239" y="1508695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C6261714-1FDE-B042-9F78-BD823A73514D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EDB64C16-B236-6545-8E0E-70CBD8F890A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FA56C35F-55C4-C444-AE93-8303FBD057A4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20A72603-720E-E74D-B67B-67A2C5BAAFAA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2511DF29-EE59-DF41-8377-EC8E528A713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2F0D8A-C731-C64A-9DB8-9583D1C78B8B}"/>
              </a:ext>
            </a:extLst>
          </p:cNvPr>
          <p:cNvSpPr txBox="1"/>
          <p:nvPr/>
        </p:nvSpPr>
        <p:spPr>
          <a:xfrm>
            <a:off x="1070818" y="2311032"/>
            <a:ext cx="3728328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Also: </a:t>
            </a:r>
            <a:r>
              <a:rPr lang="en-US" dirty="0" err="1">
                <a:solidFill>
                  <a:schemeClr val="tx1"/>
                </a:solidFill>
              </a:rPr>
              <a:t>Boostrap</a:t>
            </a:r>
            <a:r>
              <a:rPr lang="en-US" dirty="0">
                <a:solidFill>
                  <a:schemeClr val="tx1"/>
                </a:solidFill>
              </a:rPr>
              <a:t> aggregating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Slightly different training sets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N large, should choose N’ &lt; N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D3B044F9-C4BC-C34D-B7F3-99E13E56C37D}"/>
              </a:ext>
            </a:extLst>
          </p:cNvPr>
          <p:cNvSpPr/>
          <p:nvPr/>
        </p:nvSpPr>
        <p:spPr>
          <a:xfrm>
            <a:off x="2311896" y="4130107"/>
            <a:ext cx="762000" cy="7620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B433D973-ADD5-3541-B43A-22C2556C99A1}"/>
              </a:ext>
            </a:extLst>
          </p:cNvPr>
          <p:cNvSpPr/>
          <p:nvPr/>
        </p:nvSpPr>
        <p:spPr>
          <a:xfrm>
            <a:off x="4064496" y="3672907"/>
            <a:ext cx="762000" cy="762000"/>
          </a:xfrm>
          <a:prstGeom prst="snip1Rect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C28D31C-189D-4A48-A1C5-0665B2BF3F12}"/>
              </a:ext>
            </a:extLst>
          </p:cNvPr>
          <p:cNvSpPr/>
          <p:nvPr/>
        </p:nvSpPr>
        <p:spPr>
          <a:xfrm>
            <a:off x="4064496" y="4815907"/>
            <a:ext cx="762000" cy="762000"/>
          </a:xfrm>
          <a:prstGeom prst="snip1Rect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99F4E-F2E9-6D47-8C8A-9B78DBB0D3A5}"/>
              </a:ext>
            </a:extLst>
          </p:cNvPr>
          <p:cNvSpPr txBox="1"/>
          <p:nvPr/>
        </p:nvSpPr>
        <p:spPr>
          <a:xfrm>
            <a:off x="2464296" y="3825307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13BA31-1414-4244-A34F-2E7BA7A6C73A}"/>
              </a:ext>
            </a:extLst>
          </p:cNvPr>
          <p:cNvSpPr txBox="1"/>
          <p:nvPr/>
        </p:nvSpPr>
        <p:spPr>
          <a:xfrm>
            <a:off x="4216896" y="3368107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76B19-2DB9-B243-9CB7-39005706B2BE}"/>
              </a:ext>
            </a:extLst>
          </p:cNvPr>
          <p:cNvSpPr txBox="1"/>
          <p:nvPr/>
        </p:nvSpPr>
        <p:spPr>
          <a:xfrm>
            <a:off x="4216896" y="4511107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N’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AC87AB-E435-924E-B9ED-C2D81F6C5006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3073896" y="4053907"/>
            <a:ext cx="990600" cy="4572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FC02B8-A87B-AB4F-B161-4BE55F9CBBE5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>
            <a:off x="3073896" y="4511107"/>
            <a:ext cx="9906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AC04-3B63-1F43-AEE5-06B794E8F55C}"/>
              </a:ext>
            </a:extLst>
          </p:cNvPr>
          <p:cNvSpPr txBox="1"/>
          <p:nvPr/>
        </p:nvSpPr>
        <p:spPr>
          <a:xfrm>
            <a:off x="3073896" y="3825307"/>
            <a:ext cx="883575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by chance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5B99DB-97B8-F84B-BE00-5EDA2BD4647B}"/>
              </a:ext>
            </a:extLst>
          </p:cNvPr>
          <p:cNvSpPr/>
          <p:nvPr/>
        </p:nvSpPr>
        <p:spPr>
          <a:xfrm>
            <a:off x="5436096" y="3672907"/>
            <a:ext cx="762000" cy="762000"/>
          </a:xfrm>
          <a:prstGeom prst="ellips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959C8A-1598-9E45-B149-19B9A40A55B9}"/>
              </a:ext>
            </a:extLst>
          </p:cNvPr>
          <p:cNvSpPr/>
          <p:nvPr/>
        </p:nvSpPr>
        <p:spPr>
          <a:xfrm>
            <a:off x="5436096" y="4815907"/>
            <a:ext cx="762000" cy="762000"/>
          </a:xfrm>
          <a:prstGeom prst="ellips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19ACBA-977E-B144-8E6E-D7CCF3A3EBF7}"/>
              </a:ext>
            </a:extLst>
          </p:cNvPr>
          <p:cNvCxnSpPr>
            <a:stCxn id="15" idx="0"/>
            <a:endCxn id="23" idx="2"/>
          </p:cNvCxnSpPr>
          <p:nvPr/>
        </p:nvCxnSpPr>
        <p:spPr>
          <a:xfrm>
            <a:off x="4826496" y="405390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41B5D5-89E7-554B-B93E-52A1EB3CC6D9}"/>
              </a:ext>
            </a:extLst>
          </p:cNvPr>
          <p:cNvCxnSpPr>
            <a:stCxn id="16" idx="0"/>
            <a:endCxn id="24" idx="2"/>
          </p:cNvCxnSpPr>
          <p:nvPr/>
        </p:nvCxnSpPr>
        <p:spPr>
          <a:xfrm>
            <a:off x="4826496" y="519690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8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Boosting?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45B8FA78-0605-2142-A501-BC29484FA145}"/>
              </a:ext>
            </a:extLst>
          </p:cNvPr>
          <p:cNvGrpSpPr/>
          <p:nvPr/>
        </p:nvGrpSpPr>
        <p:grpSpPr>
          <a:xfrm>
            <a:off x="609600" y="1311276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8BE3693E-E218-4943-86DA-5F63BF4BEE14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ACEA0001-3806-004C-868E-3058C4E72D4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C1FC3FC5-6019-3847-A430-8480C456A2AA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D11070CB-7646-F140-AD9B-D4F0C17B4EC5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E438D7D3-4496-484F-A11F-A4341E702FA0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974DE2-7C0C-9F44-8D62-71FB88E852C2}"/>
              </a:ext>
            </a:extLst>
          </p:cNvPr>
          <p:cNvSpPr txBox="1"/>
          <p:nvPr/>
        </p:nvSpPr>
        <p:spPr>
          <a:xfrm>
            <a:off x="990600" y="2149476"/>
            <a:ext cx="336537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Combine weak learners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Split samples actively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768E67CD-419E-BB41-807D-53205CAEEB3B}"/>
              </a:ext>
            </a:extLst>
          </p:cNvPr>
          <p:cNvSpPr/>
          <p:nvPr/>
        </p:nvSpPr>
        <p:spPr>
          <a:xfrm>
            <a:off x="990600" y="3978276"/>
            <a:ext cx="762000" cy="7620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0FA08C21-C11A-DB40-B047-A34B489A2708}"/>
              </a:ext>
            </a:extLst>
          </p:cNvPr>
          <p:cNvSpPr/>
          <p:nvPr/>
        </p:nvSpPr>
        <p:spPr>
          <a:xfrm>
            <a:off x="2819400" y="2987676"/>
            <a:ext cx="762000" cy="762000"/>
          </a:xfrm>
          <a:prstGeom prst="snip1Rect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93CA7958-A998-AC44-9E78-299B299A0516}"/>
              </a:ext>
            </a:extLst>
          </p:cNvPr>
          <p:cNvSpPr/>
          <p:nvPr/>
        </p:nvSpPr>
        <p:spPr>
          <a:xfrm>
            <a:off x="2819400" y="3978276"/>
            <a:ext cx="762000" cy="762000"/>
          </a:xfrm>
          <a:prstGeom prst="snip1Rect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97079-9D8E-1349-8F90-81F336883CB0}"/>
              </a:ext>
            </a:extLst>
          </p:cNvPr>
          <p:cNvSpPr txBox="1"/>
          <p:nvPr/>
        </p:nvSpPr>
        <p:spPr>
          <a:xfrm>
            <a:off x="1143000" y="3597276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23FBB-789B-E742-9163-635C8562E15F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1752600" y="3368676"/>
            <a:ext cx="1066800" cy="9906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9C041B-5BFF-374E-ABD9-D6BCB39DBF71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>
            <a:off x="1752600" y="4359276"/>
            <a:ext cx="10668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71540D-1A4D-7F4D-B7A0-D0F69D20E065}"/>
              </a:ext>
            </a:extLst>
          </p:cNvPr>
          <p:cNvSpPr txBox="1"/>
          <p:nvPr/>
        </p:nvSpPr>
        <p:spPr>
          <a:xfrm>
            <a:off x="1600200" y="3597276"/>
            <a:ext cx="883575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by chance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B4FCE3-C62C-2547-8F28-B8EA994F1E65}"/>
              </a:ext>
            </a:extLst>
          </p:cNvPr>
          <p:cNvSpPr/>
          <p:nvPr/>
        </p:nvSpPr>
        <p:spPr>
          <a:xfrm>
            <a:off x="4191000" y="2987676"/>
            <a:ext cx="762000" cy="762000"/>
          </a:xfrm>
          <a:prstGeom prst="ellips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A91398-55E5-AE4A-B17A-5443521C3D81}"/>
              </a:ext>
            </a:extLst>
          </p:cNvPr>
          <p:cNvSpPr/>
          <p:nvPr/>
        </p:nvSpPr>
        <p:spPr>
          <a:xfrm>
            <a:off x="4191000" y="3978276"/>
            <a:ext cx="762000" cy="762000"/>
          </a:xfrm>
          <a:prstGeom prst="ellips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FF8675-9C9D-C84F-B619-E88922A5F55F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>
            <a:off x="3581400" y="33686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00F5AC-3805-3546-BDF8-F987779D400D}"/>
              </a:ext>
            </a:extLst>
          </p:cNvPr>
          <p:cNvCxnSpPr>
            <a:stCxn id="16" idx="0"/>
            <a:endCxn id="22" idx="2"/>
          </p:cNvCxnSpPr>
          <p:nvPr/>
        </p:nvCxnSpPr>
        <p:spPr>
          <a:xfrm>
            <a:off x="3581400" y="43592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EC2BE0E3-46F8-9148-9C03-0D10A69BECB8}"/>
              </a:ext>
            </a:extLst>
          </p:cNvPr>
          <p:cNvSpPr/>
          <p:nvPr/>
        </p:nvSpPr>
        <p:spPr>
          <a:xfrm>
            <a:off x="2819400" y="4925696"/>
            <a:ext cx="762000" cy="762000"/>
          </a:xfrm>
          <a:prstGeom prst="snip1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12FCD4-9430-B74C-B39B-F58DEB3D0CBE}"/>
              </a:ext>
            </a:extLst>
          </p:cNvPr>
          <p:cNvCxnSpPr>
            <a:stCxn id="14" idx="0"/>
            <a:endCxn id="25" idx="2"/>
          </p:cNvCxnSpPr>
          <p:nvPr/>
        </p:nvCxnSpPr>
        <p:spPr>
          <a:xfrm>
            <a:off x="1752600" y="4359276"/>
            <a:ext cx="1066800" cy="947420"/>
          </a:xfrm>
          <a:prstGeom prst="straightConnector1">
            <a:avLst/>
          </a:prstGeom>
          <a:ln>
            <a:solidFill>
              <a:srgbClr val="9297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CE4760-FD29-E244-A40E-3EB7C0A8EB01}"/>
              </a:ext>
            </a:extLst>
          </p:cNvPr>
          <p:cNvCxnSpPr>
            <a:stCxn id="25" idx="0"/>
            <a:endCxn id="21" idx="2"/>
          </p:cNvCxnSpPr>
          <p:nvPr/>
        </p:nvCxnSpPr>
        <p:spPr>
          <a:xfrm flipV="1">
            <a:off x="3581400" y="3368676"/>
            <a:ext cx="609600" cy="19380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815C74-6AA8-6A49-A6F7-8099ED945432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flipV="1">
            <a:off x="3581400" y="4359276"/>
            <a:ext cx="609600" cy="9474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084D6B0-E4AF-554E-AEB2-79ECFBC6454C}"/>
              </a:ext>
            </a:extLst>
          </p:cNvPr>
          <p:cNvSpPr/>
          <p:nvPr/>
        </p:nvSpPr>
        <p:spPr>
          <a:xfrm>
            <a:off x="5486400" y="3521076"/>
            <a:ext cx="762000" cy="762000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X’</a:t>
            </a:r>
            <a:r>
              <a:rPr lang="en-US" baseline="-250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76A232-9EED-674C-AE7F-D798D0D1A04B}"/>
              </a:ext>
            </a:extLst>
          </p:cNvPr>
          <p:cNvSpPr/>
          <p:nvPr/>
        </p:nvSpPr>
        <p:spPr>
          <a:xfrm>
            <a:off x="6705600" y="3521076"/>
            <a:ext cx="762000" cy="76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BB141F-F7C4-D64C-A279-B59E9A816773}"/>
              </a:ext>
            </a:extLst>
          </p:cNvPr>
          <p:cNvCxnSpPr>
            <a:stCxn id="21" idx="6"/>
            <a:endCxn id="29" idx="2"/>
          </p:cNvCxnSpPr>
          <p:nvPr/>
        </p:nvCxnSpPr>
        <p:spPr>
          <a:xfrm>
            <a:off x="4953000" y="3368676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603324-C86B-E644-AFC8-CE9E95BBD057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4953000" y="3902076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F3913-0E38-8C48-81A4-5D2E41A48049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>
            <a:off x="6248400" y="390207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8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Gating?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DC2AE55D-FC3B-1C40-BC5E-841A2E7F1107}"/>
              </a:ext>
            </a:extLst>
          </p:cNvPr>
          <p:cNvGrpSpPr/>
          <p:nvPr/>
        </p:nvGrpSpPr>
        <p:grpSpPr>
          <a:xfrm>
            <a:off x="648072" y="1030735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64CA7E50-B6B7-844A-8016-D158A75970F6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94D1C69B-A06E-7849-B304-D2A6B70F2E04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B41D91ED-8D15-FB4A-A327-6D5F11D835DB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5729AABD-C08C-264D-8EA3-71507290B846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8A5B75CD-149E-F943-AD58-A58530C3E6C5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A65FD6-9E18-A542-8FF6-834903BD0717}"/>
              </a:ext>
            </a:extLst>
          </p:cNvPr>
          <p:cNvSpPr txBox="1"/>
          <p:nvPr/>
        </p:nvSpPr>
        <p:spPr>
          <a:xfrm>
            <a:off x="648072" y="2129807"/>
            <a:ext cx="3444213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Mixture of experts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Gating is a mechanism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Weights is also functions of x</a:t>
            </a:r>
          </a:p>
        </p:txBody>
      </p:sp>
      <p:pic>
        <p:nvPicPr>
          <p:cNvPr id="14" name="Picture 13" descr="Screen Shot 2018-01-28 at 12.58.35 PM.png">
            <a:extLst>
              <a:ext uri="{FF2B5EF4-FFF2-40B4-BE49-F238E27FC236}">
                <a16:creationId xmlns:a16="http://schemas.microsoft.com/office/drawing/2014/main" id="{D6568203-18CE-1240-8909-7F77C882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97" y="1981854"/>
            <a:ext cx="3599403" cy="2800350"/>
          </a:xfrm>
          <a:prstGeom prst="rect">
            <a:avLst/>
          </a:prstGeom>
        </p:spPr>
      </p:pic>
      <p:pic>
        <p:nvPicPr>
          <p:cNvPr id="15" name="Picture 14" descr="Screen Shot 2018-01-28 at 1.00.34 PM.png">
            <a:extLst>
              <a:ext uri="{FF2B5EF4-FFF2-40B4-BE49-F238E27FC236}">
                <a16:creationId xmlns:a16="http://schemas.microsoft.com/office/drawing/2014/main" id="{68108C73-53C6-194A-9F85-75CA9FD7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t="8481" r="6129" b="13545"/>
          <a:stretch/>
        </p:blipFill>
        <p:spPr>
          <a:xfrm>
            <a:off x="1619672" y="3194347"/>
            <a:ext cx="1828800" cy="8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15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vi-VN" dirty="0">
                <a:solidFill>
                  <a:srgbClr val="FF0000"/>
                </a:solidFill>
              </a:rPr>
              <a:t>Stacked generalization?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Shape 161">
            <a:extLst>
              <a:ext uri="{FF2B5EF4-FFF2-40B4-BE49-F238E27FC236}">
                <a16:creationId xmlns:a16="http://schemas.microsoft.com/office/drawing/2014/main" id="{1D791E29-1BB4-B54D-8786-355684DDFD87}"/>
              </a:ext>
            </a:extLst>
          </p:cNvPr>
          <p:cNvSpPr txBox="1">
            <a:spLocks/>
          </p:cNvSpPr>
          <p:nvPr/>
        </p:nvSpPr>
        <p:spPr>
          <a:xfrm>
            <a:off x="715888" y="1343025"/>
            <a:ext cx="4267099" cy="485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en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34A5F0A9-6DAD-3841-9CC9-2E18A27D8EB0}"/>
              </a:ext>
            </a:extLst>
          </p:cNvPr>
          <p:cNvGrpSpPr/>
          <p:nvPr/>
        </p:nvGrpSpPr>
        <p:grpSpPr>
          <a:xfrm>
            <a:off x="591082" y="1305539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2C4E1195-2A63-B349-A6C0-617166F7A147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59A4DBB6-8819-2B4C-B30B-673BEB0B27C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8B9FBF5F-3F84-3649-94DF-D426524722EE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9FC76542-0FCA-1A4F-B81A-4D3D901037A5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31C3001B-A8D9-E14C-8944-74961CD5F94B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85B8B5-1A33-624B-AAB0-E96D654D6448}"/>
              </a:ext>
            </a:extLst>
          </p:cNvPr>
          <p:cNvSpPr txBox="1"/>
          <p:nvPr/>
        </p:nvSpPr>
        <p:spPr>
          <a:xfrm>
            <a:off x="563488" y="2181225"/>
            <a:ext cx="46666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More general than voting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Not need linear but learnable parameters</a:t>
            </a:r>
          </a:p>
        </p:txBody>
      </p:sp>
      <p:pic>
        <p:nvPicPr>
          <p:cNvPr id="14" name="Picture 13" descr="Screen Shot 2018-01-28 at 1.04.55 PM.png">
            <a:extLst>
              <a:ext uri="{FF2B5EF4-FFF2-40B4-BE49-F238E27FC236}">
                <a16:creationId xmlns:a16="http://schemas.microsoft.com/office/drawing/2014/main" id="{1DD25762-08DC-8A40-A514-F221EC78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8" y="3248025"/>
            <a:ext cx="2514600" cy="393700"/>
          </a:xfrm>
          <a:prstGeom prst="rect">
            <a:avLst/>
          </a:prstGeom>
        </p:spPr>
      </p:pic>
      <p:pic>
        <p:nvPicPr>
          <p:cNvPr id="15" name="Picture 14" descr="Screen Shot 2018-01-28 at 1.09.37 PM.png">
            <a:extLst>
              <a:ext uri="{FF2B5EF4-FFF2-40B4-BE49-F238E27FC236}">
                <a16:creationId xmlns:a16="http://schemas.microsoft.com/office/drawing/2014/main" id="{C2BB7663-6404-9B4E-B3BA-20C987279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028825"/>
            <a:ext cx="310770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4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E956-56BC-0043-B68E-3F69E89A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D752-2D34-7143-B8FE-0F4D1B15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[1] Introduction to machine learning - </a:t>
            </a:r>
            <a:r>
              <a:rPr lang="en-US" sz="3000" dirty="0" err="1"/>
              <a:t>Alpaydin</a:t>
            </a:r>
            <a:endParaRPr lang="en-US" sz="3000" dirty="0"/>
          </a:p>
          <a:p>
            <a:r>
              <a:rPr lang="en-US" sz="3000" dirty="0"/>
              <a:t>[2] Machine learning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– </a:t>
            </a:r>
            <a:r>
              <a:rPr lang="en-US" sz="3000" dirty="0" err="1"/>
              <a:t>Vũ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 </a:t>
            </a:r>
            <a:r>
              <a:rPr lang="en-US" sz="3000" dirty="0" err="1"/>
              <a:t>Tiệp</a:t>
            </a:r>
            <a:endParaRPr lang="en-US" sz="3000" dirty="0"/>
          </a:p>
          <a:p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ảnh</a:t>
            </a:r>
            <a:r>
              <a:rPr lang="en-US" sz="3000" dirty="0"/>
              <a:t> </a:t>
            </a:r>
            <a:r>
              <a:rPr lang="en-US" sz="3000" dirty="0" err="1"/>
              <a:t>minh</a:t>
            </a:r>
            <a:r>
              <a:rPr lang="en-US" sz="3000" dirty="0"/>
              <a:t> </a:t>
            </a:r>
            <a:r>
              <a:rPr lang="en-US" sz="3000" dirty="0" err="1"/>
              <a:t>hoạ</a:t>
            </a:r>
            <a:r>
              <a:rPr lang="en-US" sz="3000" dirty="0"/>
              <a:t>: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23E72-EB83-A948-BE54-9612FA30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Naive 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EABE39-A226-C54F-9580-8C1B545B1E0F}"/>
              </a:ext>
            </a:extLst>
          </p:cNvPr>
          <p:cNvSpPr txBox="1">
            <a:spLocks/>
          </p:cNvSpPr>
          <p:nvPr/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800"/>
              <a:t>Giả thuyết “chặt" về các chiều độc lập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800"/>
              <a:t>Tốc độ nhanh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800"/>
              <a:t>Hữu hiệu cho các bài toán có số chiều cực lớn (curse of dimensionality)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1800"/>
              <a:t>Ví dụ: phân loại văn bản như messages, email spam</a:t>
            </a:r>
            <a:endParaRPr lang="en-US" sz="1800" dirty="0"/>
          </a:p>
        </p:txBody>
      </p:sp>
      <p:pic>
        <p:nvPicPr>
          <p:cNvPr id="8" name="Picture 7" descr="iid condition.png">
            <a:extLst>
              <a:ext uri="{FF2B5EF4-FFF2-40B4-BE49-F238E27FC236}">
                <a16:creationId xmlns:a16="http://schemas.microsoft.com/office/drawing/2014/main" id="{A19CBD06-044D-0145-B1A0-E6158B42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05050"/>
            <a:ext cx="3403600" cy="495300"/>
          </a:xfrm>
          <a:prstGeom prst="rect">
            <a:avLst/>
          </a:prstGeom>
        </p:spPr>
      </p:pic>
      <p:pic>
        <p:nvPicPr>
          <p:cNvPr id="9" name="Picture 8" descr="spam email.png">
            <a:extLst>
              <a:ext uri="{FF2B5EF4-FFF2-40B4-BE49-F238E27FC236}">
                <a16:creationId xmlns:a16="http://schemas.microsoft.com/office/drawing/2014/main" id="{55B1BC40-1BF9-654A-A4F7-C757FDF6A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75" y="2876550"/>
            <a:ext cx="2208925" cy="21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rgbClr val="008000"/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F9815D0C-3225-2C42-B34D-3A491E3793D9}"/>
              </a:ext>
            </a:extLst>
          </p:cNvPr>
          <p:cNvGrpSpPr/>
          <p:nvPr/>
        </p:nvGrpSpPr>
        <p:grpSpPr>
          <a:xfrm>
            <a:off x="304800" y="514350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8A98C883-0179-454C-BE35-8608A76C140F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8F262F31-7804-1F4D-B086-01BE393E1042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5132ADEE-3D78-0E46-A277-9CA4621FA51A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53B7708F-8542-BB4A-AF39-572896B92431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7187ED26-FE95-5F41-BEBE-9966A6738D5B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7EC638-EC61-CF44-825C-58FCCA823800}"/>
              </a:ext>
            </a:extLst>
          </p:cNvPr>
          <p:cNvSpPr txBox="1"/>
          <p:nvPr/>
        </p:nvSpPr>
        <p:spPr>
          <a:xfrm>
            <a:off x="1219200" y="4620280"/>
            <a:ext cx="2272680" cy="60760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f(s) –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r>
              <a:rPr lang="en-US" dirty="0"/>
              <a:t>s </a:t>
            </a:r>
            <a:r>
              <a:rPr lang="mr-IN" dirty="0"/>
              <a:t>–</a:t>
            </a:r>
            <a:r>
              <a:rPr lang="en-US" dirty="0"/>
              <a:t> input </a:t>
            </a:r>
          </a:p>
        </p:txBody>
      </p:sp>
      <p:pic>
        <p:nvPicPr>
          <p:cNvPr id="14" name="Picture 13" descr="study hour pass plot.png">
            <a:extLst>
              <a:ext uri="{FF2B5EF4-FFF2-40B4-BE49-F238E27FC236}">
                <a16:creationId xmlns:a16="http://schemas.microsoft.com/office/drawing/2014/main" id="{56B2818C-EC92-6C4F-B4C7-3A1FA45B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8750"/>
            <a:ext cx="4055110" cy="1792258"/>
          </a:xfrm>
          <a:prstGeom prst="rect">
            <a:avLst/>
          </a:prstGeom>
        </p:spPr>
      </p:pic>
      <p:pic>
        <p:nvPicPr>
          <p:cNvPr id="15" name="Picture 14" descr="sigmoid.png">
            <a:extLst>
              <a:ext uri="{FF2B5EF4-FFF2-40B4-BE49-F238E27FC236}">
                <a16:creationId xmlns:a16="http://schemas.microsoft.com/office/drawing/2014/main" id="{E23D6551-FB79-9240-9EAE-01256D41A8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11792" r="4502" b="9402"/>
          <a:stretch/>
        </p:blipFill>
        <p:spPr>
          <a:xfrm>
            <a:off x="762000" y="1581150"/>
            <a:ext cx="2458720" cy="670560"/>
          </a:xfrm>
          <a:prstGeom prst="rect">
            <a:avLst/>
          </a:prstGeom>
        </p:spPr>
      </p:pic>
      <p:pic>
        <p:nvPicPr>
          <p:cNvPr id="16" name="Picture 15" descr="logistic regression.png">
            <a:extLst>
              <a:ext uri="{FF2B5EF4-FFF2-40B4-BE49-F238E27FC236}">
                <a16:creationId xmlns:a16="http://schemas.microsoft.com/office/drawing/2014/main" id="{C048EF50-7F21-8D4E-9B9B-3424AABEA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150"/>
            <a:ext cx="3989471" cy="1277620"/>
          </a:xfrm>
          <a:prstGeom prst="rect">
            <a:avLst/>
          </a:prstGeom>
        </p:spPr>
      </p:pic>
      <p:pic>
        <p:nvPicPr>
          <p:cNvPr id="17" name="Picture 16" descr="logistic regression ex.png">
            <a:extLst>
              <a:ext uri="{FF2B5EF4-FFF2-40B4-BE49-F238E27FC236}">
                <a16:creationId xmlns:a16="http://schemas.microsoft.com/office/drawing/2014/main" id="{A451F935-4F66-EA4F-996F-958C0581F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403600"/>
            <a:ext cx="4787900" cy="16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rgbClr val="008000"/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B184D767-BD05-A447-B32D-82E430AE606A}"/>
              </a:ext>
            </a:extLst>
          </p:cNvPr>
          <p:cNvGrpSpPr/>
          <p:nvPr/>
        </p:nvGrpSpPr>
        <p:grpSpPr>
          <a:xfrm>
            <a:off x="247328" y="1143000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D690F347-2351-4A4F-AA66-AC3243D7BEC5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1002232E-1A4B-C547-B311-C75AB0F39F77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4586E684-C717-734C-AD9A-E71E9349AAA0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FC243DF7-3554-684A-ACC7-E2AB9D3F6D1B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D3D8D2E8-4A38-824A-ABF0-261384822F6F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3" name="Picture 12" descr="logistic regression.png">
            <a:extLst>
              <a:ext uri="{FF2B5EF4-FFF2-40B4-BE49-F238E27FC236}">
                <a16:creationId xmlns:a16="http://schemas.microsoft.com/office/drawing/2014/main" id="{A54A7071-45C2-984D-A5E5-0B94612D7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28" y="1905000"/>
            <a:ext cx="3989471" cy="1277620"/>
          </a:xfrm>
          <a:prstGeom prst="rect">
            <a:avLst/>
          </a:prstGeom>
        </p:spPr>
      </p:pic>
      <p:pic>
        <p:nvPicPr>
          <p:cNvPr id="14" name="Picture 13" descr="logistic regression 01.png">
            <a:extLst>
              <a:ext uri="{FF2B5EF4-FFF2-40B4-BE49-F238E27FC236}">
                <a16:creationId xmlns:a16="http://schemas.microsoft.com/office/drawing/2014/main" id="{716A0588-4268-2E4D-8CBD-1FDBF21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38400"/>
            <a:ext cx="2514600" cy="711200"/>
          </a:xfrm>
          <a:prstGeom prst="rect">
            <a:avLst/>
          </a:prstGeom>
        </p:spPr>
      </p:pic>
      <p:pic>
        <p:nvPicPr>
          <p:cNvPr id="15" name="Picture 14" descr="logistic regression 02.png">
            <a:extLst>
              <a:ext uri="{FF2B5EF4-FFF2-40B4-BE49-F238E27FC236}">
                <a16:creationId xmlns:a16="http://schemas.microsoft.com/office/drawing/2014/main" id="{3325BE7E-2896-D547-AB26-5C316186CA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r="2807"/>
          <a:stretch/>
        </p:blipFill>
        <p:spPr>
          <a:xfrm>
            <a:off x="430208" y="3276600"/>
            <a:ext cx="4114800" cy="1460500"/>
          </a:xfrm>
          <a:prstGeom prst="rect">
            <a:avLst/>
          </a:prstGeom>
        </p:spPr>
      </p:pic>
      <p:pic>
        <p:nvPicPr>
          <p:cNvPr id="16" name="Picture 15" descr="logistic regression 03.png">
            <a:extLst>
              <a:ext uri="{FF2B5EF4-FFF2-40B4-BE49-F238E27FC236}">
                <a16:creationId xmlns:a16="http://schemas.microsoft.com/office/drawing/2014/main" id="{2794994B-0FDF-C446-8CD3-22D7FF4B0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28" y="3886200"/>
            <a:ext cx="2120900" cy="952500"/>
          </a:xfrm>
          <a:prstGeom prst="rect">
            <a:avLst/>
          </a:prstGeom>
        </p:spPr>
      </p:pic>
      <p:pic>
        <p:nvPicPr>
          <p:cNvPr id="17" name="Picture 16" descr="logistic regression 04.png">
            <a:extLst>
              <a:ext uri="{FF2B5EF4-FFF2-40B4-BE49-F238E27FC236}">
                <a16:creationId xmlns:a16="http://schemas.microsoft.com/office/drawing/2014/main" id="{3D4A599D-B8A1-AD47-B6FB-C97BAF651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53000"/>
            <a:ext cx="379730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C4B872-D70F-CF4E-AF9D-31A38FB99A0B}"/>
              </a:ext>
            </a:extLst>
          </p:cNvPr>
          <p:cNvSpPr txBox="1"/>
          <p:nvPr/>
        </p:nvSpPr>
        <p:spPr>
          <a:xfrm>
            <a:off x="4057328" y="3429000"/>
            <a:ext cx="103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31D093-6F59-1D47-AB0D-60200209C91F}"/>
              </a:ext>
            </a:extLst>
          </p:cNvPr>
          <p:cNvSpPr txBox="1"/>
          <p:nvPr/>
        </p:nvSpPr>
        <p:spPr>
          <a:xfrm>
            <a:off x="2990528" y="2590800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ratio is linear</a:t>
            </a:r>
          </a:p>
        </p:txBody>
      </p:sp>
    </p:spTree>
    <p:extLst>
      <p:ext uri="{BB962C8B-B14F-4D97-AF65-F5344CB8AC3E}">
        <p14:creationId xmlns:p14="http://schemas.microsoft.com/office/powerpoint/2010/main" val="67466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F46C57-8C7F-314D-9AE6-C71090313B26}"/>
              </a:ext>
            </a:extLst>
          </p:cNvPr>
          <p:cNvSpPr txBox="1">
            <a:spLocks/>
          </p:cNvSpPr>
          <p:nvPr/>
        </p:nvSpPr>
        <p:spPr>
          <a:xfrm>
            <a:off x="838309" y="1807900"/>
            <a:ext cx="4419491" cy="48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D029C4-99B0-D34A-BEE4-8534562C7360}"/>
              </a:ext>
            </a:extLst>
          </p:cNvPr>
          <p:cNvSpPr txBox="1">
            <a:spLocks/>
          </p:cNvSpPr>
          <p:nvPr/>
        </p:nvSpPr>
        <p:spPr>
          <a:xfrm>
            <a:off x="838250" y="2419350"/>
            <a:ext cx="6902102" cy="225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linear regression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2000" dirty="0"/>
              <a:t>Output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: 0 1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classification 2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50049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7ACF3ACE-33CC-8B47-BD7A-BE4CBE8DC8B2}"/>
              </a:ext>
            </a:extLst>
          </p:cNvPr>
          <p:cNvGrpSpPr/>
          <p:nvPr/>
        </p:nvGrpSpPr>
        <p:grpSpPr>
          <a:xfrm>
            <a:off x="602543" y="1139242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FAD17AF3-48C5-774F-BA75-373045FBDE0D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1F2C9C9D-6A47-204D-9D05-A22B3D092D70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36609667-451D-984E-B090-E3BC217A9D85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30DF9D7A-6207-3F44-BD58-EEF3E0E68CA2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D2463C9C-6D2A-6943-A6A5-D96A45C650B4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9A483C-2AD5-A24D-BAE1-5DF94C62741E}"/>
              </a:ext>
            </a:extLst>
          </p:cNvPr>
          <p:cNvSpPr txBox="1"/>
          <p:nvPr/>
        </p:nvSpPr>
        <p:spPr>
          <a:xfrm>
            <a:off x="678742" y="5177842"/>
            <a:ext cx="677357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</a:rPr>
              <a:t>Khoảng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điểm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tới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đường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thẳng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mặt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phẳng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siêu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phẳng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8043B-C52F-B64C-A5A4-9BA78A1F22B0}"/>
              </a:ext>
            </a:extLst>
          </p:cNvPr>
          <p:cNvSpPr txBox="1"/>
          <p:nvPr/>
        </p:nvSpPr>
        <p:spPr>
          <a:xfrm>
            <a:off x="6317543" y="4187242"/>
            <a:ext cx="1278793" cy="60760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 –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x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5" name="Picture 14" descr="svm 01.png">
            <a:extLst>
              <a:ext uri="{FF2B5EF4-FFF2-40B4-BE49-F238E27FC236}">
                <a16:creationId xmlns:a16="http://schemas.microsoft.com/office/drawing/2014/main" id="{2DFB005A-F92D-B940-8F08-18CBBBF43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979" r="8613" b="7903"/>
          <a:stretch/>
        </p:blipFill>
        <p:spPr>
          <a:xfrm>
            <a:off x="5702863" y="1559613"/>
            <a:ext cx="2956560" cy="2021840"/>
          </a:xfrm>
          <a:prstGeom prst="rect">
            <a:avLst/>
          </a:prstGeom>
        </p:spPr>
      </p:pic>
      <p:pic>
        <p:nvPicPr>
          <p:cNvPr id="16" name="Picture 15" descr="Screen Shot 2018-01-22 at 6.11.10 PM.png">
            <a:extLst>
              <a:ext uri="{FF2B5EF4-FFF2-40B4-BE49-F238E27FC236}">
                <a16:creationId xmlns:a16="http://schemas.microsoft.com/office/drawing/2014/main" id="{CC57BDB5-87F4-9A43-81B7-5D42726AD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3" y="2282242"/>
            <a:ext cx="2108200" cy="342900"/>
          </a:xfrm>
          <a:prstGeom prst="rect">
            <a:avLst/>
          </a:prstGeom>
        </p:spPr>
      </p:pic>
      <p:pic>
        <p:nvPicPr>
          <p:cNvPr id="17" name="Picture 16" descr="Screen Shot 2018-01-22 at 6.10.24 PM.png">
            <a:extLst>
              <a:ext uri="{FF2B5EF4-FFF2-40B4-BE49-F238E27FC236}">
                <a16:creationId xmlns:a16="http://schemas.microsoft.com/office/drawing/2014/main" id="{0282013C-E4F4-7149-83FA-02D6F4421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43" y="2587042"/>
            <a:ext cx="2247900" cy="901700"/>
          </a:xfrm>
          <a:prstGeom prst="rect">
            <a:avLst/>
          </a:prstGeom>
        </p:spPr>
      </p:pic>
      <p:pic>
        <p:nvPicPr>
          <p:cNvPr id="18" name="Picture 17" descr="Screen Shot 2018-01-22 at 6.11.16 PM.png">
            <a:extLst>
              <a:ext uri="{FF2B5EF4-FFF2-40B4-BE49-F238E27FC236}">
                <a16:creationId xmlns:a16="http://schemas.microsoft.com/office/drawing/2014/main" id="{7B8EAFCC-56E6-C947-BB9A-6822A0215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3" y="3806242"/>
            <a:ext cx="2806700" cy="342900"/>
          </a:xfrm>
          <a:prstGeom prst="rect">
            <a:avLst/>
          </a:prstGeom>
        </p:spPr>
      </p:pic>
      <p:pic>
        <p:nvPicPr>
          <p:cNvPr id="19" name="Picture 18" descr="Screen Shot 2018-01-22 at 6.10.28 PM.png">
            <a:extLst>
              <a:ext uri="{FF2B5EF4-FFF2-40B4-BE49-F238E27FC236}">
                <a16:creationId xmlns:a16="http://schemas.microsoft.com/office/drawing/2014/main" id="{C6821B02-8BB2-2048-8D13-2C43E8B0D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43" y="4187242"/>
            <a:ext cx="3022600" cy="939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47D5FC-8F11-C046-94F1-AC90C45587D1}"/>
              </a:ext>
            </a:extLst>
          </p:cNvPr>
          <p:cNvSpPr txBox="1"/>
          <p:nvPr/>
        </p:nvSpPr>
        <p:spPr>
          <a:xfrm>
            <a:off x="3117143" y="2282242"/>
            <a:ext cx="1707443" cy="3499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FD579-164B-F840-A0E7-D63A9A5C9AD1}"/>
              </a:ext>
            </a:extLst>
          </p:cNvPr>
          <p:cNvSpPr txBox="1"/>
          <p:nvPr/>
        </p:nvSpPr>
        <p:spPr>
          <a:xfrm>
            <a:off x="3574342" y="3806242"/>
            <a:ext cx="1278793" cy="3499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2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6727E9AA-187D-1543-99A6-E33A7D79BBCB}"/>
              </a:ext>
            </a:extLst>
          </p:cNvPr>
          <p:cNvGrpSpPr/>
          <p:nvPr/>
        </p:nvGrpSpPr>
        <p:grpSpPr>
          <a:xfrm>
            <a:off x="652441" y="1065311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C5EB451E-4262-CB44-90D5-0601C94C0362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153F1AB3-A3CE-6C48-A3D7-2D9A08D457F8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4BBA58BA-F3D1-9041-9BA6-F684D7F3B800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26797585-1BA4-9D4A-8B68-B70F9532EDC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32F44CD0-25E6-F342-8A19-EF0CA3DBF1BA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108143-BF92-F141-817B-37F702E24929}"/>
              </a:ext>
            </a:extLst>
          </p:cNvPr>
          <p:cNvSpPr txBox="1"/>
          <p:nvPr/>
        </p:nvSpPr>
        <p:spPr>
          <a:xfrm>
            <a:off x="728640" y="5103911"/>
            <a:ext cx="621962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/>
              </a:rPr>
              <a:t>Khoảng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cách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điểm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tới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đường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thẳng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mặt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phẳng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siêu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phẳng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43BCC-A509-2549-A2B9-717193193A54}"/>
              </a:ext>
            </a:extLst>
          </p:cNvPr>
          <p:cNvSpPr txBox="1"/>
          <p:nvPr/>
        </p:nvSpPr>
        <p:spPr>
          <a:xfrm>
            <a:off x="6367441" y="4113310"/>
            <a:ext cx="1228895" cy="6118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 –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x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5" name="Picture 14" descr="svm 01.png">
            <a:extLst>
              <a:ext uri="{FF2B5EF4-FFF2-40B4-BE49-F238E27FC236}">
                <a16:creationId xmlns:a16="http://schemas.microsoft.com/office/drawing/2014/main" id="{07F12ADE-9A2C-4E41-8369-33542345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979" r="8613" b="7903"/>
          <a:stretch/>
        </p:blipFill>
        <p:spPr>
          <a:xfrm>
            <a:off x="5752761" y="1485682"/>
            <a:ext cx="2956560" cy="2021840"/>
          </a:xfrm>
          <a:prstGeom prst="rect">
            <a:avLst/>
          </a:prstGeom>
        </p:spPr>
      </p:pic>
      <p:pic>
        <p:nvPicPr>
          <p:cNvPr id="16" name="Picture 15" descr="Screen Shot 2018-01-22 at 6.11.25 PM.png">
            <a:extLst>
              <a:ext uri="{FF2B5EF4-FFF2-40B4-BE49-F238E27FC236}">
                <a16:creationId xmlns:a16="http://schemas.microsoft.com/office/drawing/2014/main" id="{AF05F745-3481-8747-911A-F81B8EABB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41" y="2589311"/>
            <a:ext cx="3708400" cy="381000"/>
          </a:xfrm>
          <a:prstGeom prst="rect">
            <a:avLst/>
          </a:prstGeom>
        </p:spPr>
      </p:pic>
      <p:pic>
        <p:nvPicPr>
          <p:cNvPr id="17" name="Picture 16" descr="Screen Shot 2018-01-22 at 6.10.37 PM.png">
            <a:extLst>
              <a:ext uri="{FF2B5EF4-FFF2-40B4-BE49-F238E27FC236}">
                <a16:creationId xmlns:a16="http://schemas.microsoft.com/office/drawing/2014/main" id="{2372FA53-2039-1548-A2BE-7DF1640B0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1" y="3656111"/>
            <a:ext cx="5384800" cy="876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D1DACA-11AE-0A49-8B9A-76812D5D0D51}"/>
              </a:ext>
            </a:extLst>
          </p:cNvPr>
          <p:cNvSpPr txBox="1"/>
          <p:nvPr/>
        </p:nvSpPr>
        <p:spPr>
          <a:xfrm>
            <a:off x="728640" y="2208311"/>
            <a:ext cx="384335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phẳng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8B397E-961A-804C-BE02-7E0E8D6AD44A}"/>
              </a:ext>
            </a:extLst>
          </p:cNvPr>
          <p:cNvSpPr txBox="1"/>
          <p:nvPr/>
        </p:nvSpPr>
        <p:spPr>
          <a:xfrm>
            <a:off x="728641" y="3351311"/>
            <a:ext cx="477012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phẳng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6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6891-2C3B-1143-9356-B899C58A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What is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48C8-DB7F-1D4A-BFCE-A496AA90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98EA-B8F5-E94A-B59C-C22CFA4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444-35E4-4BD1-8B95-D033C4631D2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Shape 163">
            <a:extLst>
              <a:ext uri="{FF2B5EF4-FFF2-40B4-BE49-F238E27FC236}">
                <a16:creationId xmlns:a16="http://schemas.microsoft.com/office/drawing/2014/main" id="{F1875B12-F7C4-C245-A15D-9A92CCDBA741}"/>
              </a:ext>
            </a:extLst>
          </p:cNvPr>
          <p:cNvGrpSpPr/>
          <p:nvPr/>
        </p:nvGrpSpPr>
        <p:grpSpPr>
          <a:xfrm>
            <a:off x="570050" y="1221747"/>
            <a:ext cx="429606" cy="377755"/>
            <a:chOff x="1929775" y="320925"/>
            <a:chExt cx="423800" cy="372650"/>
          </a:xfrm>
        </p:grpSpPr>
        <p:sp>
          <p:nvSpPr>
            <p:cNvPr id="8" name="Shape 164">
              <a:extLst>
                <a:ext uri="{FF2B5EF4-FFF2-40B4-BE49-F238E27FC236}">
                  <a16:creationId xmlns:a16="http://schemas.microsoft.com/office/drawing/2014/main" id="{C6DB7D9C-3210-724C-B8BB-E8C62430D8FA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165">
              <a:extLst>
                <a:ext uri="{FF2B5EF4-FFF2-40B4-BE49-F238E27FC236}">
                  <a16:creationId xmlns:a16="http://schemas.microsoft.com/office/drawing/2014/main" id="{6E9E4E74-2CE1-2640-A7AA-CF561ECE8739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166">
              <a:extLst>
                <a:ext uri="{FF2B5EF4-FFF2-40B4-BE49-F238E27FC236}">
                  <a16:creationId xmlns:a16="http://schemas.microsoft.com/office/drawing/2014/main" id="{4EC5C3A9-8C10-B54C-AACF-1C9CACD45185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67">
              <a:extLst>
                <a:ext uri="{FF2B5EF4-FFF2-40B4-BE49-F238E27FC236}">
                  <a16:creationId xmlns:a16="http://schemas.microsoft.com/office/drawing/2014/main" id="{5F48B4DB-AF20-5A4C-B34D-E907A1069FE1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168">
              <a:extLst>
                <a:ext uri="{FF2B5EF4-FFF2-40B4-BE49-F238E27FC236}">
                  <a16:creationId xmlns:a16="http://schemas.microsoft.com/office/drawing/2014/main" id="{075A5912-338A-A24A-8F16-90A60B348191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33A9E8-73DA-144A-8A7F-F90331CA067A}"/>
              </a:ext>
            </a:extLst>
          </p:cNvPr>
          <p:cNvSpPr txBox="1"/>
          <p:nvPr/>
        </p:nvSpPr>
        <p:spPr>
          <a:xfrm>
            <a:off x="646250" y="5260347"/>
            <a:ext cx="804055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gần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tới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mặt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chia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hai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lớn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</a:rPr>
              <a:t>thể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A5065-7C35-124C-B0BD-67A6EDB0A7A7}"/>
              </a:ext>
            </a:extLst>
          </p:cNvPr>
          <p:cNvSpPr txBox="1"/>
          <p:nvPr/>
        </p:nvSpPr>
        <p:spPr>
          <a:xfrm>
            <a:off x="5220072" y="4137349"/>
            <a:ext cx="3816424" cy="10082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endParaRPr lang="en-US" sz="1600" dirty="0"/>
          </a:p>
          <a:p>
            <a:r>
              <a:rPr lang="en-US" sz="1600" dirty="0"/>
              <a:t>x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endParaRPr lang="en-US" sz="1600" dirty="0"/>
          </a:p>
          <a:p>
            <a:r>
              <a:rPr lang="en-US" sz="1600" dirty="0"/>
              <a:t>y - </a:t>
            </a:r>
            <a:r>
              <a:rPr lang="en-US" sz="1600" dirty="0" err="1"/>
              <a:t>nhãn</a:t>
            </a:r>
            <a:endParaRPr lang="en-US" sz="1600" dirty="0"/>
          </a:p>
          <a:p>
            <a:r>
              <a:rPr lang="en-US" sz="1600" dirty="0"/>
              <a:t>Margin – </a:t>
            </a:r>
            <a:r>
              <a:rPr lang="en-US" sz="1600" dirty="0" err="1"/>
              <a:t>khoảng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chia</a:t>
            </a:r>
          </a:p>
        </p:txBody>
      </p:sp>
      <p:pic>
        <p:nvPicPr>
          <p:cNvPr id="15" name="Picture 14" descr="svm idea.png">
            <a:extLst>
              <a:ext uri="{FF2B5EF4-FFF2-40B4-BE49-F238E27FC236}">
                <a16:creationId xmlns:a16="http://schemas.microsoft.com/office/drawing/2014/main" id="{1039CDA0-4CBE-FF46-9F02-70083C434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" t="7962" r="52554" b="32352"/>
          <a:stretch/>
        </p:blipFill>
        <p:spPr>
          <a:xfrm>
            <a:off x="5142050" y="1450347"/>
            <a:ext cx="2301240" cy="1513840"/>
          </a:xfrm>
          <a:prstGeom prst="rect">
            <a:avLst/>
          </a:prstGeom>
        </p:spPr>
      </p:pic>
      <p:pic>
        <p:nvPicPr>
          <p:cNvPr id="16" name="Picture 15" descr="svm idea.png">
            <a:extLst>
              <a:ext uri="{FF2B5EF4-FFF2-40B4-BE49-F238E27FC236}">
                <a16:creationId xmlns:a16="http://schemas.microsoft.com/office/drawing/2014/main" id="{C208C4AA-7478-D449-B3EF-6F22DB59A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3" t="7962" r="8485" b="32352"/>
          <a:stretch/>
        </p:blipFill>
        <p:spPr>
          <a:xfrm>
            <a:off x="6742250" y="2440947"/>
            <a:ext cx="2240280" cy="1513840"/>
          </a:xfrm>
          <a:prstGeom prst="rect">
            <a:avLst/>
          </a:prstGeom>
        </p:spPr>
      </p:pic>
      <p:pic>
        <p:nvPicPr>
          <p:cNvPr id="17" name="Picture 16" descr="svm form 01.png">
            <a:extLst>
              <a:ext uri="{FF2B5EF4-FFF2-40B4-BE49-F238E27FC236}">
                <a16:creationId xmlns:a16="http://schemas.microsoft.com/office/drawing/2014/main" id="{F43854BC-DFBD-AD45-8B06-67F96A209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0" y="2212347"/>
            <a:ext cx="2895600" cy="789709"/>
          </a:xfrm>
          <a:prstGeom prst="rect">
            <a:avLst/>
          </a:prstGeom>
        </p:spPr>
      </p:pic>
      <p:pic>
        <p:nvPicPr>
          <p:cNvPr id="18" name="Picture 17" descr="svm form 02.png">
            <a:extLst>
              <a:ext uri="{FF2B5EF4-FFF2-40B4-BE49-F238E27FC236}">
                <a16:creationId xmlns:a16="http://schemas.microsoft.com/office/drawing/2014/main" id="{FC379700-348E-8048-8986-94524F654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0" y="2974347"/>
            <a:ext cx="3733800" cy="801669"/>
          </a:xfrm>
          <a:prstGeom prst="rect">
            <a:avLst/>
          </a:prstGeom>
        </p:spPr>
      </p:pic>
      <p:pic>
        <p:nvPicPr>
          <p:cNvPr id="19" name="Picture 18" descr="svm form 03.png">
            <a:extLst>
              <a:ext uri="{FF2B5EF4-FFF2-40B4-BE49-F238E27FC236}">
                <a16:creationId xmlns:a16="http://schemas.microsoft.com/office/drawing/2014/main" id="{9F30E456-E3E0-6140-B644-C273196635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r="3483"/>
          <a:stretch/>
        </p:blipFill>
        <p:spPr>
          <a:xfrm>
            <a:off x="341450" y="3964947"/>
            <a:ext cx="4765040" cy="9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37530</TotalTime>
  <Words>834</Words>
  <Application>Microsoft Macintosh PowerPoint</Application>
  <PresentationFormat>On-screen Show (4:3)</PresentationFormat>
  <Paragraphs>204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主题​​</vt:lpstr>
      <vt:lpstr>AI for Beginner</vt:lpstr>
      <vt:lpstr>What is naive bayes</vt:lpstr>
      <vt:lpstr>Đặc trưng của Naive Bayes</vt:lpstr>
      <vt:lpstr>What is logistic regression</vt:lpstr>
      <vt:lpstr>What is logistic regression</vt:lpstr>
      <vt:lpstr>Đặc trưng của Logistic Regression</vt:lpstr>
      <vt:lpstr>What is SVM</vt:lpstr>
      <vt:lpstr>What is SVM</vt:lpstr>
      <vt:lpstr>What is SVM</vt:lpstr>
      <vt:lpstr>What is Soft-margin SVM</vt:lpstr>
      <vt:lpstr>What is Soft-margin SVM</vt:lpstr>
      <vt:lpstr>What is Non-linear SVM</vt:lpstr>
      <vt:lpstr>What is decision trees?</vt:lpstr>
      <vt:lpstr>Properties of decision trees</vt:lpstr>
      <vt:lpstr>What is random forest?</vt:lpstr>
      <vt:lpstr>What is random forest?</vt:lpstr>
      <vt:lpstr>What is random forest</vt:lpstr>
      <vt:lpstr>Đặc trưng của Random forest</vt:lpstr>
      <vt:lpstr>PowerPoint Presentation</vt:lpstr>
      <vt:lpstr>Kết hợp các mô hình</vt:lpstr>
      <vt:lpstr>Lý do cần kết hợp?</vt:lpstr>
      <vt:lpstr>Tạo ra các mô hình học đa dạng</vt:lpstr>
      <vt:lpstr>Model Combination Schemes</vt:lpstr>
      <vt:lpstr>What is Voting (Ensemble)</vt:lpstr>
      <vt:lpstr>What is Bagging?</vt:lpstr>
      <vt:lpstr>What is Boosting?</vt:lpstr>
      <vt:lpstr>What is Gating?</vt:lpstr>
      <vt:lpstr>What is Stacked generalization?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and CV Fundamentals</dc:title>
  <dc:creator>Dan</dc:creator>
  <cp:lastModifiedBy>Nguyen Tien Cuong</cp:lastModifiedBy>
  <cp:revision>372</cp:revision>
  <cp:lastPrinted>1601-01-01T00:00:00Z</cp:lastPrinted>
  <dcterms:created xsi:type="dcterms:W3CDTF">1601-01-01T00:00:00Z</dcterms:created>
  <dcterms:modified xsi:type="dcterms:W3CDTF">2019-02-24T14:14:34Z</dcterms:modified>
</cp:coreProperties>
</file>