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1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1" r:id="rId6"/>
    <p:sldId id="278" r:id="rId7"/>
    <p:sldId id="262" r:id="rId8"/>
    <p:sldId id="263" r:id="rId9"/>
    <p:sldId id="264" r:id="rId10"/>
    <p:sldId id="265" r:id="rId11"/>
    <p:sldId id="273" r:id="rId12"/>
    <p:sldId id="275" r:id="rId13"/>
    <p:sldId id="279" r:id="rId14"/>
    <p:sldId id="272" r:id="rId15"/>
    <p:sldId id="276" r:id="rId16"/>
    <p:sldId id="266" r:id="rId17"/>
    <p:sldId id="274" r:id="rId18"/>
    <p:sldId id="271" r:id="rId19"/>
    <p:sldId id="277" r:id="rId20"/>
    <p:sldId id="268" r:id="rId21"/>
    <p:sldId id="267" r:id="rId22"/>
    <p:sldId id="269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56E8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921B5-BE7E-FB44-8170-916F3B56E2DB}" type="datetimeFigureOut">
              <a:rPr lang="fr-FR" smtClean="0"/>
              <a:t>14/01/2016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Cliquez pour modifier les styles du texte du masque</a:t>
            </a:r>
          </a:p>
          <a:p>
            <a:pPr lvl="1"/>
            <a:r>
              <a:rPr lang="fr-CH" smtClean="0"/>
              <a:t>Deuxième niveau</a:t>
            </a:r>
          </a:p>
          <a:p>
            <a:pPr lvl="2"/>
            <a:r>
              <a:rPr lang="fr-CH" smtClean="0"/>
              <a:t>Troisième niveau</a:t>
            </a:r>
          </a:p>
          <a:p>
            <a:pPr lvl="3"/>
            <a:r>
              <a:rPr lang="fr-CH" smtClean="0"/>
              <a:t>Quatrième niveau</a:t>
            </a:r>
          </a:p>
          <a:p>
            <a:pPr lvl="4"/>
            <a:r>
              <a:rPr lang="fr-CH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FA9FA-FC81-464C-B477-F860D0E7F97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603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Kevin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540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Wassim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537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Wassim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537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Wassim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537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Kevin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893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800" dirty="0" smtClean="0"/>
              <a:t>qui devra est paramétrable par la profondeur maximale de recherche afin de créer des niveaux de difficulté dans le jeu.</a:t>
            </a:r>
            <a:endParaRPr lang="fr-FR" sz="1800" dirty="0" smtClean="0">
              <a:latin typeface=""/>
            </a:endParaRPr>
          </a:p>
          <a:p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457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Kevin, </a:t>
            </a:r>
            <a:r>
              <a:rPr lang="fr-CH" dirty="0" err="1" smtClean="0"/>
              <a:t>Wassim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4508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Wassim</a:t>
            </a:r>
            <a:r>
              <a:rPr lang="fr-CH" baseline="0" dirty="0" smtClean="0"/>
              <a:t>, Kevin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602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Kevin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129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Kevin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571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Kevin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905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Kevin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784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smtClean="0"/>
              <a:t>Kevin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597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Wassim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416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Wassim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4633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 err="1" smtClean="0"/>
              <a:t>Wassim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4FA9FA-FC81-464C-B477-F860D0E7F97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314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6576" y="2733709"/>
            <a:ext cx="5247879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46348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14.01.2016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1" name="Picture 2" descr="http://upload.wikimedia.org/wikipedia/commons/thumb/d/d7/Android_robot.svg/872px-Android_robot.sv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538" y="2716114"/>
            <a:ext cx="1199464" cy="140826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91" y="2083441"/>
            <a:ext cx="2951395" cy="295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3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gradFill>
          <a:gsLst>
            <a:gs pos="0">
              <a:schemeClr val="accent2"/>
            </a:gs>
            <a:gs pos="37000">
              <a:srgbClr val="00B050"/>
            </a:gs>
            <a:gs pos="74000">
              <a:srgbClr val="00B050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291404"/>
            <a:ext cx="9613861" cy="3644785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FF40-54FD-40EB-91D8-AF9B97B55835}" type="datetimeFigureOut">
              <a:rPr lang="fr-CH" smtClean="0"/>
              <a:t>14.01.2016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792" y="697176"/>
            <a:ext cx="1273064" cy="127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5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/>
            </a:gs>
            <a:gs pos="62000">
              <a:srgbClr val="00B050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6FF40-54FD-40EB-91D8-AF9B97B55835}" type="datetimeFigureOut">
              <a:rPr lang="fr-CH" smtClean="0"/>
              <a:t>14.01.2016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EB2FC-564A-4C3F-9C88-E2EA4ECAC54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3826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2" r:id="rId1"/>
    <p:sldLayoutId id="2147484233" r:id="rId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" TargetMode="External"/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Othello</a:t>
            </a:r>
            <a:endParaRPr lang="fr-CH" dirty="0"/>
          </a:p>
        </p:txBody>
      </p:sp>
      <p:sp>
        <p:nvSpPr>
          <p:cNvPr id="6" name="Sous-titr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Kevin </a:t>
            </a:r>
            <a:r>
              <a:rPr lang="fr-FR" dirty="0" err="1"/>
              <a:t>Vulliemin</a:t>
            </a:r>
            <a:endParaRPr lang="fr-FR" dirty="0"/>
          </a:p>
          <a:p>
            <a:r>
              <a:rPr lang="fr-FR" dirty="0" err="1"/>
              <a:t>Ajjali</a:t>
            </a:r>
            <a:r>
              <a:rPr lang="fr-FR" dirty="0"/>
              <a:t> </a:t>
            </a:r>
            <a:r>
              <a:rPr lang="fr-FR" dirty="0" err="1"/>
              <a:t>Wassim</a:t>
            </a:r>
            <a:endParaRPr lang="fr-FR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656320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Jouer en Local vs IA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fr-CH" dirty="0"/>
              <a:t>Charger partie</a:t>
            </a:r>
          </a:p>
          <a:p>
            <a:pPr marL="285750" indent="-285750"/>
            <a:r>
              <a:rPr lang="fr-CH" dirty="0"/>
              <a:t>Nouvelle partie</a:t>
            </a:r>
          </a:p>
          <a:p>
            <a:pPr marL="285750" indent="-285750"/>
            <a:r>
              <a:rPr lang="fr-CH" dirty="0"/>
              <a:t>Niveau de l’IA</a:t>
            </a:r>
          </a:p>
        </p:txBody>
      </p:sp>
      <p:pic>
        <p:nvPicPr>
          <p:cNvPr id="3" name="Image 2" descr="Capture d'écran 2016-01-13 19.15.4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453" y="2001050"/>
            <a:ext cx="3135270" cy="4856950"/>
          </a:xfrm>
          <a:prstGeom prst="rect">
            <a:avLst/>
          </a:prstGeom>
        </p:spPr>
      </p:pic>
      <p:pic>
        <p:nvPicPr>
          <p:cNvPr id="4" name="Image 3" descr="Capture d'écran 2016-01-13 19.16.2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681" y="1995605"/>
            <a:ext cx="3079517" cy="48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7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Jeu en réseau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fr-CH" dirty="0"/>
              <a:t>Lister les appareils wifi</a:t>
            </a:r>
          </a:p>
          <a:p>
            <a:pPr marL="285750" indent="-285750"/>
            <a:r>
              <a:rPr lang="fr-CH" dirty="0"/>
              <a:t>Commencer partie</a:t>
            </a:r>
          </a:p>
          <a:p>
            <a:pPr marL="742950" lvl="1" indent="-285750"/>
            <a:r>
              <a:rPr lang="fr-CH" sz="2400" dirty="0"/>
              <a:t>Choisir le nom du joueur</a:t>
            </a:r>
          </a:p>
          <a:p>
            <a:pPr marL="742950" lvl="1" indent="-285750"/>
            <a:r>
              <a:rPr lang="fr-CH" sz="2400" dirty="0"/>
              <a:t>Choisir la couleur de la pièce</a:t>
            </a:r>
          </a:p>
          <a:p>
            <a:pPr marL="285750" indent="-285750"/>
            <a:endParaRPr lang="fr-CH" dirty="0"/>
          </a:p>
          <a:p>
            <a:endParaRPr lang="fr-CH" dirty="0"/>
          </a:p>
        </p:txBody>
      </p:sp>
      <p:pic>
        <p:nvPicPr>
          <p:cNvPr id="3" name="Image 2" descr="Capture d'écran 2016-01-13 19.18.4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926" y="1975128"/>
            <a:ext cx="3059811" cy="48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0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Instruction</a:t>
            </a:r>
            <a:endParaRPr lang="fr-CH" dirty="0"/>
          </a:p>
        </p:txBody>
      </p:sp>
      <p:sp>
        <p:nvSpPr>
          <p:cNvPr id="5" name="ZoneTexte 4"/>
          <p:cNvSpPr txBox="1"/>
          <p:nvPr/>
        </p:nvSpPr>
        <p:spPr>
          <a:xfrm>
            <a:off x="680321" y="2447108"/>
            <a:ext cx="2723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400" dirty="0" smtClean="0"/>
              <a:t>Comment jouer?</a:t>
            </a:r>
            <a:endParaRPr lang="fr-CH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sz="2400" dirty="0"/>
          </a:p>
        </p:txBody>
      </p:sp>
      <p:pic>
        <p:nvPicPr>
          <p:cNvPr id="6" name="Image 5" descr="Capture d'écran 2016-01-13 19.38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38" y="1995604"/>
            <a:ext cx="3126475" cy="486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34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smtClean="0"/>
              <a:t>Aspect technique</a:t>
            </a:r>
            <a:endParaRPr lang="fr-CH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271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Classes</a:t>
            </a:r>
            <a:endParaRPr lang="fr-CH" dirty="0"/>
          </a:p>
        </p:txBody>
      </p:sp>
      <p:pic>
        <p:nvPicPr>
          <p:cNvPr id="5" name="Image 4" descr="diagramme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23" r="4547"/>
          <a:stretch/>
        </p:blipFill>
        <p:spPr>
          <a:xfrm>
            <a:off x="2930064" y="1826989"/>
            <a:ext cx="5843545" cy="482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2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Modèles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200" dirty="0" smtClean="0">
                <a:latin typeface=""/>
              </a:rPr>
              <a:t>Plateau (</a:t>
            </a:r>
            <a:r>
              <a:rPr lang="fr-FR" sz="2200" dirty="0" err="1" smtClean="0">
                <a:latin typeface=""/>
              </a:rPr>
              <a:t>GameBoard</a:t>
            </a:r>
            <a:r>
              <a:rPr lang="fr-FR" sz="2200" dirty="0" smtClean="0">
                <a:latin typeface=""/>
              </a:rPr>
              <a:t>) :</a:t>
            </a:r>
          </a:p>
          <a:p>
            <a:r>
              <a:rPr lang="fr-FR" sz="2200" dirty="0" smtClean="0">
                <a:latin typeface=""/>
              </a:rPr>
              <a:t>Représentation </a:t>
            </a:r>
            <a:r>
              <a:rPr lang="fr-FR" sz="2200" dirty="0">
                <a:latin typeface=""/>
              </a:rPr>
              <a:t>de l’état du </a:t>
            </a:r>
            <a:r>
              <a:rPr lang="fr-FR" sz="2200" dirty="0" smtClean="0">
                <a:latin typeface=""/>
              </a:rPr>
              <a:t>jeu :</a:t>
            </a:r>
            <a:endParaRPr lang="fr-FR" sz="2200" dirty="0">
              <a:latin typeface=""/>
            </a:endParaRPr>
          </a:p>
          <a:p>
            <a:pPr lvl="1"/>
            <a:r>
              <a:rPr lang="fr-FR" sz="1800" dirty="0" smtClean="0">
                <a:latin typeface="Trebuchet MS (Corps)"/>
              </a:rPr>
              <a:t>Grille </a:t>
            </a:r>
            <a:r>
              <a:rPr lang="fr-FR" sz="1800" dirty="0">
                <a:latin typeface="Trebuchet MS (Corps)"/>
              </a:rPr>
              <a:t>8X8 </a:t>
            </a:r>
            <a:r>
              <a:rPr lang="fr-FR" sz="1800" dirty="0" smtClean="0">
                <a:latin typeface="Trebuchet MS (Corps)"/>
              </a:rPr>
              <a:t>avec des images</a:t>
            </a:r>
          </a:p>
          <a:p>
            <a:pPr lvl="1"/>
            <a:r>
              <a:rPr lang="fr-FR" sz="1800" dirty="0" smtClean="0">
                <a:latin typeface="Trebuchet MS (Corps)"/>
              </a:rPr>
              <a:t>Ajout de pièces / retournement</a:t>
            </a:r>
            <a:endParaRPr lang="fr-FR" sz="1800" dirty="0">
              <a:latin typeface="Trebuchet MS (Corps)"/>
            </a:endParaRPr>
          </a:p>
          <a:p>
            <a:pPr lvl="1"/>
            <a:r>
              <a:rPr lang="fr-FR" sz="1800" dirty="0">
                <a:latin typeface="Trebuchet MS (Corps)"/>
              </a:rPr>
              <a:t>A</a:t>
            </a:r>
            <a:r>
              <a:rPr lang="fr-FR" sz="1800" dirty="0" smtClean="0">
                <a:latin typeface="Trebuchet MS (Corps)"/>
              </a:rPr>
              <a:t>nalyse de la grille</a:t>
            </a:r>
          </a:p>
          <a:p>
            <a:pPr lvl="1"/>
            <a:r>
              <a:rPr lang="fr-FR" sz="1800" dirty="0">
                <a:latin typeface="Trebuchet MS (Corps)"/>
              </a:rPr>
              <a:t>É</a:t>
            </a:r>
            <a:r>
              <a:rPr lang="fr-FR" sz="1800" dirty="0" smtClean="0">
                <a:latin typeface="Trebuchet MS (Corps)"/>
              </a:rPr>
              <a:t>tats </a:t>
            </a:r>
            <a:r>
              <a:rPr lang="fr-FR" sz="1800" dirty="0">
                <a:latin typeface="Trebuchet MS (Corps)"/>
              </a:rPr>
              <a:t>terminaux (pas de coup possible ou fin du </a:t>
            </a:r>
            <a:r>
              <a:rPr lang="fr-FR" sz="1800" dirty="0" smtClean="0">
                <a:latin typeface="Trebuchet MS (Corps)"/>
              </a:rPr>
              <a:t>jeu)</a:t>
            </a:r>
          </a:p>
          <a:p>
            <a:pPr marL="0" indent="0">
              <a:buNone/>
            </a:pPr>
            <a:r>
              <a:rPr lang="fr-FR" sz="2200" dirty="0" smtClean="0"/>
              <a:t>Game :</a:t>
            </a:r>
          </a:p>
          <a:p>
            <a:r>
              <a:rPr lang="fr-FR" sz="2200" dirty="0" smtClean="0"/>
              <a:t>Regroupement des paramètres de parties :</a:t>
            </a:r>
          </a:p>
          <a:p>
            <a:pPr lvl="1"/>
            <a:r>
              <a:rPr lang="fr-FR" sz="1800" dirty="0" smtClean="0"/>
              <a:t>Plateau</a:t>
            </a:r>
          </a:p>
          <a:p>
            <a:pPr lvl="1"/>
            <a:r>
              <a:rPr lang="fr-FR" sz="1800" dirty="0" smtClean="0"/>
              <a:t>Joueur</a:t>
            </a:r>
          </a:p>
          <a:p>
            <a:pPr lvl="1"/>
            <a:r>
              <a:rPr lang="fr-FR" sz="1800" dirty="0" smtClean="0"/>
              <a:t>~Etats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5465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IA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dirty="0" smtClean="0"/>
              <a:t>Méthode d’évaluation </a:t>
            </a:r>
            <a:r>
              <a:rPr lang="fr-FR" sz="2200" dirty="0"/>
              <a:t>d’un </a:t>
            </a:r>
            <a:r>
              <a:rPr lang="fr-FR" sz="2200" dirty="0" smtClean="0"/>
              <a:t>état</a:t>
            </a:r>
          </a:p>
          <a:p>
            <a:pPr lvl="1"/>
            <a:r>
              <a:rPr lang="fr-FR" sz="1800" dirty="0" smtClean="0"/>
              <a:t>MIN-MAX</a:t>
            </a:r>
          </a:p>
          <a:p>
            <a:pPr lvl="1"/>
            <a:r>
              <a:rPr lang="fr-FR" sz="1800" dirty="0" smtClean="0"/>
              <a:t>Simulation des possibilités de coup</a:t>
            </a:r>
          </a:p>
          <a:p>
            <a:pPr lvl="1"/>
            <a:r>
              <a:rPr lang="fr-FR" sz="1800" dirty="0" smtClean="0"/>
              <a:t>c’est </a:t>
            </a:r>
            <a:r>
              <a:rPr lang="fr-FR" sz="1800" dirty="0"/>
              <a:t>sur cette fonction que va se reposer principalement </a:t>
            </a:r>
            <a:r>
              <a:rPr lang="fr-FR" sz="1800" dirty="0" smtClean="0"/>
              <a:t>la qualité du jeu de l’IA.</a:t>
            </a:r>
          </a:p>
          <a:p>
            <a:r>
              <a:rPr lang="fr-FR" sz="2200" dirty="0" smtClean="0"/>
              <a:t>Difficulté</a:t>
            </a:r>
          </a:p>
          <a:p>
            <a:pPr lvl="1"/>
            <a:r>
              <a:rPr lang="fr-FR" sz="1800" dirty="0" smtClean="0"/>
              <a:t>Dépend de la profondeur de l’algorithme MIN-MAX</a:t>
            </a:r>
          </a:p>
          <a:p>
            <a:r>
              <a:rPr lang="fr-FR" sz="2200" dirty="0" smtClean="0"/>
              <a:t>Optimisation</a:t>
            </a:r>
          </a:p>
          <a:p>
            <a:pPr lvl="1"/>
            <a:r>
              <a:rPr lang="fr-FR" sz="1800" dirty="0" smtClean="0"/>
              <a:t>L’algorithme Alpha-beta paramétrable</a:t>
            </a:r>
          </a:p>
          <a:p>
            <a:pPr lvl="1"/>
            <a:r>
              <a:rPr lang="fr-FR" sz="1800" dirty="0" smtClean="0"/>
              <a:t>améliore la vitesse d’exécution</a:t>
            </a:r>
            <a:endParaRPr lang="fr-FR" sz="1800" dirty="0"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30994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Aspect </a:t>
            </a:r>
            <a:r>
              <a:rPr lang="fr-CH" dirty="0" smtClean="0"/>
              <a:t>technique</a:t>
            </a:r>
            <a:endParaRPr lang="fr-CH" dirty="0"/>
          </a:p>
        </p:txBody>
      </p:sp>
      <p:pic>
        <p:nvPicPr>
          <p:cNvPr id="3" name="Image 2" descr="Capture d'écran 2016-01-10 18.37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50" y="1995954"/>
            <a:ext cx="3069101" cy="4862046"/>
          </a:xfrm>
          <a:prstGeom prst="rect">
            <a:avLst/>
          </a:prstGeom>
        </p:spPr>
      </p:pic>
      <p:pic>
        <p:nvPicPr>
          <p:cNvPr id="4" name="Image 3" descr="Capture d'écran 2016-01-10 18.38.4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865" y="1990480"/>
            <a:ext cx="3015103" cy="486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11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Démonstration</a:t>
            </a:r>
            <a:endParaRPr lang="fr-CH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525" y="2680312"/>
            <a:ext cx="3250226" cy="3250226"/>
          </a:xfrm>
        </p:spPr>
      </p:pic>
    </p:spTree>
    <p:extLst>
      <p:ext uri="{BB962C8B-B14F-4D97-AF65-F5344CB8AC3E}">
        <p14:creationId xmlns:p14="http://schemas.microsoft.com/office/powerpoint/2010/main" val="31725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Avantages / Inconvénients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Les +</a:t>
            </a:r>
          </a:p>
          <a:p>
            <a:pPr lvl="1"/>
            <a:r>
              <a:rPr lang="fr-CH" dirty="0"/>
              <a:t>MVC/Modèles Java portables</a:t>
            </a:r>
          </a:p>
          <a:p>
            <a:pPr marL="685800" lvl="2">
              <a:spcBef>
                <a:spcPts val="1000"/>
              </a:spcBef>
            </a:pPr>
            <a:r>
              <a:rPr lang="fr-CH" sz="2000" dirty="0"/>
              <a:t>Interface</a:t>
            </a:r>
            <a:r>
              <a:rPr lang="fr-CH" dirty="0"/>
              <a:t> </a:t>
            </a:r>
            <a:r>
              <a:rPr lang="fr-CH" sz="2000" dirty="0"/>
              <a:t>ergonomique, simple</a:t>
            </a:r>
          </a:p>
          <a:p>
            <a:r>
              <a:rPr lang="fr-CH" dirty="0"/>
              <a:t>Les –</a:t>
            </a:r>
          </a:p>
          <a:p>
            <a:pPr lvl="1"/>
            <a:r>
              <a:rPr lang="fr-CH" dirty="0"/>
              <a:t>Natif </a:t>
            </a:r>
            <a:r>
              <a:rPr lang="fr-CH" dirty="0" err="1" smtClean="0"/>
              <a:t>android</a:t>
            </a:r>
            <a:r>
              <a:rPr lang="fr-CH" dirty="0" smtClean="0"/>
              <a:t> </a:t>
            </a:r>
            <a:r>
              <a:rPr lang="fr-CH" dirty="0" smtClean="0">
                <a:sym typeface="Wingdings" panose="05000000000000000000" pitchFamily="2" charset="2"/>
              </a:rPr>
              <a:t> Incompatibilité</a:t>
            </a:r>
          </a:p>
          <a:p>
            <a:pPr lvl="1"/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81922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Plan de la présentation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Introduction</a:t>
            </a:r>
          </a:p>
          <a:p>
            <a:r>
              <a:rPr lang="fr-CH" dirty="0" smtClean="0"/>
              <a:t>Projet</a:t>
            </a:r>
          </a:p>
          <a:p>
            <a:r>
              <a:rPr lang="fr-CH" dirty="0" smtClean="0"/>
              <a:t>Présentation application</a:t>
            </a:r>
          </a:p>
          <a:p>
            <a:r>
              <a:rPr lang="fr-CH" dirty="0" smtClean="0"/>
              <a:t>Aspect technique</a:t>
            </a:r>
          </a:p>
          <a:p>
            <a:r>
              <a:rPr lang="fr-CH" dirty="0" smtClean="0"/>
              <a:t>Démonstration</a:t>
            </a:r>
          </a:p>
          <a:p>
            <a:r>
              <a:rPr lang="fr-CH" dirty="0" smtClean="0"/>
              <a:t>Améliorations</a:t>
            </a:r>
            <a:endParaRPr lang="fr-CH" dirty="0" smtClean="0"/>
          </a:p>
          <a:p>
            <a:r>
              <a:rPr lang="fr-CH" dirty="0" smtClean="0"/>
              <a:t>Conclusion</a:t>
            </a:r>
          </a:p>
          <a:p>
            <a:r>
              <a:rPr lang="fr-CH" dirty="0" smtClean="0"/>
              <a:t>Questions ?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2079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Conclusion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Objectifs</a:t>
            </a:r>
          </a:p>
          <a:p>
            <a:pPr lvl="1"/>
            <a:r>
              <a:rPr lang="fr-CH" dirty="0" smtClean="0"/>
              <a:t>Jeu locale</a:t>
            </a:r>
          </a:p>
          <a:p>
            <a:pPr lvl="1"/>
            <a:r>
              <a:rPr lang="fr-CH" dirty="0" smtClean="0"/>
              <a:t>Jeu contre IA</a:t>
            </a:r>
          </a:p>
          <a:p>
            <a:pPr lvl="1"/>
            <a:r>
              <a:rPr lang="fr-CH" dirty="0"/>
              <a:t>Visualisation du </a:t>
            </a:r>
            <a:r>
              <a:rPr lang="fr-CH" dirty="0" smtClean="0"/>
              <a:t>score</a:t>
            </a:r>
            <a:endParaRPr lang="fr-CH" dirty="0"/>
          </a:p>
          <a:p>
            <a:pPr lvl="1"/>
            <a:r>
              <a:rPr lang="fr-CH" dirty="0"/>
              <a:t>Blocage des coups </a:t>
            </a:r>
            <a:r>
              <a:rPr lang="fr-CH" dirty="0" smtClean="0"/>
              <a:t>impossibles</a:t>
            </a:r>
          </a:p>
          <a:p>
            <a:r>
              <a:rPr lang="fr-CH" dirty="0" smtClean="0"/>
              <a:t>Android</a:t>
            </a:r>
          </a:p>
          <a:p>
            <a:pPr lvl="1"/>
            <a:r>
              <a:rPr lang="fr-CH" dirty="0" smtClean="0"/>
              <a:t>Mouvement</a:t>
            </a:r>
          </a:p>
          <a:p>
            <a:pPr lvl="1"/>
            <a:r>
              <a:rPr lang="fr-CH" dirty="0" smtClean="0"/>
              <a:t>Système de fichier</a:t>
            </a:r>
          </a:p>
          <a:p>
            <a:pPr lvl="1"/>
            <a:r>
              <a:rPr lang="fr-CH" dirty="0" smtClean="0"/>
              <a:t>Réseau</a:t>
            </a:r>
          </a:p>
          <a:p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64729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Améliorations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0321" y="2291404"/>
            <a:ext cx="9613861" cy="4043295"/>
          </a:xfrm>
        </p:spPr>
        <p:txBody>
          <a:bodyPr>
            <a:normAutofit lnSpcReduction="10000"/>
          </a:bodyPr>
          <a:lstStyle/>
          <a:p>
            <a:r>
              <a:rPr lang="fr-CH" dirty="0" smtClean="0"/>
              <a:t>Confirmation pour quitter la partie</a:t>
            </a:r>
          </a:p>
          <a:p>
            <a:r>
              <a:rPr lang="fr-CH" dirty="0" smtClean="0"/>
              <a:t>Gérer le mode «Paysage»</a:t>
            </a:r>
          </a:p>
          <a:p>
            <a:r>
              <a:rPr lang="fr-CH" dirty="0" smtClean="0"/>
              <a:t>Partie </a:t>
            </a:r>
            <a:r>
              <a:rPr lang="fr-CH" dirty="0"/>
              <a:t>en </a:t>
            </a:r>
            <a:r>
              <a:rPr lang="fr-CH" dirty="0" smtClean="0"/>
              <a:t>réseau</a:t>
            </a:r>
          </a:p>
          <a:p>
            <a:r>
              <a:rPr lang="fr-CH" dirty="0"/>
              <a:t>Sauvegarde des </a:t>
            </a:r>
            <a:r>
              <a:rPr lang="fr-CH" dirty="0" smtClean="0"/>
              <a:t>parties</a:t>
            </a:r>
          </a:p>
          <a:p>
            <a:endParaRPr lang="fr-CH" dirty="0"/>
          </a:p>
          <a:p>
            <a:r>
              <a:rPr lang="fr-CH" dirty="0" smtClean="0"/>
              <a:t>Amélioration du design</a:t>
            </a:r>
          </a:p>
          <a:p>
            <a:r>
              <a:rPr lang="fr-CH" dirty="0" smtClean="0"/>
              <a:t>Amélioration de l’IA </a:t>
            </a:r>
          </a:p>
          <a:p>
            <a:pPr lvl="1"/>
            <a:r>
              <a:rPr lang="fr-CH" dirty="0" smtClean="0"/>
              <a:t>Ajouter plus de niveaux</a:t>
            </a:r>
          </a:p>
          <a:p>
            <a:pPr lvl="1"/>
            <a:r>
              <a:rPr lang="fr-CH" dirty="0" smtClean="0"/>
              <a:t>Amélioration de l’analyse du </a:t>
            </a:r>
            <a:r>
              <a:rPr lang="fr-CH" dirty="0" smtClean="0"/>
              <a:t>plateau</a:t>
            </a:r>
          </a:p>
          <a:p>
            <a:r>
              <a:rPr lang="fr-CH" dirty="0" err="1" smtClean="0"/>
              <a:t>Material</a:t>
            </a:r>
            <a:r>
              <a:rPr lang="fr-CH" dirty="0" smtClean="0"/>
              <a:t> Design</a:t>
            </a:r>
            <a:endParaRPr lang="fr-CH" dirty="0"/>
          </a:p>
        </p:txBody>
      </p:sp>
      <p:pic>
        <p:nvPicPr>
          <p:cNvPr id="2050" name="Picture 2" descr="http://t3.gstatic.com/images?q=tbn:ANd9GcSkUiSAwcUCS_9j3xWlbkGjtjQujNei6yDx3UL1tRPoBkjCnq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725" y="3352439"/>
            <a:ext cx="2814048" cy="2506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65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Questions ?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3735" y="753228"/>
            <a:ext cx="9613861" cy="487873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CH" dirty="0" smtClean="0"/>
              <a:t>Cet document vous a été présenté par</a:t>
            </a:r>
          </a:p>
          <a:p>
            <a:pPr marL="0" indent="0" algn="ctr">
              <a:buNone/>
            </a:pPr>
            <a:r>
              <a:rPr lang="fr-CH" dirty="0" err="1" smtClean="0"/>
              <a:t>M.Vulliemin</a:t>
            </a:r>
            <a:r>
              <a:rPr lang="fr-CH" dirty="0" smtClean="0"/>
              <a:t> et </a:t>
            </a:r>
            <a:r>
              <a:rPr lang="fr-CH" dirty="0" err="1" smtClean="0"/>
              <a:t>M.Ajalli</a:t>
            </a:r>
            <a:endParaRPr lang="fr-CH" dirty="0" smtClean="0"/>
          </a:p>
          <a:p>
            <a:pPr marL="0" indent="0" algn="ctr">
              <a:buNone/>
            </a:pPr>
            <a:endParaRPr lang="fr-CH" dirty="0"/>
          </a:p>
          <a:p>
            <a:pPr marL="0" indent="0" algn="ctr">
              <a:buNone/>
            </a:pPr>
            <a:r>
              <a:rPr lang="fr-CH" dirty="0" smtClean="0"/>
              <a:t>Sources du projet</a:t>
            </a:r>
          </a:p>
          <a:p>
            <a:pPr marL="0" indent="0" algn="ctr">
              <a:buNone/>
            </a:pPr>
            <a:r>
              <a:rPr lang="fr-CH" dirty="0" smtClean="0"/>
              <a:t>Basé sur l’utilisation de modèles Java du projet</a:t>
            </a:r>
          </a:p>
          <a:p>
            <a:pPr marL="0" indent="0" algn="ctr">
              <a:buNone/>
            </a:pPr>
            <a:r>
              <a:rPr lang="fr-CH" dirty="0" smtClean="0"/>
              <a:t>D’intelligence artificielle</a:t>
            </a:r>
          </a:p>
          <a:p>
            <a:pPr marL="0" indent="0" algn="ctr">
              <a:buNone/>
            </a:pPr>
            <a:r>
              <a:rPr lang="fr-CH" dirty="0" smtClean="0"/>
              <a:t>«Othello»</a:t>
            </a:r>
          </a:p>
          <a:p>
            <a:pPr marL="0" indent="0" algn="ctr">
              <a:buNone/>
            </a:pPr>
            <a:endParaRPr lang="fr-CH" dirty="0" smtClean="0"/>
          </a:p>
          <a:p>
            <a:pPr marL="0" indent="0" algn="ctr">
              <a:buNone/>
            </a:pPr>
            <a:r>
              <a:rPr lang="fr-CH" dirty="0" smtClean="0"/>
              <a:t>Sources majeurs :</a:t>
            </a:r>
          </a:p>
          <a:p>
            <a:pPr marL="0" indent="0" algn="ctr">
              <a:buNone/>
            </a:pPr>
            <a:r>
              <a:rPr lang="fr-CH" dirty="0" smtClean="0">
                <a:hlinkClick r:id="rId2"/>
              </a:rPr>
              <a:t>http</a:t>
            </a:r>
            <a:r>
              <a:rPr lang="fr-CH" dirty="0">
                <a:hlinkClick r:id="rId2"/>
              </a:rPr>
              <a:t>://</a:t>
            </a:r>
            <a:r>
              <a:rPr lang="fr-CH" dirty="0" smtClean="0">
                <a:hlinkClick r:id="rId2"/>
              </a:rPr>
              <a:t>developer.android.com</a:t>
            </a:r>
            <a:endParaRPr lang="fr-CH" dirty="0"/>
          </a:p>
          <a:p>
            <a:pPr marL="0" indent="0" algn="ctr">
              <a:buNone/>
            </a:pPr>
            <a:r>
              <a:rPr lang="fr-CH" dirty="0">
                <a:hlinkClick r:id="rId3"/>
              </a:rPr>
              <a:t>http://</a:t>
            </a:r>
            <a:r>
              <a:rPr lang="fr-CH" dirty="0" smtClean="0">
                <a:hlinkClick r:id="rId3"/>
              </a:rPr>
              <a:t>stackoverflow.com</a:t>
            </a:r>
            <a:endParaRPr lang="fr-CH" dirty="0" smtClean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628" y="2435540"/>
            <a:ext cx="4920074" cy="3679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182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5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5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5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Introduction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7704" y="2841971"/>
            <a:ext cx="5912067" cy="3504400"/>
          </a:xfrm>
        </p:spPr>
        <p:txBody>
          <a:bodyPr>
            <a:normAutofit/>
          </a:bodyPr>
          <a:lstStyle/>
          <a:p>
            <a:r>
              <a:rPr lang="fr-CH" dirty="0" smtClean="0"/>
              <a:t>Cadre:</a:t>
            </a:r>
          </a:p>
          <a:p>
            <a:pPr marL="457200" lvl="1" indent="0">
              <a:buNone/>
            </a:pPr>
            <a:r>
              <a:rPr lang="fr-CH" dirty="0" smtClean="0"/>
              <a:t>Développement </a:t>
            </a:r>
            <a:r>
              <a:rPr lang="fr-CH" b="1" dirty="0" smtClean="0"/>
              <a:t>mobile</a:t>
            </a:r>
            <a:endParaRPr lang="fr-CH" b="1" dirty="0" smtClean="0"/>
          </a:p>
          <a:p>
            <a:r>
              <a:rPr lang="fr-CH" dirty="0" smtClean="0"/>
              <a:t>Professeur à la charge :</a:t>
            </a:r>
          </a:p>
          <a:p>
            <a:pPr marL="457200" lvl="1" indent="0">
              <a:buNone/>
            </a:pPr>
            <a:r>
              <a:rPr lang="fr-FR" dirty="0" smtClean="0"/>
              <a:t>M</a:t>
            </a:r>
            <a:r>
              <a:rPr lang="fr-FR" baseline="30000" dirty="0" smtClean="0"/>
              <a:t>me</a:t>
            </a:r>
            <a:r>
              <a:rPr lang="fr-FR" dirty="0" smtClean="0"/>
              <a:t> </a:t>
            </a:r>
            <a:r>
              <a:rPr lang="fr-CH" dirty="0" err="1" smtClean="0"/>
              <a:t>Rizzotti</a:t>
            </a:r>
            <a:r>
              <a:rPr lang="fr-CH" dirty="0" smtClean="0"/>
              <a:t> Aïcha</a:t>
            </a:r>
          </a:p>
          <a:p>
            <a:r>
              <a:rPr lang="fr-CH" dirty="0" smtClean="0"/>
              <a:t>But:</a:t>
            </a:r>
          </a:p>
          <a:p>
            <a:pPr marL="457200" lvl="1" indent="0">
              <a:buNone/>
            </a:pPr>
            <a:r>
              <a:rPr lang="fr-CH" dirty="0" smtClean="0"/>
              <a:t>Réalisation </a:t>
            </a:r>
            <a:r>
              <a:rPr lang="fr-CH" dirty="0" smtClean="0"/>
              <a:t>d’un </a:t>
            </a:r>
            <a:r>
              <a:rPr lang="fr-CH" dirty="0" smtClean="0"/>
              <a:t>jeu </a:t>
            </a:r>
            <a:r>
              <a:rPr lang="fr-CH" dirty="0" smtClean="0"/>
              <a:t>avec une intelligence artificielle</a:t>
            </a:r>
          </a:p>
        </p:txBody>
      </p:sp>
      <p:pic>
        <p:nvPicPr>
          <p:cNvPr id="1026" name="Picture 2" descr="http://upload.wikimedia.org/wikipedia/commons/thumb/d/d7/Android_robot.svg/872px-Android_robot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038" y="2659091"/>
            <a:ext cx="3075220" cy="36105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38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Objectifs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smtClean="0"/>
              <a:t>Réalisation d’un jeu de plateau «Othello»</a:t>
            </a:r>
          </a:p>
          <a:p>
            <a:pPr lvl="1"/>
            <a:r>
              <a:rPr lang="fr-CH" dirty="0" smtClean="0"/>
              <a:t>Possibilité de jouer seul ou à 2</a:t>
            </a:r>
          </a:p>
          <a:p>
            <a:pPr lvl="1"/>
            <a:r>
              <a:rPr lang="fr-CH" dirty="0" smtClean="0"/>
              <a:t>Visualisation du score</a:t>
            </a:r>
          </a:p>
          <a:p>
            <a:pPr lvl="1"/>
            <a:r>
              <a:rPr lang="fr-CH" dirty="0" smtClean="0"/>
              <a:t>Blocage des coups impossibles</a:t>
            </a:r>
          </a:p>
          <a:p>
            <a:r>
              <a:rPr lang="fr-CH" dirty="0" smtClean="0"/>
              <a:t>Initiation au développement mobile</a:t>
            </a:r>
          </a:p>
          <a:p>
            <a:pPr lvl="1"/>
            <a:r>
              <a:rPr lang="fr-CH" dirty="0" smtClean="0"/>
              <a:t>Utilisation </a:t>
            </a:r>
            <a:r>
              <a:rPr lang="fr-CH" dirty="0"/>
              <a:t>des vues, dialogues natifs</a:t>
            </a:r>
          </a:p>
          <a:p>
            <a:pPr lvl="1"/>
            <a:r>
              <a:rPr lang="fr-CH" dirty="0"/>
              <a:t>Utilisation des capteurs</a:t>
            </a:r>
          </a:p>
          <a:p>
            <a:pPr lvl="1"/>
            <a:r>
              <a:rPr lang="fr-CH" dirty="0"/>
              <a:t>Utilisation du WIFI</a:t>
            </a:r>
          </a:p>
          <a:p>
            <a:pPr lvl="1"/>
            <a:r>
              <a:rPr lang="fr-CH" dirty="0"/>
              <a:t>Utilisation du système de fichier</a:t>
            </a:r>
          </a:p>
          <a:p>
            <a:pPr lvl="1"/>
            <a:endParaRPr lang="fr-CH" dirty="0" smtClean="0"/>
          </a:p>
          <a:p>
            <a:pPr lvl="1"/>
            <a:endParaRPr lang="fr-CH" dirty="0" smtClean="0"/>
          </a:p>
        </p:txBody>
      </p:sp>
    </p:spTree>
    <p:extLst>
      <p:ext uri="{BB962C8B-B14F-4D97-AF65-F5344CB8AC3E}">
        <p14:creationId xmlns:p14="http://schemas.microsoft.com/office/powerpoint/2010/main" val="147730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Fonctionnalités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smtClean="0"/>
              <a:t>Jouer en local contre un Humain</a:t>
            </a:r>
          </a:p>
          <a:p>
            <a:pPr lvl="1"/>
            <a:r>
              <a:rPr lang="fr-CH" dirty="0" smtClean="0"/>
              <a:t>Inscrire les noms</a:t>
            </a:r>
          </a:p>
          <a:p>
            <a:r>
              <a:rPr lang="fr-CH" dirty="0"/>
              <a:t>Jouer en </a:t>
            </a:r>
            <a:r>
              <a:rPr lang="fr-CH" dirty="0" smtClean="0"/>
              <a:t>local contre l’IA</a:t>
            </a:r>
          </a:p>
          <a:p>
            <a:pPr lvl="1"/>
            <a:r>
              <a:rPr lang="fr-CH" dirty="0" smtClean="0"/>
              <a:t>Choisir le niveau de l’IA</a:t>
            </a:r>
            <a:endParaRPr lang="fr-CH" dirty="0"/>
          </a:p>
          <a:p>
            <a:r>
              <a:rPr lang="fr-CH" dirty="0" smtClean="0"/>
              <a:t>Jouer en réseau</a:t>
            </a:r>
          </a:p>
          <a:p>
            <a:r>
              <a:rPr lang="fr-CH" dirty="0" smtClean="0"/>
              <a:t>Sauvegarder une partie</a:t>
            </a:r>
          </a:p>
          <a:p>
            <a:r>
              <a:rPr lang="fr-CH" dirty="0" smtClean="0"/>
              <a:t>Charger partie</a:t>
            </a:r>
          </a:p>
          <a:p>
            <a:r>
              <a:rPr lang="fr-CH" dirty="0" smtClean="0"/>
              <a:t>Voir les instructions de jeu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9917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Répartition des tâches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H" dirty="0" err="1" smtClean="0"/>
              <a:t>Vulliemin</a:t>
            </a:r>
            <a:r>
              <a:rPr lang="fr-CH" dirty="0" smtClean="0"/>
              <a:t> Kevin</a:t>
            </a:r>
          </a:p>
          <a:p>
            <a:pPr lvl="1"/>
            <a:r>
              <a:rPr lang="fr-CH" dirty="0" smtClean="0"/>
              <a:t>Conception</a:t>
            </a:r>
          </a:p>
          <a:p>
            <a:pPr lvl="1"/>
            <a:r>
              <a:rPr lang="fr-CH" dirty="0" smtClean="0"/>
              <a:t>Intégration</a:t>
            </a:r>
          </a:p>
          <a:p>
            <a:pPr lvl="1"/>
            <a:r>
              <a:rPr lang="fr-CH" dirty="0" smtClean="0"/>
              <a:t>Implémentation (Modèles, </a:t>
            </a:r>
            <a:r>
              <a:rPr lang="fr-CH" dirty="0" err="1" smtClean="0"/>
              <a:t>Nav</a:t>
            </a:r>
            <a:r>
              <a:rPr lang="fr-CH" dirty="0"/>
              <a:t>.</a:t>
            </a:r>
            <a:r>
              <a:rPr lang="fr-CH" dirty="0" smtClean="0"/>
              <a:t>)</a:t>
            </a:r>
            <a:endParaRPr lang="fr-CH" dirty="0"/>
          </a:p>
          <a:p>
            <a:r>
              <a:rPr lang="fr-CH" dirty="0" err="1" smtClean="0"/>
              <a:t>Wassim</a:t>
            </a:r>
            <a:r>
              <a:rPr lang="fr-CH" dirty="0" smtClean="0"/>
              <a:t> </a:t>
            </a:r>
            <a:r>
              <a:rPr lang="fr-CH" dirty="0" err="1" smtClean="0"/>
              <a:t>Ajalli</a:t>
            </a:r>
            <a:endParaRPr lang="fr-CH" dirty="0" smtClean="0"/>
          </a:p>
          <a:p>
            <a:pPr lvl="1"/>
            <a:r>
              <a:rPr lang="fr-CH" dirty="0"/>
              <a:t>Design</a:t>
            </a:r>
            <a:endParaRPr lang="fr-CH" dirty="0" smtClean="0"/>
          </a:p>
          <a:p>
            <a:pPr lvl="1"/>
            <a:r>
              <a:rPr lang="fr-CH" dirty="0" smtClean="0"/>
              <a:t>Intégration</a:t>
            </a:r>
          </a:p>
          <a:p>
            <a:pPr lvl="1"/>
            <a:r>
              <a:rPr lang="fr-CH" dirty="0" smtClean="0"/>
              <a:t>Documentation</a:t>
            </a:r>
          </a:p>
          <a:p>
            <a:pPr lvl="1"/>
            <a:r>
              <a:rPr lang="fr-CH" dirty="0" smtClean="0"/>
              <a:t>IA</a:t>
            </a:r>
          </a:p>
        </p:txBody>
      </p:sp>
    </p:spTree>
    <p:extLst>
      <p:ext uri="{BB962C8B-B14F-4D97-AF65-F5344CB8AC3E}">
        <p14:creationId xmlns:p14="http://schemas.microsoft.com/office/powerpoint/2010/main" val="244661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Présentation application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 smtClean="0"/>
              <a:t>Utilisation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6549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smtClean="0"/>
              <a:t>Sélection mode du jeu </a:t>
            </a:r>
            <a:endParaRPr lang="fr-CH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fr-CH" dirty="0"/>
              <a:t>En </a:t>
            </a:r>
            <a:r>
              <a:rPr lang="fr-CH" dirty="0" smtClean="0"/>
              <a:t>Local</a:t>
            </a:r>
          </a:p>
          <a:p>
            <a:pPr marL="285750" indent="-285750"/>
            <a:r>
              <a:rPr lang="fr-CH" dirty="0" smtClean="0"/>
              <a:t>Seul contre une IA</a:t>
            </a:r>
          </a:p>
          <a:p>
            <a:pPr marL="285750" indent="-285750"/>
            <a:r>
              <a:rPr lang="fr-CH" dirty="0" smtClean="0"/>
              <a:t>En réseau</a:t>
            </a:r>
            <a:endParaRPr lang="fr-CH" dirty="0"/>
          </a:p>
        </p:txBody>
      </p:sp>
      <p:pic>
        <p:nvPicPr>
          <p:cNvPr id="3" name="Image 2" descr="Capture d'écran 2016-01-13 19.14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263" y="2010723"/>
            <a:ext cx="3076501" cy="48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88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Jouer en Local vs </a:t>
            </a:r>
            <a:r>
              <a:rPr lang="fr-CH" dirty="0" smtClean="0"/>
              <a:t>Humain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fr-CH" dirty="0"/>
              <a:t>Charger partie</a:t>
            </a:r>
          </a:p>
          <a:p>
            <a:pPr marL="285750" indent="-285750"/>
            <a:r>
              <a:rPr lang="fr-CH" dirty="0"/>
              <a:t>Nouvelle partie</a:t>
            </a:r>
          </a:p>
          <a:p>
            <a:pPr marL="742950" lvl="1" indent="-285750"/>
            <a:r>
              <a:rPr lang="fr-CH" sz="2400" dirty="0"/>
              <a:t>Choisir le nom du joueur</a:t>
            </a:r>
          </a:p>
          <a:p>
            <a:pPr marL="742950" lvl="1" indent="-285750"/>
            <a:r>
              <a:rPr lang="fr-CH" sz="2400" dirty="0"/>
              <a:t>Choisir la couleur de la pièce</a:t>
            </a:r>
          </a:p>
          <a:p>
            <a:endParaRPr lang="fr-CH" dirty="0"/>
          </a:p>
        </p:txBody>
      </p:sp>
      <p:pic>
        <p:nvPicPr>
          <p:cNvPr id="4" name="Image 3" descr="Capture d'écran 2016-01-13 19.17.5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265" y="1986159"/>
            <a:ext cx="3101080" cy="4871841"/>
          </a:xfrm>
          <a:prstGeom prst="rect">
            <a:avLst/>
          </a:prstGeom>
        </p:spPr>
      </p:pic>
      <p:pic>
        <p:nvPicPr>
          <p:cNvPr id="5" name="Image 4" descr="Capture d'écran 2016-01-13 19.18.27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419" y="2010723"/>
            <a:ext cx="3053332" cy="48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919</TotalTime>
  <Words>474</Words>
  <Application>Microsoft Office PowerPoint</Application>
  <PresentationFormat>Grand écran</PresentationFormat>
  <Paragraphs>167</Paragraphs>
  <Slides>22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Trebuchet MS</vt:lpstr>
      <vt:lpstr>Trebuchet MS (Corps)</vt:lpstr>
      <vt:lpstr>Wingdings</vt:lpstr>
      <vt:lpstr>Berlin</vt:lpstr>
      <vt:lpstr>Othello</vt:lpstr>
      <vt:lpstr>Plan de la présentation</vt:lpstr>
      <vt:lpstr>Introduction</vt:lpstr>
      <vt:lpstr>Objectifs</vt:lpstr>
      <vt:lpstr>Fonctionnalités</vt:lpstr>
      <vt:lpstr>Répartition des tâches</vt:lpstr>
      <vt:lpstr>Présentation application</vt:lpstr>
      <vt:lpstr>Sélection mode du jeu </vt:lpstr>
      <vt:lpstr>Jouer en Local vs Humain</vt:lpstr>
      <vt:lpstr>Jouer en Local vs IA</vt:lpstr>
      <vt:lpstr>Jeu en réseau</vt:lpstr>
      <vt:lpstr>Instruction</vt:lpstr>
      <vt:lpstr>Aspect technique</vt:lpstr>
      <vt:lpstr>Classes</vt:lpstr>
      <vt:lpstr>Modèles</vt:lpstr>
      <vt:lpstr>IA</vt:lpstr>
      <vt:lpstr>Aspect technique</vt:lpstr>
      <vt:lpstr>Démonstration</vt:lpstr>
      <vt:lpstr>Avantages / Inconvénients</vt:lpstr>
      <vt:lpstr>Conclusion</vt:lpstr>
      <vt:lpstr>Améliorations</vt:lpstr>
      <vt:lpstr>Questions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Remind Me What I Was Doing</dc:title>
  <dc:creator>Vincent Déruaz</dc:creator>
  <cp:lastModifiedBy>Kevin</cp:lastModifiedBy>
  <cp:revision>122</cp:revision>
  <dcterms:created xsi:type="dcterms:W3CDTF">2015-01-12T14:47:04Z</dcterms:created>
  <dcterms:modified xsi:type="dcterms:W3CDTF">2016-01-14T13:06:49Z</dcterms:modified>
</cp:coreProperties>
</file>