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3" r:id="rId4"/>
    <p:sldId id="264" r:id="rId5"/>
    <p:sldId id="258" r:id="rId6"/>
    <p:sldId id="260" r:id="rId7"/>
    <p:sldId id="259"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0354"/>
  </p:normalViewPr>
  <p:slideViewPr>
    <p:cSldViewPr snapToGrid="0" snapToObjects="1">
      <p:cViewPr varScale="1">
        <p:scale>
          <a:sx n="66" d="100"/>
          <a:sy n="66" d="100"/>
        </p:scale>
        <p:origin x="1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406DFB-9A34-B54F-9872-39EEFDEAB7B3}" type="datetimeFigureOut">
              <a:rPr lang="en-US" smtClean="0"/>
              <a:t>12/21/21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6F62C-8479-9246-863D-C24A08528E93}" type="slidenum">
              <a:rPr lang="en-US" smtClean="0"/>
              <a:t>‹#›</a:t>
            </a:fld>
            <a:endParaRPr lang="en-US"/>
          </a:p>
        </p:txBody>
      </p:sp>
    </p:spTree>
    <p:extLst>
      <p:ext uri="{BB962C8B-B14F-4D97-AF65-F5344CB8AC3E}">
        <p14:creationId xmlns:p14="http://schemas.microsoft.com/office/powerpoint/2010/main" val="2577145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Sine we need the content of those videos. I converted the subtitles of those videos to text files. Due to some issues, voice recognition seems like to be a better choice. Much time are spent on this topic, and I found it was impossible to develop a voice recognition algorithm by myself. In the end I found a professional software to do the converting job, and extract the content of sample group videos out as text files.</a:t>
            </a:r>
          </a:p>
        </p:txBody>
      </p:sp>
      <p:sp>
        <p:nvSpPr>
          <p:cNvPr id="4" name="Slide Number Placeholder 3"/>
          <p:cNvSpPr>
            <a:spLocks noGrp="1"/>
          </p:cNvSpPr>
          <p:nvPr>
            <p:ph type="sldNum" sz="quarter" idx="5"/>
          </p:nvPr>
        </p:nvSpPr>
        <p:spPr/>
        <p:txBody>
          <a:bodyPr/>
          <a:lstStyle/>
          <a:p>
            <a:fld id="{8D46F62C-8479-9246-863D-C24A08528E93}" type="slidenum">
              <a:rPr lang="en-US" smtClean="0"/>
              <a:t>7</a:t>
            </a:fld>
            <a:endParaRPr lang="en-US"/>
          </a:p>
        </p:txBody>
      </p:sp>
    </p:spTree>
    <p:extLst>
      <p:ext uri="{BB962C8B-B14F-4D97-AF65-F5344CB8AC3E}">
        <p14:creationId xmlns:p14="http://schemas.microsoft.com/office/powerpoint/2010/main" val="189128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2958-BE52-CF47-8836-8791D5C59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7EFA32-391C-3847-9EA3-0BFAF68C7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5CAC58-6130-8843-8FFF-07759395B951}"/>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5" name="Footer Placeholder 4">
            <a:extLst>
              <a:ext uri="{FF2B5EF4-FFF2-40B4-BE49-F238E27FC236}">
                <a16:creationId xmlns:a16="http://schemas.microsoft.com/office/drawing/2014/main" id="{825815C9-9D9C-4647-9E19-DE44226B0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C6DCD-6857-684E-882F-A3FF837C585D}"/>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243673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7D8B-18DA-E74D-A483-752AF7D25E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F942CA-E2D2-0B40-9BAE-E3534BC7591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E88F3-A83B-C848-8A29-F00FB523480B}"/>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5" name="Footer Placeholder 4">
            <a:extLst>
              <a:ext uri="{FF2B5EF4-FFF2-40B4-BE49-F238E27FC236}">
                <a16:creationId xmlns:a16="http://schemas.microsoft.com/office/drawing/2014/main" id="{78EC103A-9867-8040-9669-B23DFC99F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A978D-9E2A-BD4A-944C-8D4D90B01DF6}"/>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136788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31C33-E943-7C4B-83E6-F2CA391CFC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B424B3-DBB5-1240-8A38-7EF1DDC799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C7AE6-2058-564B-98FD-0393F2FAC7A5}"/>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5" name="Footer Placeholder 4">
            <a:extLst>
              <a:ext uri="{FF2B5EF4-FFF2-40B4-BE49-F238E27FC236}">
                <a16:creationId xmlns:a16="http://schemas.microsoft.com/office/drawing/2014/main" id="{0A13E170-B091-8E4D-818E-E532E0E94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10032-69F7-BA44-B74C-0A251F205AE3}"/>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209391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D229-5B27-6B43-B037-207CDE606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32D3D3-AAE0-5B41-8322-E4ED7E7EFE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D3BD7-FEAA-F24B-8DDE-2D0AB368474E}"/>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5" name="Footer Placeholder 4">
            <a:extLst>
              <a:ext uri="{FF2B5EF4-FFF2-40B4-BE49-F238E27FC236}">
                <a16:creationId xmlns:a16="http://schemas.microsoft.com/office/drawing/2014/main" id="{A1F7B245-AF11-C140-81D2-620D9A5DE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C1ACF-CCED-AD4B-98C4-9E364415D3AC}"/>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297173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4BE4-B8A7-874B-B691-90338439C2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0B8565-3ADD-5544-BFAB-E5EB4CC5E8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8C9413-E969-754E-8FEE-3E1C8008437A}"/>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5" name="Footer Placeholder 4">
            <a:extLst>
              <a:ext uri="{FF2B5EF4-FFF2-40B4-BE49-F238E27FC236}">
                <a16:creationId xmlns:a16="http://schemas.microsoft.com/office/drawing/2014/main" id="{B126577B-37A8-D143-9942-F43472C60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AF433-0C82-6549-BD32-8FEE0FA3F2A1}"/>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21678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57A6-EF04-7D4D-8A34-0255272C1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547E4-30F4-3746-BE80-B3E1E64712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C3476-0553-ED47-9810-159538444E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4C88AE-2716-054A-BC21-7F1D7E7F3C85}"/>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6" name="Footer Placeholder 5">
            <a:extLst>
              <a:ext uri="{FF2B5EF4-FFF2-40B4-BE49-F238E27FC236}">
                <a16:creationId xmlns:a16="http://schemas.microsoft.com/office/drawing/2014/main" id="{601E2C34-6CEF-414B-BFBF-3831138DD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8558-84CA-8C45-B0FD-A9470BDB8558}"/>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164288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3D26-1D15-F841-B44E-A7614581A4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C5A0B-1480-BC4E-A5AE-8E72E2C72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500439-64AA-2A43-AA2E-71A1E317A8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9AD171-1D7C-EF4F-8E2A-DF73C6094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F99F35-63F0-9C4D-96BF-643F6559DF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8A4F5-C147-4E48-88F8-B0A012A348A3}"/>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8" name="Footer Placeholder 7">
            <a:extLst>
              <a:ext uri="{FF2B5EF4-FFF2-40B4-BE49-F238E27FC236}">
                <a16:creationId xmlns:a16="http://schemas.microsoft.com/office/drawing/2014/main" id="{0FF75390-62CD-2F4E-90A9-0FB260400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361047-6FA5-2346-BC56-A9CFF96FC96A}"/>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412673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35AA-6506-5744-B8A9-A8B43AAAB0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12AF82-308B-0A4C-B2DA-6D7DB491A1E6}"/>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4" name="Footer Placeholder 3">
            <a:extLst>
              <a:ext uri="{FF2B5EF4-FFF2-40B4-BE49-F238E27FC236}">
                <a16:creationId xmlns:a16="http://schemas.microsoft.com/office/drawing/2014/main" id="{B03D263D-DE2C-D746-9621-6E2979A444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1B1F8F-9FB2-484E-A914-BAB8158BCE16}"/>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194571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9570D-1EF7-3842-82F2-EB01C98FA6C7}"/>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3" name="Footer Placeholder 2">
            <a:extLst>
              <a:ext uri="{FF2B5EF4-FFF2-40B4-BE49-F238E27FC236}">
                <a16:creationId xmlns:a16="http://schemas.microsoft.com/office/drawing/2014/main" id="{DBE6D2B3-9ABF-5543-937D-E2579F752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CA2629-E24D-FF44-AD98-B942241F0821}"/>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380122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113E-B592-7240-BB39-BDA43AFE7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C42BEA-8F94-9B40-885A-D5C3A575C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1AF415-917D-4342-BA94-E9616FC8E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25193F-E545-704A-9F4A-06D8A11E18AA}"/>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6" name="Footer Placeholder 5">
            <a:extLst>
              <a:ext uri="{FF2B5EF4-FFF2-40B4-BE49-F238E27FC236}">
                <a16:creationId xmlns:a16="http://schemas.microsoft.com/office/drawing/2014/main" id="{015E9290-57A0-5E4D-94AE-5B44DD1E8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78592-FCE4-C64C-A791-CCD6B6879226}"/>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11429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F74C-094E-5343-B556-38C14EEC2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2A234A-15B4-8046-99EB-CC4B317CF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B056DF-7DC8-EE41-893B-4D53AFDCD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AD2CC4-75F6-D646-A2E9-AF25805C7B3C}"/>
              </a:ext>
            </a:extLst>
          </p:cNvPr>
          <p:cNvSpPr>
            <a:spLocks noGrp="1"/>
          </p:cNvSpPr>
          <p:nvPr>
            <p:ph type="dt" sz="half" idx="10"/>
          </p:nvPr>
        </p:nvSpPr>
        <p:spPr/>
        <p:txBody>
          <a:bodyPr/>
          <a:lstStyle/>
          <a:p>
            <a:fld id="{1B0695BD-7785-004A-B7EC-F330F24B5C0F}" type="datetimeFigureOut">
              <a:rPr lang="en-US" smtClean="0"/>
              <a:t>12/21/21</a:t>
            </a:fld>
            <a:endParaRPr lang="en-US"/>
          </a:p>
        </p:txBody>
      </p:sp>
      <p:sp>
        <p:nvSpPr>
          <p:cNvPr id="6" name="Footer Placeholder 5">
            <a:extLst>
              <a:ext uri="{FF2B5EF4-FFF2-40B4-BE49-F238E27FC236}">
                <a16:creationId xmlns:a16="http://schemas.microsoft.com/office/drawing/2014/main" id="{D08A67C3-0743-6B4A-BD3D-5CF6B34AE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5CE29-9B0B-B148-A27E-607C08460228}"/>
              </a:ext>
            </a:extLst>
          </p:cNvPr>
          <p:cNvSpPr>
            <a:spLocks noGrp="1"/>
          </p:cNvSpPr>
          <p:nvPr>
            <p:ph type="sldNum" sz="quarter" idx="12"/>
          </p:nvPr>
        </p:nvSpPr>
        <p:spPr/>
        <p:txBody>
          <a:bodyPr/>
          <a:lstStyle/>
          <a:p>
            <a:fld id="{8C093E11-A346-C542-AAAA-5990F4A7EB82}" type="slidenum">
              <a:rPr lang="en-US" smtClean="0"/>
              <a:t>‹#›</a:t>
            </a:fld>
            <a:endParaRPr lang="en-US"/>
          </a:p>
        </p:txBody>
      </p:sp>
    </p:spTree>
    <p:extLst>
      <p:ext uri="{BB962C8B-B14F-4D97-AF65-F5344CB8AC3E}">
        <p14:creationId xmlns:p14="http://schemas.microsoft.com/office/powerpoint/2010/main" val="76379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065FA1-7214-5A41-BFCF-46E649121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768278-467D-2C48-BB48-F455A8C35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37AAB-A3B5-8A4F-B230-171741897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695BD-7785-004A-B7EC-F330F24B5C0F}" type="datetimeFigureOut">
              <a:rPr lang="en-US" smtClean="0"/>
              <a:t>12/21/21</a:t>
            </a:fld>
            <a:endParaRPr lang="en-US"/>
          </a:p>
        </p:txBody>
      </p:sp>
      <p:sp>
        <p:nvSpPr>
          <p:cNvPr id="5" name="Footer Placeholder 4">
            <a:extLst>
              <a:ext uri="{FF2B5EF4-FFF2-40B4-BE49-F238E27FC236}">
                <a16:creationId xmlns:a16="http://schemas.microsoft.com/office/drawing/2014/main" id="{33BBF259-5E5C-B342-BC5C-86B33DA8EE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2FEC9C-BBEC-1643-A180-EB0ED6BB5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93E11-A346-C542-AAAA-5990F4A7EB82}" type="slidenum">
              <a:rPr lang="en-US" smtClean="0"/>
              <a:t>‹#›</a:t>
            </a:fld>
            <a:endParaRPr lang="en-US"/>
          </a:p>
        </p:txBody>
      </p:sp>
    </p:spTree>
    <p:extLst>
      <p:ext uri="{BB962C8B-B14F-4D97-AF65-F5344CB8AC3E}">
        <p14:creationId xmlns:p14="http://schemas.microsoft.com/office/powerpoint/2010/main" val="237007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80A-7FFC-5543-A89A-E510829B5F2A}"/>
              </a:ext>
            </a:extLst>
          </p:cNvPr>
          <p:cNvSpPr>
            <a:spLocks noGrp="1"/>
          </p:cNvSpPr>
          <p:nvPr>
            <p:ph type="ctrTitle"/>
          </p:nvPr>
        </p:nvSpPr>
        <p:spPr/>
        <p:txBody>
          <a:bodyPr/>
          <a:lstStyle/>
          <a:p>
            <a:r>
              <a:rPr lang="en-US" dirty="0"/>
              <a:t>Report on the IS Project</a:t>
            </a:r>
          </a:p>
        </p:txBody>
      </p:sp>
      <p:sp>
        <p:nvSpPr>
          <p:cNvPr id="3" name="Subtitle 2">
            <a:extLst>
              <a:ext uri="{FF2B5EF4-FFF2-40B4-BE49-F238E27FC236}">
                <a16:creationId xmlns:a16="http://schemas.microsoft.com/office/drawing/2014/main" id="{2EAD737D-709F-8945-B385-6C8F64A83FA9}"/>
              </a:ext>
            </a:extLst>
          </p:cNvPr>
          <p:cNvSpPr>
            <a:spLocks noGrp="1"/>
          </p:cNvSpPr>
          <p:nvPr>
            <p:ph type="subTitle" idx="1"/>
          </p:nvPr>
        </p:nvSpPr>
        <p:spPr/>
        <p:txBody>
          <a:bodyPr/>
          <a:lstStyle/>
          <a:p>
            <a:r>
              <a:rPr lang="en-US" dirty="0"/>
              <a:t>Leon Zou</a:t>
            </a:r>
          </a:p>
        </p:txBody>
      </p:sp>
    </p:spTree>
    <p:extLst>
      <p:ext uri="{BB962C8B-B14F-4D97-AF65-F5344CB8AC3E}">
        <p14:creationId xmlns:p14="http://schemas.microsoft.com/office/powerpoint/2010/main" val="219947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80A-7FFC-5543-A89A-E510829B5F2A}"/>
              </a:ext>
            </a:extLst>
          </p:cNvPr>
          <p:cNvSpPr>
            <a:spLocks noGrp="1"/>
          </p:cNvSpPr>
          <p:nvPr>
            <p:ph type="ctrTitle"/>
          </p:nvPr>
        </p:nvSpPr>
        <p:spPr>
          <a:xfrm>
            <a:off x="0" y="30590"/>
            <a:ext cx="6836898" cy="1058130"/>
          </a:xfrm>
        </p:spPr>
        <p:txBody>
          <a:bodyPr>
            <a:normAutofit/>
          </a:bodyPr>
          <a:lstStyle/>
          <a:p>
            <a:r>
              <a:rPr lang="en-US" dirty="0"/>
              <a:t>Project Introduction</a:t>
            </a:r>
          </a:p>
        </p:txBody>
      </p:sp>
      <p:sp>
        <p:nvSpPr>
          <p:cNvPr id="3" name="Subtitle 2">
            <a:extLst>
              <a:ext uri="{FF2B5EF4-FFF2-40B4-BE49-F238E27FC236}">
                <a16:creationId xmlns:a16="http://schemas.microsoft.com/office/drawing/2014/main" id="{2EAD737D-709F-8945-B385-6C8F64A83FA9}"/>
              </a:ext>
            </a:extLst>
          </p:cNvPr>
          <p:cNvSpPr>
            <a:spLocks noGrp="1"/>
          </p:cNvSpPr>
          <p:nvPr>
            <p:ph type="subTitle" idx="1"/>
          </p:nvPr>
        </p:nvSpPr>
        <p:spPr>
          <a:xfrm>
            <a:off x="342314" y="1221416"/>
            <a:ext cx="11558954" cy="4952927"/>
          </a:xfrm>
        </p:spPr>
        <p:txBody>
          <a:bodyPr>
            <a:normAutofit/>
          </a:bodyPr>
          <a:lstStyle/>
          <a:p>
            <a:pPr algn="l">
              <a:lnSpc>
                <a:spcPct val="100000"/>
              </a:lnSpc>
            </a:pPr>
            <a:r>
              <a:rPr lang="en-US" sz="1900" dirty="0"/>
              <a:t>Background:</a:t>
            </a:r>
          </a:p>
          <a:p>
            <a:pPr marL="285750" indent="-285750" algn="just">
              <a:lnSpc>
                <a:spcPct val="100000"/>
              </a:lnSpc>
              <a:buFont typeface="Arial" panose="020B0604020202020204" pitchFamily="34" charset="0"/>
              <a:buChar char="•"/>
            </a:pPr>
            <a:r>
              <a:rPr lang="en-US" sz="1900" dirty="0"/>
              <a:t>Purely text-based medical information leads to low patient attention, adherence, and comprehension recall, especially for patients with a low literacy level (Liu et al. 2020).</a:t>
            </a:r>
          </a:p>
          <a:p>
            <a:pPr marL="285750" indent="-285750" algn="just">
              <a:lnSpc>
                <a:spcPct val="100000"/>
              </a:lnSpc>
              <a:buFont typeface="Arial" panose="020B0604020202020204" pitchFamily="34" charset="0"/>
              <a:buChar char="•"/>
            </a:pPr>
            <a:r>
              <a:rPr lang="en-US" sz="1900" dirty="0"/>
              <a:t>Video-based social media platforms such as </a:t>
            </a:r>
            <a:r>
              <a:rPr lang="en-US" sz="1900" dirty="0" err="1"/>
              <a:t>Douyin</a:t>
            </a:r>
            <a:r>
              <a:rPr lang="en-US" sz="1900" dirty="0"/>
              <a:t> might be promising to address this issue by providing information in a rich and visual format. </a:t>
            </a:r>
          </a:p>
          <a:p>
            <a:pPr marL="285750" indent="-285750" algn="just">
              <a:lnSpc>
                <a:spcPct val="100000"/>
              </a:lnSpc>
              <a:buFont typeface="Arial" panose="020B0604020202020204" pitchFamily="34" charset="0"/>
              <a:buChar char="•"/>
            </a:pPr>
            <a:endParaRPr lang="en-US" sz="1900" dirty="0"/>
          </a:p>
          <a:p>
            <a:pPr algn="just">
              <a:lnSpc>
                <a:spcPct val="100000"/>
              </a:lnSpc>
            </a:pPr>
            <a:endParaRPr lang="en-US" sz="1900" dirty="0"/>
          </a:p>
          <a:p>
            <a:pPr algn="l">
              <a:lnSpc>
                <a:spcPct val="100000"/>
              </a:lnSpc>
            </a:pPr>
            <a:r>
              <a:rPr lang="en-US" sz="1900" dirty="0"/>
              <a:t>Question: What motivates patients’ engagement when medical information is delivered by video-based social media?</a:t>
            </a:r>
          </a:p>
        </p:txBody>
      </p:sp>
      <p:sp>
        <p:nvSpPr>
          <p:cNvPr id="4" name="TextBox 3">
            <a:extLst>
              <a:ext uri="{FF2B5EF4-FFF2-40B4-BE49-F238E27FC236}">
                <a16:creationId xmlns:a16="http://schemas.microsoft.com/office/drawing/2014/main" id="{8FFB2225-7291-D947-A062-0B98497B5496}"/>
              </a:ext>
            </a:extLst>
          </p:cNvPr>
          <p:cNvSpPr txBox="1"/>
          <p:nvPr/>
        </p:nvSpPr>
        <p:spPr>
          <a:xfrm>
            <a:off x="3592286" y="1632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251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80A-7FFC-5543-A89A-E510829B5F2A}"/>
              </a:ext>
            </a:extLst>
          </p:cNvPr>
          <p:cNvSpPr>
            <a:spLocks noGrp="1"/>
          </p:cNvSpPr>
          <p:nvPr>
            <p:ph type="ctrTitle"/>
          </p:nvPr>
        </p:nvSpPr>
        <p:spPr>
          <a:xfrm>
            <a:off x="0" y="30590"/>
            <a:ext cx="6836898" cy="1058130"/>
          </a:xfrm>
        </p:spPr>
        <p:txBody>
          <a:bodyPr>
            <a:normAutofit/>
          </a:bodyPr>
          <a:lstStyle/>
          <a:p>
            <a:r>
              <a:rPr lang="en-US" dirty="0"/>
              <a:t>Project Introduction</a:t>
            </a:r>
          </a:p>
        </p:txBody>
      </p:sp>
      <p:sp>
        <p:nvSpPr>
          <p:cNvPr id="4" name="TextBox 3">
            <a:extLst>
              <a:ext uri="{FF2B5EF4-FFF2-40B4-BE49-F238E27FC236}">
                <a16:creationId xmlns:a16="http://schemas.microsoft.com/office/drawing/2014/main" id="{8FFB2225-7291-D947-A062-0B98497B5496}"/>
              </a:ext>
            </a:extLst>
          </p:cNvPr>
          <p:cNvSpPr txBox="1"/>
          <p:nvPr/>
        </p:nvSpPr>
        <p:spPr>
          <a:xfrm>
            <a:off x="3592286" y="163286"/>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661361A3-0B06-6E4A-A6CB-D8598D8594F8}"/>
              </a:ext>
            </a:extLst>
          </p:cNvPr>
          <p:cNvSpPr txBox="1"/>
          <p:nvPr/>
        </p:nvSpPr>
        <p:spPr>
          <a:xfrm>
            <a:off x="8985739" y="3338989"/>
            <a:ext cx="1573823" cy="646331"/>
          </a:xfrm>
          <a:prstGeom prst="rect">
            <a:avLst/>
          </a:prstGeom>
          <a:noFill/>
        </p:spPr>
        <p:txBody>
          <a:bodyPr wrap="square" rtlCol="0">
            <a:spAutoFit/>
          </a:bodyPr>
          <a:lstStyle/>
          <a:p>
            <a:pPr algn="ctr"/>
            <a:r>
              <a:rPr lang="en-US" altLang="zh-CN" b="1" dirty="0">
                <a:cs typeface="Times New Roman" panose="02020603050405020304" pitchFamily="18" charset="0"/>
              </a:rPr>
              <a:t>Collective engagement</a:t>
            </a:r>
            <a:endParaRPr lang="en-US" b="1" dirty="0">
              <a:cs typeface="Times New Roman" panose="02020603050405020304" pitchFamily="18" charset="0"/>
            </a:endParaRPr>
          </a:p>
        </p:txBody>
      </p:sp>
      <p:sp>
        <p:nvSpPr>
          <p:cNvPr id="7" name="TextBox 6">
            <a:extLst>
              <a:ext uri="{FF2B5EF4-FFF2-40B4-BE49-F238E27FC236}">
                <a16:creationId xmlns:a16="http://schemas.microsoft.com/office/drawing/2014/main" id="{FC2F860F-577F-E440-94CB-0FBF6059AD31}"/>
              </a:ext>
            </a:extLst>
          </p:cNvPr>
          <p:cNvSpPr txBox="1"/>
          <p:nvPr/>
        </p:nvSpPr>
        <p:spPr>
          <a:xfrm>
            <a:off x="7499839" y="908142"/>
            <a:ext cx="1573823" cy="369332"/>
          </a:xfrm>
          <a:prstGeom prst="rect">
            <a:avLst/>
          </a:prstGeom>
          <a:noFill/>
        </p:spPr>
        <p:txBody>
          <a:bodyPr wrap="square" rtlCol="0">
            <a:spAutoFit/>
          </a:bodyPr>
          <a:lstStyle/>
          <a:p>
            <a:pPr algn="ctr"/>
            <a:r>
              <a:rPr lang="en-US" b="1" dirty="0">
                <a:cs typeface="Times New Roman" panose="02020603050405020304" pitchFamily="18" charset="0"/>
              </a:rPr>
              <a:t>Social capital</a:t>
            </a:r>
          </a:p>
        </p:txBody>
      </p:sp>
      <p:sp>
        <p:nvSpPr>
          <p:cNvPr id="8" name="TextBox 7">
            <a:extLst>
              <a:ext uri="{FF2B5EF4-FFF2-40B4-BE49-F238E27FC236}">
                <a16:creationId xmlns:a16="http://schemas.microsoft.com/office/drawing/2014/main" id="{31268017-8443-8F44-9523-275679AB501D}"/>
              </a:ext>
            </a:extLst>
          </p:cNvPr>
          <p:cNvSpPr txBox="1"/>
          <p:nvPr/>
        </p:nvSpPr>
        <p:spPr>
          <a:xfrm>
            <a:off x="898274" y="1674832"/>
            <a:ext cx="1573823" cy="369332"/>
          </a:xfrm>
          <a:prstGeom prst="rect">
            <a:avLst/>
          </a:prstGeom>
          <a:noFill/>
        </p:spPr>
        <p:txBody>
          <a:bodyPr wrap="square" rtlCol="0">
            <a:spAutoFit/>
          </a:bodyPr>
          <a:lstStyle/>
          <a:p>
            <a:pPr algn="ctr"/>
            <a:r>
              <a:rPr lang="en-US" b="1" dirty="0">
                <a:cs typeface="Times New Roman" panose="02020603050405020304" pitchFamily="18" charset="0"/>
              </a:rPr>
              <a:t>Content</a:t>
            </a:r>
          </a:p>
        </p:txBody>
      </p:sp>
      <p:sp>
        <p:nvSpPr>
          <p:cNvPr id="9" name="TextBox 8">
            <a:extLst>
              <a:ext uri="{FF2B5EF4-FFF2-40B4-BE49-F238E27FC236}">
                <a16:creationId xmlns:a16="http://schemas.microsoft.com/office/drawing/2014/main" id="{54E8EE31-165F-BB44-BD22-1562755720EA}"/>
              </a:ext>
            </a:extLst>
          </p:cNvPr>
          <p:cNvSpPr txBox="1"/>
          <p:nvPr/>
        </p:nvSpPr>
        <p:spPr>
          <a:xfrm>
            <a:off x="814009" y="3923299"/>
            <a:ext cx="1797306" cy="369332"/>
          </a:xfrm>
          <a:prstGeom prst="rect">
            <a:avLst/>
          </a:prstGeom>
          <a:noFill/>
        </p:spPr>
        <p:txBody>
          <a:bodyPr wrap="square" rtlCol="0">
            <a:spAutoFit/>
          </a:bodyPr>
          <a:lstStyle/>
          <a:p>
            <a:pPr algn="ctr"/>
            <a:r>
              <a:rPr lang="en-US" b="1" dirty="0">
                <a:cs typeface="Times New Roman" panose="02020603050405020304" pitchFamily="18" charset="0"/>
              </a:rPr>
              <a:t>Emotion</a:t>
            </a:r>
            <a:r>
              <a:rPr lang="en-US" altLang="zh-CN" b="1" dirty="0">
                <a:cs typeface="Times New Roman" panose="02020603050405020304" pitchFamily="18" charset="0"/>
              </a:rPr>
              <a:t>al tone</a:t>
            </a:r>
            <a:endParaRPr lang="en-US" b="1" dirty="0">
              <a:cs typeface="Times New Roman" panose="02020603050405020304" pitchFamily="18" charset="0"/>
            </a:endParaRPr>
          </a:p>
        </p:txBody>
      </p:sp>
      <p:sp>
        <p:nvSpPr>
          <p:cNvPr id="10" name="Rectangle 9">
            <a:extLst>
              <a:ext uri="{FF2B5EF4-FFF2-40B4-BE49-F238E27FC236}">
                <a16:creationId xmlns:a16="http://schemas.microsoft.com/office/drawing/2014/main" id="{0077049A-D687-7A4A-B198-A986233365DD}"/>
              </a:ext>
            </a:extLst>
          </p:cNvPr>
          <p:cNvSpPr/>
          <p:nvPr/>
        </p:nvSpPr>
        <p:spPr>
          <a:xfrm>
            <a:off x="7398727" y="3076240"/>
            <a:ext cx="1688124" cy="10902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9126C32-DE97-3F4E-AFE7-26F2D696ADA4}"/>
              </a:ext>
            </a:extLst>
          </p:cNvPr>
          <p:cNvSpPr txBox="1"/>
          <p:nvPr/>
        </p:nvSpPr>
        <p:spPr>
          <a:xfrm>
            <a:off x="7499839" y="3196048"/>
            <a:ext cx="148590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cs typeface="Times New Roman" panose="02020603050405020304" pitchFamily="18" charset="0"/>
              </a:rPr>
              <a:t>Likes</a:t>
            </a:r>
          </a:p>
          <a:p>
            <a:pPr marL="285750" indent="-285750">
              <a:buFont typeface="Arial" panose="020B0604020202020204" pitchFamily="34" charset="0"/>
              <a:buChar char="•"/>
            </a:pPr>
            <a:r>
              <a:rPr lang="en-US" sz="1600" dirty="0">
                <a:cs typeface="Times New Roman" panose="02020603050405020304" pitchFamily="18" charset="0"/>
              </a:rPr>
              <a:t>Comments</a:t>
            </a:r>
          </a:p>
        </p:txBody>
      </p:sp>
      <p:sp>
        <p:nvSpPr>
          <p:cNvPr id="12" name="TextBox 11">
            <a:extLst>
              <a:ext uri="{FF2B5EF4-FFF2-40B4-BE49-F238E27FC236}">
                <a16:creationId xmlns:a16="http://schemas.microsoft.com/office/drawing/2014/main" id="{A1019DE3-564C-504F-9B79-8695CF88E98D}"/>
              </a:ext>
            </a:extLst>
          </p:cNvPr>
          <p:cNvSpPr txBox="1"/>
          <p:nvPr/>
        </p:nvSpPr>
        <p:spPr>
          <a:xfrm>
            <a:off x="7513028" y="1414256"/>
            <a:ext cx="157382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cs typeface="Times New Roman" panose="02020603050405020304" pitchFamily="18" charset="0"/>
              </a:rPr>
              <a:t>Followers</a:t>
            </a:r>
          </a:p>
          <a:p>
            <a:pPr marL="285750" indent="-285750">
              <a:buFont typeface="Arial" panose="020B0604020202020204" pitchFamily="34" charset="0"/>
              <a:buChar char="•"/>
            </a:pPr>
            <a:r>
              <a:rPr lang="en-US" sz="1600" dirty="0">
                <a:cs typeface="Times New Roman" panose="02020603050405020304" pitchFamily="18" charset="0"/>
              </a:rPr>
              <a:t>Followees</a:t>
            </a:r>
          </a:p>
        </p:txBody>
      </p:sp>
      <p:sp>
        <p:nvSpPr>
          <p:cNvPr id="13" name="Rectangle 12">
            <a:extLst>
              <a:ext uri="{FF2B5EF4-FFF2-40B4-BE49-F238E27FC236}">
                <a16:creationId xmlns:a16="http://schemas.microsoft.com/office/drawing/2014/main" id="{888A6CEF-0AFE-3E42-A2EB-F82B05740EAE}"/>
              </a:ext>
            </a:extLst>
          </p:cNvPr>
          <p:cNvSpPr/>
          <p:nvPr/>
        </p:nvSpPr>
        <p:spPr>
          <a:xfrm>
            <a:off x="665276" y="4351857"/>
            <a:ext cx="2312380" cy="89022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624723E-BE18-864E-AC76-8339311E629F}"/>
              </a:ext>
            </a:extLst>
          </p:cNvPr>
          <p:cNvSpPr txBox="1"/>
          <p:nvPr/>
        </p:nvSpPr>
        <p:spPr>
          <a:xfrm>
            <a:off x="814009" y="4396376"/>
            <a:ext cx="197241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cs typeface="Times New Roman" panose="02020603050405020304" pitchFamily="18" charset="0"/>
              </a:rPr>
              <a:t>Positive</a:t>
            </a:r>
          </a:p>
          <a:p>
            <a:pPr marL="285750" indent="-285750">
              <a:buFont typeface="Arial" panose="020B0604020202020204" pitchFamily="34" charset="0"/>
              <a:buChar char="•"/>
            </a:pPr>
            <a:r>
              <a:rPr lang="en-US" sz="1600" dirty="0">
                <a:cs typeface="Times New Roman" panose="02020603050405020304" pitchFamily="18" charset="0"/>
              </a:rPr>
              <a:t>Negative</a:t>
            </a:r>
          </a:p>
          <a:p>
            <a:pPr marL="285750" indent="-285750">
              <a:buFont typeface="Arial" panose="020B0604020202020204" pitchFamily="34" charset="0"/>
              <a:buChar char="•"/>
            </a:pPr>
            <a:r>
              <a:rPr lang="en-US" sz="1600" dirty="0">
                <a:cs typeface="Times New Roman" panose="02020603050405020304" pitchFamily="18" charset="0"/>
              </a:rPr>
              <a:t>Neutral</a:t>
            </a:r>
          </a:p>
        </p:txBody>
      </p:sp>
      <p:sp>
        <p:nvSpPr>
          <p:cNvPr id="15" name="Rectangle 14">
            <a:extLst>
              <a:ext uri="{FF2B5EF4-FFF2-40B4-BE49-F238E27FC236}">
                <a16:creationId xmlns:a16="http://schemas.microsoft.com/office/drawing/2014/main" id="{2B1216D0-92DD-C941-A9EB-593DEFCA10CB}"/>
              </a:ext>
            </a:extLst>
          </p:cNvPr>
          <p:cNvSpPr/>
          <p:nvPr/>
        </p:nvSpPr>
        <p:spPr>
          <a:xfrm>
            <a:off x="7398727" y="1324464"/>
            <a:ext cx="1688124" cy="7978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E811CBF-D4EF-8140-A684-D49384E03B45}"/>
              </a:ext>
            </a:extLst>
          </p:cNvPr>
          <p:cNvSpPr/>
          <p:nvPr/>
        </p:nvSpPr>
        <p:spPr>
          <a:xfrm>
            <a:off x="665276" y="2069745"/>
            <a:ext cx="2312380" cy="76823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EA38BE7-5C6D-4543-9742-6D79EB940699}"/>
              </a:ext>
            </a:extLst>
          </p:cNvPr>
          <p:cNvSpPr txBox="1"/>
          <p:nvPr/>
        </p:nvSpPr>
        <p:spPr>
          <a:xfrm>
            <a:off x="709238" y="2129009"/>
            <a:ext cx="222445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cs typeface="Times New Roman" panose="02020603050405020304" pitchFamily="18" charset="0"/>
              </a:rPr>
              <a:t>Medical information quality</a:t>
            </a:r>
          </a:p>
        </p:txBody>
      </p:sp>
      <p:sp>
        <p:nvSpPr>
          <p:cNvPr id="18" name="TextBox 17">
            <a:extLst>
              <a:ext uri="{FF2B5EF4-FFF2-40B4-BE49-F238E27FC236}">
                <a16:creationId xmlns:a16="http://schemas.microsoft.com/office/drawing/2014/main" id="{D3254139-E76C-FB45-95C3-C78F5ED68578}"/>
              </a:ext>
            </a:extLst>
          </p:cNvPr>
          <p:cNvSpPr txBox="1"/>
          <p:nvPr/>
        </p:nvSpPr>
        <p:spPr>
          <a:xfrm>
            <a:off x="4166090" y="5098384"/>
            <a:ext cx="2107224"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cs typeface="Times New Roman" panose="02020603050405020304" pitchFamily="18" charset="0"/>
              </a:rPr>
              <a:t>Identity disclosure</a:t>
            </a:r>
          </a:p>
          <a:p>
            <a:pPr marL="285750" indent="-285750">
              <a:buFont typeface="Arial" panose="020B0604020202020204" pitchFamily="34" charset="0"/>
              <a:buChar char="•"/>
            </a:pPr>
            <a:r>
              <a:rPr lang="en-US" sz="1600" dirty="0">
                <a:cs typeface="Times New Roman" panose="02020603050405020304" pitchFamily="18" charset="0"/>
              </a:rPr>
              <a:t>Interest disclosure</a:t>
            </a:r>
          </a:p>
        </p:txBody>
      </p:sp>
      <p:sp>
        <p:nvSpPr>
          <p:cNvPr id="19" name="Rectangle 18">
            <a:extLst>
              <a:ext uri="{FF2B5EF4-FFF2-40B4-BE49-F238E27FC236}">
                <a16:creationId xmlns:a16="http://schemas.microsoft.com/office/drawing/2014/main" id="{3BD49BAF-3BFB-C247-A940-C41803866490}"/>
              </a:ext>
            </a:extLst>
          </p:cNvPr>
          <p:cNvSpPr/>
          <p:nvPr/>
        </p:nvSpPr>
        <p:spPr>
          <a:xfrm>
            <a:off x="4166090" y="4860419"/>
            <a:ext cx="1992926" cy="9713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3FA4BCE-89C1-9847-AA33-119CB63AD6C5}"/>
              </a:ext>
            </a:extLst>
          </p:cNvPr>
          <p:cNvCxnSpPr>
            <a:stCxn id="16" idx="3"/>
            <a:endCxn id="10" idx="1"/>
          </p:cNvCxnSpPr>
          <p:nvPr/>
        </p:nvCxnSpPr>
        <p:spPr>
          <a:xfrm>
            <a:off x="2977656" y="2453862"/>
            <a:ext cx="4421071" cy="11675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796D5B2-C6DD-B14E-A6C4-4E4A457608D5}"/>
              </a:ext>
            </a:extLst>
          </p:cNvPr>
          <p:cNvCxnSpPr>
            <a:stCxn id="13" idx="3"/>
            <a:endCxn id="10" idx="1"/>
          </p:cNvCxnSpPr>
          <p:nvPr/>
        </p:nvCxnSpPr>
        <p:spPr>
          <a:xfrm flipV="1">
            <a:off x="2977656" y="3621363"/>
            <a:ext cx="4421071" cy="117560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6AF17E2-F4CD-9C4F-BFD6-753D3342FE03}"/>
              </a:ext>
            </a:extLst>
          </p:cNvPr>
          <p:cNvCxnSpPr/>
          <p:nvPr/>
        </p:nvCxnSpPr>
        <p:spPr>
          <a:xfrm>
            <a:off x="6005146" y="1723366"/>
            <a:ext cx="3940" cy="15067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A10AB5B-C657-2C40-8F01-41AA808534FE}"/>
              </a:ext>
            </a:extLst>
          </p:cNvPr>
          <p:cNvCxnSpPr/>
          <p:nvPr/>
        </p:nvCxnSpPr>
        <p:spPr>
          <a:xfrm>
            <a:off x="6005146" y="3196048"/>
            <a:ext cx="0" cy="8388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8DBD15B-1409-524A-A663-98910EE8A434}"/>
              </a:ext>
            </a:extLst>
          </p:cNvPr>
          <p:cNvSpPr txBox="1"/>
          <p:nvPr/>
        </p:nvSpPr>
        <p:spPr>
          <a:xfrm>
            <a:off x="8280883" y="4775942"/>
            <a:ext cx="3099289" cy="369332"/>
          </a:xfrm>
          <a:prstGeom prst="rect">
            <a:avLst/>
          </a:prstGeom>
          <a:noFill/>
        </p:spPr>
        <p:txBody>
          <a:bodyPr wrap="square" rtlCol="0">
            <a:spAutoFit/>
          </a:bodyPr>
          <a:lstStyle/>
          <a:p>
            <a:pPr algn="ctr"/>
            <a:r>
              <a:rPr lang="en-US" b="1" dirty="0">
                <a:cs typeface="Times New Roman" panose="02020603050405020304" pitchFamily="18" charset="0"/>
              </a:rPr>
              <a:t>Control variables</a:t>
            </a:r>
          </a:p>
        </p:txBody>
      </p:sp>
      <p:sp>
        <p:nvSpPr>
          <p:cNvPr id="25" name="TextBox 24">
            <a:extLst>
              <a:ext uri="{FF2B5EF4-FFF2-40B4-BE49-F238E27FC236}">
                <a16:creationId xmlns:a16="http://schemas.microsoft.com/office/drawing/2014/main" id="{8EDFB0C8-EB67-1846-B8F9-C3B0E81EA14B}"/>
              </a:ext>
            </a:extLst>
          </p:cNvPr>
          <p:cNvSpPr txBox="1"/>
          <p:nvPr/>
        </p:nvSpPr>
        <p:spPr>
          <a:xfrm>
            <a:off x="8408377" y="5169999"/>
            <a:ext cx="310954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cs typeface="Times New Roman" panose="02020603050405020304" pitchFamily="18" charset="0"/>
              </a:rPr>
              <a:t>Length of video</a:t>
            </a:r>
          </a:p>
          <a:p>
            <a:pPr marL="285750" indent="-285750">
              <a:buFont typeface="Arial" panose="020B0604020202020204" pitchFamily="34" charset="0"/>
              <a:buChar char="•"/>
            </a:pPr>
            <a:r>
              <a:rPr lang="en-US" sz="1600" dirty="0">
                <a:cs typeface="Times New Roman" panose="02020603050405020304" pitchFamily="18" charset="0"/>
              </a:rPr>
              <a:t>Video-created time</a:t>
            </a:r>
          </a:p>
          <a:p>
            <a:pPr marL="285750" indent="-285750">
              <a:buFont typeface="Arial" panose="020B0604020202020204" pitchFamily="34" charset="0"/>
              <a:buChar char="•"/>
            </a:pPr>
            <a:r>
              <a:rPr lang="en-US" sz="1600" dirty="0">
                <a:cs typeface="Times New Roman" panose="02020603050405020304" pitchFamily="18" charset="0"/>
              </a:rPr>
              <a:t>Location of video creators</a:t>
            </a:r>
          </a:p>
          <a:p>
            <a:pPr marL="285750" indent="-285750">
              <a:buFont typeface="Arial" panose="020B0604020202020204" pitchFamily="34" charset="0"/>
              <a:buChar char="•"/>
            </a:pPr>
            <a:r>
              <a:rPr lang="en-US" sz="1600" dirty="0">
                <a:cs typeface="Times New Roman" panose="02020603050405020304" pitchFamily="18" charset="0"/>
              </a:rPr>
              <a:t>Activity level of video creators</a:t>
            </a:r>
          </a:p>
        </p:txBody>
      </p:sp>
      <p:cxnSp>
        <p:nvCxnSpPr>
          <p:cNvPr id="26" name="Straight Arrow Connector 25">
            <a:extLst>
              <a:ext uri="{FF2B5EF4-FFF2-40B4-BE49-F238E27FC236}">
                <a16:creationId xmlns:a16="http://schemas.microsoft.com/office/drawing/2014/main" id="{E02307D8-5E0A-F242-91BE-4685C11A263B}"/>
              </a:ext>
            </a:extLst>
          </p:cNvPr>
          <p:cNvCxnSpPr>
            <a:stCxn id="15" idx="2"/>
            <a:endCxn id="10" idx="0"/>
          </p:cNvCxnSpPr>
          <p:nvPr/>
        </p:nvCxnSpPr>
        <p:spPr>
          <a:xfrm>
            <a:off x="8242789" y="2122268"/>
            <a:ext cx="0" cy="9539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ABCB5E2E-72F3-5545-BB4A-AFDCCC60B227}"/>
              </a:ext>
            </a:extLst>
          </p:cNvPr>
          <p:cNvCxnSpPr>
            <a:endCxn id="15" idx="1"/>
          </p:cNvCxnSpPr>
          <p:nvPr/>
        </p:nvCxnSpPr>
        <p:spPr>
          <a:xfrm flipV="1">
            <a:off x="6005146" y="1723366"/>
            <a:ext cx="13935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39FED8B-E280-A845-A1F7-E14E19DF438C}"/>
              </a:ext>
            </a:extLst>
          </p:cNvPr>
          <p:cNvCxnSpPr>
            <a:stCxn id="19" idx="0"/>
          </p:cNvCxnSpPr>
          <p:nvPr/>
        </p:nvCxnSpPr>
        <p:spPr>
          <a:xfrm flipV="1">
            <a:off x="5162553" y="3019183"/>
            <a:ext cx="0" cy="184123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69BB7CB-9C2B-BD40-A72E-C740E8480F4F}"/>
              </a:ext>
            </a:extLst>
          </p:cNvPr>
          <p:cNvCxnSpPr>
            <a:stCxn id="19" idx="0"/>
          </p:cNvCxnSpPr>
          <p:nvPr/>
        </p:nvCxnSpPr>
        <p:spPr>
          <a:xfrm flipV="1">
            <a:off x="5162553" y="4223543"/>
            <a:ext cx="0" cy="6368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C728CB86-B174-2D40-A17B-D40BE8561D03}"/>
              </a:ext>
            </a:extLst>
          </p:cNvPr>
          <p:cNvSpPr/>
          <p:nvPr/>
        </p:nvSpPr>
        <p:spPr>
          <a:xfrm>
            <a:off x="8299939" y="4746240"/>
            <a:ext cx="3376246" cy="157906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5D0B9EE-C8BA-9444-82CA-D21698BBE5B5}"/>
              </a:ext>
            </a:extLst>
          </p:cNvPr>
          <p:cNvSpPr txBox="1"/>
          <p:nvPr/>
        </p:nvSpPr>
        <p:spPr>
          <a:xfrm>
            <a:off x="3442941" y="2205746"/>
            <a:ext cx="1090246" cy="338554"/>
          </a:xfrm>
          <a:prstGeom prst="rect">
            <a:avLst/>
          </a:prstGeom>
          <a:noFill/>
        </p:spPr>
        <p:txBody>
          <a:bodyPr wrap="square" rtlCol="0">
            <a:spAutoFit/>
          </a:bodyPr>
          <a:lstStyle/>
          <a:p>
            <a:r>
              <a:rPr lang="en-US" altLang="zh-CN" sz="1600" dirty="0">
                <a:cs typeface="Times New Roman" panose="02020603050405020304" pitchFamily="18" charset="0"/>
              </a:rPr>
              <a:t>H1</a:t>
            </a:r>
            <a:endParaRPr lang="en-US" sz="1600" dirty="0">
              <a:cs typeface="Times New Roman" panose="02020603050405020304" pitchFamily="18" charset="0"/>
            </a:endParaRPr>
          </a:p>
        </p:txBody>
      </p:sp>
      <p:sp>
        <p:nvSpPr>
          <p:cNvPr id="32" name="TextBox 31">
            <a:extLst>
              <a:ext uri="{FF2B5EF4-FFF2-40B4-BE49-F238E27FC236}">
                <a16:creationId xmlns:a16="http://schemas.microsoft.com/office/drawing/2014/main" id="{13366937-17F3-244C-855C-B7B3930276B1}"/>
              </a:ext>
            </a:extLst>
          </p:cNvPr>
          <p:cNvSpPr txBox="1"/>
          <p:nvPr/>
        </p:nvSpPr>
        <p:spPr>
          <a:xfrm>
            <a:off x="3190901" y="4057822"/>
            <a:ext cx="1682247" cy="338554"/>
          </a:xfrm>
          <a:prstGeom prst="rect">
            <a:avLst/>
          </a:prstGeom>
          <a:noFill/>
        </p:spPr>
        <p:txBody>
          <a:bodyPr wrap="square" rtlCol="0">
            <a:spAutoFit/>
          </a:bodyPr>
          <a:lstStyle/>
          <a:p>
            <a:r>
              <a:rPr lang="en-US" altLang="zh-CN" sz="1600" dirty="0">
                <a:cs typeface="Times New Roman" panose="02020603050405020304" pitchFamily="18" charset="0"/>
              </a:rPr>
              <a:t>H2a, H2b, H2c</a:t>
            </a:r>
            <a:endParaRPr lang="en-US" sz="1600" dirty="0">
              <a:cs typeface="Times New Roman" panose="02020603050405020304" pitchFamily="18" charset="0"/>
            </a:endParaRPr>
          </a:p>
        </p:txBody>
      </p:sp>
      <p:sp>
        <p:nvSpPr>
          <p:cNvPr id="33" name="TextBox 32">
            <a:extLst>
              <a:ext uri="{FF2B5EF4-FFF2-40B4-BE49-F238E27FC236}">
                <a16:creationId xmlns:a16="http://schemas.microsoft.com/office/drawing/2014/main" id="{07CE812C-FE8B-3646-AC61-FABC5DDE0924}"/>
              </a:ext>
            </a:extLst>
          </p:cNvPr>
          <p:cNvSpPr txBox="1"/>
          <p:nvPr/>
        </p:nvSpPr>
        <p:spPr>
          <a:xfrm>
            <a:off x="8280883" y="2421397"/>
            <a:ext cx="805968" cy="338554"/>
          </a:xfrm>
          <a:prstGeom prst="rect">
            <a:avLst/>
          </a:prstGeom>
          <a:noFill/>
        </p:spPr>
        <p:txBody>
          <a:bodyPr wrap="square" rtlCol="0">
            <a:spAutoFit/>
          </a:bodyPr>
          <a:lstStyle/>
          <a:p>
            <a:r>
              <a:rPr lang="en-US" altLang="zh-CN" sz="1600" dirty="0">
                <a:cs typeface="Times New Roman" panose="02020603050405020304" pitchFamily="18" charset="0"/>
              </a:rPr>
              <a:t>H3</a:t>
            </a:r>
            <a:endParaRPr lang="en-US" sz="1600" dirty="0">
              <a:cs typeface="Times New Roman" panose="02020603050405020304" pitchFamily="18" charset="0"/>
            </a:endParaRPr>
          </a:p>
        </p:txBody>
      </p:sp>
      <p:sp>
        <p:nvSpPr>
          <p:cNvPr id="34" name="TextBox 33">
            <a:extLst>
              <a:ext uri="{FF2B5EF4-FFF2-40B4-BE49-F238E27FC236}">
                <a16:creationId xmlns:a16="http://schemas.microsoft.com/office/drawing/2014/main" id="{13AEB7A9-B391-8C42-B83F-D70E20EFA2E1}"/>
              </a:ext>
            </a:extLst>
          </p:cNvPr>
          <p:cNvSpPr txBox="1"/>
          <p:nvPr/>
        </p:nvSpPr>
        <p:spPr>
          <a:xfrm>
            <a:off x="5947256" y="2064666"/>
            <a:ext cx="1192098" cy="338554"/>
          </a:xfrm>
          <a:prstGeom prst="rect">
            <a:avLst/>
          </a:prstGeom>
          <a:noFill/>
        </p:spPr>
        <p:txBody>
          <a:bodyPr wrap="square" rtlCol="0">
            <a:spAutoFit/>
          </a:bodyPr>
          <a:lstStyle/>
          <a:p>
            <a:r>
              <a:rPr lang="en-US" altLang="zh-CN" sz="1600" dirty="0">
                <a:cs typeface="Times New Roman" panose="02020603050405020304" pitchFamily="18" charset="0"/>
              </a:rPr>
              <a:t>H4a, H4b</a:t>
            </a:r>
            <a:endParaRPr lang="en-US" sz="1600" dirty="0">
              <a:cs typeface="Times New Roman" panose="02020603050405020304" pitchFamily="18" charset="0"/>
            </a:endParaRPr>
          </a:p>
        </p:txBody>
      </p:sp>
      <p:sp>
        <p:nvSpPr>
          <p:cNvPr id="35" name="TextBox 34">
            <a:extLst>
              <a:ext uri="{FF2B5EF4-FFF2-40B4-BE49-F238E27FC236}">
                <a16:creationId xmlns:a16="http://schemas.microsoft.com/office/drawing/2014/main" id="{5835E7D7-8112-ED49-AC7D-16907FFB5287}"/>
              </a:ext>
            </a:extLst>
          </p:cNvPr>
          <p:cNvSpPr txBox="1"/>
          <p:nvPr/>
        </p:nvSpPr>
        <p:spPr>
          <a:xfrm>
            <a:off x="5124449" y="4372105"/>
            <a:ext cx="1192098" cy="338554"/>
          </a:xfrm>
          <a:prstGeom prst="rect">
            <a:avLst/>
          </a:prstGeom>
          <a:noFill/>
        </p:spPr>
        <p:txBody>
          <a:bodyPr wrap="square" rtlCol="0">
            <a:spAutoFit/>
          </a:bodyPr>
          <a:lstStyle/>
          <a:p>
            <a:r>
              <a:rPr lang="en-US" altLang="zh-CN" sz="1600" dirty="0">
                <a:cs typeface="Times New Roman" panose="02020603050405020304" pitchFamily="18" charset="0"/>
              </a:rPr>
              <a:t>H5a, H5b</a:t>
            </a:r>
            <a:endParaRPr lang="en-US" sz="1600" dirty="0">
              <a:cs typeface="Times New Roman" panose="02020603050405020304" pitchFamily="18" charset="0"/>
            </a:endParaRPr>
          </a:p>
        </p:txBody>
      </p:sp>
      <p:sp>
        <p:nvSpPr>
          <p:cNvPr id="37" name="Subtitle 36">
            <a:extLst>
              <a:ext uri="{FF2B5EF4-FFF2-40B4-BE49-F238E27FC236}">
                <a16:creationId xmlns:a16="http://schemas.microsoft.com/office/drawing/2014/main" id="{2F483A54-FF2B-A64C-9F31-3959FBA8F96D}"/>
              </a:ext>
            </a:extLst>
          </p:cNvPr>
          <p:cNvSpPr>
            <a:spLocks noGrp="1"/>
          </p:cNvSpPr>
          <p:nvPr>
            <p:ph type="subTitle" idx="1"/>
          </p:nvPr>
        </p:nvSpPr>
        <p:spPr>
          <a:xfrm>
            <a:off x="-164064" y="1238665"/>
            <a:ext cx="1849249" cy="410586"/>
          </a:xfrm>
        </p:spPr>
        <p:txBody>
          <a:bodyPr>
            <a:normAutofit/>
          </a:bodyPr>
          <a:lstStyle/>
          <a:p>
            <a:r>
              <a:rPr lang="en-US" sz="1900" dirty="0"/>
              <a:t>Model</a:t>
            </a:r>
          </a:p>
          <a:p>
            <a:endParaRPr lang="en-US" dirty="0"/>
          </a:p>
        </p:txBody>
      </p:sp>
    </p:spTree>
    <p:extLst>
      <p:ext uri="{BB962C8B-B14F-4D97-AF65-F5344CB8AC3E}">
        <p14:creationId xmlns:p14="http://schemas.microsoft.com/office/powerpoint/2010/main" val="354383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80A-7FFC-5543-A89A-E510829B5F2A}"/>
              </a:ext>
            </a:extLst>
          </p:cNvPr>
          <p:cNvSpPr>
            <a:spLocks noGrp="1"/>
          </p:cNvSpPr>
          <p:nvPr>
            <p:ph type="ctrTitle"/>
          </p:nvPr>
        </p:nvSpPr>
        <p:spPr>
          <a:xfrm>
            <a:off x="0" y="30590"/>
            <a:ext cx="6836898" cy="1058130"/>
          </a:xfrm>
        </p:spPr>
        <p:txBody>
          <a:bodyPr>
            <a:normAutofit/>
          </a:bodyPr>
          <a:lstStyle/>
          <a:p>
            <a:r>
              <a:rPr lang="en-US" dirty="0"/>
              <a:t>Project Introduction</a:t>
            </a:r>
          </a:p>
        </p:txBody>
      </p:sp>
      <p:sp>
        <p:nvSpPr>
          <p:cNvPr id="4" name="TextBox 3">
            <a:extLst>
              <a:ext uri="{FF2B5EF4-FFF2-40B4-BE49-F238E27FC236}">
                <a16:creationId xmlns:a16="http://schemas.microsoft.com/office/drawing/2014/main" id="{8FFB2225-7291-D947-A062-0B98497B5496}"/>
              </a:ext>
            </a:extLst>
          </p:cNvPr>
          <p:cNvSpPr txBox="1"/>
          <p:nvPr/>
        </p:nvSpPr>
        <p:spPr>
          <a:xfrm>
            <a:off x="3592286" y="163286"/>
            <a:ext cx="184731" cy="369332"/>
          </a:xfrm>
          <a:prstGeom prst="rect">
            <a:avLst/>
          </a:prstGeom>
          <a:noFill/>
        </p:spPr>
        <p:txBody>
          <a:bodyPr wrap="none" rtlCol="0">
            <a:spAutoFit/>
          </a:bodyPr>
          <a:lstStyle/>
          <a:p>
            <a:endParaRPr lang="en-US" dirty="0"/>
          </a:p>
        </p:txBody>
      </p:sp>
      <p:sp>
        <p:nvSpPr>
          <p:cNvPr id="38" name="TextBox 37">
            <a:extLst>
              <a:ext uri="{FF2B5EF4-FFF2-40B4-BE49-F238E27FC236}">
                <a16:creationId xmlns:a16="http://schemas.microsoft.com/office/drawing/2014/main" id="{AF42A108-3A37-AF40-8875-A438F423A31B}"/>
              </a:ext>
            </a:extLst>
          </p:cNvPr>
          <p:cNvSpPr txBox="1"/>
          <p:nvPr/>
        </p:nvSpPr>
        <p:spPr>
          <a:xfrm>
            <a:off x="320039" y="1050866"/>
            <a:ext cx="3640015" cy="384721"/>
          </a:xfrm>
          <a:prstGeom prst="rect">
            <a:avLst/>
          </a:prstGeom>
          <a:noFill/>
        </p:spPr>
        <p:txBody>
          <a:bodyPr wrap="square" rtlCol="0">
            <a:spAutoFit/>
          </a:bodyPr>
          <a:lstStyle/>
          <a:p>
            <a:r>
              <a:rPr lang="en-US" altLang="zh-CN" sz="1900" dirty="0">
                <a:cs typeface="Times New Roman" panose="02020603050405020304" pitchFamily="18" charset="0"/>
              </a:rPr>
              <a:t>Hypotheses</a:t>
            </a:r>
            <a:endParaRPr lang="en-US" sz="1900" dirty="0">
              <a:cs typeface="Times New Roman" panose="02020603050405020304" pitchFamily="18" charset="0"/>
            </a:endParaRPr>
          </a:p>
        </p:txBody>
      </p:sp>
      <p:sp>
        <p:nvSpPr>
          <p:cNvPr id="39" name="Rectangle 38">
            <a:extLst>
              <a:ext uri="{FF2B5EF4-FFF2-40B4-BE49-F238E27FC236}">
                <a16:creationId xmlns:a16="http://schemas.microsoft.com/office/drawing/2014/main" id="{139504B3-7841-824E-A735-F467CF7B6FD7}"/>
              </a:ext>
            </a:extLst>
          </p:cNvPr>
          <p:cNvSpPr/>
          <p:nvPr/>
        </p:nvSpPr>
        <p:spPr>
          <a:xfrm>
            <a:off x="320039" y="1606968"/>
            <a:ext cx="9903069" cy="369332"/>
          </a:xfrm>
          <a:prstGeom prst="rect">
            <a:avLst/>
          </a:prstGeom>
        </p:spPr>
        <p:txBody>
          <a:bodyPr wrap="square">
            <a:spAutoFit/>
          </a:bodyPr>
          <a:lstStyle/>
          <a:p>
            <a:pPr algn="just"/>
            <a:r>
              <a:rPr lang="en-US" b="1" dirty="0">
                <a:cs typeface="Times New Roman" panose="02020603050405020304" pitchFamily="18" charset="0"/>
              </a:rPr>
              <a:t>Direct impacts of video content, emotional tone, and social capital on collective engagement</a:t>
            </a:r>
          </a:p>
        </p:txBody>
      </p:sp>
      <p:sp>
        <p:nvSpPr>
          <p:cNvPr id="40" name="Rectangle 39">
            <a:extLst>
              <a:ext uri="{FF2B5EF4-FFF2-40B4-BE49-F238E27FC236}">
                <a16:creationId xmlns:a16="http://schemas.microsoft.com/office/drawing/2014/main" id="{C3A0DBA5-5A64-1842-83EC-22D2E05DA477}"/>
              </a:ext>
            </a:extLst>
          </p:cNvPr>
          <p:cNvSpPr/>
          <p:nvPr/>
        </p:nvSpPr>
        <p:spPr>
          <a:xfrm>
            <a:off x="320039" y="4281183"/>
            <a:ext cx="8839200" cy="369332"/>
          </a:xfrm>
          <a:prstGeom prst="rect">
            <a:avLst/>
          </a:prstGeom>
        </p:spPr>
        <p:txBody>
          <a:bodyPr wrap="square">
            <a:spAutoFit/>
          </a:bodyPr>
          <a:lstStyle/>
          <a:p>
            <a:pPr algn="just"/>
            <a:r>
              <a:rPr lang="en-US" b="1" dirty="0">
                <a:cs typeface="Times New Roman" panose="02020603050405020304" pitchFamily="18" charset="0"/>
              </a:rPr>
              <a:t>Moderating effects of social capital and self-disclosure</a:t>
            </a:r>
          </a:p>
        </p:txBody>
      </p:sp>
      <p:sp>
        <p:nvSpPr>
          <p:cNvPr id="41" name="TextBox 40">
            <a:extLst>
              <a:ext uri="{FF2B5EF4-FFF2-40B4-BE49-F238E27FC236}">
                <a16:creationId xmlns:a16="http://schemas.microsoft.com/office/drawing/2014/main" id="{29E76138-1036-0F44-BD2F-88963FBBB3AE}"/>
              </a:ext>
            </a:extLst>
          </p:cNvPr>
          <p:cNvSpPr txBox="1"/>
          <p:nvPr/>
        </p:nvSpPr>
        <p:spPr>
          <a:xfrm>
            <a:off x="320039" y="4792047"/>
            <a:ext cx="10949354" cy="1354217"/>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US" dirty="0">
                <a:cs typeface="Times New Roman" panose="02020603050405020304" pitchFamily="18" charset="0"/>
              </a:rPr>
              <a:t>H4: social capital positively moderates (a) the relationship between medical information quality and collective engagement and (b) the relationship between </a:t>
            </a:r>
            <a:r>
              <a:rPr lang="en-US" altLang="zh-CN" dirty="0">
                <a:cs typeface="Times New Roman" panose="02020603050405020304" pitchFamily="18" charset="0"/>
              </a:rPr>
              <a:t>emotional tones </a:t>
            </a:r>
            <a:r>
              <a:rPr lang="en-US" dirty="0">
                <a:cs typeface="Times New Roman" panose="02020603050405020304" pitchFamily="18" charset="0"/>
              </a:rPr>
              <a:t>and collective engagement.</a:t>
            </a:r>
          </a:p>
          <a:p>
            <a:pPr marL="285750" indent="-285750" algn="just">
              <a:spcAft>
                <a:spcPts val="1200"/>
              </a:spcAft>
              <a:buFont typeface="Arial" panose="020B0604020202020204" pitchFamily="34" charset="0"/>
              <a:buChar char="•"/>
            </a:pPr>
            <a:r>
              <a:rPr lang="en-US" dirty="0">
                <a:cs typeface="Times New Roman" panose="02020603050405020304" pitchFamily="18" charset="0"/>
              </a:rPr>
              <a:t>H5:  video creators’ self-disclosure positively moderates (a) the relationship between medical information quality and collective engagement and (b) the relationship between </a:t>
            </a:r>
            <a:r>
              <a:rPr lang="en-US" altLang="zh-CN" dirty="0">
                <a:cs typeface="Times New Roman" panose="02020603050405020304" pitchFamily="18" charset="0"/>
              </a:rPr>
              <a:t>emotional tones </a:t>
            </a:r>
            <a:r>
              <a:rPr lang="en-US" dirty="0">
                <a:cs typeface="Times New Roman" panose="02020603050405020304" pitchFamily="18" charset="0"/>
              </a:rPr>
              <a:t>and collective engagement.</a:t>
            </a:r>
          </a:p>
        </p:txBody>
      </p:sp>
      <p:sp>
        <p:nvSpPr>
          <p:cNvPr id="42" name="TextBox 41">
            <a:extLst>
              <a:ext uri="{FF2B5EF4-FFF2-40B4-BE49-F238E27FC236}">
                <a16:creationId xmlns:a16="http://schemas.microsoft.com/office/drawing/2014/main" id="{8837E894-3A8D-1D4C-9B72-517EEF391515}"/>
              </a:ext>
            </a:extLst>
          </p:cNvPr>
          <p:cNvSpPr txBox="1"/>
          <p:nvPr/>
        </p:nvSpPr>
        <p:spPr>
          <a:xfrm>
            <a:off x="320039" y="1976300"/>
            <a:ext cx="11192609" cy="2092881"/>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US" dirty="0">
                <a:cs typeface="Times New Roman" panose="02020603050405020304" pitchFamily="18" charset="0"/>
              </a:rPr>
              <a:t>H1: medical information quality positively affects collective engagement.</a:t>
            </a:r>
          </a:p>
          <a:p>
            <a:pPr marL="285750" indent="-285750" algn="just">
              <a:spcAft>
                <a:spcPts val="1200"/>
              </a:spcAft>
              <a:buFont typeface="Arial" panose="020B0604020202020204" pitchFamily="34" charset="0"/>
              <a:buChar char="•"/>
            </a:pPr>
            <a:r>
              <a:rPr lang="en-US" altLang="zh-CN" dirty="0">
                <a:cs typeface="Times New Roman" panose="02020603050405020304" pitchFamily="18" charset="0"/>
              </a:rPr>
              <a:t>H2a: a neutral emotional tone positively affects collective engagement.</a:t>
            </a:r>
          </a:p>
          <a:p>
            <a:pPr marL="285750" indent="-285750" algn="just">
              <a:spcAft>
                <a:spcPts val="1200"/>
              </a:spcAft>
              <a:buFont typeface="Arial" panose="020B0604020202020204" pitchFamily="34" charset="0"/>
              <a:buChar char="•"/>
            </a:pPr>
            <a:r>
              <a:rPr lang="en-US" altLang="zh-CN" dirty="0">
                <a:cs typeface="Times New Roman" panose="02020603050405020304" pitchFamily="18" charset="0"/>
              </a:rPr>
              <a:t>H2b: a positive emotional tone positively affect collective engagement.</a:t>
            </a:r>
          </a:p>
          <a:p>
            <a:pPr marL="285750" indent="-285750" algn="just">
              <a:spcAft>
                <a:spcPts val="1200"/>
              </a:spcAft>
              <a:buFont typeface="Arial" panose="020B0604020202020204" pitchFamily="34" charset="0"/>
              <a:buChar char="•"/>
            </a:pPr>
            <a:r>
              <a:rPr lang="en-US" altLang="zh-CN" dirty="0">
                <a:cs typeface="Times New Roman" panose="02020603050405020304" pitchFamily="18" charset="0"/>
              </a:rPr>
              <a:t>H2c: a negative emotions tone negatively affect collective engagement.</a:t>
            </a:r>
          </a:p>
          <a:p>
            <a:pPr marL="285750" indent="-285750" algn="just">
              <a:spcAft>
                <a:spcPts val="1200"/>
              </a:spcAft>
              <a:buFont typeface="Arial" panose="020B0604020202020204" pitchFamily="34" charset="0"/>
              <a:buChar char="•"/>
            </a:pPr>
            <a:r>
              <a:rPr lang="en-US" altLang="zh-CN" dirty="0">
                <a:cs typeface="Times New Roman" panose="02020603050405020304" pitchFamily="18" charset="0"/>
              </a:rPr>
              <a:t>H3: social capital of video creators (number of followers/followees) positively affects collective engagement.</a:t>
            </a:r>
          </a:p>
        </p:txBody>
      </p:sp>
    </p:spTree>
    <p:extLst>
      <p:ext uri="{BB962C8B-B14F-4D97-AF65-F5344CB8AC3E}">
        <p14:creationId xmlns:p14="http://schemas.microsoft.com/office/powerpoint/2010/main" val="155717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80A-7FFC-5543-A89A-E510829B5F2A}"/>
              </a:ext>
            </a:extLst>
          </p:cNvPr>
          <p:cNvSpPr>
            <a:spLocks noGrp="1"/>
          </p:cNvSpPr>
          <p:nvPr>
            <p:ph type="ctrTitle"/>
          </p:nvPr>
        </p:nvSpPr>
        <p:spPr>
          <a:xfrm>
            <a:off x="1" y="0"/>
            <a:ext cx="5781822" cy="1174726"/>
          </a:xfrm>
        </p:spPr>
        <p:txBody>
          <a:bodyPr/>
          <a:lstStyle/>
          <a:p>
            <a:r>
              <a:rPr lang="en-US" dirty="0"/>
              <a:t>Where am I now</a:t>
            </a:r>
          </a:p>
        </p:txBody>
      </p:sp>
      <p:sp>
        <p:nvSpPr>
          <p:cNvPr id="4" name="TextBox 3">
            <a:extLst>
              <a:ext uri="{FF2B5EF4-FFF2-40B4-BE49-F238E27FC236}">
                <a16:creationId xmlns:a16="http://schemas.microsoft.com/office/drawing/2014/main" id="{8FFB2225-7291-D947-A062-0B98497B5496}"/>
              </a:ext>
            </a:extLst>
          </p:cNvPr>
          <p:cNvSpPr txBox="1"/>
          <p:nvPr/>
        </p:nvSpPr>
        <p:spPr>
          <a:xfrm>
            <a:off x="3592286" y="163286"/>
            <a:ext cx="184731" cy="369332"/>
          </a:xfrm>
          <a:prstGeom prst="rect">
            <a:avLst/>
          </a:prstGeom>
          <a:noFill/>
        </p:spPr>
        <p:txBody>
          <a:bodyPr wrap="none" rtlCol="0">
            <a:spAutoFit/>
          </a:bodyPr>
          <a:lstStyle/>
          <a:p>
            <a:endParaRPr lang="en-US" dirty="0"/>
          </a:p>
        </p:txBody>
      </p:sp>
      <p:graphicFrame>
        <p:nvGraphicFramePr>
          <p:cNvPr id="3" name="Table 2">
            <a:extLst>
              <a:ext uri="{FF2B5EF4-FFF2-40B4-BE49-F238E27FC236}">
                <a16:creationId xmlns:a16="http://schemas.microsoft.com/office/drawing/2014/main" id="{DAE551F9-F304-5046-BE79-6927ABC13A51}"/>
              </a:ext>
            </a:extLst>
          </p:cNvPr>
          <p:cNvGraphicFramePr>
            <a:graphicFrameLocks noGrp="1"/>
          </p:cNvGraphicFramePr>
          <p:nvPr>
            <p:extLst>
              <p:ext uri="{D42A27DB-BD31-4B8C-83A1-F6EECF244321}">
                <p14:modId xmlns:p14="http://schemas.microsoft.com/office/powerpoint/2010/main" val="1220559453"/>
              </p:ext>
            </p:extLst>
          </p:nvPr>
        </p:nvGraphicFramePr>
        <p:xfrm>
          <a:off x="386079" y="1174725"/>
          <a:ext cx="11472986" cy="3244514"/>
        </p:xfrm>
        <a:graphic>
          <a:graphicData uri="http://schemas.openxmlformats.org/drawingml/2006/table">
            <a:tbl>
              <a:tblPr bandRow="1">
                <a:tableStyleId>{5C22544A-7EE6-4342-B048-85BDC9FD1C3A}</a:tableStyleId>
              </a:tblPr>
              <a:tblGrid>
                <a:gridCol w="9419103">
                  <a:extLst>
                    <a:ext uri="{9D8B030D-6E8A-4147-A177-3AD203B41FA5}">
                      <a16:colId xmlns:a16="http://schemas.microsoft.com/office/drawing/2014/main" val="1562504768"/>
                    </a:ext>
                  </a:extLst>
                </a:gridCol>
                <a:gridCol w="2053883">
                  <a:extLst>
                    <a:ext uri="{9D8B030D-6E8A-4147-A177-3AD203B41FA5}">
                      <a16:colId xmlns:a16="http://schemas.microsoft.com/office/drawing/2014/main" val="3261355669"/>
                    </a:ext>
                  </a:extLst>
                </a:gridCol>
              </a:tblGrid>
              <a:tr h="527466">
                <a:tc>
                  <a:txBody>
                    <a:bodyPr/>
                    <a:lstStyle/>
                    <a:p>
                      <a:r>
                        <a:rPr lang="en-US" sz="1800" dirty="0">
                          <a:solidFill>
                            <a:srgbClr val="FF0000"/>
                          </a:solidFill>
                          <a:cs typeface="Times New Roman" panose="02020603050405020304" pitchFamily="18" charset="0"/>
                        </a:rPr>
                        <a:t>Collect data from </a:t>
                      </a:r>
                      <a:r>
                        <a:rPr lang="en-US" sz="1800" dirty="0" err="1">
                          <a:solidFill>
                            <a:srgbClr val="FF0000"/>
                          </a:solidFill>
                          <a:cs typeface="Times New Roman" panose="02020603050405020304" pitchFamily="18" charset="0"/>
                        </a:rPr>
                        <a:t>Douyin</a:t>
                      </a:r>
                      <a:r>
                        <a:rPr lang="en-US" sz="1800" dirty="0">
                          <a:solidFill>
                            <a:srgbClr val="FF0000"/>
                          </a:solidFill>
                          <a:cs typeface="Times New Roman" panose="02020603050405020304" pitchFamily="18" charset="0"/>
                        </a:rPr>
                        <a:t> app</a:t>
                      </a:r>
                      <a:endParaRPr lang="en-US" dirty="0"/>
                    </a:p>
                  </a:txBody>
                  <a:tcPr/>
                </a:tc>
                <a:tc>
                  <a:txBody>
                    <a:bodyPr/>
                    <a:lstStyle/>
                    <a:p>
                      <a:r>
                        <a:rPr lang="en-US" sz="1800" dirty="0">
                          <a:solidFill>
                            <a:srgbClr val="FF0000"/>
                          </a:solidFill>
                        </a:rPr>
                        <a:t>2021/10 - 2021/11</a:t>
                      </a:r>
                      <a:endParaRPr lang="en-US" dirty="0"/>
                    </a:p>
                  </a:txBody>
                  <a:tcPr/>
                </a:tc>
                <a:extLst>
                  <a:ext uri="{0D108BD9-81ED-4DB2-BD59-A6C34878D82A}">
                    <a16:rowId xmlns:a16="http://schemas.microsoft.com/office/drawing/2014/main" val="1478463764"/>
                  </a:ext>
                </a:extLst>
              </a:tr>
              <a:tr h="511415">
                <a:tc>
                  <a:txBody>
                    <a:bodyPr/>
                    <a:lstStyle/>
                    <a:p>
                      <a:r>
                        <a:rPr lang="en-US" sz="1800" dirty="0">
                          <a:cs typeface="Times New Roman" panose="02020603050405020304" pitchFamily="18" charset="0"/>
                        </a:rPr>
                        <a:t>Extract video captions and do medical terminology annotation</a:t>
                      </a:r>
                      <a:endParaRPr lang="en-US" dirty="0"/>
                    </a:p>
                  </a:txBody>
                  <a:tcPr/>
                </a:tc>
                <a:tc>
                  <a:txBody>
                    <a:bodyPr/>
                    <a:lstStyle/>
                    <a:p>
                      <a:r>
                        <a:rPr lang="en-US" sz="1800" dirty="0"/>
                        <a:t>2021/11 - 2021/12</a:t>
                      </a:r>
                      <a:endParaRPr lang="en-US" dirty="0"/>
                    </a:p>
                  </a:txBody>
                  <a:tcPr/>
                </a:tc>
                <a:extLst>
                  <a:ext uri="{0D108BD9-81ED-4DB2-BD59-A6C34878D82A}">
                    <a16:rowId xmlns:a16="http://schemas.microsoft.com/office/drawing/2014/main" val="1222099645"/>
                  </a:ext>
                </a:extLst>
              </a:tr>
              <a:tr h="642136">
                <a:tc>
                  <a:txBody>
                    <a:bodyPr/>
                    <a:lstStyle/>
                    <a:p>
                      <a:r>
                        <a:rPr lang="en-US" sz="1800" dirty="0">
                          <a:cs typeface="Times New Roman" panose="02020603050405020304" pitchFamily="18" charset="0"/>
                        </a:rPr>
                        <a:t>Use machine learning methods to classify all the videos (high versus low medical information)</a:t>
                      </a:r>
                      <a:endParaRPr lang="en-US" dirty="0"/>
                    </a:p>
                  </a:txBody>
                  <a:tcPr/>
                </a:tc>
                <a:tc>
                  <a:txBody>
                    <a:bodyPr/>
                    <a:lstStyle/>
                    <a:p>
                      <a:r>
                        <a:rPr lang="en-US" sz="1800" dirty="0"/>
                        <a:t>2021/12 - 2022/01</a:t>
                      </a:r>
                      <a:endParaRPr lang="en-US" dirty="0"/>
                    </a:p>
                  </a:txBody>
                  <a:tcPr/>
                </a:tc>
                <a:extLst>
                  <a:ext uri="{0D108BD9-81ED-4DB2-BD59-A6C34878D82A}">
                    <a16:rowId xmlns:a16="http://schemas.microsoft.com/office/drawing/2014/main" val="3904346439"/>
                  </a:ext>
                </a:extLst>
              </a:tr>
              <a:tr h="956603">
                <a:tc>
                  <a:txBody>
                    <a:bodyPr/>
                    <a:lstStyle/>
                    <a:p>
                      <a:r>
                        <a:rPr lang="en-US" sz="1800" dirty="0">
                          <a:cs typeface="Times New Roman" panose="02020603050405020304" pitchFamily="18" charset="0"/>
                        </a:rPr>
                        <a:t>Use sentiment analysis tools such as </a:t>
                      </a:r>
                      <a:r>
                        <a:rPr lang="en-US" altLang="zh-CN" sz="1800" dirty="0">
                          <a:cs typeface="Times New Roman" panose="02020603050405020304" pitchFamily="18" charset="0"/>
                        </a:rPr>
                        <a:t>VADER to automatically classify the sentiment polarity of a given sentence</a:t>
                      </a:r>
                      <a:endParaRPr lang="en-US" dirty="0"/>
                    </a:p>
                  </a:txBody>
                  <a:tcPr/>
                </a:tc>
                <a:tc>
                  <a:txBody>
                    <a:bodyPr/>
                    <a:lstStyle/>
                    <a:p>
                      <a:r>
                        <a:rPr lang="en-US" sz="1800" dirty="0"/>
                        <a:t>2022/01 - 2022/02</a:t>
                      </a:r>
                      <a:endParaRPr lang="en-US" dirty="0"/>
                    </a:p>
                  </a:txBody>
                  <a:tcPr/>
                </a:tc>
                <a:extLst>
                  <a:ext uri="{0D108BD9-81ED-4DB2-BD59-A6C34878D82A}">
                    <a16:rowId xmlns:a16="http://schemas.microsoft.com/office/drawing/2014/main" val="3674505054"/>
                  </a:ext>
                </a:extLst>
              </a:tr>
              <a:tr h="606894">
                <a:tc>
                  <a:txBody>
                    <a:bodyPr/>
                    <a:lstStyle/>
                    <a:p>
                      <a:r>
                        <a:rPr lang="en-US" sz="1800" dirty="0">
                          <a:cs typeface="Times New Roman" panose="02020603050405020304" pitchFamily="18" charset="0"/>
                        </a:rPr>
                        <a:t>Other data analysis work</a:t>
                      </a:r>
                      <a:endParaRPr lang="en-US" dirty="0"/>
                    </a:p>
                  </a:txBody>
                  <a:tcPr/>
                </a:tc>
                <a:tc>
                  <a:txBody>
                    <a:bodyPr/>
                    <a:lstStyle/>
                    <a:p>
                      <a:r>
                        <a:rPr lang="en-US" sz="1800" dirty="0"/>
                        <a:t>2022/02 -</a:t>
                      </a:r>
                      <a:endParaRPr lang="en-US" dirty="0"/>
                    </a:p>
                  </a:txBody>
                  <a:tcPr/>
                </a:tc>
                <a:extLst>
                  <a:ext uri="{0D108BD9-81ED-4DB2-BD59-A6C34878D82A}">
                    <a16:rowId xmlns:a16="http://schemas.microsoft.com/office/drawing/2014/main" val="2656715153"/>
                  </a:ext>
                </a:extLst>
              </a:tr>
            </a:tbl>
          </a:graphicData>
        </a:graphic>
      </p:graphicFrame>
    </p:spTree>
    <p:extLst>
      <p:ext uri="{BB962C8B-B14F-4D97-AF65-F5344CB8AC3E}">
        <p14:creationId xmlns:p14="http://schemas.microsoft.com/office/powerpoint/2010/main" val="29799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80A-7FFC-5543-A89A-E510829B5F2A}"/>
              </a:ext>
            </a:extLst>
          </p:cNvPr>
          <p:cNvSpPr>
            <a:spLocks noGrp="1"/>
          </p:cNvSpPr>
          <p:nvPr>
            <p:ph type="ctrTitle"/>
          </p:nvPr>
        </p:nvSpPr>
        <p:spPr>
          <a:xfrm>
            <a:off x="0" y="-5508"/>
            <a:ext cx="2625969" cy="1076252"/>
          </a:xfrm>
        </p:spPr>
        <p:txBody>
          <a:bodyPr/>
          <a:lstStyle/>
          <a:p>
            <a:r>
              <a:rPr lang="en-US" dirty="0"/>
              <a:t>Why?</a:t>
            </a:r>
          </a:p>
        </p:txBody>
      </p:sp>
      <p:sp>
        <p:nvSpPr>
          <p:cNvPr id="3" name="Subtitle 2">
            <a:extLst>
              <a:ext uri="{FF2B5EF4-FFF2-40B4-BE49-F238E27FC236}">
                <a16:creationId xmlns:a16="http://schemas.microsoft.com/office/drawing/2014/main" id="{2EAD737D-709F-8945-B385-6C8F64A83FA9}"/>
              </a:ext>
            </a:extLst>
          </p:cNvPr>
          <p:cNvSpPr>
            <a:spLocks noGrp="1"/>
          </p:cNvSpPr>
          <p:nvPr>
            <p:ph type="subTitle" idx="1"/>
          </p:nvPr>
        </p:nvSpPr>
        <p:spPr>
          <a:xfrm>
            <a:off x="436098" y="1366166"/>
            <a:ext cx="11268221" cy="3459052"/>
          </a:xfrm>
        </p:spPr>
        <p:txBody>
          <a:bodyPr>
            <a:normAutofit/>
          </a:bodyPr>
          <a:lstStyle/>
          <a:p>
            <a:pPr algn="l">
              <a:lnSpc>
                <a:spcPct val="100000"/>
              </a:lnSpc>
            </a:pPr>
            <a:r>
              <a:rPr lang="en-US" sz="1900" dirty="0"/>
              <a:t>Underestimate the difficulty to collect the data on </a:t>
            </a:r>
            <a:r>
              <a:rPr lang="en-US" sz="1900" dirty="0" err="1"/>
              <a:t>Douyin</a:t>
            </a:r>
            <a:r>
              <a:rPr lang="en-US" sz="1900" dirty="0"/>
              <a:t>.</a:t>
            </a:r>
          </a:p>
          <a:p>
            <a:pPr algn="l">
              <a:lnSpc>
                <a:spcPct val="100000"/>
              </a:lnSpc>
            </a:pPr>
            <a:endParaRPr lang="en-US" sz="1900" dirty="0"/>
          </a:p>
          <a:p>
            <a:pPr algn="l">
              <a:lnSpc>
                <a:spcPct val="100000"/>
              </a:lnSpc>
            </a:pPr>
            <a:r>
              <a:rPr lang="en-US" sz="1900" dirty="0"/>
              <a:t>1. Many technologies and mechanisms applied to limit the activity of data crawling by the platform, like a certain quota of 8000 videos for searching is assigned to one account per day, after that, searching service would be suspended.</a:t>
            </a:r>
          </a:p>
          <a:p>
            <a:pPr algn="l">
              <a:lnSpc>
                <a:spcPct val="100000"/>
              </a:lnSpc>
            </a:pPr>
            <a:endParaRPr lang="en-US" sz="1900" dirty="0"/>
          </a:p>
          <a:p>
            <a:pPr algn="l">
              <a:lnSpc>
                <a:spcPct val="100000"/>
              </a:lnSpc>
            </a:pPr>
            <a:r>
              <a:rPr lang="en-US" sz="1900" dirty="0"/>
              <a:t>2. A very strong computer science background is necessary.</a:t>
            </a:r>
          </a:p>
        </p:txBody>
      </p:sp>
      <p:sp>
        <p:nvSpPr>
          <p:cNvPr id="4" name="TextBox 3">
            <a:extLst>
              <a:ext uri="{FF2B5EF4-FFF2-40B4-BE49-F238E27FC236}">
                <a16:creationId xmlns:a16="http://schemas.microsoft.com/office/drawing/2014/main" id="{8FFB2225-7291-D947-A062-0B98497B5496}"/>
              </a:ext>
            </a:extLst>
          </p:cNvPr>
          <p:cNvSpPr txBox="1"/>
          <p:nvPr/>
        </p:nvSpPr>
        <p:spPr>
          <a:xfrm>
            <a:off x="3592286" y="16328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2480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80A-7FFC-5543-A89A-E510829B5F2A}"/>
              </a:ext>
            </a:extLst>
          </p:cNvPr>
          <p:cNvSpPr>
            <a:spLocks noGrp="1"/>
          </p:cNvSpPr>
          <p:nvPr>
            <p:ph type="ctrTitle"/>
          </p:nvPr>
        </p:nvSpPr>
        <p:spPr>
          <a:xfrm>
            <a:off x="0" y="0"/>
            <a:ext cx="7099495" cy="1086265"/>
          </a:xfrm>
        </p:spPr>
        <p:txBody>
          <a:bodyPr/>
          <a:lstStyle/>
          <a:p>
            <a:r>
              <a:rPr lang="en-US" dirty="0"/>
              <a:t>What has been done</a:t>
            </a:r>
          </a:p>
        </p:txBody>
      </p:sp>
      <p:sp>
        <p:nvSpPr>
          <p:cNvPr id="4" name="TextBox 3">
            <a:extLst>
              <a:ext uri="{FF2B5EF4-FFF2-40B4-BE49-F238E27FC236}">
                <a16:creationId xmlns:a16="http://schemas.microsoft.com/office/drawing/2014/main" id="{8FFB2225-7291-D947-A062-0B98497B5496}"/>
              </a:ext>
            </a:extLst>
          </p:cNvPr>
          <p:cNvSpPr txBox="1"/>
          <p:nvPr/>
        </p:nvSpPr>
        <p:spPr>
          <a:xfrm>
            <a:off x="3592286" y="163286"/>
            <a:ext cx="184731" cy="369332"/>
          </a:xfrm>
          <a:prstGeom prst="rect">
            <a:avLst/>
          </a:prstGeom>
          <a:noFill/>
        </p:spPr>
        <p:txBody>
          <a:bodyPr wrap="none" rtlCol="0">
            <a:spAutoFit/>
          </a:bodyPr>
          <a:lstStyle/>
          <a:p>
            <a:endParaRPr lang="en-US" dirty="0"/>
          </a:p>
        </p:txBody>
      </p:sp>
      <p:sp>
        <p:nvSpPr>
          <p:cNvPr id="5" name="Subtitle 2">
            <a:extLst>
              <a:ext uri="{FF2B5EF4-FFF2-40B4-BE49-F238E27FC236}">
                <a16:creationId xmlns:a16="http://schemas.microsoft.com/office/drawing/2014/main" id="{AA680C36-9A98-1946-9E36-BA15F4E28453}"/>
              </a:ext>
            </a:extLst>
          </p:cNvPr>
          <p:cNvSpPr>
            <a:spLocks noGrp="1"/>
          </p:cNvSpPr>
          <p:nvPr>
            <p:ph type="subTitle" idx="1"/>
          </p:nvPr>
        </p:nvSpPr>
        <p:spPr>
          <a:xfrm>
            <a:off x="379827" y="1249551"/>
            <a:ext cx="11268221" cy="3459052"/>
          </a:xfrm>
        </p:spPr>
        <p:txBody>
          <a:bodyPr>
            <a:normAutofit/>
          </a:bodyPr>
          <a:lstStyle/>
          <a:p>
            <a:pPr marL="457200" indent="-457200" algn="l">
              <a:buAutoNum type="arabicPeriod"/>
            </a:pPr>
            <a:r>
              <a:rPr lang="en-US" sz="1900" dirty="0"/>
              <a:t>At first, I tried to develop a crawler by myself to collect the data on </a:t>
            </a:r>
            <a:r>
              <a:rPr lang="en-US" sz="1900" dirty="0" err="1"/>
              <a:t>Douyin</a:t>
            </a:r>
            <a:r>
              <a:rPr lang="en-US" sz="1900" dirty="0"/>
              <a:t>, but failed.</a:t>
            </a:r>
          </a:p>
          <a:p>
            <a:pPr marL="457200" indent="-457200" algn="l">
              <a:buAutoNum type="arabicPeriod"/>
            </a:pPr>
            <a:endParaRPr lang="en-US" sz="1900" dirty="0"/>
          </a:p>
          <a:p>
            <a:pPr marL="457200" indent="-457200" algn="l">
              <a:buAutoNum type="arabicPeriod"/>
            </a:pPr>
            <a:r>
              <a:rPr lang="en-US" sz="1900" dirty="0"/>
              <a:t>Tested a lot of professional software, found one, and collected a sample of 400 videos.</a:t>
            </a:r>
          </a:p>
          <a:p>
            <a:pPr marL="457200" indent="-457200" algn="l">
              <a:buAutoNum type="arabicPeriod"/>
            </a:pPr>
            <a:endParaRPr lang="en-US" sz="1900" dirty="0"/>
          </a:p>
          <a:p>
            <a:pPr marL="457200" indent="-457200" algn="l">
              <a:buAutoNum type="arabicPeriod"/>
            </a:pPr>
            <a:r>
              <a:rPr lang="en-US" sz="1900" dirty="0"/>
              <a:t>Subtitle extractor -&gt; voice recognition</a:t>
            </a:r>
          </a:p>
          <a:p>
            <a:pPr marL="457200" indent="-457200" algn="l">
              <a:buAutoNum type="arabicPeriod"/>
            </a:pPr>
            <a:endParaRPr lang="en-US" sz="1900" dirty="0"/>
          </a:p>
        </p:txBody>
      </p:sp>
    </p:spTree>
    <p:extLst>
      <p:ext uri="{BB962C8B-B14F-4D97-AF65-F5344CB8AC3E}">
        <p14:creationId xmlns:p14="http://schemas.microsoft.com/office/powerpoint/2010/main" val="164073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80A-7FFC-5543-A89A-E510829B5F2A}"/>
              </a:ext>
            </a:extLst>
          </p:cNvPr>
          <p:cNvSpPr>
            <a:spLocks noGrp="1"/>
          </p:cNvSpPr>
          <p:nvPr>
            <p:ph type="ctrTitle"/>
          </p:nvPr>
        </p:nvSpPr>
        <p:spPr>
          <a:xfrm>
            <a:off x="356461" y="-15498"/>
            <a:ext cx="11174278" cy="1153551"/>
          </a:xfrm>
        </p:spPr>
        <p:txBody>
          <a:bodyPr>
            <a:normAutofit/>
          </a:bodyPr>
          <a:lstStyle/>
          <a:p>
            <a:pPr algn="l"/>
            <a:r>
              <a:rPr lang="en-US" dirty="0"/>
              <a:t>What has been done - Date related</a:t>
            </a:r>
          </a:p>
        </p:txBody>
      </p:sp>
      <p:sp>
        <p:nvSpPr>
          <p:cNvPr id="3" name="Subtitle 2">
            <a:extLst>
              <a:ext uri="{FF2B5EF4-FFF2-40B4-BE49-F238E27FC236}">
                <a16:creationId xmlns:a16="http://schemas.microsoft.com/office/drawing/2014/main" id="{2EAD737D-709F-8945-B385-6C8F64A83FA9}"/>
              </a:ext>
            </a:extLst>
          </p:cNvPr>
          <p:cNvSpPr>
            <a:spLocks noGrp="1"/>
          </p:cNvSpPr>
          <p:nvPr>
            <p:ph type="subTitle" idx="1"/>
          </p:nvPr>
        </p:nvSpPr>
        <p:spPr>
          <a:xfrm>
            <a:off x="140677" y="1316837"/>
            <a:ext cx="11746523" cy="5168369"/>
          </a:xfrm>
        </p:spPr>
        <p:txBody>
          <a:bodyPr>
            <a:normAutofit/>
          </a:bodyPr>
          <a:lstStyle/>
          <a:p>
            <a:pPr algn="l"/>
            <a:endParaRPr lang="en-US" sz="1900" dirty="0"/>
          </a:p>
          <a:p>
            <a:pPr algn="l"/>
            <a:endParaRPr lang="en-US" sz="1900" dirty="0"/>
          </a:p>
          <a:p>
            <a:pPr algn="l"/>
            <a:endParaRPr lang="en-US" sz="1900" dirty="0"/>
          </a:p>
          <a:p>
            <a:pPr algn="l"/>
            <a:endParaRPr lang="en-US" sz="1900" dirty="0"/>
          </a:p>
          <a:p>
            <a:pPr algn="l"/>
            <a:endParaRPr lang="en-US" sz="1900" dirty="0"/>
          </a:p>
        </p:txBody>
      </p:sp>
      <p:sp>
        <p:nvSpPr>
          <p:cNvPr id="4" name="TextBox 3">
            <a:extLst>
              <a:ext uri="{FF2B5EF4-FFF2-40B4-BE49-F238E27FC236}">
                <a16:creationId xmlns:a16="http://schemas.microsoft.com/office/drawing/2014/main" id="{8FFB2225-7291-D947-A062-0B98497B5496}"/>
              </a:ext>
            </a:extLst>
          </p:cNvPr>
          <p:cNvSpPr txBox="1"/>
          <p:nvPr/>
        </p:nvSpPr>
        <p:spPr>
          <a:xfrm>
            <a:off x="3592286" y="163286"/>
            <a:ext cx="184731" cy="369332"/>
          </a:xfrm>
          <a:prstGeom prst="rect">
            <a:avLst/>
          </a:prstGeom>
          <a:noFill/>
        </p:spPr>
        <p:txBody>
          <a:bodyPr wrap="none" rtlCol="0">
            <a:spAutoFit/>
          </a:bodyPr>
          <a:lstStyle/>
          <a:p>
            <a:endParaRPr lang="en-US" dirty="0"/>
          </a:p>
        </p:txBody>
      </p:sp>
      <p:graphicFrame>
        <p:nvGraphicFramePr>
          <p:cNvPr id="5" name="Table 4">
            <a:extLst>
              <a:ext uri="{FF2B5EF4-FFF2-40B4-BE49-F238E27FC236}">
                <a16:creationId xmlns:a16="http://schemas.microsoft.com/office/drawing/2014/main" id="{D74EBA67-52D3-2149-B079-866A6313317D}"/>
              </a:ext>
            </a:extLst>
          </p:cNvPr>
          <p:cNvGraphicFramePr>
            <a:graphicFrameLocks noGrp="1"/>
          </p:cNvGraphicFramePr>
          <p:nvPr>
            <p:extLst>
              <p:ext uri="{D42A27DB-BD31-4B8C-83A1-F6EECF244321}">
                <p14:modId xmlns:p14="http://schemas.microsoft.com/office/powerpoint/2010/main" val="265319624"/>
              </p:ext>
            </p:extLst>
          </p:nvPr>
        </p:nvGraphicFramePr>
        <p:xfrm>
          <a:off x="356461" y="1347315"/>
          <a:ext cx="10754632" cy="4061076"/>
        </p:xfrm>
        <a:graphic>
          <a:graphicData uri="http://schemas.openxmlformats.org/drawingml/2006/table">
            <a:tbl>
              <a:tblPr firstCol="1" bandRow="1">
                <a:tableStyleId>{5C22544A-7EE6-4342-B048-85BDC9FD1C3A}</a:tableStyleId>
              </a:tblPr>
              <a:tblGrid>
                <a:gridCol w="5377316">
                  <a:extLst>
                    <a:ext uri="{9D8B030D-6E8A-4147-A177-3AD203B41FA5}">
                      <a16:colId xmlns:a16="http://schemas.microsoft.com/office/drawing/2014/main" val="2042220399"/>
                    </a:ext>
                  </a:extLst>
                </a:gridCol>
                <a:gridCol w="5377316">
                  <a:extLst>
                    <a:ext uri="{9D8B030D-6E8A-4147-A177-3AD203B41FA5}">
                      <a16:colId xmlns:a16="http://schemas.microsoft.com/office/drawing/2014/main" val="673249558"/>
                    </a:ext>
                  </a:extLst>
                </a:gridCol>
              </a:tblGrid>
              <a:tr h="2030538">
                <a:tc>
                  <a:txBody>
                    <a:bodyPr/>
                    <a:lstStyle/>
                    <a:p>
                      <a:pPr algn="ctr"/>
                      <a:r>
                        <a:rPr lang="en-US" dirty="0"/>
                        <a:t>Data needed</a:t>
                      </a:r>
                    </a:p>
                  </a:txBody>
                  <a:tcPr anchor="ctr"/>
                </a:tc>
                <a:tc>
                  <a:txBody>
                    <a:bodyPr/>
                    <a:lstStyle/>
                    <a:p>
                      <a:r>
                        <a:rPr lang="en-US" dirty="0"/>
                        <a:t>About 80000 videos files, videos’ content, the number of likes, the comments from the viewers, upload time, uploaders’ fans number, uploaders’ name.</a:t>
                      </a:r>
                    </a:p>
                  </a:txBody>
                  <a:tcPr/>
                </a:tc>
                <a:extLst>
                  <a:ext uri="{0D108BD9-81ED-4DB2-BD59-A6C34878D82A}">
                    <a16:rowId xmlns:a16="http://schemas.microsoft.com/office/drawing/2014/main" val="761507862"/>
                  </a:ext>
                </a:extLst>
              </a:tr>
              <a:tr h="2030538">
                <a:tc>
                  <a:txBody>
                    <a:bodyPr/>
                    <a:lstStyle/>
                    <a:p>
                      <a:pPr algn="ctr"/>
                      <a:r>
                        <a:rPr lang="en-US" dirty="0"/>
                        <a:t>What I have collected already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sample group of </a:t>
                      </a:r>
                      <a:r>
                        <a:rPr lang="en-US" dirty="0">
                          <a:solidFill>
                            <a:srgbClr val="FF0000"/>
                          </a:solidFill>
                        </a:rPr>
                        <a:t>400</a:t>
                      </a:r>
                      <a:r>
                        <a:rPr lang="en-US" dirty="0"/>
                        <a:t> videos files, videos’ content, the number of likes, upload time, uploaders’ fans number, uploaders’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number of likes, uploaders’ name, upload time, uploaders’ fans number, and the URL of 40000 videos </a:t>
                      </a:r>
                    </a:p>
                    <a:p>
                      <a:endParaRPr lang="en-US" dirty="0"/>
                    </a:p>
                  </a:txBody>
                  <a:tcPr/>
                </a:tc>
                <a:extLst>
                  <a:ext uri="{0D108BD9-81ED-4DB2-BD59-A6C34878D82A}">
                    <a16:rowId xmlns:a16="http://schemas.microsoft.com/office/drawing/2014/main" val="3336010890"/>
                  </a:ext>
                </a:extLst>
              </a:tr>
            </a:tbl>
          </a:graphicData>
        </a:graphic>
      </p:graphicFrame>
    </p:spTree>
    <p:extLst>
      <p:ext uri="{BB962C8B-B14F-4D97-AF65-F5344CB8AC3E}">
        <p14:creationId xmlns:p14="http://schemas.microsoft.com/office/powerpoint/2010/main" val="33525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80A-7FFC-5543-A89A-E510829B5F2A}"/>
              </a:ext>
            </a:extLst>
          </p:cNvPr>
          <p:cNvSpPr>
            <a:spLocks noGrp="1"/>
          </p:cNvSpPr>
          <p:nvPr>
            <p:ph type="ctrTitle"/>
          </p:nvPr>
        </p:nvSpPr>
        <p:spPr>
          <a:xfrm>
            <a:off x="1" y="0"/>
            <a:ext cx="7652824" cy="1153551"/>
          </a:xfrm>
        </p:spPr>
        <p:txBody>
          <a:bodyPr>
            <a:normAutofit/>
          </a:bodyPr>
          <a:lstStyle/>
          <a:p>
            <a:r>
              <a:rPr lang="en-US" dirty="0"/>
              <a:t>What’s the future plan</a:t>
            </a:r>
          </a:p>
        </p:txBody>
      </p:sp>
      <p:sp>
        <p:nvSpPr>
          <p:cNvPr id="3" name="Subtitle 2">
            <a:extLst>
              <a:ext uri="{FF2B5EF4-FFF2-40B4-BE49-F238E27FC236}">
                <a16:creationId xmlns:a16="http://schemas.microsoft.com/office/drawing/2014/main" id="{2EAD737D-709F-8945-B385-6C8F64A83FA9}"/>
              </a:ext>
            </a:extLst>
          </p:cNvPr>
          <p:cNvSpPr>
            <a:spLocks noGrp="1"/>
          </p:cNvSpPr>
          <p:nvPr>
            <p:ph type="subTitle" idx="1"/>
          </p:nvPr>
        </p:nvSpPr>
        <p:spPr>
          <a:xfrm>
            <a:off x="140677" y="1316837"/>
            <a:ext cx="11746523" cy="5168369"/>
          </a:xfrm>
        </p:spPr>
        <p:txBody>
          <a:bodyPr>
            <a:normAutofit/>
          </a:bodyPr>
          <a:lstStyle/>
          <a:p>
            <a:pPr algn="l">
              <a:lnSpc>
                <a:spcPct val="100000"/>
              </a:lnSpc>
            </a:pPr>
            <a:r>
              <a:rPr lang="en-US" sz="1900" dirty="0"/>
              <a:t>I think 80% time will be spent on the data crawling task.</a:t>
            </a:r>
          </a:p>
          <a:p>
            <a:pPr algn="l">
              <a:lnSpc>
                <a:spcPct val="100000"/>
              </a:lnSpc>
            </a:pPr>
            <a:endParaRPr lang="en-US" sz="1900" dirty="0"/>
          </a:p>
          <a:p>
            <a:pPr algn="l">
              <a:lnSpc>
                <a:spcPct val="100000"/>
              </a:lnSpc>
            </a:pPr>
            <a:r>
              <a:rPr lang="en-US" sz="1900" dirty="0"/>
              <a:t>Or we can reduce the total number of needed video, to like 5000? 80000 seems like to be an impossible task, at least for me if there is no professional guide in terms of technology.</a:t>
            </a:r>
          </a:p>
          <a:p>
            <a:pPr algn="l"/>
            <a:endParaRPr lang="en-US" sz="1900" dirty="0"/>
          </a:p>
          <a:p>
            <a:pPr algn="l"/>
            <a:r>
              <a:rPr lang="en-US" sz="1900" dirty="0"/>
              <a:t>Or change the subject from videos to articles. Chart below is the preliminary plan.</a:t>
            </a:r>
          </a:p>
          <a:p>
            <a:pPr algn="l"/>
            <a:endParaRPr lang="en-US" sz="1900" dirty="0"/>
          </a:p>
          <a:p>
            <a:pPr algn="l"/>
            <a:endParaRPr lang="en-US" sz="1900" dirty="0"/>
          </a:p>
        </p:txBody>
      </p:sp>
      <p:sp>
        <p:nvSpPr>
          <p:cNvPr id="4" name="TextBox 3">
            <a:extLst>
              <a:ext uri="{FF2B5EF4-FFF2-40B4-BE49-F238E27FC236}">
                <a16:creationId xmlns:a16="http://schemas.microsoft.com/office/drawing/2014/main" id="{8FFB2225-7291-D947-A062-0B98497B5496}"/>
              </a:ext>
            </a:extLst>
          </p:cNvPr>
          <p:cNvSpPr txBox="1"/>
          <p:nvPr/>
        </p:nvSpPr>
        <p:spPr>
          <a:xfrm>
            <a:off x="3592286" y="163286"/>
            <a:ext cx="184731" cy="369332"/>
          </a:xfrm>
          <a:prstGeom prst="rect">
            <a:avLst/>
          </a:prstGeom>
          <a:noFill/>
        </p:spPr>
        <p:txBody>
          <a:bodyPr wrap="none" rtlCol="0">
            <a:spAutoFit/>
          </a:bodyPr>
          <a:lstStyle/>
          <a:p>
            <a:endParaRPr lang="en-US" dirty="0"/>
          </a:p>
        </p:txBody>
      </p:sp>
      <p:graphicFrame>
        <p:nvGraphicFramePr>
          <p:cNvPr id="5" name="Table 4">
            <a:extLst>
              <a:ext uri="{FF2B5EF4-FFF2-40B4-BE49-F238E27FC236}">
                <a16:creationId xmlns:a16="http://schemas.microsoft.com/office/drawing/2014/main" id="{F4DBDE00-B14F-F04F-B8B1-AB094655FCB1}"/>
              </a:ext>
            </a:extLst>
          </p:cNvPr>
          <p:cNvGraphicFramePr>
            <a:graphicFrameLocks noGrp="1"/>
          </p:cNvGraphicFramePr>
          <p:nvPr>
            <p:extLst>
              <p:ext uri="{D42A27DB-BD31-4B8C-83A1-F6EECF244321}">
                <p14:modId xmlns:p14="http://schemas.microsoft.com/office/powerpoint/2010/main" val="839484333"/>
              </p:ext>
            </p:extLst>
          </p:nvPr>
        </p:nvGraphicFramePr>
        <p:xfrm>
          <a:off x="140675" y="3901022"/>
          <a:ext cx="11551972" cy="1722788"/>
        </p:xfrm>
        <a:graphic>
          <a:graphicData uri="http://schemas.openxmlformats.org/drawingml/2006/table">
            <a:tbl>
              <a:tblPr bandRow="1">
                <a:tableStyleId>{5C22544A-7EE6-4342-B048-85BDC9FD1C3A}</a:tableStyleId>
              </a:tblPr>
              <a:tblGrid>
                <a:gridCol w="5775986">
                  <a:extLst>
                    <a:ext uri="{9D8B030D-6E8A-4147-A177-3AD203B41FA5}">
                      <a16:colId xmlns:a16="http://schemas.microsoft.com/office/drawing/2014/main" val="996797116"/>
                    </a:ext>
                  </a:extLst>
                </a:gridCol>
                <a:gridCol w="5775986">
                  <a:extLst>
                    <a:ext uri="{9D8B030D-6E8A-4147-A177-3AD203B41FA5}">
                      <a16:colId xmlns:a16="http://schemas.microsoft.com/office/drawing/2014/main" val="4176997346"/>
                    </a:ext>
                  </a:extLst>
                </a:gridCol>
              </a:tblGrid>
              <a:tr h="430697">
                <a:tc>
                  <a:txBody>
                    <a:bodyPr/>
                    <a:lstStyle/>
                    <a:p>
                      <a:r>
                        <a:rPr lang="en-US" dirty="0"/>
                        <a:t>Platform</a:t>
                      </a:r>
                    </a:p>
                  </a:txBody>
                  <a:tcPr/>
                </a:tc>
                <a:tc>
                  <a:txBody>
                    <a:bodyPr/>
                    <a:lstStyle/>
                    <a:p>
                      <a:r>
                        <a:rPr lang="en-US" dirty="0" err="1"/>
                        <a:t>Toutiao</a:t>
                      </a:r>
                      <a:endParaRPr lang="en-US" dirty="0"/>
                    </a:p>
                  </a:txBody>
                  <a:tcPr/>
                </a:tc>
                <a:extLst>
                  <a:ext uri="{0D108BD9-81ED-4DB2-BD59-A6C34878D82A}">
                    <a16:rowId xmlns:a16="http://schemas.microsoft.com/office/drawing/2014/main" val="3513487069"/>
                  </a:ext>
                </a:extLst>
              </a:tr>
              <a:tr h="430697">
                <a:tc>
                  <a:txBody>
                    <a:bodyPr/>
                    <a:lstStyle/>
                    <a:p>
                      <a:r>
                        <a:rPr lang="en-US" dirty="0"/>
                        <a:t>Search keywords</a:t>
                      </a:r>
                    </a:p>
                  </a:txBody>
                  <a:tcPr/>
                </a:tc>
                <a:tc>
                  <a:txBody>
                    <a:bodyPr/>
                    <a:lstStyle/>
                    <a:p>
                      <a:r>
                        <a:rPr lang="en-US" dirty="0"/>
                        <a:t>Not changed</a:t>
                      </a:r>
                    </a:p>
                  </a:txBody>
                  <a:tcPr/>
                </a:tc>
                <a:extLst>
                  <a:ext uri="{0D108BD9-81ED-4DB2-BD59-A6C34878D82A}">
                    <a16:rowId xmlns:a16="http://schemas.microsoft.com/office/drawing/2014/main" val="2921837468"/>
                  </a:ext>
                </a:extLst>
              </a:tr>
              <a:tr h="430697">
                <a:tc>
                  <a:txBody>
                    <a:bodyPr/>
                    <a:lstStyle/>
                    <a:p>
                      <a:r>
                        <a:rPr lang="en-US" dirty="0"/>
                        <a:t>Data</a:t>
                      </a:r>
                    </a:p>
                  </a:txBody>
                  <a:tcPr/>
                </a:tc>
                <a:tc>
                  <a:txBody>
                    <a:bodyPr/>
                    <a:lstStyle/>
                    <a:p>
                      <a:r>
                        <a:rPr lang="en-US" dirty="0"/>
                        <a:t>The articles, the comments, the number of likes, etc.</a:t>
                      </a:r>
                    </a:p>
                  </a:txBody>
                  <a:tcPr/>
                </a:tc>
                <a:extLst>
                  <a:ext uri="{0D108BD9-81ED-4DB2-BD59-A6C34878D82A}">
                    <a16:rowId xmlns:a16="http://schemas.microsoft.com/office/drawing/2014/main" val="1761541658"/>
                  </a:ext>
                </a:extLst>
              </a:tr>
              <a:tr h="430697">
                <a:tc>
                  <a:txBody>
                    <a:bodyPr/>
                    <a:lstStyle/>
                    <a:p>
                      <a:r>
                        <a:rPr lang="en-US" dirty="0"/>
                        <a:t>Analysis method</a:t>
                      </a:r>
                    </a:p>
                  </a:txBody>
                  <a:tcPr/>
                </a:tc>
                <a:tc>
                  <a:txBody>
                    <a:bodyPr/>
                    <a:lstStyle/>
                    <a:p>
                      <a:r>
                        <a:rPr lang="en-US" dirty="0"/>
                        <a:t>Not changed</a:t>
                      </a:r>
                    </a:p>
                  </a:txBody>
                  <a:tcPr/>
                </a:tc>
                <a:extLst>
                  <a:ext uri="{0D108BD9-81ED-4DB2-BD59-A6C34878D82A}">
                    <a16:rowId xmlns:a16="http://schemas.microsoft.com/office/drawing/2014/main" val="3344306731"/>
                  </a:ext>
                </a:extLst>
              </a:tr>
            </a:tbl>
          </a:graphicData>
        </a:graphic>
      </p:graphicFrame>
    </p:spTree>
    <p:extLst>
      <p:ext uri="{BB962C8B-B14F-4D97-AF65-F5344CB8AC3E}">
        <p14:creationId xmlns:p14="http://schemas.microsoft.com/office/powerpoint/2010/main" val="3950164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751</Words>
  <Application>Microsoft Macintosh PowerPoint</Application>
  <PresentationFormat>Widescreen</PresentationFormat>
  <Paragraphs>95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等线</vt:lpstr>
      <vt:lpstr>Arial</vt:lpstr>
      <vt:lpstr>Calibri</vt:lpstr>
      <vt:lpstr>Calibri Light</vt:lpstr>
      <vt:lpstr>Times New Roman</vt:lpstr>
      <vt:lpstr>Office Theme</vt:lpstr>
      <vt:lpstr>Report on the IS Project</vt:lpstr>
      <vt:lpstr>Project Introduction</vt:lpstr>
      <vt:lpstr>Project Introduction</vt:lpstr>
      <vt:lpstr>Project Introduction</vt:lpstr>
      <vt:lpstr>Where am I now</vt:lpstr>
      <vt:lpstr>Why?</vt:lpstr>
      <vt:lpstr>What has been done</vt:lpstr>
      <vt:lpstr>What has been done - Date related</vt:lpstr>
      <vt:lpstr>What’s the future plan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the IS Project</dc:title>
  <dc:creator>fj8syc@outlook.com</dc:creator>
  <cp:lastModifiedBy>邹旭光</cp:lastModifiedBy>
  <cp:revision>15</cp:revision>
  <dcterms:created xsi:type="dcterms:W3CDTF">2021-12-21T06:14:47Z</dcterms:created>
  <dcterms:modified xsi:type="dcterms:W3CDTF">2021-12-21T14:20:00Z</dcterms:modified>
</cp:coreProperties>
</file>