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4"/>
  </p:sldMasterIdLst>
  <p:notesMasterIdLst>
    <p:notesMasterId r:id="rId14"/>
  </p:notesMasterIdLst>
  <p:sldIdLst>
    <p:sldId id="256" r:id="rId5"/>
    <p:sldId id="257" r:id="rId6"/>
    <p:sldId id="262" r:id="rId7"/>
    <p:sldId id="264" r:id="rId8"/>
    <p:sldId id="261" r:id="rId9"/>
    <p:sldId id="259" r:id="rId10"/>
    <p:sldId id="265" r:id="rId11"/>
    <p:sldId id="266" r:id="rId12"/>
    <p:sldId id="260"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51BC45-63C8-4598-A0B2-D2FB174D3B63}" v="40" dt="2023-08-30T10:30:45.21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notesViewPr>
    <p:cSldViewPr snapToGrid="0">
      <p:cViewPr varScale="1">
        <p:scale>
          <a:sx n="63" d="100"/>
          <a:sy n="63" d="100"/>
        </p:scale>
        <p:origin x="320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a picod" userId="S::aurelia.picod@teams.eisti.fr::1838e18e-ec4e-4b0b-b193-ba5d72dd28da" providerId="AD" clId="Web-{2D51BC45-63C8-4598-A0B2-D2FB174D3B63}"/>
    <pc:docChg chg="modSld">
      <pc:chgData name="aurelia picod" userId="S::aurelia.picod@teams.eisti.fr::1838e18e-ec4e-4b0b-b193-ba5d72dd28da" providerId="AD" clId="Web-{2D51BC45-63C8-4598-A0B2-D2FB174D3B63}" dt="2023-08-30T10:30:45.218" v="19" actId="1076"/>
      <pc:docMkLst>
        <pc:docMk/>
      </pc:docMkLst>
      <pc:sldChg chg="modSp">
        <pc:chgData name="aurelia picod" userId="S::aurelia.picod@teams.eisti.fr::1838e18e-ec4e-4b0b-b193-ba5d72dd28da" providerId="AD" clId="Web-{2D51BC45-63C8-4598-A0B2-D2FB174D3B63}" dt="2023-08-30T10:27:45.887" v="3"/>
        <pc:sldMkLst>
          <pc:docMk/>
          <pc:sldMk cId="722124983" sldId="259"/>
        </pc:sldMkLst>
        <pc:graphicFrameChg chg="mod modGraphic">
          <ac:chgData name="aurelia picod" userId="S::aurelia.picod@teams.eisti.fr::1838e18e-ec4e-4b0b-b193-ba5d72dd28da" providerId="AD" clId="Web-{2D51BC45-63C8-4598-A0B2-D2FB174D3B63}" dt="2023-08-30T10:27:45.887" v="3"/>
          <ac:graphicFrameMkLst>
            <pc:docMk/>
            <pc:sldMk cId="722124983" sldId="259"/>
            <ac:graphicFrameMk id="7" creationId="{00000000-0000-0000-0000-000000000000}"/>
          </ac:graphicFrameMkLst>
        </pc:graphicFrameChg>
      </pc:sldChg>
      <pc:sldChg chg="modSp">
        <pc:chgData name="aurelia picod" userId="S::aurelia.picod@teams.eisti.fr::1838e18e-ec4e-4b0b-b193-ba5d72dd28da" providerId="AD" clId="Web-{2D51BC45-63C8-4598-A0B2-D2FB174D3B63}" dt="2023-08-30T10:30:45.218" v="19" actId="1076"/>
        <pc:sldMkLst>
          <pc:docMk/>
          <pc:sldMk cId="805247150" sldId="260"/>
        </pc:sldMkLst>
        <pc:spChg chg="mod">
          <ac:chgData name="aurelia picod" userId="S::aurelia.picod@teams.eisti.fr::1838e18e-ec4e-4b0b-b193-ba5d72dd28da" providerId="AD" clId="Web-{2D51BC45-63C8-4598-A0B2-D2FB174D3B63}" dt="2023-08-30T10:30:45.218" v="19" actId="1076"/>
          <ac:spMkLst>
            <pc:docMk/>
            <pc:sldMk cId="805247150" sldId="260"/>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C6020-7529-4E1F-9EBD-BA866443BC25}" type="datetimeFigureOut">
              <a:rPr lang="fr-FR" smtClean="0"/>
              <a:t>12/09/2023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6DC50-3C61-47BC-B14B-0F8E7EE41A9F}" type="slidenum">
              <a:rPr lang="fr-FR" smtClean="0"/>
              <a:t>‹N°›</a:t>
            </a:fld>
            <a:endParaRPr lang="fr-FR"/>
          </a:p>
        </p:txBody>
      </p:sp>
    </p:spTree>
    <p:extLst>
      <p:ext uri="{BB962C8B-B14F-4D97-AF65-F5344CB8AC3E}">
        <p14:creationId xmlns:p14="http://schemas.microsoft.com/office/powerpoint/2010/main" val="2887377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9B6DC50-3C61-47BC-B14B-0F8E7EE41A9F}" type="slidenum">
              <a:rPr lang="fr-FR" smtClean="0"/>
              <a:t>1</a:t>
            </a:fld>
            <a:endParaRPr lang="fr-FR"/>
          </a:p>
        </p:txBody>
      </p:sp>
    </p:spTree>
    <p:extLst>
      <p:ext uri="{BB962C8B-B14F-4D97-AF65-F5344CB8AC3E}">
        <p14:creationId xmlns:p14="http://schemas.microsoft.com/office/powerpoint/2010/main" val="20118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9B6DC50-3C61-47BC-B14B-0F8E7EE41A9F}" type="slidenum">
              <a:rPr lang="fr-FR" smtClean="0"/>
              <a:t>2</a:t>
            </a:fld>
            <a:endParaRPr lang="fr-FR"/>
          </a:p>
        </p:txBody>
      </p:sp>
    </p:spTree>
    <p:extLst>
      <p:ext uri="{BB962C8B-B14F-4D97-AF65-F5344CB8AC3E}">
        <p14:creationId xmlns:p14="http://schemas.microsoft.com/office/powerpoint/2010/main" val="2550836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 prérequis: sensibilisation à la com, outils de com</a:t>
            </a:r>
            <a:r>
              <a:rPr lang="fr-FR" baseline="0" dirty="0"/>
              <a:t> professionnel, expression orale et écrite, communication interculturelle, ouverture culturelle</a:t>
            </a:r>
          </a:p>
          <a:p>
            <a:r>
              <a:rPr lang="fr-FR" baseline="0" dirty="0" err="1"/>
              <a:t>Postrequis</a:t>
            </a:r>
            <a:r>
              <a:rPr lang="fr-FR" baseline="0" dirty="0"/>
              <a:t>: Animation de réunion</a:t>
            </a:r>
          </a:p>
          <a:p>
            <a:r>
              <a:rPr lang="fr-FR" baseline="0" dirty="0"/>
              <a:t>2°</a:t>
            </a:r>
            <a:r>
              <a:rPr lang="fr-FR" dirty="0"/>
              <a:t>Plus d’un tiers des salariés français (36%) s’accordent à le dire, la qualité qui manque le plus à leur manager est celle de l’écoute et de la communication. Le constat est fort parmi les femmes comme parmi les hommes et ce manque se fait d’autant plus sentir parmi les jeunes générations. En effet, un professionnel de moins de 29 ans sur deux (51%) considère que son manager n’est pas suffisamment à l’écoute et communicatif.</a:t>
            </a:r>
            <a:endParaRPr lang="fr-FR" baseline="0" dirty="0"/>
          </a:p>
          <a:p>
            <a:r>
              <a:rPr lang="fr-FR" dirty="0"/>
              <a:t>Étude réalisée auprès de 1 001 salariés français. L'échantillon est représentatif du salariat français sur les critères de sexe, d'âge, de catégorie socioprofessionnelle, de taille d'entreprise, de secteur d'activité de l'entreprise, de statut de l’employeur (public/privé) et de région de résidence. Les salariés ont été interrogés en ligne sur système CAWI (Computer Assistance for Web Interview). Le terrain a été réalisé du 17 au 20 mars 2015. </a:t>
            </a:r>
            <a:r>
              <a:rPr lang="fr-FR" dirty="0" err="1"/>
              <a:t>OpinionWay</a:t>
            </a:r>
            <a:r>
              <a:rPr lang="fr-FR" dirty="0"/>
              <a:t> a réalisé cette enquête en appliquant les procédures et règles de la norme ISO 20252 (exigences applicables aux études sociales, de marché et d'opinion et permet d'harmoniser les différentes </a:t>
            </a:r>
            <a:r>
              <a:rPr lang="fr-FR" b="1" dirty="0"/>
              <a:t>normes</a:t>
            </a:r>
            <a:r>
              <a:rPr lang="fr-FR" dirty="0"/>
              <a:t> locales déjà existantes dans ce secteur d'activité.</a:t>
            </a:r>
          </a:p>
          <a:p>
            <a:r>
              <a:rPr lang="fr-FR" baseline="0" dirty="0"/>
              <a:t>3° savoir écouter fait partie du top 10 des soft </a:t>
            </a:r>
            <a:r>
              <a:rPr lang="fr-FR" baseline="0" dirty="0" err="1"/>
              <a:t>skills</a:t>
            </a:r>
            <a:r>
              <a:rPr lang="fr-FR" baseline="0" dirty="0"/>
              <a:t> selon les cadres français.</a:t>
            </a:r>
            <a:r>
              <a:rPr lang="fr-FR" dirty="0"/>
              <a:t> </a:t>
            </a:r>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62A0EC81-1B0A-4A50-AD77-359D73179ED4}" type="slidenum">
              <a:rPr lang="fr-FR" smtClean="0"/>
              <a:t>3</a:t>
            </a:fld>
            <a:endParaRPr lang="fr-FR"/>
          </a:p>
        </p:txBody>
      </p:sp>
    </p:spTree>
    <p:extLst>
      <p:ext uri="{BB962C8B-B14F-4D97-AF65-F5344CB8AC3E}">
        <p14:creationId xmlns:p14="http://schemas.microsoft.com/office/powerpoint/2010/main" val="3591346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Faire du terrain en sciences sociales c’est aller «  chercher de la matière » en observant, questionnant, dans le but de comprendre cette matière et de la rendre intelligible. </a:t>
            </a:r>
          </a:p>
        </p:txBody>
      </p:sp>
      <p:sp>
        <p:nvSpPr>
          <p:cNvPr id="4" name="Espace réservé du numéro de diapositive 3"/>
          <p:cNvSpPr>
            <a:spLocks noGrp="1"/>
          </p:cNvSpPr>
          <p:nvPr>
            <p:ph type="sldNum" sz="quarter" idx="10"/>
          </p:nvPr>
        </p:nvSpPr>
        <p:spPr/>
        <p:txBody>
          <a:bodyPr/>
          <a:lstStyle/>
          <a:p>
            <a:fld id="{09B6DC50-3C61-47BC-B14B-0F8E7EE41A9F}" type="slidenum">
              <a:rPr lang="fr-FR" smtClean="0"/>
              <a:t>4</a:t>
            </a:fld>
            <a:endParaRPr lang="fr-FR"/>
          </a:p>
        </p:txBody>
      </p:sp>
    </p:spTree>
    <p:extLst>
      <p:ext uri="{BB962C8B-B14F-4D97-AF65-F5344CB8AC3E}">
        <p14:creationId xmlns:p14="http://schemas.microsoft.com/office/powerpoint/2010/main" val="2712032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9B6DC50-3C61-47BC-B14B-0F8E7EE41A9F}" type="slidenum">
              <a:rPr lang="fr-FR" smtClean="0"/>
              <a:t>5</a:t>
            </a:fld>
            <a:endParaRPr lang="fr-FR"/>
          </a:p>
        </p:txBody>
      </p:sp>
    </p:spTree>
    <p:extLst>
      <p:ext uri="{BB962C8B-B14F-4D97-AF65-F5344CB8AC3E}">
        <p14:creationId xmlns:p14="http://schemas.microsoft.com/office/powerpoint/2010/main" val="189027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9B6DC50-3C61-47BC-B14B-0F8E7EE41A9F}" type="slidenum">
              <a:rPr lang="fr-FR" smtClean="0"/>
              <a:t>6</a:t>
            </a:fld>
            <a:endParaRPr lang="fr-FR"/>
          </a:p>
        </p:txBody>
      </p:sp>
    </p:spTree>
    <p:extLst>
      <p:ext uri="{BB962C8B-B14F-4D97-AF65-F5344CB8AC3E}">
        <p14:creationId xmlns:p14="http://schemas.microsoft.com/office/powerpoint/2010/main" val="2059431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9B6DC50-3C61-47BC-B14B-0F8E7EE41A9F}" type="slidenum">
              <a:rPr lang="fr-FR" smtClean="0"/>
              <a:t>7</a:t>
            </a:fld>
            <a:endParaRPr lang="fr-FR"/>
          </a:p>
        </p:txBody>
      </p:sp>
    </p:spTree>
    <p:extLst>
      <p:ext uri="{BB962C8B-B14F-4D97-AF65-F5344CB8AC3E}">
        <p14:creationId xmlns:p14="http://schemas.microsoft.com/office/powerpoint/2010/main" val="3025687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Présentation </a:t>
            </a:r>
            <a:r>
              <a:rPr lang="fr-FR"/>
              <a:t>du guide </a:t>
            </a:r>
          </a:p>
        </p:txBody>
      </p:sp>
      <p:sp>
        <p:nvSpPr>
          <p:cNvPr id="4" name="Espace réservé du numéro de diapositive 3"/>
          <p:cNvSpPr>
            <a:spLocks noGrp="1"/>
          </p:cNvSpPr>
          <p:nvPr>
            <p:ph type="sldNum" sz="quarter" idx="10"/>
          </p:nvPr>
        </p:nvSpPr>
        <p:spPr/>
        <p:txBody>
          <a:bodyPr/>
          <a:lstStyle/>
          <a:p>
            <a:fld id="{09B6DC50-3C61-47BC-B14B-0F8E7EE41A9F}" type="slidenum">
              <a:rPr lang="fr-FR" smtClean="0"/>
              <a:t>8</a:t>
            </a:fld>
            <a:endParaRPr lang="fr-FR"/>
          </a:p>
        </p:txBody>
      </p:sp>
    </p:spTree>
    <p:extLst>
      <p:ext uri="{BB962C8B-B14F-4D97-AF65-F5344CB8AC3E}">
        <p14:creationId xmlns:p14="http://schemas.microsoft.com/office/powerpoint/2010/main" val="997241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9B6DC50-3C61-47BC-B14B-0F8E7EE41A9F}" type="slidenum">
              <a:rPr lang="fr-FR" smtClean="0"/>
              <a:t>9</a:t>
            </a:fld>
            <a:endParaRPr lang="fr-FR"/>
          </a:p>
        </p:txBody>
      </p:sp>
    </p:spTree>
    <p:extLst>
      <p:ext uri="{BB962C8B-B14F-4D97-AF65-F5344CB8AC3E}">
        <p14:creationId xmlns:p14="http://schemas.microsoft.com/office/powerpoint/2010/main" val="3411452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4400"/>
            </a:lvl1pPr>
          </a:lstStyle>
          <a:p>
            <a:r>
              <a:rPr lang="fr-FR" dirty="0"/>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p>
        </p:txBody>
      </p:sp>
      <p:sp>
        <p:nvSpPr>
          <p:cNvPr id="4" name="Espace réservé de la date 3"/>
          <p:cNvSpPr>
            <a:spLocks noGrp="1"/>
          </p:cNvSpPr>
          <p:nvPr>
            <p:ph type="dt" sz="half" idx="10"/>
          </p:nvPr>
        </p:nvSpPr>
        <p:spPr/>
        <p:txBody>
          <a:bodyPr/>
          <a:lstStyle/>
          <a:p>
            <a:fld id="{BCE21C2D-F1C9-44AF-8392-1F9E79BF473B}" type="datetime1">
              <a:rPr lang="fr-FR" smtClean="0"/>
              <a:t>12/09/2023</a:t>
            </a:fld>
            <a:endParaRPr lang="fr-FR"/>
          </a:p>
        </p:txBody>
      </p:sp>
      <p:sp>
        <p:nvSpPr>
          <p:cNvPr id="5" name="Espace réservé du pied de page 4"/>
          <p:cNvSpPr>
            <a:spLocks noGrp="1"/>
          </p:cNvSpPr>
          <p:nvPr>
            <p:ph type="ftr" sz="quarter" idx="11"/>
          </p:nvPr>
        </p:nvSpPr>
        <p:spPr/>
        <p:txBody>
          <a:bodyPr/>
          <a:lstStyle/>
          <a:p>
            <a:r>
              <a:rPr lang="fr-FR"/>
              <a:t>Pôle Humanités Design</a:t>
            </a:r>
          </a:p>
        </p:txBody>
      </p:sp>
      <p:sp>
        <p:nvSpPr>
          <p:cNvPr id="6" name="Espace réservé du numéro de diapositive 5"/>
          <p:cNvSpPr>
            <a:spLocks noGrp="1"/>
          </p:cNvSpPr>
          <p:nvPr>
            <p:ph type="sldNum" sz="quarter" idx="12"/>
          </p:nvPr>
        </p:nvSpPr>
        <p:spPr/>
        <p:txBody>
          <a:bodyPr/>
          <a:lstStyle/>
          <a:p>
            <a:fld id="{44CFC30E-87BE-4EB4-AD14-C5DA45731141}" type="slidenum">
              <a:rPr lang="fr-FR" smtClean="0"/>
              <a:t>‹N°›</a:t>
            </a:fld>
            <a:endParaRPr lang="fr-FR"/>
          </a:p>
        </p:txBody>
      </p:sp>
    </p:spTree>
    <p:extLst>
      <p:ext uri="{BB962C8B-B14F-4D97-AF65-F5344CB8AC3E}">
        <p14:creationId xmlns:p14="http://schemas.microsoft.com/office/powerpoint/2010/main" val="23191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sz="3200"/>
            </a:lvl1p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2185AA3-BBD4-42E6-9C6B-4E38DFDEF6EC}" type="datetime1">
              <a:rPr lang="fr-FR" smtClean="0"/>
              <a:t>12/09/2023</a:t>
            </a:fld>
            <a:endParaRPr lang="fr-FR"/>
          </a:p>
        </p:txBody>
      </p:sp>
      <p:sp>
        <p:nvSpPr>
          <p:cNvPr id="5" name="Espace réservé du pied de page 4"/>
          <p:cNvSpPr>
            <a:spLocks noGrp="1"/>
          </p:cNvSpPr>
          <p:nvPr>
            <p:ph type="ftr" sz="quarter" idx="11"/>
          </p:nvPr>
        </p:nvSpPr>
        <p:spPr/>
        <p:txBody>
          <a:bodyPr/>
          <a:lstStyle/>
          <a:p>
            <a:r>
              <a:rPr lang="fr-FR"/>
              <a:t>Pôle Humanités Design</a:t>
            </a:r>
          </a:p>
        </p:txBody>
      </p:sp>
      <p:sp>
        <p:nvSpPr>
          <p:cNvPr id="6" name="Espace réservé du numéro de diapositive 5"/>
          <p:cNvSpPr>
            <a:spLocks noGrp="1"/>
          </p:cNvSpPr>
          <p:nvPr>
            <p:ph type="sldNum" sz="quarter" idx="12"/>
          </p:nvPr>
        </p:nvSpPr>
        <p:spPr/>
        <p:txBody>
          <a:bodyPr/>
          <a:lstStyle/>
          <a:p>
            <a:fld id="{44CFC30E-87BE-4EB4-AD14-C5DA45731141}" type="slidenum">
              <a:rPr lang="fr-FR" smtClean="0"/>
              <a:t>‹N°›</a:t>
            </a:fld>
            <a:endParaRPr lang="fr-FR"/>
          </a:p>
        </p:txBody>
      </p:sp>
    </p:spTree>
    <p:extLst>
      <p:ext uri="{BB962C8B-B14F-4D97-AF65-F5344CB8AC3E}">
        <p14:creationId xmlns:p14="http://schemas.microsoft.com/office/powerpoint/2010/main" val="2158465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4400"/>
            </a:lvl1pPr>
          </a:lstStyle>
          <a:p>
            <a:r>
              <a:rPr lang="fr-FR" dirty="0"/>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3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Modifier les styles du texte du masque</a:t>
            </a:r>
          </a:p>
        </p:txBody>
      </p:sp>
      <p:sp>
        <p:nvSpPr>
          <p:cNvPr id="4" name="Espace réservé de la date 3"/>
          <p:cNvSpPr>
            <a:spLocks noGrp="1"/>
          </p:cNvSpPr>
          <p:nvPr>
            <p:ph type="dt" sz="half" idx="10"/>
          </p:nvPr>
        </p:nvSpPr>
        <p:spPr/>
        <p:txBody>
          <a:bodyPr/>
          <a:lstStyle/>
          <a:p>
            <a:fld id="{8CFDF270-5342-4086-992B-4079BF3497C8}" type="datetime1">
              <a:rPr lang="fr-FR" smtClean="0"/>
              <a:t>12/09/2023</a:t>
            </a:fld>
            <a:endParaRPr lang="fr-FR"/>
          </a:p>
        </p:txBody>
      </p:sp>
      <p:sp>
        <p:nvSpPr>
          <p:cNvPr id="5" name="Espace réservé du pied de page 4"/>
          <p:cNvSpPr>
            <a:spLocks noGrp="1"/>
          </p:cNvSpPr>
          <p:nvPr>
            <p:ph type="ftr" sz="quarter" idx="11"/>
          </p:nvPr>
        </p:nvSpPr>
        <p:spPr/>
        <p:txBody>
          <a:bodyPr/>
          <a:lstStyle/>
          <a:p>
            <a:r>
              <a:rPr lang="fr-FR"/>
              <a:t>Pôle Humanités Design</a:t>
            </a:r>
          </a:p>
        </p:txBody>
      </p:sp>
      <p:sp>
        <p:nvSpPr>
          <p:cNvPr id="6" name="Espace réservé du numéro de diapositive 5"/>
          <p:cNvSpPr>
            <a:spLocks noGrp="1"/>
          </p:cNvSpPr>
          <p:nvPr>
            <p:ph type="sldNum" sz="quarter" idx="12"/>
          </p:nvPr>
        </p:nvSpPr>
        <p:spPr/>
        <p:txBody>
          <a:bodyPr/>
          <a:lstStyle/>
          <a:p>
            <a:fld id="{44CFC30E-87BE-4EB4-AD14-C5DA45731141}" type="slidenum">
              <a:rPr lang="fr-FR" smtClean="0"/>
              <a:t>‹N°›</a:t>
            </a:fld>
            <a:endParaRPr lang="fr-FR"/>
          </a:p>
        </p:txBody>
      </p:sp>
    </p:spTree>
    <p:extLst>
      <p:ext uri="{BB962C8B-B14F-4D97-AF65-F5344CB8AC3E}">
        <p14:creationId xmlns:p14="http://schemas.microsoft.com/office/powerpoint/2010/main" val="461967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sz="3200"/>
            </a:lvl1pPr>
          </a:lstStyle>
          <a:p>
            <a:r>
              <a:rPr lang="fr-FR" dirty="0"/>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211CE843-B3D1-454F-86F6-8F20EB59856F}" type="datetime1">
              <a:rPr lang="fr-FR" smtClean="0"/>
              <a:t>12/09/2023</a:t>
            </a:fld>
            <a:endParaRPr lang="fr-FR"/>
          </a:p>
        </p:txBody>
      </p:sp>
      <p:sp>
        <p:nvSpPr>
          <p:cNvPr id="6" name="Espace réservé du pied de page 5"/>
          <p:cNvSpPr>
            <a:spLocks noGrp="1"/>
          </p:cNvSpPr>
          <p:nvPr>
            <p:ph type="ftr" sz="quarter" idx="11"/>
          </p:nvPr>
        </p:nvSpPr>
        <p:spPr/>
        <p:txBody>
          <a:bodyPr/>
          <a:lstStyle/>
          <a:p>
            <a:r>
              <a:rPr lang="fr-FR"/>
              <a:t>Pôle Humanités Design</a:t>
            </a:r>
          </a:p>
        </p:txBody>
      </p:sp>
      <p:sp>
        <p:nvSpPr>
          <p:cNvPr id="7" name="Espace réservé du numéro de diapositive 6"/>
          <p:cNvSpPr>
            <a:spLocks noGrp="1"/>
          </p:cNvSpPr>
          <p:nvPr>
            <p:ph type="sldNum" sz="quarter" idx="12"/>
          </p:nvPr>
        </p:nvSpPr>
        <p:spPr/>
        <p:txBody>
          <a:bodyPr/>
          <a:lstStyle/>
          <a:p>
            <a:fld id="{44CFC30E-87BE-4EB4-AD14-C5DA45731141}" type="slidenum">
              <a:rPr lang="fr-FR" smtClean="0"/>
              <a:t>‹N°›</a:t>
            </a:fld>
            <a:endParaRPr lang="fr-FR"/>
          </a:p>
        </p:txBody>
      </p:sp>
    </p:spTree>
    <p:extLst>
      <p:ext uri="{BB962C8B-B14F-4D97-AF65-F5344CB8AC3E}">
        <p14:creationId xmlns:p14="http://schemas.microsoft.com/office/powerpoint/2010/main" val="275602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sz="3200"/>
            </a:lvl1pPr>
          </a:lstStyle>
          <a:p>
            <a:r>
              <a:rPr lang="fr-FR" dirty="0"/>
              <a:t>Modifiez le style du titre</a:t>
            </a:r>
          </a:p>
        </p:txBody>
      </p:sp>
      <p:sp>
        <p:nvSpPr>
          <p:cNvPr id="3" name="Espace réservé de la date 2"/>
          <p:cNvSpPr>
            <a:spLocks noGrp="1"/>
          </p:cNvSpPr>
          <p:nvPr>
            <p:ph type="dt" sz="half" idx="10"/>
          </p:nvPr>
        </p:nvSpPr>
        <p:spPr/>
        <p:txBody>
          <a:bodyPr/>
          <a:lstStyle/>
          <a:p>
            <a:fld id="{0132A5A5-0EA7-4266-A1B4-E8FFA6B79E15}" type="datetime1">
              <a:rPr lang="fr-FR" smtClean="0"/>
              <a:t>12/09/2023</a:t>
            </a:fld>
            <a:endParaRPr lang="fr-FR"/>
          </a:p>
        </p:txBody>
      </p:sp>
      <p:sp>
        <p:nvSpPr>
          <p:cNvPr id="4" name="Espace réservé du pied de page 3"/>
          <p:cNvSpPr>
            <a:spLocks noGrp="1"/>
          </p:cNvSpPr>
          <p:nvPr>
            <p:ph type="ftr" sz="quarter" idx="11"/>
          </p:nvPr>
        </p:nvSpPr>
        <p:spPr/>
        <p:txBody>
          <a:bodyPr/>
          <a:lstStyle/>
          <a:p>
            <a:r>
              <a:rPr lang="fr-FR"/>
              <a:t>Pôle Humanités Design</a:t>
            </a:r>
          </a:p>
        </p:txBody>
      </p:sp>
      <p:sp>
        <p:nvSpPr>
          <p:cNvPr id="5" name="Espace réservé du numéro de diapositive 4"/>
          <p:cNvSpPr>
            <a:spLocks noGrp="1"/>
          </p:cNvSpPr>
          <p:nvPr>
            <p:ph type="sldNum" sz="quarter" idx="12"/>
          </p:nvPr>
        </p:nvSpPr>
        <p:spPr/>
        <p:txBody>
          <a:bodyPr/>
          <a:lstStyle/>
          <a:p>
            <a:fld id="{44CFC30E-87BE-4EB4-AD14-C5DA45731141}" type="slidenum">
              <a:rPr lang="fr-FR" smtClean="0"/>
              <a:t>‹N°›</a:t>
            </a:fld>
            <a:endParaRPr lang="fr-FR"/>
          </a:p>
        </p:txBody>
      </p:sp>
    </p:spTree>
    <p:extLst>
      <p:ext uri="{BB962C8B-B14F-4D97-AF65-F5344CB8AC3E}">
        <p14:creationId xmlns:p14="http://schemas.microsoft.com/office/powerpoint/2010/main" val="3276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86E903-0CDB-45C0-8CF4-CAE687C4CAC9}" type="datetime1">
              <a:rPr lang="fr-FR" smtClean="0"/>
              <a:t>12/09/2023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Pôle Humanités Design</a:t>
            </a: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CFC30E-87BE-4EB4-AD14-C5DA45731141}" type="slidenum">
              <a:rPr lang="fr-FR" smtClean="0"/>
              <a:t>‹N°›</a:t>
            </a:fld>
            <a:endParaRPr lang="fr-FR"/>
          </a:p>
        </p:txBody>
      </p:sp>
      <p:pic>
        <p:nvPicPr>
          <p:cNvPr id="7" name="Imag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532" y="108301"/>
            <a:ext cx="1317304" cy="696372"/>
          </a:xfrm>
          <a:prstGeom prst="rect">
            <a:avLst/>
          </a:prstGeom>
        </p:spPr>
      </p:pic>
      <p:pic>
        <p:nvPicPr>
          <p:cNvPr id="8" name="Imag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63908" y="5947475"/>
            <a:ext cx="1389892" cy="458975"/>
          </a:xfrm>
          <a:prstGeom prst="rect">
            <a:avLst/>
          </a:prstGeom>
        </p:spPr>
      </p:pic>
      <p:pic>
        <p:nvPicPr>
          <p:cNvPr id="9" name="Image 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5532" y="108301"/>
            <a:ext cx="1317304" cy="696372"/>
          </a:xfrm>
          <a:prstGeom prst="rect">
            <a:avLst/>
          </a:prstGeom>
        </p:spPr>
      </p:pic>
      <p:pic>
        <p:nvPicPr>
          <p:cNvPr id="10" name="Image 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963908" y="5947475"/>
            <a:ext cx="1389892" cy="458975"/>
          </a:xfrm>
          <a:prstGeom prst="rect">
            <a:avLst/>
          </a:prstGeom>
        </p:spPr>
      </p:pic>
    </p:spTree>
    <p:extLst>
      <p:ext uri="{BB962C8B-B14F-4D97-AF65-F5344CB8AC3E}">
        <p14:creationId xmlns:p14="http://schemas.microsoft.com/office/powerpoint/2010/main" val="2566619059"/>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hdr="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63893" y="2354094"/>
            <a:ext cx="9144000" cy="1019485"/>
          </a:xfrm>
        </p:spPr>
        <p:txBody>
          <a:bodyPr>
            <a:normAutofit/>
          </a:bodyPr>
          <a:lstStyle/>
          <a:p>
            <a:r>
              <a:rPr lang="fr-FR" sz="4400" dirty="0">
                <a:solidFill>
                  <a:srgbClr val="0070C0"/>
                </a:solidFill>
                <a:latin typeface="Gotham Medium" pitchFamily="50" charset="0"/>
                <a:cs typeface="Gotham Medium" pitchFamily="50" charset="0"/>
              </a:rPr>
              <a:t>Présentation du module</a:t>
            </a:r>
          </a:p>
        </p:txBody>
      </p:sp>
      <p:sp>
        <p:nvSpPr>
          <p:cNvPr id="3" name="Sous-titre 2"/>
          <p:cNvSpPr>
            <a:spLocks noGrp="1"/>
          </p:cNvSpPr>
          <p:nvPr>
            <p:ph type="subTitle" idx="1"/>
          </p:nvPr>
        </p:nvSpPr>
        <p:spPr>
          <a:xfrm>
            <a:off x="1563893" y="3626700"/>
            <a:ext cx="9144000" cy="480435"/>
          </a:xfrm>
        </p:spPr>
        <p:txBody>
          <a:bodyPr>
            <a:normAutofit fontScale="92500" lnSpcReduction="10000"/>
          </a:bodyPr>
          <a:lstStyle/>
          <a:p>
            <a:r>
              <a:rPr lang="fr-FR" dirty="0">
                <a:latin typeface="Gotham Medium" pitchFamily="50" charset="0"/>
                <a:cs typeface="Gotham Medium" pitchFamily="50" charset="0"/>
              </a:rPr>
              <a:t>Ecoute et Conduite d’entretien séance 1</a:t>
            </a:r>
            <a:endParaRPr lang="fr-FR"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44" y="69035"/>
            <a:ext cx="1299102" cy="686750"/>
          </a:xfrm>
          <a:prstGeom prst="rect">
            <a:avLst/>
          </a:prstGeom>
        </p:spPr>
      </p:pic>
    </p:spTree>
    <p:extLst>
      <p:ext uri="{BB962C8B-B14F-4D97-AF65-F5344CB8AC3E}">
        <p14:creationId xmlns:p14="http://schemas.microsoft.com/office/powerpoint/2010/main" val="2907316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solidFill>
                  <a:srgbClr val="0070C0"/>
                </a:solidFill>
              </a:rPr>
              <a:t>Points abordés</a:t>
            </a:r>
          </a:p>
        </p:txBody>
      </p:sp>
      <p:sp>
        <p:nvSpPr>
          <p:cNvPr id="3" name="Espace réservé du contenu 2"/>
          <p:cNvSpPr>
            <a:spLocks noGrp="1"/>
          </p:cNvSpPr>
          <p:nvPr>
            <p:ph idx="1"/>
          </p:nvPr>
        </p:nvSpPr>
        <p:spPr>
          <a:xfrm>
            <a:off x="1884734" y="1856059"/>
            <a:ext cx="8422532" cy="3912443"/>
          </a:xfrm>
        </p:spPr>
        <p:txBody>
          <a:bodyPr>
            <a:normAutofit/>
          </a:bodyPr>
          <a:lstStyle/>
          <a:p>
            <a:pPr marL="0" indent="0">
              <a:buNone/>
            </a:pPr>
            <a:r>
              <a:rPr lang="fr-FR" sz="1800" dirty="0">
                <a:solidFill>
                  <a:schemeClr val="accent4"/>
                </a:solidFill>
                <a:latin typeface="Gotham Light" pitchFamily="50" charset="0"/>
                <a:cs typeface="Gotham Light" pitchFamily="50" charset="0"/>
              </a:rPr>
              <a:t>1</a:t>
            </a:r>
            <a:r>
              <a:rPr lang="fr-FR" sz="2400" dirty="0">
                <a:solidFill>
                  <a:schemeClr val="accent4"/>
                </a:solidFill>
                <a:latin typeface="Gotham Light" pitchFamily="50" charset="0"/>
                <a:cs typeface="Gotham Light" pitchFamily="50" charset="0"/>
              </a:rPr>
              <a:t>° 	</a:t>
            </a:r>
            <a:r>
              <a:rPr lang="fr-FR" sz="2400" dirty="0">
                <a:latin typeface="Gotham Light" pitchFamily="50" charset="0"/>
                <a:cs typeface="Gotham Light" pitchFamily="50" charset="0"/>
              </a:rPr>
              <a:t>Pourquoi ce module?</a:t>
            </a:r>
          </a:p>
          <a:p>
            <a:pPr marL="0" indent="0">
              <a:buNone/>
            </a:pPr>
            <a:r>
              <a:rPr lang="fr-FR" sz="2400" dirty="0">
                <a:solidFill>
                  <a:schemeClr val="accent4"/>
                </a:solidFill>
                <a:latin typeface="Gotham Light" pitchFamily="50" charset="0"/>
                <a:cs typeface="Gotham Light" pitchFamily="50" charset="0"/>
              </a:rPr>
              <a:t>2° 	</a:t>
            </a:r>
            <a:r>
              <a:rPr lang="fr-FR" sz="2400" dirty="0">
                <a:latin typeface="Gotham Light" pitchFamily="50" charset="0"/>
                <a:cs typeface="Gotham Light" pitchFamily="50" charset="0"/>
              </a:rPr>
              <a:t>Le cadre et objectif général du module</a:t>
            </a:r>
            <a:endParaRPr lang="fr-FR" sz="2400" dirty="0">
              <a:solidFill>
                <a:schemeClr val="accent4"/>
              </a:solidFill>
              <a:latin typeface="Gotham Light" pitchFamily="50" charset="0"/>
              <a:cs typeface="Gotham Light" pitchFamily="50" charset="0"/>
            </a:endParaRPr>
          </a:p>
          <a:p>
            <a:pPr marL="0" indent="0">
              <a:buNone/>
            </a:pPr>
            <a:r>
              <a:rPr lang="fr-FR" sz="2400" dirty="0">
                <a:solidFill>
                  <a:schemeClr val="accent4"/>
                </a:solidFill>
                <a:latin typeface="Gotham Light" pitchFamily="50" charset="0"/>
                <a:cs typeface="Gotham Light" pitchFamily="50" charset="0"/>
              </a:rPr>
              <a:t>3°	</a:t>
            </a:r>
            <a:r>
              <a:rPr lang="fr-FR" sz="2400" dirty="0">
                <a:latin typeface="Gotham Light" pitchFamily="50" charset="0"/>
                <a:cs typeface="Gotham Light" pitchFamily="50" charset="0"/>
              </a:rPr>
              <a:t>Les compétences développées</a:t>
            </a:r>
            <a:endParaRPr lang="fr-FR" sz="2400" dirty="0">
              <a:solidFill>
                <a:schemeClr val="accent4"/>
              </a:solidFill>
              <a:latin typeface="Gotham Light" pitchFamily="50" charset="0"/>
              <a:cs typeface="Gotham Light" pitchFamily="50" charset="0"/>
            </a:endParaRPr>
          </a:p>
          <a:p>
            <a:pPr marL="0" indent="0">
              <a:buNone/>
            </a:pPr>
            <a:r>
              <a:rPr lang="fr-FR" sz="2400" dirty="0">
                <a:solidFill>
                  <a:schemeClr val="accent4"/>
                </a:solidFill>
                <a:latin typeface="Gotham Light" pitchFamily="50" charset="0"/>
                <a:cs typeface="Gotham Light" pitchFamily="50" charset="0"/>
              </a:rPr>
              <a:t>4° 	</a:t>
            </a:r>
            <a:r>
              <a:rPr lang="fr-FR" sz="2400" dirty="0">
                <a:latin typeface="Gotham Light" pitchFamily="50" charset="0"/>
                <a:cs typeface="Gotham Light" pitchFamily="50" charset="0"/>
              </a:rPr>
              <a:t>Le découpage des séances</a:t>
            </a:r>
          </a:p>
          <a:p>
            <a:pPr marL="0" indent="0">
              <a:buNone/>
            </a:pPr>
            <a:r>
              <a:rPr lang="fr-FR" sz="2400" dirty="0">
                <a:solidFill>
                  <a:schemeClr val="accent4"/>
                </a:solidFill>
                <a:latin typeface="Gotham Light" pitchFamily="50" charset="0"/>
                <a:cs typeface="Gotham Light" pitchFamily="50" charset="0"/>
              </a:rPr>
              <a:t>5° 	</a:t>
            </a:r>
            <a:r>
              <a:rPr lang="fr-FR" sz="2400" dirty="0">
                <a:latin typeface="Gotham Light" pitchFamily="50" charset="0"/>
                <a:cs typeface="Gotham Light" pitchFamily="50" charset="0"/>
              </a:rPr>
              <a:t>Pourquoi DD/ODD/RSE?</a:t>
            </a:r>
          </a:p>
          <a:p>
            <a:pPr marL="0" indent="0">
              <a:buNone/>
            </a:pPr>
            <a:r>
              <a:rPr lang="fr-FR" sz="2400" dirty="0">
                <a:solidFill>
                  <a:schemeClr val="accent4"/>
                </a:solidFill>
                <a:latin typeface="Gotham Light" pitchFamily="50" charset="0"/>
                <a:cs typeface="Gotham Light" pitchFamily="50" charset="0"/>
              </a:rPr>
              <a:t>6° 	</a:t>
            </a:r>
            <a:r>
              <a:rPr lang="fr-FR" sz="2400" dirty="0">
                <a:latin typeface="Gotham Light" pitchFamily="50" charset="0"/>
                <a:cs typeface="Gotham Light" pitchFamily="50" charset="0"/>
              </a:rPr>
              <a:t>Présentation des documents supports</a:t>
            </a:r>
          </a:p>
          <a:p>
            <a:pPr marL="0" indent="0">
              <a:buNone/>
            </a:pPr>
            <a:r>
              <a:rPr lang="fr-FR" sz="2400" dirty="0">
                <a:solidFill>
                  <a:schemeClr val="accent4"/>
                </a:solidFill>
                <a:latin typeface="Gotham Light" pitchFamily="50" charset="0"/>
                <a:cs typeface="Gotham Light" pitchFamily="50" charset="0"/>
              </a:rPr>
              <a:t>7° 	</a:t>
            </a:r>
            <a:r>
              <a:rPr lang="fr-FR" sz="2400" dirty="0">
                <a:latin typeface="Gotham Light" pitchFamily="50" charset="0"/>
                <a:cs typeface="Gotham Light" pitchFamily="50" charset="0"/>
              </a:rPr>
              <a:t>Validation du Module</a:t>
            </a:r>
          </a:p>
          <a:p>
            <a:pPr marL="0" indent="0">
              <a:buNone/>
            </a:pPr>
            <a:endParaRPr lang="fr-FR" sz="2400" dirty="0">
              <a:latin typeface="Gotham Light" pitchFamily="50" charset="0"/>
              <a:cs typeface="Gotham Light" pitchFamily="50" charset="0"/>
            </a:endParaRPr>
          </a:p>
          <a:p>
            <a:pPr marL="0" indent="0">
              <a:buNone/>
            </a:pPr>
            <a:endParaRPr lang="fr-FR" sz="1800" b="1" dirty="0">
              <a:solidFill>
                <a:schemeClr val="accent1">
                  <a:lumMod val="75000"/>
                </a:schemeClr>
              </a:solidFill>
              <a:latin typeface="+mj-lt"/>
            </a:endParaRPr>
          </a:p>
        </p:txBody>
      </p:sp>
      <p:sp>
        <p:nvSpPr>
          <p:cNvPr id="4" name="Espace réservé de la date 3"/>
          <p:cNvSpPr>
            <a:spLocks noGrp="1"/>
          </p:cNvSpPr>
          <p:nvPr>
            <p:ph type="dt" sz="half" idx="10"/>
          </p:nvPr>
        </p:nvSpPr>
        <p:spPr/>
        <p:txBody>
          <a:bodyPr/>
          <a:lstStyle/>
          <a:p>
            <a:fld id="{C78099B5-21E6-43D5-A347-964E614E7C31}" type="datetime1">
              <a:rPr lang="fr-FR" smtClean="0"/>
              <a:t>12/09/2023</a:t>
            </a:fld>
            <a:endParaRPr lang="fr-FR" dirty="0"/>
          </a:p>
        </p:txBody>
      </p:sp>
      <p:sp>
        <p:nvSpPr>
          <p:cNvPr id="9" name="Espace réservé du pied de page 8"/>
          <p:cNvSpPr>
            <a:spLocks noGrp="1"/>
          </p:cNvSpPr>
          <p:nvPr>
            <p:ph type="ftr" sz="quarter" idx="11"/>
          </p:nvPr>
        </p:nvSpPr>
        <p:spPr/>
        <p:txBody>
          <a:bodyPr/>
          <a:lstStyle/>
          <a:p>
            <a:r>
              <a:rPr lang="fr-FR" dirty="0"/>
              <a:t>Pôle Humanités Design</a:t>
            </a:r>
          </a:p>
        </p:txBody>
      </p:sp>
      <p:sp>
        <p:nvSpPr>
          <p:cNvPr id="5" name="Espace réservé du numéro de diapositive 4"/>
          <p:cNvSpPr>
            <a:spLocks noGrp="1"/>
          </p:cNvSpPr>
          <p:nvPr>
            <p:ph type="sldNum" sz="quarter" idx="12"/>
          </p:nvPr>
        </p:nvSpPr>
        <p:spPr/>
        <p:txBody>
          <a:bodyPr/>
          <a:lstStyle/>
          <a:p>
            <a:fld id="{44CFC30E-87BE-4EB4-AD14-C5DA45731141}" type="slidenum">
              <a:rPr lang="fr-FR" smtClean="0"/>
              <a:t>2</a:t>
            </a:fld>
            <a:endParaRPr lang="fr-FR"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44" y="69035"/>
            <a:ext cx="1351353" cy="714371"/>
          </a:xfrm>
          <a:prstGeom prst="rect">
            <a:avLst/>
          </a:prstGeom>
        </p:spPr>
      </p:pic>
    </p:spTree>
    <p:extLst>
      <p:ext uri="{BB962C8B-B14F-4D97-AF65-F5344CB8AC3E}">
        <p14:creationId xmlns:p14="http://schemas.microsoft.com/office/powerpoint/2010/main" val="14335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697193"/>
          </a:xfrm>
        </p:spPr>
        <p:txBody>
          <a:bodyPr>
            <a:normAutofit/>
          </a:bodyPr>
          <a:lstStyle/>
          <a:p>
            <a:pPr algn="ctr"/>
            <a:r>
              <a:rPr lang="fr-FR" sz="3600" dirty="0">
                <a:solidFill>
                  <a:srgbClr val="0070C0"/>
                </a:solidFill>
                <a:cs typeface="Times New Roman" panose="02020603050405020304" pitchFamily="18" charset="0"/>
              </a:rPr>
              <a:t>POURQUOI CE MODULE? </a:t>
            </a:r>
          </a:p>
        </p:txBody>
      </p:sp>
      <p:sp>
        <p:nvSpPr>
          <p:cNvPr id="3" name="Espace réservé du contenu 2"/>
          <p:cNvSpPr>
            <a:spLocks noGrp="1"/>
          </p:cNvSpPr>
          <p:nvPr>
            <p:ph idx="1"/>
          </p:nvPr>
        </p:nvSpPr>
        <p:spPr>
          <a:xfrm>
            <a:off x="619204" y="1639814"/>
            <a:ext cx="10515600" cy="3752211"/>
          </a:xfrm>
        </p:spPr>
        <p:txBody>
          <a:bodyPr>
            <a:normAutofit lnSpcReduction="10000"/>
          </a:bodyPr>
          <a:lstStyle/>
          <a:p>
            <a:pPr marL="0" indent="0">
              <a:buNone/>
            </a:pPr>
            <a:r>
              <a:rPr lang="fr-FR" b="1" dirty="0">
                <a:solidFill>
                  <a:schemeClr val="accent5">
                    <a:lumMod val="75000"/>
                  </a:schemeClr>
                </a:solidFill>
                <a:latin typeface="Gotham Light" pitchFamily="50" charset="0"/>
                <a:cs typeface="Gotham Light" pitchFamily="50" charset="0"/>
              </a:rPr>
              <a:t>1° </a:t>
            </a:r>
            <a:r>
              <a:rPr lang="fr-FR" dirty="0">
                <a:solidFill>
                  <a:schemeClr val="tx1">
                    <a:lumMod val="85000"/>
                    <a:lumOff val="15000"/>
                  </a:schemeClr>
                </a:solidFill>
                <a:latin typeface="Gotham Light" pitchFamily="50" charset="0"/>
                <a:cs typeface="Gotham Light" pitchFamily="50" charset="0"/>
              </a:rPr>
              <a:t>Continuité du programme de formation en relations humaines</a:t>
            </a:r>
          </a:p>
          <a:p>
            <a:pPr marL="0" indent="0">
              <a:buNone/>
            </a:pPr>
            <a:endParaRPr lang="fr-FR" b="1" dirty="0">
              <a:solidFill>
                <a:schemeClr val="tx1">
                  <a:lumMod val="85000"/>
                  <a:lumOff val="15000"/>
                </a:schemeClr>
              </a:solidFill>
              <a:latin typeface="Gotham Light" pitchFamily="50" charset="0"/>
              <a:cs typeface="Gotham Light" pitchFamily="50" charset="0"/>
            </a:endParaRPr>
          </a:p>
          <a:p>
            <a:pPr marL="0" indent="0">
              <a:buNone/>
            </a:pPr>
            <a:endParaRPr lang="fr-FR" b="1" dirty="0">
              <a:solidFill>
                <a:schemeClr val="tx1">
                  <a:lumMod val="85000"/>
                  <a:lumOff val="15000"/>
                </a:schemeClr>
              </a:solidFill>
              <a:latin typeface="Gotham Light" pitchFamily="50" charset="0"/>
              <a:cs typeface="Gotham Light" pitchFamily="50" charset="0"/>
            </a:endParaRPr>
          </a:p>
          <a:p>
            <a:pPr marL="0" indent="0">
              <a:buNone/>
            </a:pPr>
            <a:r>
              <a:rPr lang="fr-FR" b="1" dirty="0">
                <a:solidFill>
                  <a:schemeClr val="accent5">
                    <a:lumMod val="75000"/>
                  </a:schemeClr>
                </a:solidFill>
                <a:latin typeface="Gotham Light" pitchFamily="50" charset="0"/>
                <a:cs typeface="Gotham Light" pitchFamily="50" charset="0"/>
              </a:rPr>
              <a:t>2° </a:t>
            </a:r>
            <a:r>
              <a:rPr lang="fr-FR" dirty="0">
                <a:solidFill>
                  <a:schemeClr val="tx1">
                    <a:lumMod val="85000"/>
                    <a:lumOff val="15000"/>
                  </a:schemeClr>
                </a:solidFill>
                <a:latin typeface="Gotham Light" pitchFamily="50" charset="0"/>
                <a:cs typeface="Gotham Light" pitchFamily="50" charset="0"/>
              </a:rPr>
              <a:t>Constat en entreprise </a:t>
            </a:r>
          </a:p>
          <a:p>
            <a:pPr marL="0" indent="0">
              <a:buNone/>
            </a:pPr>
            <a:endParaRPr lang="fr-FR" dirty="0">
              <a:solidFill>
                <a:schemeClr val="tx1">
                  <a:lumMod val="85000"/>
                  <a:lumOff val="15000"/>
                </a:schemeClr>
              </a:solidFill>
              <a:latin typeface="Gotham Light" pitchFamily="50" charset="0"/>
              <a:cs typeface="Gotham Light" pitchFamily="50" charset="0"/>
            </a:endParaRPr>
          </a:p>
          <a:p>
            <a:pPr marL="0" indent="0">
              <a:buNone/>
            </a:pPr>
            <a:endParaRPr lang="fr-FR" dirty="0">
              <a:solidFill>
                <a:schemeClr val="tx1">
                  <a:lumMod val="85000"/>
                  <a:lumOff val="15000"/>
                </a:schemeClr>
              </a:solidFill>
              <a:latin typeface="Gotham Light" pitchFamily="50" charset="0"/>
              <a:cs typeface="Gotham Light" pitchFamily="50" charset="0"/>
            </a:endParaRPr>
          </a:p>
          <a:p>
            <a:pPr marL="0" indent="0">
              <a:buNone/>
            </a:pPr>
            <a:r>
              <a:rPr lang="fr-FR" b="1" dirty="0">
                <a:solidFill>
                  <a:schemeClr val="accent5">
                    <a:lumMod val="75000"/>
                  </a:schemeClr>
                </a:solidFill>
                <a:latin typeface="Gotham Light" pitchFamily="50" charset="0"/>
                <a:cs typeface="Gotham Light" pitchFamily="50" charset="0"/>
              </a:rPr>
              <a:t>3° </a:t>
            </a:r>
            <a:r>
              <a:rPr lang="fr-FR" dirty="0">
                <a:solidFill>
                  <a:schemeClr val="tx1">
                    <a:lumMod val="85000"/>
                    <a:lumOff val="15000"/>
                  </a:schemeClr>
                </a:solidFill>
                <a:latin typeface="Gotham Light" pitchFamily="50" charset="0"/>
                <a:cs typeface="Gotham Light" pitchFamily="50" charset="0"/>
              </a:rPr>
              <a:t>Acquis de soft </a:t>
            </a:r>
            <a:r>
              <a:rPr lang="fr-FR" dirty="0" err="1">
                <a:solidFill>
                  <a:schemeClr val="tx1">
                    <a:lumMod val="85000"/>
                    <a:lumOff val="15000"/>
                  </a:schemeClr>
                </a:solidFill>
                <a:latin typeface="Gotham Light" pitchFamily="50" charset="0"/>
                <a:cs typeface="Gotham Light" pitchFamily="50" charset="0"/>
              </a:rPr>
              <a:t>skills</a:t>
            </a:r>
            <a:r>
              <a:rPr lang="fr-FR" dirty="0">
                <a:solidFill>
                  <a:schemeClr val="tx1">
                    <a:lumMod val="85000"/>
                    <a:lumOff val="15000"/>
                  </a:schemeClr>
                </a:solidFill>
                <a:latin typeface="Gotham Light" pitchFamily="50" charset="0"/>
                <a:cs typeface="Gotham Light" pitchFamily="50" charset="0"/>
              </a:rPr>
              <a:t> indispensables au statut de cadre</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7044" y="2552129"/>
            <a:ext cx="2982823" cy="1927579"/>
          </a:xfrm>
          <a:prstGeom prst="rect">
            <a:avLst/>
          </a:prstGeom>
        </p:spPr>
      </p:pic>
      <p:sp>
        <p:nvSpPr>
          <p:cNvPr id="4" name="Espace réservé de la date 3"/>
          <p:cNvSpPr>
            <a:spLocks noGrp="1"/>
          </p:cNvSpPr>
          <p:nvPr>
            <p:ph type="dt" sz="half" idx="10"/>
          </p:nvPr>
        </p:nvSpPr>
        <p:spPr/>
        <p:txBody>
          <a:bodyPr/>
          <a:lstStyle/>
          <a:p>
            <a:fld id="{A8498E32-68A8-492B-A6D2-3453A9EBEAD8}" type="datetime1">
              <a:rPr lang="fr-FR" smtClean="0"/>
              <a:t>12/09/2023</a:t>
            </a:fld>
            <a:endParaRPr lang="fr-FR"/>
          </a:p>
        </p:txBody>
      </p:sp>
      <p:sp>
        <p:nvSpPr>
          <p:cNvPr id="5" name="Espace réservé du pied de page 4"/>
          <p:cNvSpPr>
            <a:spLocks noGrp="1"/>
          </p:cNvSpPr>
          <p:nvPr>
            <p:ph type="ftr" sz="quarter" idx="11"/>
          </p:nvPr>
        </p:nvSpPr>
        <p:spPr/>
        <p:txBody>
          <a:bodyPr/>
          <a:lstStyle/>
          <a:p>
            <a:r>
              <a:rPr lang="fr-FR"/>
              <a:t>Pôle Humanités Design</a:t>
            </a:r>
          </a:p>
        </p:txBody>
      </p:sp>
      <p:sp>
        <p:nvSpPr>
          <p:cNvPr id="7" name="Espace réservé du numéro de diapositive 6"/>
          <p:cNvSpPr>
            <a:spLocks noGrp="1"/>
          </p:cNvSpPr>
          <p:nvPr>
            <p:ph type="sldNum" sz="quarter" idx="12"/>
          </p:nvPr>
        </p:nvSpPr>
        <p:spPr/>
        <p:txBody>
          <a:bodyPr/>
          <a:lstStyle/>
          <a:p>
            <a:fld id="{44CFC30E-87BE-4EB4-AD14-C5DA45731141}" type="slidenum">
              <a:rPr lang="fr-FR" smtClean="0"/>
              <a:t>3</a:t>
            </a:fld>
            <a:endParaRPr lang="fr-FR"/>
          </a:p>
        </p:txBody>
      </p:sp>
    </p:spTree>
    <p:extLst>
      <p:ext uri="{BB962C8B-B14F-4D97-AF65-F5344CB8AC3E}">
        <p14:creationId xmlns:p14="http://schemas.microsoft.com/office/powerpoint/2010/main" val="3497911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30794"/>
            <a:ext cx="10515600" cy="926646"/>
          </a:xfrm>
        </p:spPr>
        <p:txBody>
          <a:bodyPr>
            <a:normAutofit/>
          </a:bodyPr>
          <a:lstStyle/>
          <a:p>
            <a:pPr algn="ctr"/>
            <a:r>
              <a:rPr lang="fr-FR" sz="3600" dirty="0">
                <a:solidFill>
                  <a:srgbClr val="0070C0"/>
                </a:solidFill>
                <a:cs typeface="Times New Roman" panose="02020603050405020304" pitchFamily="18" charset="0"/>
              </a:rPr>
              <a:t>OBJECTIF DU MODULE</a:t>
            </a:r>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65224" y="1517910"/>
            <a:ext cx="3120624" cy="1753394"/>
          </a:xfrm>
        </p:spPr>
      </p:pic>
      <p:sp>
        <p:nvSpPr>
          <p:cNvPr id="22" name="ZoneTexte 21"/>
          <p:cNvSpPr txBox="1"/>
          <p:nvPr/>
        </p:nvSpPr>
        <p:spPr>
          <a:xfrm>
            <a:off x="306152" y="3271304"/>
            <a:ext cx="11579696" cy="2246769"/>
          </a:xfrm>
          <a:prstGeom prst="rect">
            <a:avLst/>
          </a:prstGeom>
          <a:noFill/>
        </p:spPr>
        <p:txBody>
          <a:bodyPr wrap="square" rtlCol="0">
            <a:spAutoFit/>
          </a:bodyPr>
          <a:lstStyle/>
          <a:p>
            <a:pPr algn="ctr"/>
            <a:r>
              <a:rPr lang="fr-FR" sz="2000" b="1" dirty="0">
                <a:solidFill>
                  <a:srgbClr val="0070C0"/>
                </a:solidFill>
                <a:latin typeface="+mj-lt"/>
                <a:cs typeface="Gotham Light" pitchFamily="50" charset="0"/>
              </a:rPr>
              <a:t>OBJECTIF GENERAL</a:t>
            </a:r>
          </a:p>
          <a:p>
            <a:pPr algn="ctr"/>
            <a:endParaRPr lang="fr-FR" sz="2400" dirty="0">
              <a:latin typeface="Gotham Light" pitchFamily="50" charset="0"/>
              <a:cs typeface="Gotham Light" pitchFamily="50" charset="0"/>
            </a:endParaRPr>
          </a:p>
          <a:p>
            <a:pPr algn="just"/>
            <a:r>
              <a:rPr lang="fr-FR" sz="2400" dirty="0">
                <a:latin typeface="Gotham Light" pitchFamily="50" charset="0"/>
                <a:cs typeface="Gotham Light" pitchFamily="50" charset="0"/>
              </a:rPr>
              <a:t>Apprendre à recueillir et traiter une information qualitative en appliquant une méthode</a:t>
            </a:r>
            <a:r>
              <a:rPr lang="fr-FR" sz="2400" b="1" dirty="0">
                <a:latin typeface="Gotham Light" pitchFamily="50" charset="0"/>
                <a:cs typeface="Gotham Light" pitchFamily="50" charset="0"/>
              </a:rPr>
              <a:t> </a:t>
            </a:r>
            <a:r>
              <a:rPr lang="fr-FR" sz="2400" dirty="0">
                <a:latin typeface="Gotham Light" pitchFamily="50" charset="0"/>
                <a:cs typeface="Gotham Light" pitchFamily="50" charset="0"/>
              </a:rPr>
              <a:t>en situation de relation interpersonnelle professionnelle dans un cadre de terrain orienté sur la RSE et/ou ODD. </a:t>
            </a:r>
          </a:p>
          <a:p>
            <a:pPr algn="just"/>
            <a:r>
              <a:rPr lang="fr-FR" sz="2400" dirty="0">
                <a:latin typeface="Gotham Light" pitchFamily="50" charset="0"/>
                <a:cs typeface="Gotham Light" pitchFamily="50" charset="0"/>
              </a:rPr>
              <a:t>Prise de confiance pour aller vers un professionnel. Utile tout au long de votre parcours ! </a:t>
            </a:r>
          </a:p>
        </p:txBody>
      </p:sp>
      <p:sp>
        <p:nvSpPr>
          <p:cNvPr id="3" name="Espace réservé de la date 2"/>
          <p:cNvSpPr>
            <a:spLocks noGrp="1"/>
          </p:cNvSpPr>
          <p:nvPr>
            <p:ph type="dt" sz="half" idx="10"/>
          </p:nvPr>
        </p:nvSpPr>
        <p:spPr/>
        <p:txBody>
          <a:bodyPr/>
          <a:lstStyle/>
          <a:p>
            <a:fld id="{85B8A232-9233-4AA9-A262-C9DAF32543BB}" type="datetime1">
              <a:rPr lang="fr-FR" smtClean="0"/>
              <a:t>12/09/2023</a:t>
            </a:fld>
            <a:endParaRPr lang="fr-FR"/>
          </a:p>
        </p:txBody>
      </p:sp>
      <p:sp>
        <p:nvSpPr>
          <p:cNvPr id="4" name="Espace réservé du pied de page 3"/>
          <p:cNvSpPr>
            <a:spLocks noGrp="1"/>
          </p:cNvSpPr>
          <p:nvPr>
            <p:ph type="ftr" sz="quarter" idx="11"/>
          </p:nvPr>
        </p:nvSpPr>
        <p:spPr/>
        <p:txBody>
          <a:bodyPr/>
          <a:lstStyle/>
          <a:p>
            <a:r>
              <a:rPr lang="fr-FR"/>
              <a:t>Pôle Humanités Design</a:t>
            </a:r>
          </a:p>
        </p:txBody>
      </p:sp>
      <p:sp>
        <p:nvSpPr>
          <p:cNvPr id="5" name="Espace réservé du numéro de diapositive 4"/>
          <p:cNvSpPr>
            <a:spLocks noGrp="1"/>
          </p:cNvSpPr>
          <p:nvPr>
            <p:ph type="sldNum" sz="quarter" idx="12"/>
          </p:nvPr>
        </p:nvSpPr>
        <p:spPr/>
        <p:txBody>
          <a:bodyPr/>
          <a:lstStyle/>
          <a:p>
            <a:fld id="{44CFC30E-87BE-4EB4-AD14-C5DA45731141}" type="slidenum">
              <a:rPr lang="fr-FR" smtClean="0"/>
              <a:t>4</a:t>
            </a:fld>
            <a:endParaRPr lang="fr-FR"/>
          </a:p>
        </p:txBody>
      </p:sp>
    </p:spTree>
    <p:extLst>
      <p:ext uri="{BB962C8B-B14F-4D97-AF65-F5344CB8AC3E}">
        <p14:creationId xmlns:p14="http://schemas.microsoft.com/office/powerpoint/2010/main" val="408115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48446"/>
            <a:ext cx="10515600" cy="924128"/>
          </a:xfrm>
        </p:spPr>
        <p:txBody>
          <a:bodyPr/>
          <a:lstStyle/>
          <a:p>
            <a:pPr algn="ctr"/>
            <a:r>
              <a:rPr lang="fr-FR" dirty="0">
                <a:solidFill>
                  <a:srgbClr val="0070C0"/>
                </a:solidFill>
              </a:rPr>
              <a:t>LES COMPETENCES</a:t>
            </a:r>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1187434810"/>
              </p:ext>
            </p:extLst>
          </p:nvPr>
        </p:nvGraphicFramePr>
        <p:xfrm>
          <a:off x="243190" y="1231266"/>
          <a:ext cx="10093235" cy="4611954"/>
        </p:xfrm>
        <a:graphic>
          <a:graphicData uri="http://schemas.openxmlformats.org/drawingml/2006/table">
            <a:tbl>
              <a:tblPr firstRow="1" firstCol="1" bandRow="1">
                <a:tableStyleId>{5C22544A-7EE6-4342-B048-85BDC9FD1C3A}</a:tableStyleId>
              </a:tblPr>
              <a:tblGrid>
                <a:gridCol w="3309683">
                  <a:extLst>
                    <a:ext uri="{9D8B030D-6E8A-4147-A177-3AD203B41FA5}">
                      <a16:colId xmlns:a16="http://schemas.microsoft.com/office/drawing/2014/main" val="2878111486"/>
                    </a:ext>
                  </a:extLst>
                </a:gridCol>
                <a:gridCol w="6783552">
                  <a:extLst>
                    <a:ext uri="{9D8B030D-6E8A-4147-A177-3AD203B41FA5}">
                      <a16:colId xmlns:a16="http://schemas.microsoft.com/office/drawing/2014/main" val="2188604094"/>
                    </a:ext>
                  </a:extLst>
                </a:gridCol>
              </a:tblGrid>
              <a:tr h="521990">
                <a:tc>
                  <a:txBody>
                    <a:bodyPr/>
                    <a:lstStyle/>
                    <a:p>
                      <a:pPr algn="ctr">
                        <a:lnSpc>
                          <a:spcPct val="107000"/>
                        </a:lnSpc>
                        <a:spcAft>
                          <a:spcPts val="800"/>
                        </a:spcAft>
                      </a:pPr>
                      <a:r>
                        <a:rPr lang="fr-FR" sz="1400" dirty="0">
                          <a:effectLst/>
                          <a:latin typeface="+mj-lt"/>
                          <a:cs typeface="Gotham Light" pitchFamily="50" charset="0"/>
                        </a:rPr>
                        <a:t>COMPETENCES CTI</a:t>
                      </a:r>
                      <a:r>
                        <a:rPr lang="fr-FR" sz="1400" dirty="0">
                          <a:effectLst/>
                          <a:latin typeface="Gotham Light" pitchFamily="50" charset="0"/>
                          <a:cs typeface="Gotham Light" pitchFamily="50" charset="0"/>
                        </a:rPr>
                        <a:t> </a:t>
                      </a:r>
                      <a:endParaRPr lang="fr-FR" sz="1400" dirty="0">
                        <a:effectLst/>
                        <a:latin typeface="Gotham Light" pitchFamily="50" charset="0"/>
                        <a:ea typeface="Calibri" panose="020F0502020204030204" pitchFamily="34" charset="0"/>
                        <a:cs typeface="Gotham Light" pitchFamily="50" charset="0"/>
                      </a:endParaRPr>
                    </a:p>
                  </a:txBody>
                  <a:tcPr marL="62224" marR="62224" marT="0" marB="0"/>
                </a:tc>
                <a:tc>
                  <a:txBody>
                    <a:bodyPr/>
                    <a:lstStyle/>
                    <a:p>
                      <a:pPr algn="ctr">
                        <a:lnSpc>
                          <a:spcPct val="107000"/>
                        </a:lnSpc>
                        <a:spcAft>
                          <a:spcPts val="800"/>
                        </a:spcAft>
                      </a:pPr>
                      <a:r>
                        <a:rPr lang="fr-FR" sz="1400" dirty="0">
                          <a:effectLst/>
                          <a:latin typeface="+mj-lt"/>
                          <a:cs typeface="Gotham Light" pitchFamily="50" charset="0"/>
                        </a:rPr>
                        <a:t>COMPETENCES spécifiques liées au module</a:t>
                      </a:r>
                    </a:p>
                    <a:p>
                      <a:pPr algn="just">
                        <a:lnSpc>
                          <a:spcPct val="107000"/>
                        </a:lnSpc>
                        <a:spcAft>
                          <a:spcPts val="800"/>
                        </a:spcAft>
                      </a:pPr>
                      <a:r>
                        <a:rPr lang="fr-FR" sz="1400" dirty="0">
                          <a:effectLst/>
                          <a:latin typeface="Gotham Light" pitchFamily="50" charset="0"/>
                          <a:cs typeface="Gotham Light" pitchFamily="50" charset="0"/>
                        </a:rPr>
                        <a:t> </a:t>
                      </a:r>
                      <a:endParaRPr lang="fr-FR" sz="1400" dirty="0">
                        <a:effectLst/>
                        <a:latin typeface="Gotham Light" pitchFamily="50" charset="0"/>
                        <a:ea typeface="Calibri" panose="020F0502020204030204" pitchFamily="34" charset="0"/>
                        <a:cs typeface="Gotham Light" pitchFamily="50" charset="0"/>
                      </a:endParaRPr>
                    </a:p>
                  </a:txBody>
                  <a:tcPr marL="62224" marR="62224" marT="0" marB="0"/>
                </a:tc>
                <a:extLst>
                  <a:ext uri="{0D108BD9-81ED-4DB2-BD59-A6C34878D82A}">
                    <a16:rowId xmlns:a16="http://schemas.microsoft.com/office/drawing/2014/main" val="806505629"/>
                  </a:ext>
                </a:extLst>
              </a:tr>
              <a:tr h="614487">
                <a:tc rowSpan="8">
                  <a:txBody>
                    <a:bodyPr/>
                    <a:lstStyle/>
                    <a:p>
                      <a:pPr>
                        <a:lnSpc>
                          <a:spcPct val="107000"/>
                        </a:lnSpc>
                        <a:spcAft>
                          <a:spcPts val="800"/>
                        </a:spcAft>
                      </a:pPr>
                      <a:r>
                        <a:rPr lang="fr-FR" sz="1400" dirty="0">
                          <a:effectLst/>
                          <a:latin typeface="Gotham Light" pitchFamily="50" charset="0"/>
                          <a:cs typeface="Gotham Light" pitchFamily="50" charset="0"/>
                        </a:rPr>
                        <a:t> </a:t>
                      </a:r>
                    </a:p>
                    <a:p>
                      <a:pPr>
                        <a:lnSpc>
                          <a:spcPct val="107000"/>
                        </a:lnSpc>
                        <a:spcAft>
                          <a:spcPts val="800"/>
                        </a:spcAft>
                      </a:pPr>
                      <a:r>
                        <a:rPr lang="fr-FR" sz="1400" dirty="0">
                          <a:effectLst/>
                          <a:latin typeface="+mj-lt"/>
                          <a:cs typeface="Gotham Light" pitchFamily="50" charset="0"/>
                        </a:rPr>
                        <a:t>8</a:t>
                      </a:r>
                      <a:r>
                        <a:rPr lang="fr-FR" sz="1400" dirty="0">
                          <a:effectLst/>
                          <a:latin typeface="Gotham Light" pitchFamily="50" charset="0"/>
                          <a:cs typeface="Gotham Light" pitchFamily="50" charset="0"/>
                        </a:rPr>
                        <a:t> l’aptitude à prendre en compte les enjeux des relations au travail</a:t>
                      </a:r>
                    </a:p>
                    <a:p>
                      <a:pPr>
                        <a:lnSpc>
                          <a:spcPct val="107000"/>
                        </a:lnSpc>
                        <a:spcAft>
                          <a:spcPts val="800"/>
                        </a:spcAft>
                      </a:pPr>
                      <a:r>
                        <a:rPr lang="fr-FR" sz="1400" dirty="0">
                          <a:effectLst/>
                          <a:latin typeface="Gotham Light" pitchFamily="50" charset="0"/>
                          <a:cs typeface="Gotham Light" pitchFamily="50" charset="0"/>
                        </a:rPr>
                        <a:t> </a:t>
                      </a:r>
                    </a:p>
                    <a:p>
                      <a:pPr>
                        <a:lnSpc>
                          <a:spcPct val="107000"/>
                        </a:lnSpc>
                        <a:spcAft>
                          <a:spcPts val="800"/>
                        </a:spcAft>
                      </a:pPr>
                      <a:r>
                        <a:rPr lang="fr-FR" sz="1400" dirty="0">
                          <a:effectLst/>
                          <a:latin typeface="+mj-lt"/>
                          <a:cs typeface="Gotham Light" pitchFamily="50" charset="0"/>
                        </a:rPr>
                        <a:t>9</a:t>
                      </a:r>
                      <a:r>
                        <a:rPr lang="fr-FR" sz="1400" dirty="0">
                          <a:effectLst/>
                          <a:latin typeface="Gotham Light" pitchFamily="50" charset="0"/>
                          <a:cs typeface="Gotham Light" pitchFamily="50" charset="0"/>
                        </a:rPr>
                        <a:t> l’aptitude à prendre en compte les enjeux environnementaux…</a:t>
                      </a:r>
                    </a:p>
                    <a:p>
                      <a:pPr>
                        <a:lnSpc>
                          <a:spcPct val="107000"/>
                        </a:lnSpc>
                        <a:spcAft>
                          <a:spcPts val="800"/>
                        </a:spcAft>
                      </a:pPr>
                      <a:r>
                        <a:rPr lang="fr-FR" sz="1400" dirty="0">
                          <a:effectLst/>
                          <a:latin typeface="Gotham Light" pitchFamily="50" charset="0"/>
                          <a:cs typeface="Gotham Light" pitchFamily="50" charset="0"/>
                        </a:rPr>
                        <a:t> </a:t>
                      </a:r>
                    </a:p>
                    <a:p>
                      <a:pPr>
                        <a:lnSpc>
                          <a:spcPct val="107000"/>
                        </a:lnSpc>
                        <a:spcAft>
                          <a:spcPts val="800"/>
                        </a:spcAft>
                      </a:pPr>
                      <a:r>
                        <a:rPr lang="fr-FR" sz="1400" dirty="0">
                          <a:effectLst/>
                          <a:latin typeface="+mj-lt"/>
                          <a:cs typeface="Gotham Light" pitchFamily="50" charset="0"/>
                        </a:rPr>
                        <a:t>10</a:t>
                      </a:r>
                      <a:r>
                        <a:rPr lang="fr-FR" sz="1400" dirty="0">
                          <a:effectLst/>
                          <a:latin typeface="Gotham Light" pitchFamily="50" charset="0"/>
                          <a:cs typeface="Gotham Light" pitchFamily="50" charset="0"/>
                        </a:rPr>
                        <a:t> l’aptitude à prendre en compte les enjeux et les besoins de la société</a:t>
                      </a:r>
                    </a:p>
                    <a:p>
                      <a:pPr>
                        <a:lnSpc>
                          <a:spcPct val="107000"/>
                        </a:lnSpc>
                        <a:spcAft>
                          <a:spcPts val="800"/>
                        </a:spcAft>
                      </a:pPr>
                      <a:r>
                        <a:rPr lang="fr-FR" sz="1400" dirty="0">
                          <a:effectLst/>
                          <a:latin typeface="Gotham Light" pitchFamily="50" charset="0"/>
                          <a:cs typeface="Gotham Light" pitchFamily="50" charset="0"/>
                        </a:rPr>
                        <a:t> </a:t>
                      </a:r>
                    </a:p>
                    <a:p>
                      <a:pPr>
                        <a:lnSpc>
                          <a:spcPct val="107000"/>
                        </a:lnSpc>
                        <a:spcAft>
                          <a:spcPts val="800"/>
                        </a:spcAft>
                      </a:pPr>
                      <a:r>
                        <a:rPr lang="fr-FR" sz="1400" dirty="0">
                          <a:effectLst/>
                          <a:latin typeface="+mj-lt"/>
                          <a:cs typeface="Gotham Light" pitchFamily="50" charset="0"/>
                        </a:rPr>
                        <a:t>14</a:t>
                      </a:r>
                      <a:r>
                        <a:rPr lang="fr-FR" sz="1400" dirty="0">
                          <a:effectLst/>
                          <a:latin typeface="Gotham Light" pitchFamily="50" charset="0"/>
                          <a:cs typeface="Gotham Light" pitchFamily="50" charset="0"/>
                        </a:rPr>
                        <a:t> la capacité à se connaitre, à s’autoévaluer, à gérer ses compétences…</a:t>
                      </a:r>
                    </a:p>
                  </a:txBody>
                  <a:tcPr marL="62224" marR="62224" marT="0" marB="0"/>
                </a:tc>
                <a:tc>
                  <a:txBody>
                    <a:bodyPr/>
                    <a:lstStyle/>
                    <a:p>
                      <a:pPr algn="just">
                        <a:lnSpc>
                          <a:spcPct val="107000"/>
                        </a:lnSpc>
                        <a:spcAft>
                          <a:spcPts val="800"/>
                        </a:spcAft>
                      </a:pPr>
                      <a:r>
                        <a:rPr lang="fr-FR" sz="1400" dirty="0">
                          <a:effectLst/>
                          <a:latin typeface="Gotham Light" pitchFamily="50" charset="0"/>
                          <a:cs typeface="Gotham Light" pitchFamily="50" charset="0"/>
                        </a:rPr>
                        <a:t>Recueillir des informations référencées sur la RSE et les ODD dans le but de préparer son terrain   </a:t>
                      </a:r>
                    </a:p>
                  </a:txBody>
                  <a:tcPr marL="62224" marR="62224" marT="0" marB="0"/>
                </a:tc>
                <a:extLst>
                  <a:ext uri="{0D108BD9-81ED-4DB2-BD59-A6C34878D82A}">
                    <a16:rowId xmlns:a16="http://schemas.microsoft.com/office/drawing/2014/main" val="1889633820"/>
                  </a:ext>
                </a:extLst>
              </a:tr>
              <a:tr h="432805">
                <a:tc vMerge="1">
                  <a:txBody>
                    <a:bodyPr/>
                    <a:lstStyle/>
                    <a:p>
                      <a:endParaRPr lang="fr-FR"/>
                    </a:p>
                  </a:txBody>
                  <a:tcPr/>
                </a:tc>
                <a:tc>
                  <a:txBody>
                    <a:bodyPr/>
                    <a:lstStyle/>
                    <a:p>
                      <a:pPr algn="just">
                        <a:lnSpc>
                          <a:spcPct val="107000"/>
                        </a:lnSpc>
                        <a:spcAft>
                          <a:spcPts val="800"/>
                        </a:spcAft>
                      </a:pPr>
                      <a:r>
                        <a:rPr lang="fr-FR" sz="1400" dirty="0">
                          <a:effectLst/>
                          <a:latin typeface="Gotham Light" pitchFamily="50" charset="0"/>
                          <a:cs typeface="Gotham Light" pitchFamily="50" charset="0"/>
                        </a:rPr>
                        <a:t>Identifier et comprendre les dynamiques d’entretien interpersonnelle </a:t>
                      </a:r>
                    </a:p>
                  </a:txBody>
                  <a:tcPr marL="62224" marR="62224" marT="0" marB="0"/>
                </a:tc>
                <a:extLst>
                  <a:ext uri="{0D108BD9-81ED-4DB2-BD59-A6C34878D82A}">
                    <a16:rowId xmlns:a16="http://schemas.microsoft.com/office/drawing/2014/main" val="3028198423"/>
                  </a:ext>
                </a:extLst>
              </a:tr>
              <a:tr h="432805">
                <a:tc vMerge="1">
                  <a:txBody>
                    <a:bodyPr/>
                    <a:lstStyle/>
                    <a:p>
                      <a:endParaRPr lang="fr-FR"/>
                    </a:p>
                  </a:txBody>
                  <a:tcPr/>
                </a:tc>
                <a:tc>
                  <a:txBody>
                    <a:bodyPr/>
                    <a:lstStyle/>
                    <a:p>
                      <a:pPr algn="just">
                        <a:lnSpc>
                          <a:spcPct val="107000"/>
                        </a:lnSpc>
                        <a:spcAft>
                          <a:spcPts val="800"/>
                        </a:spcAft>
                      </a:pPr>
                      <a:r>
                        <a:rPr lang="fr-FR" sz="1400" dirty="0">
                          <a:effectLst/>
                          <a:latin typeface="Gotham Light" pitchFamily="50" charset="0"/>
                          <a:cs typeface="Gotham Light" pitchFamily="50" charset="0"/>
                        </a:rPr>
                        <a:t>Comprendre et appliquer l’écoute active</a:t>
                      </a:r>
                    </a:p>
                  </a:txBody>
                  <a:tcPr marL="62224" marR="62224" marT="0" marB="0"/>
                </a:tc>
                <a:extLst>
                  <a:ext uri="{0D108BD9-81ED-4DB2-BD59-A6C34878D82A}">
                    <a16:rowId xmlns:a16="http://schemas.microsoft.com/office/drawing/2014/main" val="1974664410"/>
                  </a:ext>
                </a:extLst>
              </a:tr>
              <a:tr h="614487">
                <a:tc vMerge="1">
                  <a:txBody>
                    <a:bodyPr/>
                    <a:lstStyle/>
                    <a:p>
                      <a:endParaRPr lang="fr-FR"/>
                    </a:p>
                  </a:txBody>
                  <a:tcPr/>
                </a:tc>
                <a:tc>
                  <a:txBody>
                    <a:bodyPr/>
                    <a:lstStyle/>
                    <a:p>
                      <a:pPr algn="just">
                        <a:lnSpc>
                          <a:spcPct val="107000"/>
                        </a:lnSpc>
                        <a:spcAft>
                          <a:spcPts val="800"/>
                        </a:spcAft>
                      </a:pPr>
                      <a:r>
                        <a:rPr lang="fr-FR" sz="1400" dirty="0">
                          <a:effectLst/>
                          <a:latin typeface="Gotham Light" pitchFamily="50" charset="0"/>
                          <a:cs typeface="Gotham Light" pitchFamily="50" charset="0"/>
                        </a:rPr>
                        <a:t>Savoir se présenter et présenter l’objet de sa démarche en des termes formels pour prendre contact avec un professionnel</a:t>
                      </a:r>
                    </a:p>
                  </a:txBody>
                  <a:tcPr marL="62224" marR="62224" marT="0" marB="0"/>
                </a:tc>
                <a:extLst>
                  <a:ext uri="{0D108BD9-81ED-4DB2-BD59-A6C34878D82A}">
                    <a16:rowId xmlns:a16="http://schemas.microsoft.com/office/drawing/2014/main" val="2472040309"/>
                  </a:ext>
                </a:extLst>
              </a:tr>
              <a:tr h="432805">
                <a:tc vMerge="1">
                  <a:txBody>
                    <a:bodyPr/>
                    <a:lstStyle/>
                    <a:p>
                      <a:endParaRPr lang="fr-FR"/>
                    </a:p>
                  </a:txBody>
                  <a:tcPr/>
                </a:tc>
                <a:tc>
                  <a:txBody>
                    <a:bodyPr/>
                    <a:lstStyle/>
                    <a:p>
                      <a:pPr algn="just">
                        <a:lnSpc>
                          <a:spcPct val="107000"/>
                        </a:lnSpc>
                        <a:spcAft>
                          <a:spcPts val="800"/>
                        </a:spcAft>
                      </a:pPr>
                      <a:r>
                        <a:rPr lang="fr-FR" sz="1400" dirty="0">
                          <a:effectLst/>
                          <a:latin typeface="Gotham Light" pitchFamily="50" charset="0"/>
                          <a:cs typeface="Gotham Light" pitchFamily="50" charset="0"/>
                        </a:rPr>
                        <a:t>Appliquer les méthodes d’entretien semi-directif </a:t>
                      </a:r>
                    </a:p>
                  </a:txBody>
                  <a:tcPr marL="62224" marR="62224" marT="0" marB="0"/>
                </a:tc>
                <a:extLst>
                  <a:ext uri="{0D108BD9-81ED-4DB2-BD59-A6C34878D82A}">
                    <a16:rowId xmlns:a16="http://schemas.microsoft.com/office/drawing/2014/main" val="94184501"/>
                  </a:ext>
                </a:extLst>
              </a:tr>
              <a:tr h="432805">
                <a:tc vMerge="1">
                  <a:txBody>
                    <a:bodyPr/>
                    <a:lstStyle/>
                    <a:p>
                      <a:endParaRPr lang="fr-FR"/>
                    </a:p>
                  </a:txBody>
                  <a:tcPr/>
                </a:tc>
                <a:tc>
                  <a:txBody>
                    <a:bodyPr/>
                    <a:lstStyle/>
                    <a:p>
                      <a:pPr algn="just">
                        <a:lnSpc>
                          <a:spcPct val="107000"/>
                        </a:lnSpc>
                        <a:spcAft>
                          <a:spcPts val="800"/>
                        </a:spcAft>
                      </a:pPr>
                      <a:r>
                        <a:rPr lang="fr-FR" sz="1400" dirty="0">
                          <a:effectLst/>
                          <a:latin typeface="Gotham Light" pitchFamily="50" charset="0"/>
                          <a:cs typeface="Gotham Light" pitchFamily="50" charset="0"/>
                        </a:rPr>
                        <a:t>Apprendre à analyser une information qualitative issue du terrain </a:t>
                      </a:r>
                    </a:p>
                  </a:txBody>
                  <a:tcPr marL="62224" marR="62224" marT="0" marB="0"/>
                </a:tc>
                <a:extLst>
                  <a:ext uri="{0D108BD9-81ED-4DB2-BD59-A6C34878D82A}">
                    <a16:rowId xmlns:a16="http://schemas.microsoft.com/office/drawing/2014/main" val="2065289524"/>
                  </a:ext>
                </a:extLst>
              </a:tr>
              <a:tr h="432805">
                <a:tc vMerge="1">
                  <a:txBody>
                    <a:bodyPr/>
                    <a:lstStyle/>
                    <a:p>
                      <a:endParaRPr lang="fr-FR"/>
                    </a:p>
                  </a:txBody>
                  <a:tcPr/>
                </a:tc>
                <a:tc>
                  <a:txBody>
                    <a:bodyPr/>
                    <a:lstStyle/>
                    <a:p>
                      <a:pPr algn="just">
                        <a:lnSpc>
                          <a:spcPct val="107000"/>
                        </a:lnSpc>
                        <a:spcAft>
                          <a:spcPts val="800"/>
                        </a:spcAft>
                      </a:pPr>
                      <a:r>
                        <a:rPr lang="fr-FR" sz="1400" dirty="0">
                          <a:effectLst/>
                          <a:latin typeface="Gotham Light" pitchFamily="50" charset="0"/>
                          <a:cs typeface="Gotham Light" pitchFamily="50" charset="0"/>
                        </a:rPr>
                        <a:t>Savoir s’autoévaluer lors d’une relation interpersonnelle professionnelle</a:t>
                      </a:r>
                    </a:p>
                  </a:txBody>
                  <a:tcPr marL="62224" marR="62224" marT="0" marB="0"/>
                </a:tc>
                <a:extLst>
                  <a:ext uri="{0D108BD9-81ED-4DB2-BD59-A6C34878D82A}">
                    <a16:rowId xmlns:a16="http://schemas.microsoft.com/office/drawing/2014/main" val="3238500649"/>
                  </a:ext>
                </a:extLst>
              </a:tr>
              <a:tr h="670886">
                <a:tc vMerge="1">
                  <a:txBody>
                    <a:bodyPr/>
                    <a:lstStyle/>
                    <a:p>
                      <a:endParaRPr lang="fr-FR"/>
                    </a:p>
                  </a:txBody>
                  <a:tcPr/>
                </a:tc>
                <a:tc>
                  <a:txBody>
                    <a:bodyPr/>
                    <a:lstStyle/>
                    <a:p>
                      <a:pPr algn="just">
                        <a:lnSpc>
                          <a:spcPct val="107000"/>
                        </a:lnSpc>
                        <a:spcAft>
                          <a:spcPts val="800"/>
                        </a:spcAft>
                      </a:pPr>
                      <a:r>
                        <a:rPr lang="fr-FR" sz="1400" dirty="0">
                          <a:effectLst/>
                          <a:latin typeface="Gotham Light" pitchFamily="50" charset="0"/>
                          <a:cs typeface="Gotham Light" pitchFamily="50" charset="0"/>
                        </a:rPr>
                        <a:t>Appliquer les normes de rédaction d’un rapport professionnel </a:t>
                      </a:r>
                    </a:p>
                  </a:txBody>
                  <a:tcPr marL="62224" marR="62224" marT="0" marB="0"/>
                </a:tc>
                <a:extLst>
                  <a:ext uri="{0D108BD9-81ED-4DB2-BD59-A6C34878D82A}">
                    <a16:rowId xmlns:a16="http://schemas.microsoft.com/office/drawing/2014/main" val="2453082464"/>
                  </a:ext>
                </a:extLst>
              </a:tr>
            </a:tbl>
          </a:graphicData>
        </a:graphic>
      </p:graphicFrame>
      <p:sp>
        <p:nvSpPr>
          <p:cNvPr id="4" name="Espace réservé de la date 3"/>
          <p:cNvSpPr>
            <a:spLocks noGrp="1"/>
          </p:cNvSpPr>
          <p:nvPr>
            <p:ph type="dt" sz="half" idx="10"/>
          </p:nvPr>
        </p:nvSpPr>
        <p:spPr/>
        <p:txBody>
          <a:bodyPr/>
          <a:lstStyle/>
          <a:p>
            <a:fld id="{3914C9CC-F958-4A28-97EC-D6FF2445A6BF}" type="datetime1">
              <a:rPr lang="fr-FR" smtClean="0"/>
              <a:t>12/09/2023</a:t>
            </a:fld>
            <a:endParaRPr lang="fr-FR"/>
          </a:p>
        </p:txBody>
      </p:sp>
      <p:sp>
        <p:nvSpPr>
          <p:cNvPr id="5" name="Espace réservé du pied de page 4"/>
          <p:cNvSpPr>
            <a:spLocks noGrp="1"/>
          </p:cNvSpPr>
          <p:nvPr>
            <p:ph type="ftr" sz="quarter" idx="11"/>
          </p:nvPr>
        </p:nvSpPr>
        <p:spPr>
          <a:xfrm>
            <a:off x="4038600" y="6385533"/>
            <a:ext cx="4114800" cy="365125"/>
          </a:xfrm>
        </p:spPr>
        <p:txBody>
          <a:bodyPr/>
          <a:lstStyle/>
          <a:p>
            <a:r>
              <a:rPr lang="fr-FR"/>
              <a:t>Pôle Humanités Design</a:t>
            </a:r>
          </a:p>
        </p:txBody>
      </p:sp>
      <p:sp>
        <p:nvSpPr>
          <p:cNvPr id="6" name="Espace réservé du numéro de diapositive 5"/>
          <p:cNvSpPr>
            <a:spLocks noGrp="1"/>
          </p:cNvSpPr>
          <p:nvPr>
            <p:ph type="sldNum" sz="quarter" idx="12"/>
          </p:nvPr>
        </p:nvSpPr>
        <p:spPr/>
        <p:txBody>
          <a:bodyPr/>
          <a:lstStyle/>
          <a:p>
            <a:fld id="{44CFC30E-87BE-4EB4-AD14-C5DA45731141}" type="slidenum">
              <a:rPr lang="fr-FR" smtClean="0"/>
              <a:t>5</a:t>
            </a:fld>
            <a:endParaRPr lang="fr-F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6425" y="365125"/>
            <a:ext cx="1612385" cy="1580137"/>
          </a:xfrm>
          <a:prstGeom prst="rect">
            <a:avLst/>
          </a:prstGeom>
        </p:spPr>
      </p:pic>
    </p:spTree>
    <p:extLst>
      <p:ext uri="{BB962C8B-B14F-4D97-AF65-F5344CB8AC3E}">
        <p14:creationId xmlns:p14="http://schemas.microsoft.com/office/powerpoint/2010/main" val="3380937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pPr algn="ctr"/>
            <a:r>
              <a:rPr lang="fr-FR" dirty="0">
                <a:solidFill>
                  <a:srgbClr val="0070C0"/>
                </a:solidFill>
              </a:rPr>
              <a:t>DÉCOUPAGE DES SÉANCES</a:t>
            </a:r>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1302341326"/>
              </p:ext>
            </p:extLst>
          </p:nvPr>
        </p:nvGraphicFramePr>
        <p:xfrm>
          <a:off x="145913" y="1552219"/>
          <a:ext cx="11712102" cy="3137279"/>
        </p:xfrm>
        <a:graphic>
          <a:graphicData uri="http://schemas.openxmlformats.org/drawingml/2006/table">
            <a:tbl>
              <a:tblPr firstRow="1" firstCol="1" bandRow="1">
                <a:tableStyleId>{5C22544A-7EE6-4342-B048-85BDC9FD1C3A}</a:tableStyleId>
              </a:tblPr>
              <a:tblGrid>
                <a:gridCol w="1670053">
                  <a:extLst>
                    <a:ext uri="{9D8B030D-6E8A-4147-A177-3AD203B41FA5}">
                      <a16:colId xmlns:a16="http://schemas.microsoft.com/office/drawing/2014/main" val="3736976795"/>
                    </a:ext>
                  </a:extLst>
                </a:gridCol>
                <a:gridCol w="1626760">
                  <a:extLst>
                    <a:ext uri="{9D8B030D-6E8A-4147-A177-3AD203B41FA5}">
                      <a16:colId xmlns:a16="http://schemas.microsoft.com/office/drawing/2014/main" val="3862027188"/>
                    </a:ext>
                  </a:extLst>
                </a:gridCol>
                <a:gridCol w="1225864">
                  <a:extLst>
                    <a:ext uri="{9D8B030D-6E8A-4147-A177-3AD203B41FA5}">
                      <a16:colId xmlns:a16="http://schemas.microsoft.com/office/drawing/2014/main" val="2000159245"/>
                    </a:ext>
                  </a:extLst>
                </a:gridCol>
                <a:gridCol w="1437885">
                  <a:extLst>
                    <a:ext uri="{9D8B030D-6E8A-4147-A177-3AD203B41FA5}">
                      <a16:colId xmlns:a16="http://schemas.microsoft.com/office/drawing/2014/main" val="1257892384"/>
                    </a:ext>
                  </a:extLst>
                </a:gridCol>
                <a:gridCol w="1437885">
                  <a:extLst>
                    <a:ext uri="{9D8B030D-6E8A-4147-A177-3AD203B41FA5}">
                      <a16:colId xmlns:a16="http://schemas.microsoft.com/office/drawing/2014/main" val="3147465610"/>
                    </a:ext>
                  </a:extLst>
                </a:gridCol>
                <a:gridCol w="1437885">
                  <a:extLst>
                    <a:ext uri="{9D8B030D-6E8A-4147-A177-3AD203B41FA5}">
                      <a16:colId xmlns:a16="http://schemas.microsoft.com/office/drawing/2014/main" val="3467464015"/>
                    </a:ext>
                  </a:extLst>
                </a:gridCol>
                <a:gridCol w="1437885">
                  <a:extLst>
                    <a:ext uri="{9D8B030D-6E8A-4147-A177-3AD203B41FA5}">
                      <a16:colId xmlns:a16="http://schemas.microsoft.com/office/drawing/2014/main" val="2244726727"/>
                    </a:ext>
                  </a:extLst>
                </a:gridCol>
                <a:gridCol w="1437885">
                  <a:extLst>
                    <a:ext uri="{9D8B030D-6E8A-4147-A177-3AD203B41FA5}">
                      <a16:colId xmlns:a16="http://schemas.microsoft.com/office/drawing/2014/main" val="1542673572"/>
                    </a:ext>
                  </a:extLst>
                </a:gridCol>
              </a:tblGrid>
              <a:tr h="391031">
                <a:tc gridSpan="8">
                  <a:txBody>
                    <a:bodyPr/>
                    <a:lstStyle/>
                    <a:p>
                      <a:pPr algn="ctr">
                        <a:lnSpc>
                          <a:spcPct val="107000"/>
                        </a:lnSpc>
                        <a:spcAft>
                          <a:spcPts val="800"/>
                        </a:spcAft>
                      </a:pPr>
                      <a:r>
                        <a:rPr lang="fr-FR" sz="1600" dirty="0">
                          <a:effectLst/>
                          <a:latin typeface="+mj-lt"/>
                          <a:cs typeface="Gotham Light" pitchFamily="50" charset="0"/>
                        </a:rPr>
                        <a:t>  10 HEURES 30 </a:t>
                      </a:r>
                      <a:endParaRPr lang="fr-FR" sz="1600" dirty="0">
                        <a:effectLst/>
                        <a:latin typeface="+mj-lt"/>
                        <a:ea typeface="Calibri" panose="020F0502020204030204" pitchFamily="34" charset="0"/>
                        <a:cs typeface="Gotham Light" pitchFamily="50" charset="0"/>
                      </a:endParaRPr>
                    </a:p>
                  </a:txBody>
                  <a:tcPr marL="68580" marR="68580" marT="0" marB="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pPr algn="ctr">
                        <a:lnSpc>
                          <a:spcPct val="107000"/>
                        </a:lnSpc>
                        <a:spcAft>
                          <a:spcPts val="800"/>
                        </a:spcAft>
                      </a:pPr>
                      <a:endParaRPr lang="fr-FR" sz="1600" dirty="0">
                        <a:effectLst/>
                        <a:latin typeface="+mj-lt"/>
                        <a:ea typeface="Calibri" panose="020F0502020204030204" pitchFamily="34" charset="0"/>
                        <a:cs typeface="Gotham Light" pitchFamily="50" charset="0"/>
                      </a:endParaRPr>
                    </a:p>
                  </a:txBody>
                  <a:tcPr marL="68580" marR="68580" marT="0" marB="0"/>
                </a:tc>
                <a:tc hMerge="1">
                  <a:txBody>
                    <a:bodyPr/>
                    <a:lstStyle/>
                    <a:p>
                      <a:pPr algn="ctr">
                        <a:lnSpc>
                          <a:spcPct val="107000"/>
                        </a:lnSpc>
                        <a:spcAft>
                          <a:spcPts val="800"/>
                        </a:spcAft>
                      </a:pPr>
                      <a:endParaRPr lang="fr-FR" sz="1600" dirty="0">
                        <a:effectLst/>
                        <a:latin typeface="+mj-lt"/>
                        <a:ea typeface="Calibri" panose="020F0502020204030204" pitchFamily="34" charset="0"/>
                        <a:cs typeface="Gotham Light" pitchFamily="50" charset="0"/>
                      </a:endParaRPr>
                    </a:p>
                  </a:txBody>
                  <a:tcPr marL="68580" marR="68580" marT="0" marB="0"/>
                </a:tc>
                <a:tc hMerge="1">
                  <a:txBody>
                    <a:bodyPr/>
                    <a:lstStyle/>
                    <a:p>
                      <a:pPr algn="ctr">
                        <a:lnSpc>
                          <a:spcPct val="107000"/>
                        </a:lnSpc>
                        <a:spcAft>
                          <a:spcPts val="800"/>
                        </a:spcAft>
                      </a:pPr>
                      <a:endParaRPr lang="fr-FR" sz="1600" dirty="0">
                        <a:effectLst/>
                        <a:latin typeface="+mj-lt"/>
                        <a:ea typeface="Calibri" panose="020F0502020204030204" pitchFamily="34" charset="0"/>
                        <a:cs typeface="Gotham Light" pitchFamily="50" charset="0"/>
                      </a:endParaRPr>
                    </a:p>
                  </a:txBody>
                  <a:tcPr marL="68580" marR="68580" marT="0" marB="0"/>
                </a:tc>
                <a:tc hMerge="1">
                  <a:txBody>
                    <a:bodyPr/>
                    <a:lstStyle/>
                    <a:p>
                      <a:pPr algn="ctr">
                        <a:lnSpc>
                          <a:spcPct val="107000"/>
                        </a:lnSpc>
                        <a:spcAft>
                          <a:spcPts val="800"/>
                        </a:spcAft>
                      </a:pPr>
                      <a:endParaRPr lang="fr-FR" sz="1600" dirty="0">
                        <a:effectLst/>
                        <a:latin typeface="+mj-lt"/>
                        <a:ea typeface="Calibri" panose="020F0502020204030204" pitchFamily="34" charset="0"/>
                        <a:cs typeface="Gotham Light" pitchFamily="50" charset="0"/>
                      </a:endParaRPr>
                    </a:p>
                  </a:txBody>
                  <a:tcPr marL="68580" marR="68580" marT="0" marB="0"/>
                </a:tc>
                <a:extLst>
                  <a:ext uri="{0D108BD9-81ED-4DB2-BD59-A6C34878D82A}">
                    <a16:rowId xmlns:a16="http://schemas.microsoft.com/office/drawing/2014/main" val="3270181936"/>
                  </a:ext>
                </a:extLst>
              </a:tr>
              <a:tr h="204640">
                <a:tc>
                  <a:txBody>
                    <a:bodyPr/>
                    <a:lstStyle/>
                    <a:p>
                      <a:pPr algn="ctr">
                        <a:lnSpc>
                          <a:spcPct val="107000"/>
                        </a:lnSpc>
                        <a:spcAft>
                          <a:spcPts val="800"/>
                        </a:spcAft>
                      </a:pPr>
                      <a:r>
                        <a:rPr lang="fr-FR" sz="1600" dirty="0">
                          <a:effectLst/>
                          <a:latin typeface="+mj-lt"/>
                          <a:cs typeface="Gotham Light" pitchFamily="50" charset="0"/>
                        </a:rPr>
                        <a:t>S1 / 1h30</a:t>
                      </a:r>
                      <a:endParaRPr lang="fr-FR" sz="1600" dirty="0">
                        <a:effectLst/>
                        <a:latin typeface="+mj-lt"/>
                        <a:ea typeface="Calibri" panose="020F0502020204030204" pitchFamily="34" charset="0"/>
                        <a:cs typeface="Gotham Light" pitchFamily="50" charset="0"/>
                      </a:endParaRPr>
                    </a:p>
                  </a:txBody>
                  <a:tcPr marL="68580" marR="68580" marT="0" marB="0"/>
                </a:tc>
                <a:tc>
                  <a:txBody>
                    <a:bodyPr/>
                    <a:lstStyle/>
                    <a:p>
                      <a:pPr algn="ctr">
                        <a:lnSpc>
                          <a:spcPct val="107000"/>
                        </a:lnSpc>
                        <a:spcAft>
                          <a:spcPts val="800"/>
                        </a:spcAft>
                      </a:pPr>
                      <a:r>
                        <a:rPr lang="fr-FR" sz="1600" dirty="0">
                          <a:effectLst/>
                          <a:latin typeface="+mj-lt"/>
                          <a:cs typeface="Gotham Light" pitchFamily="50" charset="0"/>
                        </a:rPr>
                        <a:t>S2 / 1h30</a:t>
                      </a:r>
                      <a:endParaRPr lang="fr-FR" sz="1600" dirty="0">
                        <a:effectLst/>
                        <a:latin typeface="+mj-lt"/>
                        <a:ea typeface="Calibri" panose="020F0502020204030204" pitchFamily="34" charset="0"/>
                        <a:cs typeface="Gotham Light" pitchFamily="50" charset="0"/>
                      </a:endParaRPr>
                    </a:p>
                  </a:txBody>
                  <a:tcPr marL="68580" marR="68580" marT="0" marB="0"/>
                </a:tc>
                <a:tc>
                  <a:txBody>
                    <a:bodyPr/>
                    <a:lstStyle/>
                    <a:p>
                      <a:pPr algn="ctr">
                        <a:lnSpc>
                          <a:spcPct val="107000"/>
                        </a:lnSpc>
                        <a:spcAft>
                          <a:spcPts val="800"/>
                        </a:spcAft>
                      </a:pPr>
                      <a:r>
                        <a:rPr lang="fr-FR" sz="1600" dirty="0">
                          <a:effectLst/>
                          <a:latin typeface="+mj-lt"/>
                          <a:cs typeface="Gotham Light" pitchFamily="50" charset="0"/>
                        </a:rPr>
                        <a:t>S3 / 1h30</a:t>
                      </a:r>
                      <a:endParaRPr lang="fr-FR" sz="1600" dirty="0">
                        <a:effectLst/>
                        <a:latin typeface="+mj-lt"/>
                        <a:ea typeface="Calibri" panose="020F0502020204030204" pitchFamily="34" charset="0"/>
                        <a:cs typeface="Gotham Light" pitchFamily="50" charset="0"/>
                      </a:endParaRPr>
                    </a:p>
                  </a:txBody>
                  <a:tcPr marL="68580" marR="68580" marT="0" marB="0"/>
                </a:tc>
                <a:tc>
                  <a:txBody>
                    <a:bodyPr/>
                    <a:lstStyle/>
                    <a:p>
                      <a:pPr algn="ctr">
                        <a:lnSpc>
                          <a:spcPct val="107000"/>
                        </a:lnSpc>
                        <a:spcAft>
                          <a:spcPts val="800"/>
                        </a:spcAft>
                      </a:pPr>
                      <a:r>
                        <a:rPr lang="fr-FR" sz="1600" dirty="0">
                          <a:effectLst/>
                          <a:latin typeface="+mj-lt"/>
                          <a:cs typeface="Gotham Light" pitchFamily="50" charset="0"/>
                        </a:rPr>
                        <a:t>S4/1h30</a:t>
                      </a:r>
                      <a:endParaRPr lang="fr-FR" sz="1600" dirty="0">
                        <a:effectLst/>
                        <a:latin typeface="+mj-lt"/>
                        <a:ea typeface="Calibri" panose="020F0502020204030204" pitchFamily="34" charset="0"/>
                        <a:cs typeface="Gotham Light" pitchFamily="50" charset="0"/>
                      </a:endParaRPr>
                    </a:p>
                  </a:txBody>
                  <a:tcPr marL="68580" marR="68580" marT="0" marB="0"/>
                </a:tc>
                <a:tc>
                  <a:txBody>
                    <a:bodyPr/>
                    <a:lstStyle/>
                    <a:p>
                      <a:pPr algn="ctr">
                        <a:lnSpc>
                          <a:spcPct val="107000"/>
                        </a:lnSpc>
                        <a:spcAft>
                          <a:spcPts val="800"/>
                        </a:spcAft>
                      </a:pPr>
                      <a:r>
                        <a:rPr lang="fr-FR" sz="1600" dirty="0">
                          <a:solidFill>
                            <a:schemeClr val="tx1"/>
                          </a:solidFill>
                          <a:effectLst/>
                          <a:latin typeface="+mj-lt"/>
                          <a:ea typeface="Calibri" panose="020F0502020204030204" pitchFamily="34" charset="0"/>
                          <a:cs typeface="Gotham Light" pitchFamily="50" charset="0"/>
                        </a:rPr>
                        <a:t>S5/1h30</a:t>
                      </a:r>
                      <a:r>
                        <a:rPr lang="fr-FR" sz="1600" baseline="0" dirty="0">
                          <a:solidFill>
                            <a:srgbClr val="FF0000"/>
                          </a:solidFill>
                          <a:effectLst/>
                          <a:latin typeface="+mj-lt"/>
                          <a:ea typeface="Calibri" panose="020F0502020204030204" pitchFamily="34" charset="0"/>
                          <a:cs typeface="Gotham Light" pitchFamily="50" charset="0"/>
                        </a:rPr>
                        <a:t> </a:t>
                      </a:r>
                      <a:endParaRPr lang="fr-FR" sz="1600" dirty="0">
                        <a:solidFill>
                          <a:srgbClr val="FF0000"/>
                        </a:solidFill>
                        <a:effectLst/>
                        <a:latin typeface="+mj-lt"/>
                        <a:ea typeface="Calibri" panose="020F0502020204030204" pitchFamily="34" charset="0"/>
                        <a:cs typeface="Gotham Light" pitchFamily="50" charset="0"/>
                      </a:endParaRPr>
                    </a:p>
                  </a:txBody>
                  <a:tcPr marL="68580" marR="68580" marT="0" marB="0"/>
                </a:tc>
                <a:tc>
                  <a:txBody>
                    <a:bodyPr/>
                    <a:lstStyle/>
                    <a:p>
                      <a:pPr algn="ctr">
                        <a:lnSpc>
                          <a:spcPct val="107000"/>
                        </a:lnSpc>
                        <a:spcAft>
                          <a:spcPts val="800"/>
                        </a:spcAft>
                      </a:pPr>
                      <a:r>
                        <a:rPr lang="fr-FR" sz="1600" dirty="0">
                          <a:effectLst/>
                          <a:latin typeface="+mj-lt"/>
                          <a:cs typeface="Gotham Light" pitchFamily="50" charset="0"/>
                        </a:rPr>
                        <a:t>S6/1h30</a:t>
                      </a:r>
                      <a:endParaRPr lang="fr-FR" sz="1600" dirty="0">
                        <a:effectLst/>
                        <a:latin typeface="+mj-lt"/>
                        <a:ea typeface="Calibri" panose="020F0502020204030204" pitchFamily="34" charset="0"/>
                        <a:cs typeface="Gotham Light" pitchFamily="50" charset="0"/>
                      </a:endParaRPr>
                    </a:p>
                  </a:txBody>
                  <a:tcPr marL="68580" marR="68580" marT="0" marB="0"/>
                </a:tc>
                <a:tc>
                  <a:txBody>
                    <a:bodyPr/>
                    <a:lstStyle/>
                    <a:p>
                      <a:pPr algn="ctr">
                        <a:lnSpc>
                          <a:spcPct val="107000"/>
                        </a:lnSpc>
                        <a:spcAft>
                          <a:spcPts val="800"/>
                        </a:spcAft>
                      </a:pPr>
                      <a:r>
                        <a:rPr lang="fr-FR" sz="1600" dirty="0">
                          <a:effectLst/>
                          <a:latin typeface="+mj-lt"/>
                          <a:cs typeface="Gotham Light" pitchFamily="50" charset="0"/>
                        </a:rPr>
                        <a:t>S7/1h30</a:t>
                      </a:r>
                      <a:endParaRPr lang="fr-FR" sz="1600" dirty="0">
                        <a:effectLst/>
                        <a:latin typeface="+mj-lt"/>
                        <a:ea typeface="Calibri" panose="020F0502020204030204" pitchFamily="34" charset="0"/>
                        <a:cs typeface="Gotham Light" pitchFamily="50" charset="0"/>
                      </a:endParaRPr>
                    </a:p>
                  </a:txBody>
                  <a:tcPr marL="68580" marR="68580" marT="0" marB="0"/>
                </a:tc>
                <a:tc>
                  <a:txBody>
                    <a:bodyPr/>
                    <a:lstStyle/>
                    <a:p>
                      <a:pPr algn="ctr">
                        <a:lnSpc>
                          <a:spcPct val="107000"/>
                        </a:lnSpc>
                        <a:spcAft>
                          <a:spcPts val="800"/>
                        </a:spcAft>
                      </a:pPr>
                      <a:r>
                        <a:rPr lang="fr-FR" sz="1600" dirty="0">
                          <a:solidFill>
                            <a:srgbClr val="FF0000"/>
                          </a:solidFill>
                          <a:effectLst/>
                          <a:latin typeface="+mj-lt"/>
                          <a:ea typeface="Calibri" panose="020F0502020204030204" pitchFamily="34" charset="0"/>
                          <a:cs typeface="Gotham Light" pitchFamily="50" charset="0"/>
                        </a:rPr>
                        <a:t>RENDU B</a:t>
                      </a:r>
                    </a:p>
                  </a:txBody>
                  <a:tcPr marL="68580" marR="68580" marT="0" marB="0"/>
                </a:tc>
                <a:extLst>
                  <a:ext uri="{0D108BD9-81ED-4DB2-BD59-A6C34878D82A}">
                    <a16:rowId xmlns:a16="http://schemas.microsoft.com/office/drawing/2014/main" val="3940084296"/>
                  </a:ext>
                </a:extLst>
              </a:tr>
              <a:tr h="1201942">
                <a:tc>
                  <a:txBody>
                    <a:bodyPr/>
                    <a:lstStyle/>
                    <a:p>
                      <a:pPr algn="l">
                        <a:lnSpc>
                          <a:spcPct val="107000"/>
                        </a:lnSpc>
                        <a:spcAft>
                          <a:spcPts val="800"/>
                        </a:spcAft>
                      </a:pPr>
                      <a:r>
                        <a:rPr lang="fr-FR" sz="1400" dirty="0">
                          <a:effectLst/>
                          <a:latin typeface="Gotham Light" pitchFamily="50" charset="0"/>
                          <a:cs typeface="Gotham Light" pitchFamily="50" charset="0"/>
                        </a:rPr>
                        <a:t>Présentation du module</a:t>
                      </a:r>
                    </a:p>
                    <a:p>
                      <a:pPr algn="l">
                        <a:lnSpc>
                          <a:spcPct val="107000"/>
                        </a:lnSpc>
                        <a:spcAft>
                          <a:spcPts val="800"/>
                        </a:spcAft>
                      </a:pPr>
                      <a:r>
                        <a:rPr lang="fr-FR" sz="1400" dirty="0">
                          <a:effectLst/>
                          <a:latin typeface="Gotham Light" pitchFamily="50" charset="0"/>
                          <a:ea typeface="Calibri" panose="020F0502020204030204" pitchFamily="34" charset="0"/>
                          <a:cs typeface="Gotham Light" pitchFamily="50" charset="0"/>
                        </a:rPr>
                        <a:t>Démarche</a:t>
                      </a:r>
                      <a:r>
                        <a:rPr lang="fr-FR" sz="1400" baseline="0" dirty="0">
                          <a:effectLst/>
                          <a:latin typeface="Gotham Light" pitchFamily="50" charset="0"/>
                          <a:ea typeface="Calibri" panose="020F0502020204030204" pitchFamily="34" charset="0"/>
                          <a:cs typeface="Gotham Light" pitchFamily="50" charset="0"/>
                        </a:rPr>
                        <a:t> de l’entretien semi-directif</a:t>
                      </a:r>
                    </a:p>
                    <a:p>
                      <a:pPr algn="l">
                        <a:lnSpc>
                          <a:spcPct val="107000"/>
                        </a:lnSpc>
                        <a:spcAft>
                          <a:spcPts val="800"/>
                        </a:spcAft>
                      </a:pPr>
                      <a:r>
                        <a:rPr lang="fr-FR" sz="1400" baseline="0" dirty="0">
                          <a:effectLst/>
                          <a:latin typeface="Gotham Light" pitchFamily="50" charset="0"/>
                          <a:ea typeface="Calibri" panose="020F0502020204030204" pitchFamily="34" charset="0"/>
                          <a:cs typeface="Gotham Light" pitchFamily="50" charset="0"/>
                        </a:rPr>
                        <a:t>Mise en groupe/recherche ODD/ restitution en classe</a:t>
                      </a:r>
                      <a:endParaRPr lang="fr-FR" sz="1400" dirty="0">
                        <a:effectLst/>
                        <a:latin typeface="Gotham Light" pitchFamily="50" charset="0"/>
                        <a:ea typeface="Calibri" panose="020F0502020204030204" pitchFamily="34" charset="0"/>
                        <a:cs typeface="Gotham Light" pitchFamily="50" charset="0"/>
                      </a:endParaRPr>
                    </a:p>
                  </a:txBody>
                  <a:tcPr marL="68580" marR="68580" marT="0" marB="0"/>
                </a:tc>
                <a:tc>
                  <a:txBody>
                    <a:bodyPr/>
                    <a:lstStyle/>
                    <a:p>
                      <a:pPr algn="l">
                        <a:lnSpc>
                          <a:spcPct val="107000"/>
                        </a:lnSpc>
                        <a:spcAft>
                          <a:spcPts val="800"/>
                        </a:spcAft>
                      </a:pPr>
                      <a:r>
                        <a:rPr lang="fr-FR" sz="1600" b="1" dirty="0">
                          <a:solidFill>
                            <a:srgbClr val="FF0000"/>
                          </a:solidFill>
                          <a:effectLst/>
                          <a:latin typeface="Gotham Light" pitchFamily="50" charset="0"/>
                          <a:ea typeface="Calibri" panose="020F0502020204030204" pitchFamily="34" charset="0"/>
                          <a:cs typeface="Gotham Light" pitchFamily="50" charset="0"/>
                        </a:rPr>
                        <a:t>Rendu 1/A</a:t>
                      </a:r>
                    </a:p>
                    <a:p>
                      <a:pPr marL="0" algn="l" defTabSz="914400" rtl="0" eaLnBrk="1" latinLnBrk="0" hangingPunct="1">
                        <a:lnSpc>
                          <a:spcPct val="107000"/>
                        </a:lnSpc>
                        <a:spcAft>
                          <a:spcPts val="800"/>
                        </a:spcAft>
                      </a:pPr>
                      <a:r>
                        <a:rPr lang="fr-FR" sz="1400" kern="1200" baseline="0" dirty="0">
                          <a:solidFill>
                            <a:schemeClr val="dk1"/>
                          </a:solidFill>
                          <a:effectLst/>
                          <a:latin typeface="Gotham Light" pitchFamily="50" charset="0"/>
                          <a:ea typeface="+mn-ea"/>
                          <a:cs typeface="Gotham Light" pitchFamily="50" charset="0"/>
                        </a:rPr>
                        <a:t>Restitution des recherches des groupes + feedback direct </a:t>
                      </a:r>
                    </a:p>
                    <a:p>
                      <a:pPr marL="0" algn="l" defTabSz="914400" rtl="0" eaLnBrk="1" latinLnBrk="0" hangingPunct="1">
                        <a:lnSpc>
                          <a:spcPct val="107000"/>
                        </a:lnSpc>
                        <a:spcAft>
                          <a:spcPts val="800"/>
                        </a:spcAft>
                      </a:pPr>
                      <a:r>
                        <a:rPr lang="fr-FR" sz="1400" kern="1200" baseline="0" dirty="0">
                          <a:solidFill>
                            <a:schemeClr val="dk1"/>
                          </a:solidFill>
                          <a:effectLst/>
                          <a:latin typeface="Gotham Light" pitchFamily="50" charset="0"/>
                          <a:ea typeface="+mn-ea"/>
                          <a:cs typeface="Gotham Light" pitchFamily="50" charset="0"/>
                        </a:rPr>
                        <a:t>Cours sur la problématique </a:t>
                      </a:r>
                    </a:p>
                  </a:txBody>
                  <a:tcPr marL="68580" marR="68580" marT="0" marB="0"/>
                </a:tc>
                <a:tc>
                  <a:txBody>
                    <a:bodyPr/>
                    <a:lstStyle/>
                    <a:p>
                      <a:pPr algn="l">
                        <a:lnSpc>
                          <a:spcPct val="107000"/>
                        </a:lnSpc>
                        <a:spcAft>
                          <a:spcPts val="800"/>
                        </a:spcAft>
                      </a:pPr>
                      <a:r>
                        <a:rPr lang="fr-FR" sz="1400" kern="1200" baseline="0" dirty="0">
                          <a:solidFill>
                            <a:schemeClr val="dk1"/>
                          </a:solidFill>
                          <a:effectLst/>
                          <a:latin typeface="Gotham Light" pitchFamily="50" charset="0"/>
                          <a:ea typeface="+mn-ea"/>
                          <a:cs typeface="Gotham Light" pitchFamily="50" charset="0"/>
                        </a:rPr>
                        <a:t>Groupes de travail sur la problématique</a:t>
                      </a:r>
                    </a:p>
                    <a:p>
                      <a:pPr marL="0" algn="l" defTabSz="914400" rtl="0" eaLnBrk="1" latinLnBrk="0" hangingPunct="1">
                        <a:lnSpc>
                          <a:spcPct val="107000"/>
                        </a:lnSpc>
                        <a:spcAft>
                          <a:spcPts val="800"/>
                        </a:spcAft>
                      </a:pPr>
                      <a:r>
                        <a:rPr lang="fr-FR" sz="1400" kern="1200" baseline="0" dirty="0">
                          <a:solidFill>
                            <a:schemeClr val="dk1"/>
                          </a:solidFill>
                          <a:effectLst/>
                          <a:latin typeface="Gotham Light" pitchFamily="50" charset="0"/>
                          <a:ea typeface="+mn-ea"/>
                          <a:cs typeface="Gotham Light" pitchFamily="50" charset="0"/>
                        </a:rPr>
                        <a:t>Cours sur le guide d’entretien + modèle de prise de contact </a:t>
                      </a:r>
                    </a:p>
                  </a:txBody>
                  <a:tcPr marL="68580" marR="68580" marT="0" marB="0"/>
                </a:tc>
                <a:tc>
                  <a:txBody>
                    <a:bodyPr/>
                    <a:lstStyle/>
                    <a:p>
                      <a:pPr algn="ctr">
                        <a:lnSpc>
                          <a:spcPct val="107000"/>
                        </a:lnSpc>
                        <a:spcAft>
                          <a:spcPts val="800"/>
                        </a:spcAft>
                      </a:pPr>
                      <a:r>
                        <a:rPr lang="fr-FR" sz="1600" b="1" kern="1200" baseline="0" dirty="0">
                          <a:solidFill>
                            <a:srgbClr val="FF0000"/>
                          </a:solidFill>
                          <a:effectLst/>
                          <a:latin typeface="Gotham Light" pitchFamily="50" charset="0"/>
                          <a:ea typeface="+mn-ea"/>
                          <a:cs typeface="Gotham Light" pitchFamily="50" charset="0"/>
                        </a:rPr>
                        <a:t>Rendu 2/A</a:t>
                      </a:r>
                    </a:p>
                    <a:p>
                      <a:pPr marL="0" marR="0" indent="0" algn="l" defTabSz="914400" rtl="0" eaLnBrk="1" fontAlgn="auto" latinLnBrk="0" hangingPunct="1">
                        <a:lnSpc>
                          <a:spcPct val="107000"/>
                        </a:lnSpc>
                        <a:spcBef>
                          <a:spcPts val="0"/>
                        </a:spcBef>
                        <a:spcAft>
                          <a:spcPts val="800"/>
                        </a:spcAft>
                        <a:buClrTx/>
                        <a:buSzTx/>
                        <a:buFontTx/>
                        <a:buNone/>
                        <a:tabLst/>
                        <a:defRPr/>
                      </a:pPr>
                      <a:r>
                        <a:rPr lang="fr-FR" sz="1400" kern="1200" baseline="0" dirty="0">
                          <a:solidFill>
                            <a:schemeClr val="dk1"/>
                          </a:solidFill>
                          <a:effectLst/>
                          <a:latin typeface="Gotham Light" pitchFamily="50" charset="0"/>
                          <a:ea typeface="+mn-ea"/>
                          <a:cs typeface="Gotham Light" pitchFamily="50" charset="0"/>
                        </a:rPr>
                        <a:t>Fabrication du guide d’entretien (dont exo sur les questions) </a:t>
                      </a:r>
                    </a:p>
                    <a:p>
                      <a:pPr algn="ctr">
                        <a:lnSpc>
                          <a:spcPct val="107000"/>
                        </a:lnSpc>
                        <a:spcAft>
                          <a:spcPts val="800"/>
                        </a:spcAft>
                      </a:pPr>
                      <a:endParaRPr lang="fr-FR" sz="1600" b="1" kern="1200" baseline="0" dirty="0">
                        <a:solidFill>
                          <a:srgbClr val="FF0000"/>
                        </a:solidFill>
                        <a:effectLst/>
                        <a:latin typeface="Gotham Light" pitchFamily="50" charset="0"/>
                        <a:ea typeface="+mn-ea"/>
                        <a:cs typeface="Gotham Light" pitchFamily="50" charset="0"/>
                      </a:endParaRPr>
                    </a:p>
                  </a:txBody>
                  <a:tcPr marL="68580" marR="68580" marT="0" marB="0"/>
                </a:tc>
                <a:tc>
                  <a:txBody>
                    <a:bodyPr/>
                    <a:lstStyle/>
                    <a:p>
                      <a:pPr algn="ctr">
                        <a:lnSpc>
                          <a:spcPct val="107000"/>
                        </a:lnSpc>
                        <a:spcAft>
                          <a:spcPts val="800"/>
                        </a:spcAft>
                      </a:pPr>
                      <a:r>
                        <a:rPr lang="fr-FR" sz="1600" b="1" dirty="0">
                          <a:solidFill>
                            <a:srgbClr val="FF0000"/>
                          </a:solidFill>
                          <a:effectLst/>
                          <a:latin typeface="Gotham Light" pitchFamily="50" charset="0"/>
                          <a:ea typeface="Calibri" panose="020F0502020204030204" pitchFamily="34" charset="0"/>
                          <a:cs typeface="Gotham Light" pitchFamily="50" charset="0"/>
                        </a:rPr>
                        <a:t>Rendu</a:t>
                      </a:r>
                      <a:r>
                        <a:rPr lang="fr-FR" sz="1600" b="1" baseline="0" dirty="0">
                          <a:solidFill>
                            <a:srgbClr val="FF0000"/>
                          </a:solidFill>
                          <a:effectLst/>
                          <a:latin typeface="Gotham Light" pitchFamily="50" charset="0"/>
                          <a:ea typeface="Calibri" panose="020F0502020204030204" pitchFamily="34" charset="0"/>
                          <a:cs typeface="Gotham Light" pitchFamily="50" charset="0"/>
                        </a:rPr>
                        <a:t> 3/A</a:t>
                      </a:r>
                    </a:p>
                    <a:p>
                      <a:pPr marL="0" marR="0" indent="0" algn="ctr" defTabSz="914400" rtl="0" eaLnBrk="1" fontAlgn="auto" latinLnBrk="0" hangingPunct="1">
                        <a:lnSpc>
                          <a:spcPct val="107000"/>
                        </a:lnSpc>
                        <a:spcBef>
                          <a:spcPts val="0"/>
                        </a:spcBef>
                        <a:spcAft>
                          <a:spcPts val="800"/>
                        </a:spcAft>
                        <a:buClrTx/>
                        <a:buSzTx/>
                        <a:buFontTx/>
                        <a:buNone/>
                        <a:tabLst/>
                        <a:defRPr/>
                      </a:pPr>
                      <a:r>
                        <a:rPr lang="fr-FR" sz="1400" kern="1200" baseline="0" dirty="0">
                          <a:solidFill>
                            <a:schemeClr val="dk1"/>
                          </a:solidFill>
                          <a:effectLst/>
                          <a:latin typeface="Gotham Light" pitchFamily="50" charset="0"/>
                          <a:ea typeface="+mn-ea"/>
                          <a:cs typeface="Gotham Light" pitchFamily="50" charset="0"/>
                        </a:rPr>
                        <a:t>Ecoute active + exo </a:t>
                      </a:r>
                    </a:p>
                    <a:p>
                      <a:pPr algn="ctr">
                        <a:lnSpc>
                          <a:spcPct val="107000"/>
                        </a:lnSpc>
                        <a:spcAft>
                          <a:spcPts val="800"/>
                        </a:spcAft>
                      </a:pPr>
                      <a:endParaRPr lang="fr-FR" sz="1600" b="1" dirty="0">
                        <a:solidFill>
                          <a:srgbClr val="FF0000"/>
                        </a:solidFill>
                        <a:effectLst/>
                        <a:latin typeface="Gotham Light" pitchFamily="50" charset="0"/>
                        <a:ea typeface="Calibri" panose="020F0502020204030204" pitchFamily="34" charset="0"/>
                        <a:cs typeface="Gotham Light" pitchFamily="50" charset="0"/>
                      </a:endParaRPr>
                    </a:p>
                  </a:txBody>
                  <a:tcPr marL="68580" marR="68580" marT="0" marB="0"/>
                </a:tc>
                <a:tc>
                  <a:txBody>
                    <a:bodyPr/>
                    <a:lstStyle/>
                    <a:p>
                      <a:pPr algn="l">
                        <a:lnSpc>
                          <a:spcPct val="107000"/>
                        </a:lnSpc>
                        <a:spcAft>
                          <a:spcPts val="800"/>
                        </a:spcAft>
                      </a:pPr>
                      <a:r>
                        <a:rPr lang="fr-FR" sz="1600" dirty="0">
                          <a:effectLst/>
                          <a:latin typeface="Gotham Light"/>
                          <a:ea typeface="Calibri" panose="020F0502020204030204" pitchFamily="34" charset="0"/>
                          <a:cs typeface="Gotham Light" pitchFamily="50" charset="0"/>
                        </a:rPr>
                        <a:t>Réajustement</a:t>
                      </a:r>
                      <a:r>
                        <a:rPr lang="fr-FR" sz="1600" baseline="0" dirty="0">
                          <a:effectLst/>
                          <a:latin typeface="Gotham Light"/>
                          <a:ea typeface="Calibri" panose="020F0502020204030204" pitchFamily="34" charset="0"/>
                          <a:cs typeface="Gotham Light" pitchFamily="50" charset="0"/>
                        </a:rPr>
                        <a:t> </a:t>
                      </a:r>
                      <a:endParaRPr lang="fr-FR"/>
                    </a:p>
                    <a:p>
                      <a:pPr lvl="0" algn="l">
                        <a:lnSpc>
                          <a:spcPct val="107000"/>
                        </a:lnSpc>
                        <a:spcAft>
                          <a:spcPts val="800"/>
                        </a:spcAft>
                        <a:buNone/>
                      </a:pPr>
                      <a:r>
                        <a:rPr lang="fr-FR" sz="1600" baseline="0" dirty="0">
                          <a:effectLst/>
                          <a:latin typeface="Gotham Light"/>
                          <a:ea typeface="Calibri" panose="020F0502020204030204" pitchFamily="34" charset="0"/>
                          <a:cs typeface="Gotham Light" pitchFamily="50" charset="0"/>
                        </a:rPr>
                        <a:t>en fonction de l’avancé du programme</a:t>
                      </a:r>
                      <a:endParaRPr lang="fr-FR" dirty="0"/>
                    </a:p>
                    <a:p>
                      <a:pPr lvl="0" algn="l">
                        <a:lnSpc>
                          <a:spcPct val="107000"/>
                        </a:lnSpc>
                        <a:spcAft>
                          <a:spcPts val="800"/>
                        </a:spcAft>
                        <a:buNone/>
                      </a:pPr>
                      <a:r>
                        <a:rPr lang="fr-FR" sz="1600" baseline="0" dirty="0">
                          <a:effectLst/>
                          <a:latin typeface="Gotham Light"/>
                          <a:ea typeface="Calibri" panose="020F0502020204030204" pitchFamily="34" charset="0"/>
                          <a:cs typeface="Gotham Light" pitchFamily="50" charset="0"/>
                        </a:rPr>
                        <a:t>point retranscription /analyse</a:t>
                      </a:r>
                    </a:p>
                  </a:txBody>
                  <a:tcPr marL="68580" marR="68580" marT="0" marB="0"/>
                </a:tc>
                <a:tc>
                  <a:txBody>
                    <a:bodyPr/>
                    <a:lstStyle/>
                    <a:p>
                      <a:pPr marL="0" algn="l" defTabSz="914400" rtl="0" eaLnBrk="1" fontAlgn="base" latinLnBrk="0" hangingPunct="1">
                        <a:lnSpc>
                          <a:spcPct val="107000"/>
                        </a:lnSpc>
                        <a:spcAft>
                          <a:spcPts val="800"/>
                        </a:spcAft>
                      </a:pPr>
                      <a:r>
                        <a:rPr lang="fr-FR" sz="1600" kern="1200" baseline="0" dirty="0">
                          <a:solidFill>
                            <a:schemeClr val="dk1"/>
                          </a:solidFill>
                          <a:effectLst/>
                          <a:latin typeface="Gotham Light"/>
                          <a:ea typeface="Calibri" panose="020F0502020204030204" pitchFamily="34" charset="0"/>
                          <a:cs typeface="Gotham Light" pitchFamily="50" charset="0"/>
                        </a:rPr>
                        <a:t>Debrief des entretiens réalisés et identification et analyse en classe  </a:t>
                      </a:r>
                    </a:p>
                    <a:p>
                      <a:pPr fontAlgn="base"/>
                      <a:endParaRPr lang="fr-FR" sz="1800" kern="1200" dirty="0">
                        <a:solidFill>
                          <a:schemeClr val="dk1"/>
                        </a:solidFill>
                        <a:effectLst/>
                        <a:latin typeface="+mn-lt"/>
                        <a:ea typeface="+mn-ea"/>
                        <a:cs typeface="+mn-cs"/>
                      </a:endParaRPr>
                    </a:p>
                  </a:txBody>
                  <a:tcPr marL="68580" marR="68580" marT="0" marB="0"/>
                </a:tc>
                <a:tc>
                  <a:txBody>
                    <a:bodyPr/>
                    <a:lstStyle/>
                    <a:p>
                      <a:pPr algn="ctr">
                        <a:lnSpc>
                          <a:spcPct val="107000"/>
                        </a:lnSpc>
                        <a:spcAft>
                          <a:spcPts val="800"/>
                        </a:spcAft>
                      </a:pPr>
                      <a:r>
                        <a:rPr lang="fr-FR" sz="1600" dirty="0">
                          <a:solidFill>
                            <a:srgbClr val="FF0000"/>
                          </a:solidFill>
                          <a:effectLst/>
                          <a:latin typeface="Gotham Light" pitchFamily="50" charset="0"/>
                          <a:ea typeface="Calibri" panose="020F0502020204030204" pitchFamily="34" charset="0"/>
                          <a:cs typeface="Gotham Light" pitchFamily="50" charset="0"/>
                        </a:rPr>
                        <a:t>Analyse</a:t>
                      </a:r>
                      <a:r>
                        <a:rPr lang="fr-FR" sz="1600" baseline="0" dirty="0">
                          <a:solidFill>
                            <a:srgbClr val="FF0000"/>
                          </a:solidFill>
                          <a:effectLst/>
                          <a:latin typeface="Gotham Light" pitchFamily="50" charset="0"/>
                          <a:ea typeface="Calibri" panose="020F0502020204030204" pitchFamily="34" charset="0"/>
                          <a:cs typeface="Gotham Light" pitchFamily="50" charset="0"/>
                        </a:rPr>
                        <a:t> entretien</a:t>
                      </a:r>
                      <a:endParaRPr lang="fr-FR" sz="1600" dirty="0">
                        <a:solidFill>
                          <a:srgbClr val="FF0000"/>
                        </a:solidFill>
                        <a:effectLst/>
                        <a:latin typeface="Gotham Light" pitchFamily="50" charset="0"/>
                        <a:ea typeface="Calibri" panose="020F0502020204030204" pitchFamily="34" charset="0"/>
                        <a:cs typeface="Gotham Light" pitchFamily="50" charset="0"/>
                      </a:endParaRPr>
                    </a:p>
                  </a:txBody>
                  <a:tcPr marL="68580" marR="68580" marT="0" marB="0"/>
                </a:tc>
                <a:extLst>
                  <a:ext uri="{0D108BD9-81ED-4DB2-BD59-A6C34878D82A}">
                    <a16:rowId xmlns:a16="http://schemas.microsoft.com/office/drawing/2014/main" val="477169889"/>
                  </a:ext>
                </a:extLst>
              </a:tr>
              <a:tr h="204640">
                <a:tc>
                  <a:txBody>
                    <a:bodyPr/>
                    <a:lstStyle/>
                    <a:p>
                      <a:pPr algn="ctr">
                        <a:lnSpc>
                          <a:spcPct val="107000"/>
                        </a:lnSpc>
                        <a:spcAft>
                          <a:spcPts val="800"/>
                        </a:spcAft>
                      </a:pPr>
                      <a:r>
                        <a:rPr lang="fr-FR" sz="1600" dirty="0">
                          <a:effectLst/>
                          <a:latin typeface="+mj-lt"/>
                          <a:ea typeface="Calibri" panose="020F0502020204030204" pitchFamily="34" charset="0"/>
                          <a:cs typeface="Gotham Light" pitchFamily="50" charset="0"/>
                        </a:rPr>
                        <a:t>11 sept</a:t>
                      </a:r>
                    </a:p>
                  </a:txBody>
                  <a:tcPr marL="68580" marR="68580" marT="0" marB="0"/>
                </a:tc>
                <a:tc>
                  <a:txBody>
                    <a:bodyPr/>
                    <a:lstStyle/>
                    <a:p>
                      <a:pPr algn="ctr">
                        <a:lnSpc>
                          <a:spcPct val="107000"/>
                        </a:lnSpc>
                        <a:spcAft>
                          <a:spcPts val="800"/>
                        </a:spcAft>
                      </a:pPr>
                      <a:r>
                        <a:rPr lang="fr-FR" sz="1600" dirty="0">
                          <a:effectLst/>
                          <a:latin typeface="+mj-lt"/>
                          <a:cs typeface="Gotham Light" pitchFamily="50" charset="0"/>
                        </a:rPr>
                        <a:t>25 Sept</a:t>
                      </a:r>
                      <a:endParaRPr lang="fr-FR" sz="1600" dirty="0">
                        <a:effectLst/>
                        <a:latin typeface="+mj-lt"/>
                        <a:ea typeface="Calibri" panose="020F0502020204030204" pitchFamily="34" charset="0"/>
                        <a:cs typeface="Gotham Light" pitchFamily="50" charset="0"/>
                      </a:endParaRPr>
                    </a:p>
                  </a:txBody>
                  <a:tcPr marL="68580" marR="68580" marT="0" marB="0"/>
                </a:tc>
                <a:tc>
                  <a:txBody>
                    <a:bodyPr/>
                    <a:lstStyle/>
                    <a:p>
                      <a:pPr algn="ctr">
                        <a:lnSpc>
                          <a:spcPct val="107000"/>
                        </a:lnSpc>
                        <a:spcAft>
                          <a:spcPts val="800"/>
                        </a:spcAft>
                      </a:pPr>
                      <a:r>
                        <a:rPr lang="fr-FR" sz="1600" dirty="0">
                          <a:effectLst/>
                          <a:latin typeface="+mj-lt"/>
                          <a:cs typeface="Gotham Light" pitchFamily="50" charset="0"/>
                        </a:rPr>
                        <a:t>2 </a:t>
                      </a:r>
                      <a:r>
                        <a:rPr lang="fr-FR" sz="1600" dirty="0" err="1">
                          <a:effectLst/>
                          <a:latin typeface="+mj-lt"/>
                          <a:cs typeface="Gotham Light" pitchFamily="50" charset="0"/>
                        </a:rPr>
                        <a:t>oct</a:t>
                      </a:r>
                      <a:endParaRPr lang="fr-FR" sz="1600" dirty="0">
                        <a:effectLst/>
                        <a:latin typeface="+mj-lt"/>
                        <a:ea typeface="Calibri" panose="020F0502020204030204" pitchFamily="34" charset="0"/>
                        <a:cs typeface="Gotham Light" pitchFamily="50" charset="0"/>
                      </a:endParaRPr>
                    </a:p>
                  </a:txBody>
                  <a:tcPr marL="68580" marR="68580" marT="0" marB="0"/>
                </a:tc>
                <a:tc>
                  <a:txBody>
                    <a:bodyPr/>
                    <a:lstStyle/>
                    <a:p>
                      <a:pPr algn="ctr">
                        <a:lnSpc>
                          <a:spcPct val="107000"/>
                        </a:lnSpc>
                        <a:spcAft>
                          <a:spcPts val="800"/>
                        </a:spcAft>
                      </a:pPr>
                      <a:r>
                        <a:rPr lang="fr-FR" sz="1600" dirty="0">
                          <a:effectLst/>
                          <a:latin typeface="+mj-lt"/>
                          <a:cs typeface="Gotham Light" pitchFamily="50" charset="0"/>
                        </a:rPr>
                        <a:t>9</a:t>
                      </a:r>
                      <a:r>
                        <a:rPr lang="fr-FR" sz="1600" baseline="0" dirty="0">
                          <a:effectLst/>
                          <a:latin typeface="+mj-lt"/>
                          <a:cs typeface="Gotham Light" pitchFamily="50" charset="0"/>
                        </a:rPr>
                        <a:t> 0</a:t>
                      </a:r>
                      <a:r>
                        <a:rPr lang="fr-FR" sz="1600" dirty="0">
                          <a:effectLst/>
                          <a:latin typeface="+mj-lt"/>
                          <a:cs typeface="Gotham Light" pitchFamily="50" charset="0"/>
                        </a:rPr>
                        <a:t>ct</a:t>
                      </a:r>
                      <a:endParaRPr lang="fr-FR" sz="1600" dirty="0">
                        <a:effectLst/>
                        <a:latin typeface="+mj-lt"/>
                        <a:ea typeface="Calibri" panose="020F0502020204030204" pitchFamily="34" charset="0"/>
                        <a:cs typeface="Gotham Light" pitchFamily="50" charset="0"/>
                      </a:endParaRPr>
                    </a:p>
                  </a:txBody>
                  <a:tcPr marL="68580" marR="68580" marT="0" marB="0"/>
                </a:tc>
                <a:tc>
                  <a:txBody>
                    <a:bodyPr/>
                    <a:lstStyle/>
                    <a:p>
                      <a:pPr algn="ctr">
                        <a:lnSpc>
                          <a:spcPct val="107000"/>
                        </a:lnSpc>
                        <a:spcAft>
                          <a:spcPts val="800"/>
                        </a:spcAft>
                      </a:pPr>
                      <a:r>
                        <a:rPr lang="fr-FR" sz="1600" dirty="0">
                          <a:solidFill>
                            <a:schemeClr val="tx1"/>
                          </a:solidFill>
                          <a:effectLst/>
                          <a:latin typeface="+mj-lt"/>
                          <a:ea typeface="Calibri" panose="020F0502020204030204" pitchFamily="34" charset="0"/>
                          <a:cs typeface="Gotham Light" pitchFamily="50" charset="0"/>
                        </a:rPr>
                        <a:t>16 </a:t>
                      </a:r>
                      <a:r>
                        <a:rPr lang="fr-FR" sz="1600" dirty="0" err="1">
                          <a:solidFill>
                            <a:schemeClr val="tx1"/>
                          </a:solidFill>
                          <a:effectLst/>
                          <a:latin typeface="+mj-lt"/>
                          <a:ea typeface="Calibri" panose="020F0502020204030204" pitchFamily="34" charset="0"/>
                          <a:cs typeface="Gotham Light" pitchFamily="50" charset="0"/>
                        </a:rPr>
                        <a:t>oct</a:t>
                      </a:r>
                      <a:endParaRPr lang="fr-FR" sz="1600" dirty="0">
                        <a:solidFill>
                          <a:schemeClr val="tx1"/>
                        </a:solidFill>
                        <a:effectLst/>
                        <a:latin typeface="+mj-lt"/>
                        <a:ea typeface="Calibri" panose="020F0502020204030204" pitchFamily="34" charset="0"/>
                        <a:cs typeface="Gotham Light" pitchFamily="50" charset="0"/>
                      </a:endParaRPr>
                    </a:p>
                  </a:txBody>
                  <a:tcPr marL="68580" marR="68580" marT="0" marB="0"/>
                </a:tc>
                <a:tc>
                  <a:txBody>
                    <a:bodyPr/>
                    <a:lstStyle/>
                    <a:p>
                      <a:pPr algn="ctr">
                        <a:lnSpc>
                          <a:spcPct val="107000"/>
                        </a:lnSpc>
                        <a:spcAft>
                          <a:spcPts val="800"/>
                        </a:spcAft>
                      </a:pPr>
                      <a:r>
                        <a:rPr lang="fr-FR" sz="1600" baseline="0" dirty="0">
                          <a:effectLst/>
                          <a:latin typeface="+mj-lt"/>
                          <a:cs typeface="Gotham Light" pitchFamily="50" charset="0"/>
                        </a:rPr>
                        <a:t>6 </a:t>
                      </a:r>
                      <a:r>
                        <a:rPr lang="fr-FR" sz="1600" baseline="0" dirty="0" err="1">
                          <a:effectLst/>
                          <a:latin typeface="+mj-lt"/>
                          <a:cs typeface="Gotham Light" pitchFamily="50" charset="0"/>
                        </a:rPr>
                        <a:t>Nov</a:t>
                      </a:r>
                      <a:endParaRPr lang="fr-FR" sz="1600" dirty="0">
                        <a:effectLst/>
                        <a:latin typeface="+mj-lt"/>
                        <a:ea typeface="Calibri" panose="020F0502020204030204" pitchFamily="34" charset="0"/>
                        <a:cs typeface="Gotham Light" pitchFamily="50" charset="0"/>
                      </a:endParaRPr>
                    </a:p>
                  </a:txBody>
                  <a:tcPr marL="68580" marR="68580" marT="0"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1600" dirty="0">
                          <a:effectLst/>
                          <a:latin typeface="+mj-lt"/>
                          <a:ea typeface="Calibri" panose="020F0502020204030204" pitchFamily="34" charset="0"/>
                          <a:cs typeface="Gotham Light" pitchFamily="50" charset="0"/>
                        </a:rPr>
                        <a:t>27</a:t>
                      </a:r>
                      <a:r>
                        <a:rPr lang="fr-FR" sz="1600" baseline="0" dirty="0">
                          <a:effectLst/>
                          <a:latin typeface="+mj-lt"/>
                          <a:ea typeface="Calibri" panose="020F0502020204030204" pitchFamily="34" charset="0"/>
                          <a:cs typeface="Gotham Light" pitchFamily="50" charset="0"/>
                        </a:rPr>
                        <a:t> </a:t>
                      </a:r>
                      <a:r>
                        <a:rPr lang="fr-FR" sz="1600" baseline="0" dirty="0" err="1">
                          <a:effectLst/>
                          <a:latin typeface="+mj-lt"/>
                          <a:ea typeface="Calibri" panose="020F0502020204030204" pitchFamily="34" charset="0"/>
                          <a:cs typeface="Gotham Light" pitchFamily="50" charset="0"/>
                        </a:rPr>
                        <a:t>Nov</a:t>
                      </a:r>
                      <a:endParaRPr lang="fr-FR" sz="1600" dirty="0">
                        <a:effectLst/>
                        <a:latin typeface="+mj-lt"/>
                        <a:ea typeface="Calibri" panose="020F0502020204030204" pitchFamily="34" charset="0"/>
                        <a:cs typeface="Gotham Light" pitchFamily="50" charset="0"/>
                      </a:endParaRPr>
                    </a:p>
                  </a:txBody>
                  <a:tcPr marL="68580" marR="68580" marT="0"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1600" dirty="0">
                          <a:solidFill>
                            <a:srgbClr val="FF0000"/>
                          </a:solidFill>
                          <a:effectLst/>
                          <a:latin typeface="+mj-lt"/>
                          <a:ea typeface="Calibri" panose="020F0502020204030204" pitchFamily="34" charset="0"/>
                          <a:cs typeface="Gotham Light" pitchFamily="50" charset="0"/>
                        </a:rPr>
                        <a:t>4 </a:t>
                      </a:r>
                      <a:r>
                        <a:rPr lang="fr-FR" sz="1600" dirty="0" err="1">
                          <a:solidFill>
                            <a:srgbClr val="FF0000"/>
                          </a:solidFill>
                          <a:effectLst/>
                          <a:latin typeface="+mj-lt"/>
                          <a:ea typeface="Calibri" panose="020F0502020204030204" pitchFamily="34" charset="0"/>
                          <a:cs typeface="Gotham Light" pitchFamily="50" charset="0"/>
                        </a:rPr>
                        <a:t>Dec</a:t>
                      </a:r>
                      <a:endParaRPr lang="fr-FR" sz="1600" dirty="0">
                        <a:solidFill>
                          <a:srgbClr val="FF0000"/>
                        </a:solidFill>
                        <a:effectLst/>
                        <a:latin typeface="+mj-lt"/>
                        <a:ea typeface="Calibri" panose="020F0502020204030204" pitchFamily="34" charset="0"/>
                        <a:cs typeface="Gotham Light" pitchFamily="50" charset="0"/>
                      </a:endParaRPr>
                    </a:p>
                  </a:txBody>
                  <a:tcPr marL="68580" marR="68580" marT="0" marB="0"/>
                </a:tc>
                <a:extLst>
                  <a:ext uri="{0D108BD9-81ED-4DB2-BD59-A6C34878D82A}">
                    <a16:rowId xmlns:a16="http://schemas.microsoft.com/office/drawing/2014/main" val="2876099985"/>
                  </a:ext>
                </a:extLst>
              </a:tr>
            </a:tbl>
          </a:graphicData>
        </a:graphic>
      </p:graphicFrame>
      <p:sp>
        <p:nvSpPr>
          <p:cNvPr id="4" name="Espace réservé de la date 3"/>
          <p:cNvSpPr>
            <a:spLocks noGrp="1"/>
          </p:cNvSpPr>
          <p:nvPr>
            <p:ph type="dt" sz="half" idx="10"/>
          </p:nvPr>
        </p:nvSpPr>
        <p:spPr/>
        <p:txBody>
          <a:bodyPr/>
          <a:lstStyle/>
          <a:p>
            <a:fld id="{2E3B817D-58BB-4C1C-9B01-7C35EF2B0618}" type="datetime1">
              <a:rPr lang="fr-FR" smtClean="0"/>
              <a:t>12/09/2023</a:t>
            </a:fld>
            <a:endParaRPr lang="fr-FR"/>
          </a:p>
        </p:txBody>
      </p:sp>
      <p:sp>
        <p:nvSpPr>
          <p:cNvPr id="8" name="Espace réservé du pied de page 7"/>
          <p:cNvSpPr>
            <a:spLocks noGrp="1"/>
          </p:cNvSpPr>
          <p:nvPr>
            <p:ph type="ftr" sz="quarter" idx="11"/>
          </p:nvPr>
        </p:nvSpPr>
        <p:spPr/>
        <p:txBody>
          <a:bodyPr/>
          <a:lstStyle/>
          <a:p>
            <a:r>
              <a:rPr lang="fr-FR"/>
              <a:t>Pôle Humanités Design</a:t>
            </a:r>
          </a:p>
        </p:txBody>
      </p:sp>
      <p:sp>
        <p:nvSpPr>
          <p:cNvPr id="5" name="Espace réservé du numéro de diapositive 4"/>
          <p:cNvSpPr>
            <a:spLocks noGrp="1"/>
          </p:cNvSpPr>
          <p:nvPr>
            <p:ph type="sldNum" sz="quarter" idx="12"/>
          </p:nvPr>
        </p:nvSpPr>
        <p:spPr/>
        <p:txBody>
          <a:bodyPr/>
          <a:lstStyle/>
          <a:p>
            <a:fld id="{44CFC30E-87BE-4EB4-AD14-C5DA45731141}" type="slidenum">
              <a:rPr lang="fr-FR" smtClean="0"/>
              <a:t>6</a:t>
            </a:fld>
            <a:endParaRPr lang="fr-FR"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44" y="69035"/>
            <a:ext cx="1377479" cy="728183"/>
          </a:xfrm>
          <a:prstGeom prst="rect">
            <a:avLst/>
          </a:prstGeom>
        </p:spPr>
      </p:pic>
    </p:spTree>
    <p:extLst>
      <p:ext uri="{BB962C8B-B14F-4D97-AF65-F5344CB8AC3E}">
        <p14:creationId xmlns:p14="http://schemas.microsoft.com/office/powerpoint/2010/main" val="72212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50332" y="199756"/>
            <a:ext cx="7731868" cy="977292"/>
          </a:xfrm>
        </p:spPr>
        <p:txBody>
          <a:bodyPr/>
          <a:lstStyle/>
          <a:p>
            <a:pPr algn="ctr"/>
            <a:r>
              <a:rPr lang="fr-FR" dirty="0">
                <a:solidFill>
                  <a:srgbClr val="0070C0"/>
                </a:solidFill>
                <a:cs typeface="Gotham Light" pitchFamily="50" charset="0"/>
              </a:rPr>
              <a:t>POURQUOI DD/ODD/RSE?</a:t>
            </a:r>
            <a:endParaRPr lang="fr-FR" dirty="0">
              <a:solidFill>
                <a:srgbClr val="0070C0"/>
              </a:solidFill>
            </a:endParaRPr>
          </a:p>
        </p:txBody>
      </p:sp>
      <p:sp>
        <p:nvSpPr>
          <p:cNvPr id="3" name="Espace réservé du contenu 2"/>
          <p:cNvSpPr>
            <a:spLocks noGrp="1"/>
          </p:cNvSpPr>
          <p:nvPr>
            <p:ph idx="1"/>
          </p:nvPr>
        </p:nvSpPr>
        <p:spPr/>
        <p:txBody>
          <a:bodyPr/>
          <a:lstStyle/>
          <a:p>
            <a:pPr marL="0" indent="0" algn="just">
              <a:buNone/>
            </a:pPr>
            <a:r>
              <a:rPr lang="fr-FR" dirty="0"/>
              <a:t>Les problématiques liées au développement durable demandent une réflexion et des solutions que les ingénieurs peuvent apporter. </a:t>
            </a:r>
          </a:p>
          <a:p>
            <a:pPr marL="0" indent="0" algn="just">
              <a:buNone/>
            </a:pPr>
            <a:endParaRPr lang="fr-FR" dirty="0"/>
          </a:p>
          <a:p>
            <a:pPr marL="0" indent="0" algn="just">
              <a:buNone/>
            </a:pPr>
            <a:r>
              <a:rPr lang="fr-FR" dirty="0"/>
              <a:t>Le choix de ce thème pour le module est une première approche pour confronter sa recherche théorique avec la réalité professionnelle par le biais de la réalisation d’un entretien ciblé.   </a:t>
            </a:r>
          </a:p>
        </p:txBody>
      </p:sp>
      <p:sp>
        <p:nvSpPr>
          <p:cNvPr id="4" name="Espace réservé de la date 3"/>
          <p:cNvSpPr>
            <a:spLocks noGrp="1"/>
          </p:cNvSpPr>
          <p:nvPr>
            <p:ph type="dt" sz="half" idx="10"/>
          </p:nvPr>
        </p:nvSpPr>
        <p:spPr/>
        <p:txBody>
          <a:bodyPr/>
          <a:lstStyle/>
          <a:p>
            <a:fld id="{CEC9700A-1639-44C0-AB6E-F15CA637D0E5}" type="datetime1">
              <a:rPr lang="fr-FR" smtClean="0"/>
              <a:t>12/09/2023</a:t>
            </a:fld>
            <a:endParaRPr lang="fr-FR"/>
          </a:p>
        </p:txBody>
      </p:sp>
      <p:sp>
        <p:nvSpPr>
          <p:cNvPr id="5" name="Espace réservé du pied de page 4"/>
          <p:cNvSpPr>
            <a:spLocks noGrp="1"/>
          </p:cNvSpPr>
          <p:nvPr>
            <p:ph type="ftr" sz="quarter" idx="11"/>
          </p:nvPr>
        </p:nvSpPr>
        <p:spPr/>
        <p:txBody>
          <a:bodyPr/>
          <a:lstStyle/>
          <a:p>
            <a:r>
              <a:rPr lang="fr-FR"/>
              <a:t>Pôle Humanités Design</a:t>
            </a:r>
          </a:p>
        </p:txBody>
      </p:sp>
      <p:sp>
        <p:nvSpPr>
          <p:cNvPr id="6" name="Espace réservé du numéro de diapositive 5"/>
          <p:cNvSpPr>
            <a:spLocks noGrp="1"/>
          </p:cNvSpPr>
          <p:nvPr>
            <p:ph type="sldNum" sz="quarter" idx="12"/>
          </p:nvPr>
        </p:nvSpPr>
        <p:spPr/>
        <p:txBody>
          <a:bodyPr/>
          <a:lstStyle/>
          <a:p>
            <a:fld id="{44CFC30E-87BE-4EB4-AD14-C5DA45731141}" type="slidenum">
              <a:rPr lang="fr-FR" smtClean="0"/>
              <a:t>7</a:t>
            </a:fld>
            <a:endParaRPr lang="fr-FR"/>
          </a:p>
        </p:txBody>
      </p:sp>
    </p:spTree>
    <p:extLst>
      <p:ext uri="{BB962C8B-B14F-4D97-AF65-F5344CB8AC3E}">
        <p14:creationId xmlns:p14="http://schemas.microsoft.com/office/powerpoint/2010/main" val="170454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987020"/>
          </a:xfrm>
        </p:spPr>
        <p:txBody>
          <a:bodyPr/>
          <a:lstStyle/>
          <a:p>
            <a:pPr algn="ctr"/>
            <a:r>
              <a:rPr lang="fr-FR" dirty="0">
                <a:solidFill>
                  <a:srgbClr val="0070C0"/>
                </a:solidFill>
              </a:rPr>
              <a:t>Documents supports</a:t>
            </a:r>
          </a:p>
        </p:txBody>
      </p:sp>
      <p:sp>
        <p:nvSpPr>
          <p:cNvPr id="3" name="Espace réservé du contenu 2"/>
          <p:cNvSpPr>
            <a:spLocks noGrp="1"/>
          </p:cNvSpPr>
          <p:nvPr>
            <p:ph idx="1"/>
          </p:nvPr>
        </p:nvSpPr>
        <p:spPr>
          <a:xfrm>
            <a:off x="838200" y="2136910"/>
            <a:ext cx="10515600" cy="2619915"/>
          </a:xfrm>
        </p:spPr>
        <p:txBody>
          <a:bodyPr/>
          <a:lstStyle/>
          <a:p>
            <a:pPr marL="0" indent="0">
              <a:buNone/>
            </a:pPr>
            <a:r>
              <a:rPr lang="fr-FR" dirty="0"/>
              <a:t>Support de cours</a:t>
            </a:r>
          </a:p>
          <a:p>
            <a:pPr marL="0" indent="0">
              <a:buNone/>
            </a:pPr>
            <a:r>
              <a:rPr lang="fr-FR" dirty="0">
                <a:solidFill>
                  <a:srgbClr val="0070C0"/>
                </a:solidFill>
              </a:rPr>
              <a:t>Guide du module</a:t>
            </a:r>
          </a:p>
          <a:p>
            <a:pPr marL="0" indent="0">
              <a:buNone/>
            </a:pPr>
            <a:r>
              <a:rPr lang="fr-FR" dirty="0"/>
              <a:t>Modalités de transcription</a:t>
            </a:r>
          </a:p>
          <a:p>
            <a:pPr marL="0" indent="0">
              <a:buNone/>
            </a:pPr>
            <a:r>
              <a:rPr lang="fr-FR" dirty="0"/>
              <a:t>Grilles d’évaluation des rendus</a:t>
            </a:r>
          </a:p>
        </p:txBody>
      </p:sp>
      <p:sp>
        <p:nvSpPr>
          <p:cNvPr id="4" name="Espace réservé de la date 3"/>
          <p:cNvSpPr>
            <a:spLocks noGrp="1"/>
          </p:cNvSpPr>
          <p:nvPr>
            <p:ph type="dt" sz="half" idx="10"/>
          </p:nvPr>
        </p:nvSpPr>
        <p:spPr/>
        <p:txBody>
          <a:bodyPr/>
          <a:lstStyle/>
          <a:p>
            <a:fld id="{D7255688-D515-4B4C-BC02-9E980AB3C119}" type="datetime1">
              <a:rPr lang="fr-FR" smtClean="0"/>
              <a:t>12/09/2023</a:t>
            </a:fld>
            <a:endParaRPr lang="fr-FR"/>
          </a:p>
        </p:txBody>
      </p:sp>
      <p:sp>
        <p:nvSpPr>
          <p:cNvPr id="5" name="Espace réservé du pied de page 4"/>
          <p:cNvSpPr>
            <a:spLocks noGrp="1"/>
          </p:cNvSpPr>
          <p:nvPr>
            <p:ph type="ftr" sz="quarter" idx="11"/>
          </p:nvPr>
        </p:nvSpPr>
        <p:spPr/>
        <p:txBody>
          <a:bodyPr/>
          <a:lstStyle/>
          <a:p>
            <a:r>
              <a:rPr lang="fr-FR"/>
              <a:t>Pôle Humanités Design</a:t>
            </a:r>
          </a:p>
        </p:txBody>
      </p:sp>
      <p:sp>
        <p:nvSpPr>
          <p:cNvPr id="6" name="Espace réservé du numéro de diapositive 5"/>
          <p:cNvSpPr>
            <a:spLocks noGrp="1"/>
          </p:cNvSpPr>
          <p:nvPr>
            <p:ph type="sldNum" sz="quarter" idx="12"/>
          </p:nvPr>
        </p:nvSpPr>
        <p:spPr/>
        <p:txBody>
          <a:bodyPr/>
          <a:lstStyle/>
          <a:p>
            <a:fld id="{44CFC30E-87BE-4EB4-AD14-C5DA45731141}" type="slidenum">
              <a:rPr lang="fr-FR" smtClean="0"/>
              <a:t>8</a:t>
            </a:fld>
            <a:endParaRPr lang="fr-FR"/>
          </a:p>
        </p:txBody>
      </p:sp>
    </p:spTree>
    <p:extLst>
      <p:ext uri="{BB962C8B-B14F-4D97-AF65-F5344CB8AC3E}">
        <p14:creationId xmlns:p14="http://schemas.microsoft.com/office/powerpoint/2010/main" val="4204639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275944" y="363187"/>
            <a:ext cx="10515600" cy="1325563"/>
          </a:xfrm>
        </p:spPr>
        <p:txBody>
          <a:bodyPr/>
          <a:lstStyle/>
          <a:p>
            <a:pPr algn="ctr"/>
            <a:r>
              <a:rPr lang="fr-FR" dirty="0">
                <a:solidFill>
                  <a:srgbClr val="0070C0"/>
                </a:solidFill>
                <a:cs typeface="Times New Roman" panose="02020603050405020304" pitchFamily="18" charset="0"/>
              </a:rPr>
              <a:t>VALIDATION DU MODULE</a:t>
            </a:r>
            <a:endParaRPr lang="fr-FR" dirty="0">
              <a:solidFill>
                <a:srgbClr val="0070C0"/>
              </a:solidFill>
            </a:endParaRPr>
          </a:p>
        </p:txBody>
      </p:sp>
      <p:sp>
        <p:nvSpPr>
          <p:cNvPr id="3" name="Espace réservé du contenu 2"/>
          <p:cNvSpPr>
            <a:spLocks noGrp="1"/>
          </p:cNvSpPr>
          <p:nvPr>
            <p:ph idx="1"/>
          </p:nvPr>
        </p:nvSpPr>
        <p:spPr>
          <a:xfrm>
            <a:off x="838200" y="1825625"/>
            <a:ext cx="10515600" cy="3378673"/>
          </a:xfrm>
        </p:spPr>
        <p:txBody>
          <a:bodyPr/>
          <a:lstStyle/>
          <a:p>
            <a:pPr marL="0" indent="0" algn="just">
              <a:buNone/>
            </a:pPr>
            <a:endParaRPr lang="fr-FR" dirty="0">
              <a:solidFill>
                <a:schemeClr val="accent5">
                  <a:lumMod val="75000"/>
                </a:schemeClr>
              </a:solidFill>
              <a:latin typeface="Gotham Light" pitchFamily="50" charset="0"/>
              <a:cs typeface="Gotham Light" pitchFamily="50" charset="0"/>
            </a:endParaRPr>
          </a:p>
          <a:p>
            <a:pPr marL="0" indent="0">
              <a:buNone/>
            </a:pPr>
            <a:endParaRPr lang="fr-FR" dirty="0"/>
          </a:p>
        </p:txBody>
      </p:sp>
      <p:sp>
        <p:nvSpPr>
          <p:cNvPr id="4" name="Espace réservé de la date 3"/>
          <p:cNvSpPr>
            <a:spLocks noGrp="1"/>
          </p:cNvSpPr>
          <p:nvPr>
            <p:ph type="dt" sz="half" idx="10"/>
          </p:nvPr>
        </p:nvSpPr>
        <p:spPr/>
        <p:txBody>
          <a:bodyPr/>
          <a:lstStyle/>
          <a:p>
            <a:fld id="{BA33B9EB-3AD6-42FB-880B-5B32712241B4}" type="datetime1">
              <a:rPr lang="fr-FR" smtClean="0"/>
              <a:t>12/09/2023</a:t>
            </a:fld>
            <a:endParaRPr lang="fr-FR" dirty="0"/>
          </a:p>
        </p:txBody>
      </p:sp>
      <p:sp>
        <p:nvSpPr>
          <p:cNvPr id="8" name="Espace réservé du pied de page 7"/>
          <p:cNvSpPr>
            <a:spLocks noGrp="1"/>
          </p:cNvSpPr>
          <p:nvPr>
            <p:ph type="ftr" sz="quarter" idx="11"/>
          </p:nvPr>
        </p:nvSpPr>
        <p:spPr/>
        <p:txBody>
          <a:bodyPr/>
          <a:lstStyle/>
          <a:p>
            <a:r>
              <a:rPr lang="fr-FR"/>
              <a:t>Pôle Humanités Design</a:t>
            </a:r>
          </a:p>
        </p:txBody>
      </p:sp>
      <p:sp>
        <p:nvSpPr>
          <p:cNvPr id="5" name="Espace réservé du numéro de diapositive 4"/>
          <p:cNvSpPr>
            <a:spLocks noGrp="1"/>
          </p:cNvSpPr>
          <p:nvPr>
            <p:ph type="sldNum" sz="quarter" idx="12"/>
          </p:nvPr>
        </p:nvSpPr>
        <p:spPr/>
        <p:txBody>
          <a:bodyPr/>
          <a:lstStyle/>
          <a:p>
            <a:fld id="{44CFC30E-87BE-4EB4-AD14-C5DA45731141}" type="slidenum">
              <a:rPr lang="fr-FR" smtClean="0"/>
              <a:t>9</a:t>
            </a:fld>
            <a:endParaRPr lang="fr-FR"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44" y="69035"/>
            <a:ext cx="1417939" cy="749571"/>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113" y="558755"/>
            <a:ext cx="2703286" cy="1314097"/>
          </a:xfrm>
          <a:prstGeom prst="rect">
            <a:avLst/>
          </a:prstGeom>
        </p:spPr>
      </p:pic>
      <p:sp>
        <p:nvSpPr>
          <p:cNvPr id="7" name="ZoneTexte 6"/>
          <p:cNvSpPr txBox="1"/>
          <p:nvPr/>
        </p:nvSpPr>
        <p:spPr>
          <a:xfrm>
            <a:off x="1131737" y="4947823"/>
            <a:ext cx="7928042" cy="923330"/>
          </a:xfrm>
          <a:prstGeom prst="rect">
            <a:avLst/>
          </a:prstGeom>
          <a:noFill/>
        </p:spPr>
        <p:txBody>
          <a:bodyPr wrap="square" lIns="91440" tIns="45720" rIns="91440" bIns="45720" rtlCol="0" anchor="t">
            <a:spAutoFit/>
          </a:bodyPr>
          <a:lstStyle/>
          <a:p>
            <a:r>
              <a:rPr lang="fr-FR" dirty="0">
                <a:solidFill>
                  <a:srgbClr val="0070C0"/>
                </a:solidFill>
                <a:latin typeface="+mj-lt"/>
              </a:rPr>
              <a:t>Travail en groupe sur la partie A / travail individuel sur la partie B</a:t>
            </a:r>
          </a:p>
          <a:p>
            <a:r>
              <a:rPr lang="fr-FR" dirty="0">
                <a:solidFill>
                  <a:srgbClr val="0070C0"/>
                </a:solidFill>
                <a:latin typeface="+mj-lt"/>
              </a:rPr>
              <a:t>Moyenne des notes de rendus sur 20 points</a:t>
            </a:r>
          </a:p>
          <a:p>
            <a:r>
              <a:rPr lang="fr-FR" dirty="0">
                <a:solidFill>
                  <a:srgbClr val="FF0000"/>
                </a:solidFill>
                <a:latin typeface="+mj-lt"/>
              </a:rPr>
              <a:t>Rendus à déposer dans les devoirs des classes TEAMS En PDF</a:t>
            </a:r>
          </a:p>
        </p:txBody>
      </p:sp>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87963" y="1139764"/>
            <a:ext cx="2726191" cy="2726191"/>
          </a:xfrm>
          <a:prstGeom prst="rect">
            <a:avLst/>
          </a:prstGeom>
        </p:spPr>
      </p:pic>
      <p:graphicFrame>
        <p:nvGraphicFramePr>
          <p:cNvPr id="10" name="Tableau 9"/>
          <p:cNvGraphicFramePr>
            <a:graphicFrameLocks noGrp="1"/>
          </p:cNvGraphicFramePr>
          <p:nvPr>
            <p:extLst>
              <p:ext uri="{D42A27DB-BD31-4B8C-83A1-F6EECF244321}">
                <p14:modId xmlns:p14="http://schemas.microsoft.com/office/powerpoint/2010/main" val="2615529655"/>
              </p:ext>
            </p:extLst>
          </p:nvPr>
        </p:nvGraphicFramePr>
        <p:xfrm>
          <a:off x="669587" y="2009727"/>
          <a:ext cx="8718376" cy="2382520"/>
        </p:xfrm>
        <a:graphic>
          <a:graphicData uri="http://schemas.openxmlformats.org/drawingml/2006/table">
            <a:tbl>
              <a:tblPr firstRow="1" bandRow="1">
                <a:tableStyleId>{5C22544A-7EE6-4342-B048-85BDC9FD1C3A}</a:tableStyleId>
              </a:tblPr>
              <a:tblGrid>
                <a:gridCol w="4359188">
                  <a:extLst>
                    <a:ext uri="{9D8B030D-6E8A-4147-A177-3AD203B41FA5}">
                      <a16:colId xmlns:a16="http://schemas.microsoft.com/office/drawing/2014/main" val="2129022681"/>
                    </a:ext>
                  </a:extLst>
                </a:gridCol>
                <a:gridCol w="4359188">
                  <a:extLst>
                    <a:ext uri="{9D8B030D-6E8A-4147-A177-3AD203B41FA5}">
                      <a16:colId xmlns:a16="http://schemas.microsoft.com/office/drawing/2014/main" val="845969280"/>
                    </a:ext>
                  </a:extLst>
                </a:gridCol>
              </a:tblGrid>
              <a:tr h="370840">
                <a:tc>
                  <a:txBody>
                    <a:bodyPr/>
                    <a:lstStyle/>
                    <a:p>
                      <a:r>
                        <a:rPr lang="fr-FR" dirty="0"/>
                        <a:t>Rendu A</a:t>
                      </a:r>
                      <a:r>
                        <a:rPr lang="fr-FR" baseline="0" dirty="0"/>
                        <a:t> : Préparation de l’entretien </a:t>
                      </a:r>
                      <a:endParaRPr lang="fr-FR" dirty="0"/>
                    </a:p>
                  </a:txBody>
                  <a:tcPr/>
                </a:tc>
                <a:tc>
                  <a:txBody>
                    <a:bodyPr/>
                    <a:lstStyle/>
                    <a:p>
                      <a:r>
                        <a:rPr lang="fr-FR" dirty="0"/>
                        <a:t> rendu B:</a:t>
                      </a:r>
                      <a:r>
                        <a:rPr lang="fr-FR" baseline="0" dirty="0"/>
                        <a:t> analyses de l’entretien</a:t>
                      </a:r>
                      <a:endParaRPr lang="fr-FR" dirty="0"/>
                    </a:p>
                  </a:txBody>
                  <a:tcPr/>
                </a:tc>
                <a:extLst>
                  <a:ext uri="{0D108BD9-81ED-4DB2-BD59-A6C34878D82A}">
                    <a16:rowId xmlns:a16="http://schemas.microsoft.com/office/drawing/2014/main" val="2157263684"/>
                  </a:ext>
                </a:extLst>
              </a:tr>
              <a:tr h="370840">
                <a:tc>
                  <a:txBody>
                    <a:bodyPr/>
                    <a:lstStyle/>
                    <a:p>
                      <a:pPr marL="285750" indent="-285750">
                        <a:buFont typeface="Arial" panose="020B0604020202020204" pitchFamily="34" charset="0"/>
                        <a:buChar char="•"/>
                      </a:pPr>
                      <a:r>
                        <a:rPr lang="fr-FR" b="1" dirty="0"/>
                        <a:t>Rendu</a:t>
                      </a:r>
                      <a:r>
                        <a:rPr lang="fr-FR" b="1" baseline="0" dirty="0"/>
                        <a:t> 1/A 6pts </a:t>
                      </a:r>
                      <a:r>
                        <a:rPr lang="fr-FR" sz="1800" b="0" i="0" kern="1200" dirty="0">
                          <a:solidFill>
                            <a:schemeClr val="dk1"/>
                          </a:solidFill>
                          <a:effectLst/>
                          <a:latin typeface="+mn-lt"/>
                          <a:ea typeface="+mn-ea"/>
                          <a:cs typeface="+mn-cs"/>
                        </a:rPr>
                        <a:t>présentation du thème en</a:t>
                      </a:r>
                      <a:r>
                        <a:rPr lang="fr-FR" sz="1800" b="0" i="0" kern="1200" baseline="0" dirty="0">
                          <a:solidFill>
                            <a:schemeClr val="dk1"/>
                          </a:solidFill>
                          <a:effectLst/>
                          <a:latin typeface="+mn-lt"/>
                          <a:ea typeface="+mn-ea"/>
                          <a:cs typeface="+mn-cs"/>
                        </a:rPr>
                        <a:t> groupe.</a:t>
                      </a:r>
                    </a:p>
                    <a:p>
                      <a:pPr marL="285750" indent="-285750">
                        <a:buFont typeface="Arial" panose="020B0604020202020204" pitchFamily="34" charset="0"/>
                        <a:buChar char="•"/>
                      </a:pPr>
                      <a:r>
                        <a:rPr lang="fr-FR" sz="1800" b="1" i="0" kern="1200" baseline="0" dirty="0">
                          <a:solidFill>
                            <a:schemeClr val="dk1"/>
                          </a:solidFill>
                          <a:effectLst/>
                          <a:latin typeface="+mn-lt"/>
                          <a:ea typeface="+mn-ea"/>
                          <a:cs typeface="+mn-cs"/>
                        </a:rPr>
                        <a:t>Rendu 2/A 4 pts </a:t>
                      </a:r>
                      <a:r>
                        <a:rPr lang="fr-FR" sz="1800" b="0" i="0" kern="1200" dirty="0">
                          <a:solidFill>
                            <a:schemeClr val="dk1"/>
                          </a:solidFill>
                          <a:effectLst/>
                          <a:latin typeface="+mn-lt"/>
                          <a:ea typeface="+mn-ea"/>
                          <a:cs typeface="+mn-cs"/>
                        </a:rPr>
                        <a:t>problématique définitive + profil de la personne à interviewer + mail type de prise de contact </a:t>
                      </a:r>
                    </a:p>
                    <a:p>
                      <a:pPr marL="285750" indent="-285750">
                        <a:buFont typeface="Arial" panose="020B0604020202020204" pitchFamily="34" charset="0"/>
                        <a:buChar char="•"/>
                      </a:pPr>
                      <a:r>
                        <a:rPr lang="fr-FR" sz="1800" b="1" i="0" kern="1200" dirty="0">
                          <a:solidFill>
                            <a:schemeClr val="dk1"/>
                          </a:solidFill>
                          <a:effectLst/>
                          <a:latin typeface="+mn-lt"/>
                          <a:ea typeface="+mn-ea"/>
                          <a:cs typeface="+mn-cs"/>
                        </a:rPr>
                        <a:t>Rendu 3/A 10pts</a:t>
                      </a:r>
                      <a:r>
                        <a:rPr lang="fr-FR" sz="1800" b="1" i="0" kern="1200" baseline="0" dirty="0">
                          <a:solidFill>
                            <a:schemeClr val="dk1"/>
                          </a:solidFill>
                          <a:effectLst/>
                          <a:latin typeface="+mn-lt"/>
                          <a:ea typeface="+mn-ea"/>
                          <a:cs typeface="+mn-cs"/>
                        </a:rPr>
                        <a:t> </a:t>
                      </a:r>
                      <a:r>
                        <a:rPr lang="fr-FR" sz="1800" b="0" i="0" kern="1200" baseline="0" dirty="0">
                          <a:solidFill>
                            <a:schemeClr val="dk1"/>
                          </a:solidFill>
                          <a:effectLst/>
                          <a:latin typeface="+mn-lt"/>
                          <a:ea typeface="+mn-ea"/>
                          <a:cs typeface="+mn-cs"/>
                        </a:rPr>
                        <a:t>grille d’entretien</a:t>
                      </a:r>
                      <a:endParaRPr lang="fr-FR" i="0" dirty="0"/>
                    </a:p>
                  </a:txBody>
                  <a:tcPr/>
                </a:tc>
                <a:tc>
                  <a:txBody>
                    <a:bodyPr/>
                    <a:lstStyle/>
                    <a:p>
                      <a:pPr marL="0" indent="0">
                        <a:buFont typeface="Arial" panose="020B0604020202020204" pitchFamily="34" charset="0"/>
                        <a:buNone/>
                      </a:pPr>
                      <a:r>
                        <a:rPr lang="fr-FR" b="1" dirty="0"/>
                        <a:t>Rendu B 20 pts</a:t>
                      </a:r>
                    </a:p>
                    <a:p>
                      <a:pPr marL="285750" indent="-285750">
                        <a:buFont typeface="Arial" panose="020B0604020202020204" pitchFamily="34" charset="0"/>
                        <a:buChar char="•"/>
                      </a:pPr>
                      <a:r>
                        <a:rPr lang="fr-FR" dirty="0"/>
                        <a:t>La transcription de l’entretien pour l’analyse</a:t>
                      </a:r>
                    </a:p>
                    <a:p>
                      <a:pPr marL="285750" indent="-285750">
                        <a:buFont typeface="Arial" panose="020B0604020202020204" pitchFamily="34" charset="0"/>
                        <a:buChar char="•"/>
                      </a:pPr>
                      <a:r>
                        <a:rPr lang="fr-FR" dirty="0"/>
                        <a:t>L’analyse des interactions en référence à Porter</a:t>
                      </a:r>
                    </a:p>
                    <a:p>
                      <a:pPr marL="285750" indent="-285750">
                        <a:buFont typeface="Arial" panose="020B0604020202020204" pitchFamily="34" charset="0"/>
                        <a:buChar char="•"/>
                      </a:pPr>
                      <a:r>
                        <a:rPr lang="fr-FR" dirty="0"/>
                        <a:t>L’analyse du contenu en réponse à la problématique</a:t>
                      </a:r>
                    </a:p>
                  </a:txBody>
                  <a:tcPr/>
                </a:tc>
                <a:extLst>
                  <a:ext uri="{0D108BD9-81ED-4DB2-BD59-A6C34878D82A}">
                    <a16:rowId xmlns:a16="http://schemas.microsoft.com/office/drawing/2014/main" val="2953901514"/>
                  </a:ext>
                </a:extLst>
              </a:tr>
            </a:tbl>
          </a:graphicData>
        </a:graphic>
      </p:graphicFrame>
    </p:spTree>
    <p:extLst>
      <p:ext uri="{BB962C8B-B14F-4D97-AF65-F5344CB8AC3E}">
        <p14:creationId xmlns:p14="http://schemas.microsoft.com/office/powerpoint/2010/main" val="805247150"/>
      </p:ext>
    </p:extLst>
  </p:cSld>
  <p:clrMapOvr>
    <a:masterClrMapping/>
  </p:clrMapOvr>
</p:sld>
</file>

<file path=ppt/theme/theme1.xml><?xml version="1.0" encoding="utf-8"?>
<a:theme xmlns:a="http://schemas.openxmlformats.org/drawingml/2006/main" name="CYTECH">
  <a:themeElements>
    <a:clrScheme name="CYTECH">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nalisé 1">
      <a:majorFont>
        <a:latin typeface="Gotham Medium"/>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a14d5a05-beb2-456a-93b5-5f3e2eb45599" xsi:nil="true"/>
    <lcf76f155ced4ddcb4097134ff3c332f xmlns="f9bedc30-4342-40af-928b-b3397f585232">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437F17E451EC43BD6F489C98DBF25D" ma:contentTypeVersion="11" ma:contentTypeDescription="Crée un document." ma:contentTypeScope="" ma:versionID="38559a56e57fdf70cdb0390e19818a0e">
  <xsd:schema xmlns:xsd="http://www.w3.org/2001/XMLSchema" xmlns:xs="http://www.w3.org/2001/XMLSchema" xmlns:p="http://schemas.microsoft.com/office/2006/metadata/properties" xmlns:ns2="a14d5a05-beb2-456a-93b5-5f3e2eb45599" xmlns:ns3="f9bedc30-4342-40af-928b-b3397f585232" targetNamespace="http://schemas.microsoft.com/office/2006/metadata/properties" ma:root="true" ma:fieldsID="4dbb052154509003addeee20019cf0de" ns2:_="" ns3:_="">
    <xsd:import namespace="a14d5a05-beb2-456a-93b5-5f3e2eb45599"/>
    <xsd:import namespace="f9bedc30-4342-40af-928b-b3397f585232"/>
    <xsd:element name="properties">
      <xsd:complexType>
        <xsd:sequence>
          <xsd:element name="documentManagement">
            <xsd:complexType>
              <xsd:all>
                <xsd:element ref="ns2:SharedWithUsers" minOccurs="0"/>
                <xsd:element ref="ns2:SharedWithDetails" minOccurs="0"/>
                <xsd:element ref="ns3:lcf76f155ced4ddcb4097134ff3c332f" minOccurs="0"/>
                <xsd:element ref="ns2:TaxCatchAll" minOccurs="0"/>
                <xsd:element ref="ns3:MediaServiceMetadata" minOccurs="0"/>
                <xsd:element ref="ns3:MediaServiceFastMetadata" minOccurs="0"/>
                <xsd:element ref="ns3:MediaServiceObjectDetectorVersion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4d5a05-beb2-456a-93b5-5f3e2eb45599"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TaxCatchAll" ma:index="12" nillable="true" ma:displayName="Taxonomy Catch All Column" ma:hidden="true" ma:list="{c3877ce5-e430-4c0a-b3a1-5f7660d1cce0}" ma:internalName="TaxCatchAll" ma:showField="CatchAllData" ma:web="a14d5a05-beb2-456a-93b5-5f3e2eb4559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9bedc30-4342-40af-928b-b3397f585232" elementFormDefault="qualified">
    <xsd:import namespace="http://schemas.microsoft.com/office/2006/documentManagement/types"/>
    <xsd:import namespace="http://schemas.microsoft.com/office/infopath/2007/PartnerControls"/>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b819c43c-553b-4eee-b3d0-595c921e12cb" ma:termSetId="09814cd3-568e-fe90-9814-8d621ff8fb84" ma:anchorId="fba54fb3-c3e1-fe81-a776-ca4b69148c4d" ma:open="true" ma:isKeyword="false">
      <xsd:complexType>
        <xsd:sequence>
          <xsd:element ref="pc:Terms" minOccurs="0" maxOccurs="1"/>
        </xsd:sequence>
      </xsd:complex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46ED3-E94A-4DCD-A5AB-6AED0EB04196}">
  <ds:schemaRefs>
    <ds:schemaRef ds:uri="http://schemas.microsoft.com/sharepoint/v3/contenttype/forms"/>
  </ds:schemaRefs>
</ds:datastoreItem>
</file>

<file path=customXml/itemProps2.xml><?xml version="1.0" encoding="utf-8"?>
<ds:datastoreItem xmlns:ds="http://schemas.openxmlformats.org/officeDocument/2006/customXml" ds:itemID="{DBFA7C5E-02C6-46C1-AFEB-D3C9AE9A7BF0}">
  <ds:schemaRefs>
    <ds:schemaRef ds:uri="http://purl.org/dc/dcmitype/"/>
    <ds:schemaRef ds:uri="http://purl.org/dc/elements/1.1/"/>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74e9726d-2de7-4d3e-83e1-f15cb81c19be"/>
    <ds:schemaRef ds:uri="c88edef9-ff67-417d-9576-13d1ca7cce7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8F5EDCF-E3DA-4821-9F3F-03DD9EDC8F56}"/>
</file>

<file path=docProps/app.xml><?xml version="1.0" encoding="utf-8"?>
<Properties xmlns="http://schemas.openxmlformats.org/officeDocument/2006/extended-properties" xmlns:vt="http://schemas.openxmlformats.org/officeDocument/2006/docPropsVTypes">
  <Template>CYTECH</Template>
  <TotalTime>10961</TotalTime>
  <Words>957</Words>
  <Application>Microsoft Office PowerPoint</Application>
  <PresentationFormat>Grand écran</PresentationFormat>
  <Paragraphs>140</Paragraphs>
  <Slides>9</Slides>
  <Notes>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Calibri</vt:lpstr>
      <vt:lpstr>Gotham Book</vt:lpstr>
      <vt:lpstr>Gotham Light</vt:lpstr>
      <vt:lpstr>Gotham Medium</vt:lpstr>
      <vt:lpstr>Times New Roman</vt:lpstr>
      <vt:lpstr>CYTECH</vt:lpstr>
      <vt:lpstr>Présentation du module</vt:lpstr>
      <vt:lpstr>Points abordés</vt:lpstr>
      <vt:lpstr>POURQUOI CE MODULE? </vt:lpstr>
      <vt:lpstr>OBJECTIF DU MODULE</vt:lpstr>
      <vt:lpstr>LES COMPETENCES</vt:lpstr>
      <vt:lpstr>DÉCOUPAGE DES SÉANCES</vt:lpstr>
      <vt:lpstr>POURQUOI DD/ODD/RSE?</vt:lpstr>
      <vt:lpstr>Documents supports</vt:lpstr>
      <vt:lpstr>VALIDATION DU MODULE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Aurelia Picod</dc:creator>
  <cp:lastModifiedBy>Bénédicte Horlait</cp:lastModifiedBy>
  <cp:revision>72</cp:revision>
  <dcterms:created xsi:type="dcterms:W3CDTF">2020-06-25T10:01:12Z</dcterms:created>
  <dcterms:modified xsi:type="dcterms:W3CDTF">2023-09-12T10:14:44Z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0x01010049437F17E451EC43BD6F489C98DBF25D</vt:lpwstr>
  </property>
</Properties>
</file>