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9" r:id="rId2"/>
    <p:sldId id="314" r:id="rId3"/>
    <p:sldId id="316" r:id="rId4"/>
    <p:sldId id="317" r:id="rId5"/>
    <p:sldId id="319" r:id="rId6"/>
    <p:sldId id="320" r:id="rId7"/>
    <p:sldId id="321" r:id="rId8"/>
    <p:sldId id="322" r:id="rId9"/>
    <p:sldId id="332"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B839F-518D-4EC0-AC36-D90BC5B1FF0D}" type="datetimeFigureOut">
              <a:rPr lang="fr-FR" smtClean="0"/>
              <a:t>19/09/2023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9F7BD-8A6E-4E1D-AFB4-2B5C8677D909}" type="slidenum">
              <a:rPr lang="fr-FR" smtClean="0"/>
              <a:t>‹N°›</a:t>
            </a:fld>
            <a:endParaRPr lang="fr-FR"/>
          </a:p>
        </p:txBody>
      </p:sp>
    </p:spTree>
    <p:extLst>
      <p:ext uri="{BB962C8B-B14F-4D97-AF65-F5344CB8AC3E}">
        <p14:creationId xmlns:p14="http://schemas.microsoft.com/office/powerpoint/2010/main" val="90364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1</a:t>
            </a:fld>
            <a:endParaRPr lang="fr-FR"/>
          </a:p>
        </p:txBody>
      </p:sp>
    </p:spTree>
    <p:extLst>
      <p:ext uri="{BB962C8B-B14F-4D97-AF65-F5344CB8AC3E}">
        <p14:creationId xmlns:p14="http://schemas.microsoft.com/office/powerpoint/2010/main" val="78148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a:solidFill>
                  <a:schemeClr val="tx1"/>
                </a:solidFill>
                <a:latin typeface="+mn-lt"/>
                <a:ea typeface="+mn-ea"/>
                <a:cs typeface="+mn-cs"/>
              </a:rPr>
              <a:t>L’entretien n’est pas : une conversation, une discussion, un débat, une interview journalistique, un interrogatoire, un monologue, une confession...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2</a:t>
            </a:fld>
            <a:endParaRPr lang="fr-FR"/>
          </a:p>
        </p:txBody>
      </p:sp>
    </p:spTree>
    <p:extLst>
      <p:ext uri="{BB962C8B-B14F-4D97-AF65-F5344CB8AC3E}">
        <p14:creationId xmlns:p14="http://schemas.microsoft.com/office/powerpoint/2010/main" val="23590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3</a:t>
            </a:fld>
            <a:endParaRPr lang="fr-FR"/>
          </a:p>
        </p:txBody>
      </p:sp>
    </p:spTree>
    <p:extLst>
      <p:ext uri="{BB962C8B-B14F-4D97-AF65-F5344CB8AC3E}">
        <p14:creationId xmlns:p14="http://schemas.microsoft.com/office/powerpoint/2010/main" val="393218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4</a:t>
            </a:fld>
            <a:endParaRPr lang="fr-FR"/>
          </a:p>
        </p:txBody>
      </p:sp>
    </p:spTree>
    <p:extLst>
      <p:ext uri="{BB962C8B-B14F-4D97-AF65-F5344CB8AC3E}">
        <p14:creationId xmlns:p14="http://schemas.microsoft.com/office/powerpoint/2010/main" val="111164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5</a:t>
            </a:fld>
            <a:endParaRPr lang="fr-FR"/>
          </a:p>
        </p:txBody>
      </p:sp>
    </p:spTree>
    <p:extLst>
      <p:ext uri="{BB962C8B-B14F-4D97-AF65-F5344CB8AC3E}">
        <p14:creationId xmlns:p14="http://schemas.microsoft.com/office/powerpoint/2010/main" val="23761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L'exemple type est l'entretien avec </a:t>
            </a:r>
            <a:r>
              <a:rPr lang="fr-FR" sz="1200" b="1" i="0" u="none" strike="noStrike" kern="1200" baseline="0" dirty="0">
                <a:solidFill>
                  <a:schemeClr val="tx1"/>
                </a:solidFill>
                <a:latin typeface="+mn-lt"/>
                <a:ea typeface="+mn-ea"/>
                <a:cs typeface="+mn-cs"/>
              </a:rPr>
              <a:t>questionnaire</a:t>
            </a:r>
            <a:r>
              <a:rPr lang="fr-FR" sz="1200" b="0" i="0" u="none" strike="noStrike" kern="1200" baseline="0" dirty="0">
                <a:solidFill>
                  <a:schemeClr val="tx1"/>
                </a:solidFill>
                <a:latin typeface="+mn-lt"/>
                <a:ea typeface="+mn-ea"/>
                <a:cs typeface="+mn-cs"/>
              </a:rPr>
              <a:t>, par exemple pour un sondage. </a:t>
            </a:r>
          </a:p>
          <a:p>
            <a:r>
              <a:rPr lang="fr-FR" sz="1200" b="0" i="0" u="none" strike="noStrike" kern="1200" baseline="0" dirty="0">
                <a:solidFill>
                  <a:schemeClr val="tx1"/>
                </a:solidFill>
                <a:latin typeface="+mn-lt"/>
                <a:ea typeface="+mn-ea"/>
                <a:cs typeface="+mn-cs"/>
              </a:rPr>
              <a:t>L'enquêteur doit suivre à la lettre le déroulement des questions et ne doit modifier aucune formulation (condition pour la standardisation et la fidélité des réponses). De son côté, l’enquêté ne peut apporter de réponse qu’aux questions posées et n’a donc aucune place pour intervenir dans le déroulement de l’entretien, pour définir sa propre perception du sujet, rajouter des informations qu’il estime pertinentes... </a:t>
            </a:r>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6</a:t>
            </a:fld>
            <a:endParaRPr lang="fr-FR"/>
          </a:p>
        </p:txBody>
      </p:sp>
    </p:spTree>
    <p:extLst>
      <p:ext uri="{BB962C8B-B14F-4D97-AF65-F5344CB8AC3E}">
        <p14:creationId xmlns:p14="http://schemas.microsoft.com/office/powerpoint/2010/main" val="20485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a:solidFill>
                  <a:schemeClr val="tx1"/>
                </a:solidFill>
                <a:latin typeface="+mn-lt"/>
                <a:ea typeface="+mn-ea"/>
                <a:cs typeface="+mn-cs"/>
              </a:rPr>
              <a:t>L'exemple type est l’entretien clinique réalisé par un psychologue. C'est le client, le patient, qui est demandeur de l'entretien, qui formule les objectifs... Tout ce qu’il dit est important et significatif. Ce type d'entretien nécessite une formation professionnelle et un entraînement particulier. Mais il n’empêche qu’en milieu professionnel, on peut trouver plus fréquemment qu’on ne le pense des situations de relation d’aide, de tutorat, de soutien...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7</a:t>
            </a:fld>
            <a:endParaRPr lang="fr-FR"/>
          </a:p>
        </p:txBody>
      </p:sp>
    </p:spTree>
    <p:extLst>
      <p:ext uri="{BB962C8B-B14F-4D97-AF65-F5344CB8AC3E}">
        <p14:creationId xmlns:p14="http://schemas.microsoft.com/office/powerpoint/2010/main" val="26912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8</a:t>
            </a:fld>
            <a:endParaRPr lang="fr-FR"/>
          </a:p>
        </p:txBody>
      </p:sp>
    </p:spTree>
    <p:extLst>
      <p:ext uri="{BB962C8B-B14F-4D97-AF65-F5344CB8AC3E}">
        <p14:creationId xmlns:p14="http://schemas.microsoft.com/office/powerpoint/2010/main" val="34126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C64489-A512-4DC8-80C6-125853B8CEFD}" type="slidenum">
              <a:rPr lang="fr-FR" smtClean="0"/>
              <a:t>9</a:t>
            </a:fld>
            <a:endParaRPr lang="fr-FR"/>
          </a:p>
        </p:txBody>
      </p:sp>
    </p:spTree>
    <p:extLst>
      <p:ext uri="{BB962C8B-B14F-4D97-AF65-F5344CB8AC3E}">
        <p14:creationId xmlns:p14="http://schemas.microsoft.com/office/powerpoint/2010/main" val="277143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2E3207-26D2-41F8-9C7E-5B5F12040AF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B30438B-2D64-46A7-B151-843EAB5136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5FCFC51-9660-4983-B22F-4BA07E946974}"/>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5" name="Espace réservé du pied de page 4">
            <a:extLst>
              <a:ext uri="{FF2B5EF4-FFF2-40B4-BE49-F238E27FC236}">
                <a16:creationId xmlns:a16="http://schemas.microsoft.com/office/drawing/2014/main" id="{FA49CB23-DDE5-4E33-B882-418FB3AD00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6F59F3-3648-4750-8B7A-4FB5B10090B0}"/>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266491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4EC2DF-CC97-40E9-8241-93137C9FD2F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A343C14-5776-434E-AF51-3513BA47FC8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A984A7-A993-4915-BEC9-E361545EA6DD}"/>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5" name="Espace réservé du pied de page 4">
            <a:extLst>
              <a:ext uri="{FF2B5EF4-FFF2-40B4-BE49-F238E27FC236}">
                <a16:creationId xmlns:a16="http://schemas.microsoft.com/office/drawing/2014/main" id="{A507FCD3-6121-492B-9799-6F1F09A497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16E4E3-3FBD-43D6-A54E-1814EA7C2390}"/>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212243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BED24DA-BB5C-4FAB-B683-3824489404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B711FF-ABA7-4D5A-A92F-13AA38A9B6C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7F103C-3923-4C35-BCDF-5813F642DDC3}"/>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5" name="Espace réservé du pied de page 4">
            <a:extLst>
              <a:ext uri="{FF2B5EF4-FFF2-40B4-BE49-F238E27FC236}">
                <a16:creationId xmlns:a16="http://schemas.microsoft.com/office/drawing/2014/main" id="{FE5B1343-464C-4B12-A0A9-A9DC2C489C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29507E-83B1-437D-AF88-9BAD62F1F511}"/>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2867394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CBD3A38C-7D49-5022-AA8E-13BBE4274309}"/>
              </a:ext>
            </a:extLst>
          </p:cNvPr>
          <p:cNvSpPr>
            <a:spLocks noGrp="1"/>
          </p:cNvSpPr>
          <p:nvPr>
            <p:ph type="dt" sz="half" idx="10"/>
          </p:nvPr>
        </p:nvSpPr>
        <p:spPr/>
        <p:txBody>
          <a:bodyPr/>
          <a:lstStyle/>
          <a:p>
            <a:fld id="{31EB4354-AD8B-4926-8086-AE60CD2FDF73}" type="datetimeFigureOut">
              <a:rPr lang="fr-FR" smtClean="0"/>
              <a:t>19/09/2023</a:t>
            </a:fld>
            <a:endParaRPr lang="fr-FR"/>
          </a:p>
        </p:txBody>
      </p:sp>
      <p:sp>
        <p:nvSpPr>
          <p:cNvPr id="6" name="Espace réservé du pied de page 5">
            <a:extLst>
              <a:ext uri="{FF2B5EF4-FFF2-40B4-BE49-F238E27FC236}">
                <a16:creationId xmlns:a16="http://schemas.microsoft.com/office/drawing/2014/main" id="{E42993C1-0CCF-A2D7-F5D9-C8C517C617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70D6C4-6E1B-E870-F3AA-2350512417AF}"/>
              </a:ext>
            </a:extLst>
          </p:cNvPr>
          <p:cNvSpPr>
            <a:spLocks noGrp="1"/>
          </p:cNvSpPr>
          <p:nvPr>
            <p:ph type="sldNum" sz="quarter" idx="12"/>
          </p:nvPr>
        </p:nvSpPr>
        <p:spPr/>
        <p:txBody>
          <a:bodyPr/>
          <a:lstStyle/>
          <a:p>
            <a:fld id="{7FE14525-4612-4DE8-B8E6-3A3260617B3A}" type="slidenum">
              <a:rPr lang="fr-FR" smtClean="0"/>
              <a:t>‹N°›</a:t>
            </a:fld>
            <a:endParaRPr lang="fr-FR"/>
          </a:p>
        </p:txBody>
      </p:sp>
    </p:spTree>
    <p:extLst>
      <p:ext uri="{BB962C8B-B14F-4D97-AF65-F5344CB8AC3E}">
        <p14:creationId xmlns:p14="http://schemas.microsoft.com/office/powerpoint/2010/main" val="141224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04F0D0-644F-44BC-8BA4-37EC09E2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A7E9D3-D625-4444-AEB8-1CF00C0C980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F91024-FCC1-4B22-891C-2B052F204A80}"/>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5" name="Espace réservé du pied de page 4">
            <a:extLst>
              <a:ext uri="{FF2B5EF4-FFF2-40B4-BE49-F238E27FC236}">
                <a16:creationId xmlns:a16="http://schemas.microsoft.com/office/drawing/2014/main" id="{6C9B3DA0-8DF7-4ABB-9844-AF891244BF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FC7790-4A5F-4E90-8346-D4DD0C09DD77}"/>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17571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5B9C0-9882-4C34-95FE-B0977431925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40DA633-D29D-49B7-BA31-202CD2ED3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6E6DF549-BD63-4395-BCBB-29E747BA961B}"/>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5" name="Espace réservé du pied de page 4">
            <a:extLst>
              <a:ext uri="{FF2B5EF4-FFF2-40B4-BE49-F238E27FC236}">
                <a16:creationId xmlns:a16="http://schemas.microsoft.com/office/drawing/2014/main" id="{086444DF-1011-4B2C-8246-138F3C2E43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B0F5DA-A8EE-445C-9F4D-BE6060E90EB4}"/>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15353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B2D51-7E0B-491A-9B6B-93D5502D21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D698E6-A18F-4780-AC1D-D58F45ABDDEA}"/>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86C30BD-9B7A-4EC6-98CC-FB49048D135C}"/>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80A79C9-BD1F-4DE8-B615-52B6D11C59EF}"/>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6" name="Espace réservé du pied de page 5">
            <a:extLst>
              <a:ext uri="{FF2B5EF4-FFF2-40B4-BE49-F238E27FC236}">
                <a16:creationId xmlns:a16="http://schemas.microsoft.com/office/drawing/2014/main" id="{315DC95E-865B-4565-ACF8-B28E9C368C0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6C28581-10E9-435F-95DF-C7EA523CA5F5}"/>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25969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B8473-9717-4F63-B5E1-74A660AEE49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5F29FFC-AE90-4371-80E6-45F36FBCC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CCDE194D-F59F-483E-B4D5-2C7B106494B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45A93B8-6626-45E6-8026-761C334C8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6B465D9-5EAF-4FD6-96E2-E23D2F95774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DE6F10-AFF4-4EE8-9232-D91977417EFD}"/>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8" name="Espace réservé du pied de page 7">
            <a:extLst>
              <a:ext uri="{FF2B5EF4-FFF2-40B4-BE49-F238E27FC236}">
                <a16:creationId xmlns:a16="http://schemas.microsoft.com/office/drawing/2014/main" id="{B3AB6D05-752E-40D4-BBE4-E31787E3110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212DAF5-842D-40F3-AE35-BF19049C01BE}"/>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112423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3C3C2-6117-47EE-B608-E4B7BDC020E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44BA928-9454-4D0A-8F24-3E788F291ADF}"/>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4" name="Espace réservé du pied de page 3">
            <a:extLst>
              <a:ext uri="{FF2B5EF4-FFF2-40B4-BE49-F238E27FC236}">
                <a16:creationId xmlns:a16="http://schemas.microsoft.com/office/drawing/2014/main" id="{23B05C24-459A-4ABE-8863-E2097C0EBE4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42B2216-8AC7-421F-83A7-2E69DA1A3D4C}"/>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28188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AA4268E-B522-4BD2-97BA-ADD4D34B0021}"/>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3" name="Espace réservé du pied de page 2">
            <a:extLst>
              <a:ext uri="{FF2B5EF4-FFF2-40B4-BE49-F238E27FC236}">
                <a16:creationId xmlns:a16="http://schemas.microsoft.com/office/drawing/2014/main" id="{01240844-5E79-4576-B0D6-10C2A646FA7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7A7B29-95EB-4D55-8201-2FF17B02D1EC}"/>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244755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FB35D5-2C26-4BEC-B1BA-716EA4F668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59EFA5F-E28D-4CFE-826F-8408A14F5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6821ED7-FEF1-47A7-AECE-10AEFA996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7A35CA2-A494-4741-B681-2C86616B163C}"/>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6" name="Espace réservé du pied de page 5">
            <a:extLst>
              <a:ext uri="{FF2B5EF4-FFF2-40B4-BE49-F238E27FC236}">
                <a16:creationId xmlns:a16="http://schemas.microsoft.com/office/drawing/2014/main" id="{70F1D7F6-9991-4701-9533-F1491BDF3C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86B971-780D-484A-93E8-A92A6773C20F}"/>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195046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68CCB-F509-4062-A460-F0739299D3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A368C17-6002-4D9C-9AB7-F5897EA51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9885367-B551-4A0B-8671-9B4AFBB81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DFDFC77-D990-4578-9BBB-57BE11A32646}"/>
              </a:ext>
            </a:extLst>
          </p:cNvPr>
          <p:cNvSpPr>
            <a:spLocks noGrp="1"/>
          </p:cNvSpPr>
          <p:nvPr>
            <p:ph type="dt" sz="half" idx="10"/>
          </p:nvPr>
        </p:nvSpPr>
        <p:spPr/>
        <p:txBody>
          <a:bodyPr/>
          <a:lstStyle/>
          <a:p>
            <a:fld id="{040FC317-C779-48C2-B510-0B4DECB19A5F}" type="datetimeFigureOut">
              <a:rPr lang="fr-FR" smtClean="0"/>
              <a:t>19/09/2023</a:t>
            </a:fld>
            <a:endParaRPr lang="fr-FR"/>
          </a:p>
        </p:txBody>
      </p:sp>
      <p:sp>
        <p:nvSpPr>
          <p:cNvPr id="6" name="Espace réservé du pied de page 5">
            <a:extLst>
              <a:ext uri="{FF2B5EF4-FFF2-40B4-BE49-F238E27FC236}">
                <a16:creationId xmlns:a16="http://schemas.microsoft.com/office/drawing/2014/main" id="{999F2EB5-0F96-4C4C-AB6D-4C3CE4F06C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86FC20A-42E9-48A1-90A0-C09CE8EB17D9}"/>
              </a:ext>
            </a:extLst>
          </p:cNvPr>
          <p:cNvSpPr>
            <a:spLocks noGrp="1"/>
          </p:cNvSpPr>
          <p:nvPr>
            <p:ph type="sldNum" sz="quarter" idx="12"/>
          </p:nvPr>
        </p:nvSpPr>
        <p:spPr/>
        <p:txBody>
          <a:bodyPr/>
          <a:lstStyle/>
          <a:p>
            <a:fld id="{79F12C60-2B8C-4630-98D6-2A5EF681B4D3}" type="slidenum">
              <a:rPr lang="fr-FR" smtClean="0"/>
              <a:t>‹N°›</a:t>
            </a:fld>
            <a:endParaRPr lang="fr-FR"/>
          </a:p>
        </p:txBody>
      </p:sp>
    </p:spTree>
    <p:extLst>
      <p:ext uri="{BB962C8B-B14F-4D97-AF65-F5344CB8AC3E}">
        <p14:creationId xmlns:p14="http://schemas.microsoft.com/office/powerpoint/2010/main" val="148780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FEF946F-CD0A-4E4B-B369-CEC1F438E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198E69D-A670-478B-80B7-924FCD015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7F59F1-B55B-4A97-AC85-1D9974821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FC317-C779-48C2-B510-0B4DECB19A5F}" type="datetimeFigureOut">
              <a:rPr lang="fr-FR" smtClean="0"/>
              <a:t>19/09/2023</a:t>
            </a:fld>
            <a:endParaRPr lang="fr-FR"/>
          </a:p>
        </p:txBody>
      </p:sp>
      <p:sp>
        <p:nvSpPr>
          <p:cNvPr id="5" name="Espace réservé du pied de page 4">
            <a:extLst>
              <a:ext uri="{FF2B5EF4-FFF2-40B4-BE49-F238E27FC236}">
                <a16:creationId xmlns:a16="http://schemas.microsoft.com/office/drawing/2014/main" id="{8C262A5F-AC67-4A76-AE8B-341854442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7CE452-D238-42F8-9784-56E6694F9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12C60-2B8C-4630-98D6-2A5EF681B4D3}" type="slidenum">
              <a:rPr lang="fr-FR" smtClean="0"/>
              <a:t>‹N°›</a:t>
            </a:fld>
            <a:endParaRPr lang="fr-FR"/>
          </a:p>
        </p:txBody>
      </p:sp>
    </p:spTree>
    <p:extLst>
      <p:ext uri="{BB962C8B-B14F-4D97-AF65-F5344CB8AC3E}">
        <p14:creationId xmlns:p14="http://schemas.microsoft.com/office/powerpoint/2010/main" val="3995699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7"/>
            <a:ext cx="4114800" cy="189796"/>
          </a:xfrm>
          <a:prstGeom prst="rect">
            <a:avLst/>
          </a:prstGeom>
        </p:spPr>
        <p:txBody>
          <a:bodyPr vert="horz" wrap="square" lIns="0" tIns="5080" rIns="0" bIns="0" rtlCol="0" anchor="ctr">
            <a:spAutoFit/>
          </a:bodyPr>
          <a:lstStyle/>
          <a:p>
            <a:pPr marL="12700">
              <a:spcBef>
                <a:spcPts val="40"/>
              </a:spcBef>
            </a:pPr>
            <a:r>
              <a:rPr lang="fr-FR" spc="-60" dirty="0">
                <a:solidFill>
                  <a:schemeClr val="accent5">
                    <a:lumMod val="75000"/>
                  </a:schemeClr>
                </a:solidFill>
              </a:rPr>
              <a:t>Pôle Humanités Design-Département Relations Humaines</a:t>
            </a:r>
            <a:endParaRPr spc="-100" dirty="0">
              <a:solidFill>
                <a:schemeClr val="accent5">
                  <a:lumMod val="75000"/>
                </a:schemeClr>
              </a:solidFill>
            </a:endParaRPr>
          </a:p>
        </p:txBody>
      </p:sp>
      <p:sp>
        <p:nvSpPr>
          <p:cNvPr id="5" name="object 5"/>
          <p:cNvSpPr txBox="1">
            <a:spLocks noGrp="1"/>
          </p:cNvSpPr>
          <p:nvPr>
            <p:ph type="sldNum" sz="quarter" idx="12"/>
          </p:nvPr>
        </p:nvSpPr>
        <p:spPr>
          <a:xfrm>
            <a:off x="10134600" y="6444017"/>
            <a:ext cx="1917498" cy="189794"/>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1</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2" name="ZoneTexte 1">
            <a:extLst>
              <a:ext uri="{FF2B5EF4-FFF2-40B4-BE49-F238E27FC236}">
                <a16:creationId xmlns:a16="http://schemas.microsoft.com/office/drawing/2014/main" id="{F1254730-BDA7-B99D-E52E-E9158FD153D3}"/>
              </a:ext>
            </a:extLst>
          </p:cNvPr>
          <p:cNvSpPr txBox="1"/>
          <p:nvPr/>
        </p:nvSpPr>
        <p:spPr>
          <a:xfrm>
            <a:off x="185160" y="6290127"/>
            <a:ext cx="2558729" cy="307777"/>
          </a:xfrm>
          <a:prstGeom prst="rect">
            <a:avLst/>
          </a:prstGeom>
          <a:noFill/>
        </p:spPr>
        <p:txBody>
          <a:bodyPr wrap="square" rtlCol="0">
            <a:spAutoFit/>
          </a:bodyPr>
          <a:lstStyle/>
          <a:p>
            <a:pPr algn="ctr"/>
            <a:r>
              <a:rPr lang="fr-FR" sz="1400" dirty="0">
                <a:latin typeface="Gotham Light"/>
                <a:cs typeface="Times New Roman" panose="02020603050405020304" pitchFamily="18" charset="0"/>
              </a:rPr>
              <a:t>damien.faugere-battiato@cyu.fr</a:t>
            </a:r>
          </a:p>
        </p:txBody>
      </p:sp>
      <p:sp>
        <p:nvSpPr>
          <p:cNvPr id="3" name="ZoneTexte 2">
            <a:extLst>
              <a:ext uri="{FF2B5EF4-FFF2-40B4-BE49-F238E27FC236}">
                <a16:creationId xmlns:a16="http://schemas.microsoft.com/office/drawing/2014/main" id="{C2B74E10-183C-38C7-DEF7-006CF51C5A24}"/>
              </a:ext>
            </a:extLst>
          </p:cNvPr>
          <p:cNvSpPr txBox="1"/>
          <p:nvPr/>
        </p:nvSpPr>
        <p:spPr>
          <a:xfrm>
            <a:off x="10960303" y="105377"/>
            <a:ext cx="1091795" cy="338554"/>
          </a:xfrm>
          <a:prstGeom prst="rect">
            <a:avLst/>
          </a:prstGeom>
          <a:noFill/>
        </p:spPr>
        <p:txBody>
          <a:bodyPr wrap="square" rtlCol="0">
            <a:spAutoFit/>
          </a:bodyPr>
          <a:lstStyle/>
          <a:p>
            <a:pPr algn="ctr"/>
            <a:r>
              <a:rPr lang="fr-FR" sz="1600" b="1" dirty="0">
                <a:solidFill>
                  <a:schemeClr val="accent5"/>
                </a:solidFill>
                <a:latin typeface="Gotham Light"/>
                <a:cs typeface="Times New Roman" panose="02020603050405020304" pitchFamily="18" charset="0"/>
              </a:rPr>
              <a:t>2023-2024</a:t>
            </a:r>
            <a:endParaRPr lang="fr-FR" sz="1600" dirty="0">
              <a:solidFill>
                <a:schemeClr val="accent5"/>
              </a:solidFill>
              <a:latin typeface="Gotham Light"/>
              <a:cs typeface="Times New Roman" panose="02020603050405020304" pitchFamily="18" charset="0"/>
            </a:endParaRPr>
          </a:p>
        </p:txBody>
      </p:sp>
      <p:sp>
        <p:nvSpPr>
          <p:cNvPr id="6" name="ZoneTexte 5">
            <a:extLst>
              <a:ext uri="{FF2B5EF4-FFF2-40B4-BE49-F238E27FC236}">
                <a16:creationId xmlns:a16="http://schemas.microsoft.com/office/drawing/2014/main" id="{1EE9DEC2-ADE1-664C-D01E-020B0FA9EBF9}"/>
              </a:ext>
            </a:extLst>
          </p:cNvPr>
          <p:cNvSpPr txBox="1"/>
          <p:nvPr/>
        </p:nvSpPr>
        <p:spPr>
          <a:xfrm>
            <a:off x="825573" y="1289331"/>
            <a:ext cx="10778247" cy="2800767"/>
          </a:xfrm>
          <a:prstGeom prst="rect">
            <a:avLst/>
          </a:prstGeom>
          <a:noFill/>
        </p:spPr>
        <p:txBody>
          <a:bodyPr wrap="square" rtlCol="0">
            <a:spAutoFit/>
          </a:bodyPr>
          <a:lstStyle/>
          <a:p>
            <a:pPr algn="ctr"/>
            <a:r>
              <a:rPr lang="fr-FR" sz="4400" b="1" dirty="0">
                <a:solidFill>
                  <a:schemeClr val="accent5"/>
                </a:solidFill>
                <a:latin typeface="Gotham Light"/>
                <a:cs typeface="Times New Roman" panose="02020603050405020304" pitchFamily="18" charset="0"/>
              </a:rPr>
              <a:t>ECE</a:t>
            </a:r>
          </a:p>
          <a:p>
            <a:pPr algn="ctr"/>
            <a:endParaRPr lang="fr-FR" sz="4400" b="1" dirty="0">
              <a:solidFill>
                <a:schemeClr val="accent5"/>
              </a:solidFill>
              <a:latin typeface="Gotham Light"/>
              <a:cs typeface="Times New Roman" panose="02020603050405020304" pitchFamily="18" charset="0"/>
            </a:endParaRPr>
          </a:p>
          <a:p>
            <a:pPr algn="ctr"/>
            <a:r>
              <a:rPr lang="fr-FR" sz="4400" b="1" dirty="0">
                <a:solidFill>
                  <a:schemeClr val="accent5"/>
                </a:solidFill>
                <a:latin typeface="Gotham Light"/>
                <a:cs typeface="Times New Roman" panose="02020603050405020304" pitchFamily="18" charset="0"/>
              </a:rPr>
              <a:t>Ecoute et Conduite d’Entretien</a:t>
            </a:r>
          </a:p>
          <a:p>
            <a:pPr algn="ctr"/>
            <a:endParaRPr lang="fr-FR" sz="4400" b="1" dirty="0">
              <a:solidFill>
                <a:schemeClr val="accent5"/>
              </a:solidFill>
              <a:latin typeface="Gotham Light"/>
              <a:cs typeface="Times New Roman" panose="02020603050405020304" pitchFamily="18" charset="0"/>
            </a:endParaRPr>
          </a:p>
        </p:txBody>
      </p:sp>
      <p:pic>
        <p:nvPicPr>
          <p:cNvPr id="7" name="Image 6">
            <a:extLst>
              <a:ext uri="{FF2B5EF4-FFF2-40B4-BE49-F238E27FC236}">
                <a16:creationId xmlns:a16="http://schemas.microsoft.com/office/drawing/2014/main" id="{BB8D32CD-6F72-43C3-B280-161A19B924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1949" y="3559246"/>
            <a:ext cx="2288101" cy="2288101"/>
          </a:xfrm>
          <a:prstGeom prst="rect">
            <a:avLst/>
          </a:prstGeom>
        </p:spPr>
      </p:pic>
      <p:sp>
        <p:nvSpPr>
          <p:cNvPr id="10" name="ZoneTexte 9">
            <a:extLst>
              <a:ext uri="{FF2B5EF4-FFF2-40B4-BE49-F238E27FC236}">
                <a16:creationId xmlns:a16="http://schemas.microsoft.com/office/drawing/2014/main" id="{B7520707-F843-BCA9-9925-BBF5152E2E22}"/>
              </a:ext>
            </a:extLst>
          </p:cNvPr>
          <p:cNvSpPr txBox="1"/>
          <p:nvPr/>
        </p:nvSpPr>
        <p:spPr>
          <a:xfrm>
            <a:off x="10856649" y="425452"/>
            <a:ext cx="1299102" cy="338554"/>
          </a:xfrm>
          <a:prstGeom prst="rect">
            <a:avLst/>
          </a:prstGeom>
          <a:noFill/>
        </p:spPr>
        <p:txBody>
          <a:bodyPr wrap="square" rtlCol="0">
            <a:spAutoFit/>
          </a:bodyPr>
          <a:lstStyle/>
          <a:p>
            <a:pPr algn="ctr"/>
            <a:r>
              <a:rPr lang="fr-FR" sz="1600" b="1" dirty="0">
                <a:solidFill>
                  <a:schemeClr val="accent5"/>
                </a:solidFill>
                <a:latin typeface="Gotham Light"/>
                <a:cs typeface="Times New Roman" panose="02020603050405020304" pitchFamily="18" charset="0"/>
              </a:rPr>
              <a:t>BTC bio/cmi</a:t>
            </a:r>
            <a:endParaRPr lang="fr-FR" sz="1600" dirty="0">
              <a:solidFill>
                <a:schemeClr val="accent5"/>
              </a:solidFill>
              <a:latin typeface="Gotham Light"/>
              <a:cs typeface="Times New Roman" panose="02020603050405020304" pitchFamily="18" charset="0"/>
            </a:endParaRPr>
          </a:p>
        </p:txBody>
      </p:sp>
    </p:spTree>
    <p:extLst>
      <p:ext uri="{BB962C8B-B14F-4D97-AF65-F5344CB8AC3E}">
        <p14:creationId xmlns:p14="http://schemas.microsoft.com/office/powerpoint/2010/main" val="193931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2</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7" name="ZoneTexte 6">
            <a:extLst>
              <a:ext uri="{FF2B5EF4-FFF2-40B4-BE49-F238E27FC236}">
                <a16:creationId xmlns:a16="http://schemas.microsoft.com/office/drawing/2014/main" id="{BF896F17-5275-A264-048E-A40059D7B01E}"/>
              </a:ext>
            </a:extLst>
          </p:cNvPr>
          <p:cNvSpPr txBox="1"/>
          <p:nvPr/>
        </p:nvSpPr>
        <p:spPr>
          <a:xfrm>
            <a:off x="1464523" y="168281"/>
            <a:ext cx="9846608" cy="646331"/>
          </a:xfrm>
          <a:prstGeom prst="rect">
            <a:avLst/>
          </a:prstGeom>
          <a:noFill/>
        </p:spPr>
        <p:txBody>
          <a:bodyPr wrap="square" rtlCol="0">
            <a:spAutoFit/>
          </a:bodyPr>
          <a:lstStyle/>
          <a:p>
            <a:pPr algn="ctr"/>
            <a:r>
              <a:rPr lang="fr-FR" sz="3600" b="1" dirty="0">
                <a:solidFill>
                  <a:schemeClr val="accent5"/>
                </a:solidFill>
                <a:latin typeface="Gotham Light"/>
                <a:cs typeface="Times New Roman" panose="02020603050405020304" pitchFamily="18" charset="0"/>
              </a:rPr>
              <a:t>1.Cadre de l’entretien : </a:t>
            </a:r>
            <a:r>
              <a:rPr lang="fr-FR" sz="3600" b="1" i="1" dirty="0">
                <a:solidFill>
                  <a:schemeClr val="accent5"/>
                </a:solidFill>
                <a:latin typeface="Gotham Light"/>
                <a:cs typeface="Times New Roman" panose="02020603050405020304" pitchFamily="18" charset="0"/>
              </a:rPr>
              <a:t>définition de l’entretien</a:t>
            </a:r>
            <a:endParaRPr lang="fr-FR" sz="3600" i="1" dirty="0">
              <a:solidFill>
                <a:schemeClr val="accent5"/>
              </a:solidFill>
              <a:latin typeface="Gotham Light"/>
              <a:cs typeface="Times New Roman" panose="02020603050405020304" pitchFamily="18" charset="0"/>
            </a:endParaRPr>
          </a:p>
        </p:txBody>
      </p:sp>
      <p:sp>
        <p:nvSpPr>
          <p:cNvPr id="2" name="Rectangle 1">
            <a:extLst>
              <a:ext uri="{FF2B5EF4-FFF2-40B4-BE49-F238E27FC236}">
                <a16:creationId xmlns:a16="http://schemas.microsoft.com/office/drawing/2014/main" id="{C775AF58-5806-7233-6428-35CFD05C2B86}"/>
              </a:ext>
            </a:extLst>
          </p:cNvPr>
          <p:cNvSpPr/>
          <p:nvPr/>
        </p:nvSpPr>
        <p:spPr>
          <a:xfrm>
            <a:off x="603069" y="1874728"/>
            <a:ext cx="8300299" cy="35394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L'entretien est </a:t>
            </a:r>
            <a:r>
              <a:rPr kumimoji="0" lang="fr-FR" sz="280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une situation provisoire d'interaction </a:t>
            </a:r>
            <a:r>
              <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essentiellement </a:t>
            </a:r>
            <a:r>
              <a:rPr kumimoji="0" lang="fr-FR"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verbale entre 2 personnes en contact direct</a:t>
            </a:r>
            <a:r>
              <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avec </a:t>
            </a:r>
            <a:r>
              <a:rPr kumimoji="0" lang="fr-FR" sz="28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un</a:t>
            </a:r>
            <a:r>
              <a:rPr kumimoji="0" lang="fr-FR" sz="2800" b="1" i="0"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 </a:t>
            </a:r>
            <a:r>
              <a:rPr kumimoji="0" lang="fr-FR" sz="280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objectif</a:t>
            </a:r>
            <a:r>
              <a:rPr kumimoji="0" lang="fr-FR" sz="28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mn-ea"/>
                <a:cs typeface="Times New Roman" panose="02020603050405020304" pitchFamily="18" charset="0"/>
              </a:rPr>
              <a:t> </a:t>
            </a:r>
            <a:r>
              <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préalablement posé. C’est donc un </a:t>
            </a:r>
            <a:r>
              <a:rPr kumimoji="0" lang="fr-FR" sz="280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dispositif artificiel</a:t>
            </a:r>
            <a:r>
              <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L’entretien doit faire l’objet d’un </a:t>
            </a:r>
            <a:r>
              <a:rPr kumimoji="0" lang="fr-FR" sz="280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contrat explicite </a:t>
            </a:r>
            <a:r>
              <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entre les deux partenaires.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p:txBody>
      </p:sp>
      <p:pic>
        <p:nvPicPr>
          <p:cNvPr id="3" name="Espace réservé du contenu 8">
            <a:extLst>
              <a:ext uri="{FF2B5EF4-FFF2-40B4-BE49-F238E27FC236}">
                <a16:creationId xmlns:a16="http://schemas.microsoft.com/office/drawing/2014/main" id="{D3A433A8-2119-2C0B-A441-136D78C36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9819" y="2317497"/>
            <a:ext cx="2679031" cy="2466615"/>
          </a:xfrm>
          <a:prstGeom prst="rect">
            <a:avLst/>
          </a:prstGeom>
        </p:spPr>
      </p:pic>
    </p:spTree>
    <p:extLst>
      <p:ext uri="{BB962C8B-B14F-4D97-AF65-F5344CB8AC3E}">
        <p14:creationId xmlns:p14="http://schemas.microsoft.com/office/powerpoint/2010/main" val="50754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3</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2" name="ZoneTexte 1">
            <a:extLst>
              <a:ext uri="{FF2B5EF4-FFF2-40B4-BE49-F238E27FC236}">
                <a16:creationId xmlns:a16="http://schemas.microsoft.com/office/drawing/2014/main" id="{36B13175-E9A6-B01B-3FA5-2D0FB762CFD4}"/>
              </a:ext>
            </a:extLst>
          </p:cNvPr>
          <p:cNvSpPr txBox="1"/>
          <p:nvPr/>
        </p:nvSpPr>
        <p:spPr>
          <a:xfrm>
            <a:off x="553026" y="1596563"/>
            <a:ext cx="7536873" cy="1200329"/>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Votre interlocuteur détient une </a:t>
            </a:r>
            <a:r>
              <a:rPr lang="fr-FR" sz="2400" dirty="0">
                <a:solidFill>
                  <a:schemeClr val="accent2"/>
                </a:solidFill>
                <a:latin typeface="Times New Roman" panose="02020603050405020304" pitchFamily="18" charset="0"/>
                <a:cs typeface="Times New Roman" panose="02020603050405020304" pitchFamily="18" charset="0"/>
              </a:rPr>
              <a:t>information pertinente </a:t>
            </a:r>
            <a:r>
              <a:rPr lang="fr-FR" sz="2400" dirty="0">
                <a:latin typeface="Times New Roman" panose="02020603050405020304" pitchFamily="18" charset="0"/>
                <a:cs typeface="Times New Roman" panose="02020603050405020304" pitchFamily="18" charset="0"/>
              </a:rPr>
              <a:t>à l'objet de l'enquête, que vous ne connaissez pas (ou peu ou mal) et dont vous avez besoin. </a:t>
            </a:r>
          </a:p>
        </p:txBody>
      </p:sp>
      <p:sp>
        <p:nvSpPr>
          <p:cNvPr id="3" name="ZoneTexte 2">
            <a:extLst>
              <a:ext uri="{FF2B5EF4-FFF2-40B4-BE49-F238E27FC236}">
                <a16:creationId xmlns:a16="http://schemas.microsoft.com/office/drawing/2014/main" id="{FBE40D4C-2A5E-146C-7466-AE3517D2BB65}"/>
              </a:ext>
            </a:extLst>
          </p:cNvPr>
          <p:cNvSpPr txBox="1"/>
          <p:nvPr/>
        </p:nvSpPr>
        <p:spPr>
          <a:xfrm>
            <a:off x="533401" y="2828835"/>
            <a:ext cx="7619999" cy="1200329"/>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Mais votre </a:t>
            </a:r>
            <a:r>
              <a:rPr lang="fr-FR" sz="2400" dirty="0">
                <a:solidFill>
                  <a:schemeClr val="accent2"/>
                </a:solidFill>
                <a:latin typeface="Times New Roman" panose="02020603050405020304" pitchFamily="18" charset="0"/>
                <a:cs typeface="Times New Roman" panose="02020603050405020304" pitchFamily="18" charset="0"/>
              </a:rPr>
              <a:t>interlocuteur ne sait pas toujours exactement de quelle information vous avez besoin</a:t>
            </a:r>
            <a:r>
              <a:rPr lang="fr-FR" sz="2400" dirty="0">
                <a:latin typeface="Times New Roman" panose="02020603050405020304" pitchFamily="18" charset="0"/>
                <a:cs typeface="Times New Roman" panose="02020603050405020304" pitchFamily="18" charset="0"/>
              </a:rPr>
              <a:t>. Parfois même, cette information n'est pas claire pour lui. </a:t>
            </a:r>
          </a:p>
        </p:txBody>
      </p:sp>
      <p:pic>
        <p:nvPicPr>
          <p:cNvPr id="10" name="Image 9">
            <a:extLst>
              <a:ext uri="{FF2B5EF4-FFF2-40B4-BE49-F238E27FC236}">
                <a16:creationId xmlns:a16="http://schemas.microsoft.com/office/drawing/2014/main" id="{28970058-9CE8-3D6F-21A9-F1F6DDECDB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3637" y="1456920"/>
            <a:ext cx="2795337" cy="1406804"/>
          </a:xfrm>
          <a:prstGeom prst="rect">
            <a:avLst/>
          </a:prstGeom>
        </p:spPr>
      </p:pic>
      <p:sp>
        <p:nvSpPr>
          <p:cNvPr id="11" name="ZoneTexte 10">
            <a:extLst>
              <a:ext uri="{FF2B5EF4-FFF2-40B4-BE49-F238E27FC236}">
                <a16:creationId xmlns:a16="http://schemas.microsoft.com/office/drawing/2014/main" id="{84A99897-A5D4-37FF-A32A-7E85E106C2FD}"/>
              </a:ext>
            </a:extLst>
          </p:cNvPr>
          <p:cNvSpPr txBox="1"/>
          <p:nvPr/>
        </p:nvSpPr>
        <p:spPr>
          <a:xfrm>
            <a:off x="533401" y="4256900"/>
            <a:ext cx="7747000" cy="1200329"/>
          </a:xfrm>
          <a:prstGeom prst="rect">
            <a:avLst/>
          </a:prstGeom>
          <a:noFill/>
        </p:spPr>
        <p:txBody>
          <a:bodyPr wrap="square" rtlCol="0">
            <a:spAutoFit/>
          </a:bodyPr>
          <a:lstStyle/>
          <a:p>
            <a:pPr algn="just"/>
            <a:r>
              <a:rPr lang="fr-FR" sz="2400" dirty="0">
                <a:solidFill>
                  <a:schemeClr val="accent2"/>
                </a:solidFill>
                <a:latin typeface="Times New Roman" panose="02020603050405020304" pitchFamily="18" charset="0"/>
                <a:cs typeface="Times New Roman" panose="02020603050405020304" pitchFamily="18" charset="0"/>
              </a:rPr>
              <a:t>Votre rôle est fondamental pour guider votre informateur</a:t>
            </a:r>
            <a:r>
              <a:rPr lang="fr-FR" sz="2400" dirty="0">
                <a:latin typeface="Times New Roman" panose="02020603050405020304" pitchFamily="18" charset="0"/>
                <a:cs typeface="Times New Roman" panose="02020603050405020304" pitchFamily="18" charset="0"/>
              </a:rPr>
              <a:t>, l’aider à s'exprimer, à oser penser, à clarifier ses idées, à formuler ses émotions, ses sentiments... </a:t>
            </a:r>
          </a:p>
        </p:txBody>
      </p:sp>
      <p:pic>
        <p:nvPicPr>
          <p:cNvPr id="12" name="Image 11">
            <a:extLst>
              <a:ext uri="{FF2B5EF4-FFF2-40B4-BE49-F238E27FC236}">
                <a16:creationId xmlns:a16="http://schemas.microsoft.com/office/drawing/2014/main" id="{CE6C5876-0C8B-FBAE-A456-EF642A64C3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3338" y="4028573"/>
            <a:ext cx="1305807" cy="1305807"/>
          </a:xfrm>
          <a:prstGeom prst="rect">
            <a:avLst/>
          </a:prstGeom>
        </p:spPr>
      </p:pic>
      <p:sp>
        <p:nvSpPr>
          <p:cNvPr id="13" name="ZoneTexte 12">
            <a:extLst>
              <a:ext uri="{FF2B5EF4-FFF2-40B4-BE49-F238E27FC236}">
                <a16:creationId xmlns:a16="http://schemas.microsoft.com/office/drawing/2014/main" id="{758AC417-AF45-52C9-2D6E-BE070C864597}"/>
              </a:ext>
            </a:extLst>
          </p:cNvPr>
          <p:cNvSpPr txBox="1"/>
          <p:nvPr/>
        </p:nvSpPr>
        <p:spPr>
          <a:xfrm>
            <a:off x="1464523" y="168281"/>
            <a:ext cx="9846608" cy="646331"/>
          </a:xfrm>
          <a:prstGeom prst="rect">
            <a:avLst/>
          </a:prstGeom>
          <a:noFill/>
        </p:spPr>
        <p:txBody>
          <a:bodyPr wrap="square" rtlCol="0">
            <a:spAutoFit/>
          </a:bodyPr>
          <a:lstStyle/>
          <a:p>
            <a:pPr algn="ctr"/>
            <a:r>
              <a:rPr lang="fr-FR" sz="3600" b="1" dirty="0">
                <a:solidFill>
                  <a:schemeClr val="accent5"/>
                </a:solidFill>
                <a:latin typeface="Gotham Light"/>
                <a:cs typeface="Times New Roman" panose="02020603050405020304" pitchFamily="18" charset="0"/>
              </a:rPr>
              <a:t>1.Cadre de l’entretien : </a:t>
            </a:r>
            <a:r>
              <a:rPr lang="fr-FR" sz="3600" b="1" i="1" dirty="0">
                <a:solidFill>
                  <a:schemeClr val="accent5"/>
                </a:solidFill>
                <a:latin typeface="Gotham Light"/>
                <a:cs typeface="Times New Roman" panose="02020603050405020304" pitchFamily="18" charset="0"/>
              </a:rPr>
              <a:t>l’entretien d’enquête</a:t>
            </a:r>
            <a:endParaRPr lang="fr-FR" sz="3600" i="1" dirty="0">
              <a:solidFill>
                <a:schemeClr val="accent5"/>
              </a:solidFill>
              <a:latin typeface="Gotham Light"/>
              <a:cs typeface="Times New Roman" panose="02020603050405020304" pitchFamily="18" charset="0"/>
            </a:endParaRPr>
          </a:p>
        </p:txBody>
      </p:sp>
    </p:spTree>
    <p:extLst>
      <p:ext uri="{BB962C8B-B14F-4D97-AF65-F5344CB8AC3E}">
        <p14:creationId xmlns:p14="http://schemas.microsoft.com/office/powerpoint/2010/main" val="427769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4</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13" name="ZoneTexte 12">
            <a:extLst>
              <a:ext uri="{FF2B5EF4-FFF2-40B4-BE49-F238E27FC236}">
                <a16:creationId xmlns:a16="http://schemas.microsoft.com/office/drawing/2014/main" id="{758AC417-AF45-52C9-2D6E-BE070C864597}"/>
              </a:ext>
            </a:extLst>
          </p:cNvPr>
          <p:cNvSpPr txBox="1"/>
          <p:nvPr/>
        </p:nvSpPr>
        <p:spPr>
          <a:xfrm>
            <a:off x="1464523" y="168281"/>
            <a:ext cx="9846608" cy="461665"/>
          </a:xfrm>
          <a:prstGeom prst="rect">
            <a:avLst/>
          </a:prstGeom>
          <a:noFill/>
        </p:spPr>
        <p:txBody>
          <a:bodyPr wrap="square" rtlCol="0">
            <a:spAutoFit/>
          </a:bodyPr>
          <a:lstStyle/>
          <a:p>
            <a:pPr algn="ctr"/>
            <a:r>
              <a:rPr lang="fr-FR" sz="2400" b="1" dirty="0">
                <a:solidFill>
                  <a:schemeClr val="accent5"/>
                </a:solidFill>
                <a:latin typeface="Gotham Light"/>
                <a:cs typeface="Times New Roman" panose="02020603050405020304" pitchFamily="18" charset="0"/>
              </a:rPr>
              <a:t>1.Cadre de l’entretien : </a:t>
            </a:r>
            <a:r>
              <a:rPr lang="fr-FR" sz="2400" b="1" i="1" dirty="0">
                <a:solidFill>
                  <a:schemeClr val="accent5"/>
                </a:solidFill>
                <a:latin typeface="Gotham Light"/>
                <a:cs typeface="Times New Roman" panose="02020603050405020304" pitchFamily="18" charset="0"/>
              </a:rPr>
              <a:t>la collecte d’information</a:t>
            </a:r>
            <a:endParaRPr lang="fr-FR" sz="2400" i="1" dirty="0">
              <a:solidFill>
                <a:schemeClr val="accent5"/>
              </a:solidFill>
              <a:latin typeface="Gotham Light"/>
              <a:cs typeface="Times New Roman" panose="02020603050405020304" pitchFamily="18" charset="0"/>
            </a:endParaRPr>
          </a:p>
        </p:txBody>
      </p:sp>
      <p:grpSp>
        <p:nvGrpSpPr>
          <p:cNvPr id="7" name="Groupe 6">
            <a:extLst>
              <a:ext uri="{FF2B5EF4-FFF2-40B4-BE49-F238E27FC236}">
                <a16:creationId xmlns:a16="http://schemas.microsoft.com/office/drawing/2014/main" id="{37839410-DEE9-E169-5247-06F45561EAC0}"/>
              </a:ext>
            </a:extLst>
          </p:cNvPr>
          <p:cNvGrpSpPr/>
          <p:nvPr/>
        </p:nvGrpSpPr>
        <p:grpSpPr>
          <a:xfrm>
            <a:off x="236357" y="1268668"/>
            <a:ext cx="2132765" cy="1517087"/>
            <a:chOff x="0" y="0"/>
            <a:chExt cx="2132765" cy="1517087"/>
          </a:xfrm>
        </p:grpSpPr>
        <p:sp>
          <p:nvSpPr>
            <p:cNvPr id="14" name="Rectangle à coins arrondis 7">
              <a:extLst>
                <a:ext uri="{FF2B5EF4-FFF2-40B4-BE49-F238E27FC236}">
                  <a16:creationId xmlns:a16="http://schemas.microsoft.com/office/drawing/2014/main" id="{007A2E8D-7042-F325-0A43-99CC2922120B}"/>
                </a:ext>
              </a:extLst>
            </p:cNvPr>
            <p:cNvSpPr/>
            <p:nvPr/>
          </p:nvSpPr>
          <p:spPr>
            <a:xfrm>
              <a:off x="0" y="0"/>
              <a:ext cx="2132765" cy="1517087"/>
            </a:xfrm>
            <a:prstGeom prst="roundRect">
              <a:avLst>
                <a:gd name="adj" fmla="val 5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fr-FR"/>
            </a:p>
          </p:txBody>
        </p:sp>
        <p:sp>
          <p:nvSpPr>
            <p:cNvPr id="15" name="ZoneTexte 14">
              <a:extLst>
                <a:ext uri="{FF2B5EF4-FFF2-40B4-BE49-F238E27FC236}">
                  <a16:creationId xmlns:a16="http://schemas.microsoft.com/office/drawing/2014/main" id="{05BC9C5B-80F1-B799-797A-D16E0A742308}"/>
                </a:ext>
              </a:extLst>
            </p:cNvPr>
            <p:cNvSpPr txBox="1"/>
            <p:nvPr/>
          </p:nvSpPr>
          <p:spPr>
            <a:xfrm rot="16200000">
              <a:off x="-408729" y="408729"/>
              <a:ext cx="1244011" cy="4265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fr-FR" sz="2400" kern="1200" dirty="0"/>
            </a:p>
          </p:txBody>
        </p:sp>
      </p:grpSp>
      <p:grpSp>
        <p:nvGrpSpPr>
          <p:cNvPr id="16" name="Groupe 15">
            <a:extLst>
              <a:ext uri="{FF2B5EF4-FFF2-40B4-BE49-F238E27FC236}">
                <a16:creationId xmlns:a16="http://schemas.microsoft.com/office/drawing/2014/main" id="{A13BFD09-A514-947B-8E4C-D0DB45E9285B}"/>
              </a:ext>
            </a:extLst>
          </p:cNvPr>
          <p:cNvGrpSpPr/>
          <p:nvPr/>
        </p:nvGrpSpPr>
        <p:grpSpPr>
          <a:xfrm>
            <a:off x="236356" y="2975877"/>
            <a:ext cx="2132766" cy="1524278"/>
            <a:chOff x="2207906" y="231595"/>
            <a:chExt cx="2132766" cy="1524278"/>
          </a:xfrm>
        </p:grpSpPr>
        <p:sp>
          <p:nvSpPr>
            <p:cNvPr id="17" name="Rectangle à coins arrondis 17">
              <a:extLst>
                <a:ext uri="{FF2B5EF4-FFF2-40B4-BE49-F238E27FC236}">
                  <a16:creationId xmlns:a16="http://schemas.microsoft.com/office/drawing/2014/main" id="{6F03B688-B829-2E09-E0C1-E0C1893001A8}"/>
                </a:ext>
              </a:extLst>
            </p:cNvPr>
            <p:cNvSpPr/>
            <p:nvPr/>
          </p:nvSpPr>
          <p:spPr>
            <a:xfrm>
              <a:off x="2207907" y="231595"/>
              <a:ext cx="2132765" cy="1524278"/>
            </a:xfrm>
            <a:prstGeom prst="roundRect">
              <a:avLst>
                <a:gd name="adj" fmla="val 5000"/>
              </a:avLst>
            </a:prstGeom>
          </p:spPr>
          <p:style>
            <a:lnRef idx="2">
              <a:schemeClr val="lt1">
                <a:hueOff val="0"/>
                <a:satOff val="0"/>
                <a:lumOff val="0"/>
                <a:alphaOff val="0"/>
              </a:schemeClr>
            </a:lnRef>
            <a:fillRef idx="1">
              <a:schemeClr val="accent4">
                <a:hueOff val="5197846"/>
                <a:satOff val="-23984"/>
                <a:lumOff val="883"/>
                <a:alphaOff val="0"/>
              </a:schemeClr>
            </a:fillRef>
            <a:effectRef idx="0">
              <a:schemeClr val="accent4">
                <a:hueOff val="5197846"/>
                <a:satOff val="-23984"/>
                <a:lumOff val="883"/>
                <a:alphaOff val="0"/>
              </a:schemeClr>
            </a:effectRef>
            <a:fontRef idx="minor">
              <a:schemeClr val="lt1"/>
            </a:fontRef>
          </p:style>
          <p:txBody>
            <a:bodyPr/>
            <a:lstStyle/>
            <a:p>
              <a:endParaRPr lang="fr-FR"/>
            </a:p>
          </p:txBody>
        </p:sp>
        <p:sp>
          <p:nvSpPr>
            <p:cNvPr id="18" name="ZoneTexte 17">
              <a:extLst>
                <a:ext uri="{FF2B5EF4-FFF2-40B4-BE49-F238E27FC236}">
                  <a16:creationId xmlns:a16="http://schemas.microsoft.com/office/drawing/2014/main" id="{F9436C12-0814-87DD-7933-BEF15EEB2FB1}"/>
                </a:ext>
              </a:extLst>
            </p:cNvPr>
            <p:cNvSpPr txBox="1"/>
            <p:nvPr/>
          </p:nvSpPr>
          <p:spPr>
            <a:xfrm rot="16200000">
              <a:off x="1796229" y="643273"/>
              <a:ext cx="1249908" cy="4265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fr-FR" sz="2400" kern="1200" dirty="0"/>
            </a:p>
          </p:txBody>
        </p:sp>
      </p:grpSp>
      <p:sp>
        <p:nvSpPr>
          <p:cNvPr id="19" name="ZoneTexte 18">
            <a:extLst>
              <a:ext uri="{FF2B5EF4-FFF2-40B4-BE49-F238E27FC236}">
                <a16:creationId xmlns:a16="http://schemas.microsoft.com/office/drawing/2014/main" id="{1A8AA4D9-333A-E498-B811-DEEEC0B101DA}"/>
              </a:ext>
            </a:extLst>
          </p:cNvPr>
          <p:cNvSpPr txBox="1"/>
          <p:nvPr/>
        </p:nvSpPr>
        <p:spPr>
          <a:xfrm>
            <a:off x="656294" y="1744313"/>
            <a:ext cx="1292890" cy="461665"/>
          </a:xfrm>
          <a:prstGeom prst="rect">
            <a:avLst/>
          </a:prstGeom>
          <a:noFill/>
        </p:spPr>
        <p:txBody>
          <a:bodyPr wrap="square" rtlCol="0">
            <a:spAutoFit/>
          </a:bodyPr>
          <a:lstStyle/>
          <a:p>
            <a:r>
              <a:rPr lang="fr-FR" sz="2400" dirty="0">
                <a:solidFill>
                  <a:schemeClr val="bg1"/>
                </a:solidFill>
                <a:latin typeface="Times New Roman" panose="02020603050405020304" pitchFamily="18" charset="0"/>
                <a:cs typeface="Times New Roman" panose="02020603050405020304" pitchFamily="18" charset="0"/>
              </a:rPr>
              <a:t>Fiabilité</a:t>
            </a:r>
          </a:p>
        </p:txBody>
      </p:sp>
      <p:sp>
        <p:nvSpPr>
          <p:cNvPr id="20" name="ZoneTexte 19">
            <a:extLst>
              <a:ext uri="{FF2B5EF4-FFF2-40B4-BE49-F238E27FC236}">
                <a16:creationId xmlns:a16="http://schemas.microsoft.com/office/drawing/2014/main" id="{7C5DE2DF-A859-6F04-258F-2CD8782917BD}"/>
              </a:ext>
            </a:extLst>
          </p:cNvPr>
          <p:cNvSpPr txBox="1"/>
          <p:nvPr/>
        </p:nvSpPr>
        <p:spPr>
          <a:xfrm>
            <a:off x="727889" y="3466086"/>
            <a:ext cx="1292890" cy="461665"/>
          </a:xfrm>
          <a:prstGeom prst="rect">
            <a:avLst/>
          </a:prstGeom>
          <a:noFill/>
        </p:spPr>
        <p:txBody>
          <a:bodyPr wrap="square" rtlCol="0">
            <a:spAutoFit/>
          </a:bodyPr>
          <a:lstStyle/>
          <a:p>
            <a:r>
              <a:rPr lang="fr-FR" sz="2400" dirty="0">
                <a:solidFill>
                  <a:schemeClr val="bg1"/>
                </a:solidFill>
                <a:latin typeface="Times New Roman" panose="02020603050405020304" pitchFamily="18" charset="0"/>
                <a:cs typeface="Times New Roman" panose="02020603050405020304" pitchFamily="18" charset="0"/>
              </a:rPr>
              <a:t>Validité</a:t>
            </a:r>
          </a:p>
        </p:txBody>
      </p:sp>
      <p:sp>
        <p:nvSpPr>
          <p:cNvPr id="21" name="ZoneTexte 20">
            <a:extLst>
              <a:ext uri="{FF2B5EF4-FFF2-40B4-BE49-F238E27FC236}">
                <a16:creationId xmlns:a16="http://schemas.microsoft.com/office/drawing/2014/main" id="{E10D2ACA-9A8D-3BE8-3138-667A27223A02}"/>
              </a:ext>
            </a:extLst>
          </p:cNvPr>
          <p:cNvSpPr txBox="1"/>
          <p:nvPr/>
        </p:nvSpPr>
        <p:spPr>
          <a:xfrm>
            <a:off x="2709716" y="1519512"/>
            <a:ext cx="8238834" cy="830997"/>
          </a:xfrm>
          <a:prstGeom prst="rect">
            <a:avLst/>
          </a:prstGeom>
          <a:noFill/>
        </p:spPr>
        <p:txBody>
          <a:bodyPr wrap="square" rtlCol="0">
            <a:spAutoFit/>
          </a:bodyPr>
          <a:lstStyle/>
          <a:p>
            <a:r>
              <a:rPr lang="fr-FR" sz="2400" dirty="0">
                <a:solidFill>
                  <a:schemeClr val="tx1">
                    <a:lumMod val="85000"/>
                    <a:lumOff val="15000"/>
                  </a:schemeClr>
                </a:solidFill>
                <a:latin typeface="Times New Roman" panose="02020603050405020304" pitchFamily="18" charset="0"/>
                <a:cs typeface="Times New Roman" panose="02020603050405020304" pitchFamily="18" charset="0"/>
              </a:rPr>
              <a:t>Une information est </a:t>
            </a:r>
            <a:r>
              <a:rPr lang="fr-FR" sz="2400" b="1" dirty="0">
                <a:solidFill>
                  <a:schemeClr val="tx1">
                    <a:lumMod val="85000"/>
                    <a:lumOff val="15000"/>
                  </a:schemeClr>
                </a:solidFill>
                <a:latin typeface="Times New Roman" panose="02020603050405020304" pitchFamily="18" charset="0"/>
                <a:cs typeface="Times New Roman" panose="02020603050405020304" pitchFamily="18" charset="0"/>
              </a:rPr>
              <a:t>fiable</a:t>
            </a:r>
            <a:r>
              <a:rPr lang="fr-FR" sz="2400" dirty="0">
                <a:solidFill>
                  <a:schemeClr val="tx1">
                    <a:lumMod val="85000"/>
                    <a:lumOff val="15000"/>
                  </a:schemeClr>
                </a:solidFill>
                <a:latin typeface="Times New Roman" panose="02020603050405020304" pitchFamily="18" charset="0"/>
                <a:cs typeface="Times New Roman" panose="02020603050405020304" pitchFamily="18" charset="0"/>
              </a:rPr>
              <a:t> si l’information recueillie correspond à ce qui est cherché (correspond à vos besoins initiaux)</a:t>
            </a:r>
            <a:r>
              <a:rPr lang="fr-FR" sz="2400" dirty="0">
                <a:latin typeface="Times New Roman" panose="02020603050405020304" pitchFamily="18" charset="0"/>
                <a:cs typeface="Times New Roman" panose="02020603050405020304" pitchFamily="18" charset="0"/>
              </a:rPr>
              <a:t>. </a:t>
            </a:r>
          </a:p>
        </p:txBody>
      </p:sp>
      <p:sp>
        <p:nvSpPr>
          <p:cNvPr id="22" name="ZoneTexte 21">
            <a:extLst>
              <a:ext uri="{FF2B5EF4-FFF2-40B4-BE49-F238E27FC236}">
                <a16:creationId xmlns:a16="http://schemas.microsoft.com/office/drawing/2014/main" id="{6E486CDF-938D-BE6B-7FAE-D3194677727B}"/>
              </a:ext>
            </a:extLst>
          </p:cNvPr>
          <p:cNvSpPr txBox="1"/>
          <p:nvPr/>
        </p:nvSpPr>
        <p:spPr>
          <a:xfrm>
            <a:off x="2770911" y="2975877"/>
            <a:ext cx="8518234" cy="1569660"/>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Un instrument est </a:t>
            </a:r>
            <a:r>
              <a:rPr lang="fr-FR" sz="2400" b="1" dirty="0">
                <a:latin typeface="Times New Roman" panose="02020603050405020304" pitchFamily="18" charset="0"/>
                <a:cs typeface="Times New Roman" panose="02020603050405020304" pitchFamily="18" charset="0"/>
              </a:rPr>
              <a:t>valide</a:t>
            </a:r>
            <a:r>
              <a:rPr lang="fr-FR" sz="2400" dirty="0">
                <a:latin typeface="Times New Roman" panose="02020603050405020304" pitchFamily="18" charset="0"/>
                <a:cs typeface="Times New Roman" panose="02020603050405020304" pitchFamily="18" charset="0"/>
              </a:rPr>
              <a:t> s’il mesure réellement et complètement ce qu’il est censé mesurer. C’est à dire que les informations recueillies correspondent effectivement aux faits ou à ce que pense réellement l'émetteur. </a:t>
            </a:r>
          </a:p>
        </p:txBody>
      </p:sp>
      <p:sp>
        <p:nvSpPr>
          <p:cNvPr id="23" name="ZoneTexte 22">
            <a:extLst>
              <a:ext uri="{FF2B5EF4-FFF2-40B4-BE49-F238E27FC236}">
                <a16:creationId xmlns:a16="http://schemas.microsoft.com/office/drawing/2014/main" id="{D5C5A147-CFCB-D274-EB31-9A9AF6C9CDEA}"/>
              </a:ext>
            </a:extLst>
          </p:cNvPr>
          <p:cNvSpPr txBox="1"/>
          <p:nvPr/>
        </p:nvSpPr>
        <p:spPr>
          <a:xfrm>
            <a:off x="2770911" y="4925863"/>
            <a:ext cx="9116290" cy="1200329"/>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Un instrument est </a:t>
            </a:r>
            <a:r>
              <a:rPr lang="fr-FR" sz="2400" b="1" dirty="0">
                <a:latin typeface="Times New Roman" panose="02020603050405020304" pitchFamily="18" charset="0"/>
                <a:cs typeface="Times New Roman" panose="02020603050405020304" pitchFamily="18" charset="0"/>
              </a:rPr>
              <a:t>fidèle</a:t>
            </a:r>
            <a:r>
              <a:rPr lang="fr-FR" sz="2400" dirty="0">
                <a:latin typeface="Times New Roman" panose="02020603050405020304" pitchFamily="18" charset="0"/>
                <a:cs typeface="Times New Roman" panose="02020603050405020304" pitchFamily="18" charset="0"/>
              </a:rPr>
              <a:t> s’il mesure effectivement de la même façon à chaque passation. C’est à dire qu'il y ait le moins de variations possibles dans les données recueillies, quel que soit l'enquêteur.</a:t>
            </a:r>
          </a:p>
        </p:txBody>
      </p:sp>
      <p:grpSp>
        <p:nvGrpSpPr>
          <p:cNvPr id="24" name="Groupe 23">
            <a:extLst>
              <a:ext uri="{FF2B5EF4-FFF2-40B4-BE49-F238E27FC236}">
                <a16:creationId xmlns:a16="http://schemas.microsoft.com/office/drawing/2014/main" id="{818ABACF-D1A8-2C0D-BAFC-90FE9A404483}"/>
              </a:ext>
            </a:extLst>
          </p:cNvPr>
          <p:cNvGrpSpPr/>
          <p:nvPr/>
        </p:nvGrpSpPr>
        <p:grpSpPr>
          <a:xfrm>
            <a:off x="236357" y="4773640"/>
            <a:ext cx="2132765" cy="1504776"/>
            <a:chOff x="4415319" y="231595"/>
            <a:chExt cx="2132765" cy="1504776"/>
          </a:xfrm>
        </p:grpSpPr>
        <p:sp>
          <p:nvSpPr>
            <p:cNvPr id="25" name="Rectangle à coins arrondis 20">
              <a:extLst>
                <a:ext uri="{FF2B5EF4-FFF2-40B4-BE49-F238E27FC236}">
                  <a16:creationId xmlns:a16="http://schemas.microsoft.com/office/drawing/2014/main" id="{64721D74-A571-22D4-E049-46D52EF020B2}"/>
                </a:ext>
              </a:extLst>
            </p:cNvPr>
            <p:cNvSpPr/>
            <p:nvPr/>
          </p:nvSpPr>
          <p:spPr>
            <a:xfrm>
              <a:off x="4415319" y="231595"/>
              <a:ext cx="2132765" cy="1504776"/>
            </a:xfrm>
            <a:prstGeom prst="roundRect">
              <a:avLst>
                <a:gd name="adj" fmla="val 5000"/>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a:lstStyle/>
            <a:p>
              <a:endParaRPr lang="fr-FR"/>
            </a:p>
          </p:txBody>
        </p:sp>
        <p:sp>
          <p:nvSpPr>
            <p:cNvPr id="26" name="ZoneTexte 25">
              <a:extLst>
                <a:ext uri="{FF2B5EF4-FFF2-40B4-BE49-F238E27FC236}">
                  <a16:creationId xmlns:a16="http://schemas.microsoft.com/office/drawing/2014/main" id="{628094E0-F09B-9A97-100D-477070C9F8DF}"/>
                </a:ext>
              </a:extLst>
            </p:cNvPr>
            <p:cNvSpPr txBox="1"/>
            <p:nvPr/>
          </p:nvSpPr>
          <p:spPr>
            <a:xfrm rot="16200000">
              <a:off x="4011638" y="635277"/>
              <a:ext cx="1233917" cy="4265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fr-FR" sz="2400" kern="1200" dirty="0"/>
            </a:p>
          </p:txBody>
        </p:sp>
      </p:grpSp>
      <p:sp>
        <p:nvSpPr>
          <p:cNvPr id="27" name="ZoneTexte 26">
            <a:extLst>
              <a:ext uri="{FF2B5EF4-FFF2-40B4-BE49-F238E27FC236}">
                <a16:creationId xmlns:a16="http://schemas.microsoft.com/office/drawing/2014/main" id="{E8237D40-A514-8492-545A-454299CD19FE}"/>
              </a:ext>
            </a:extLst>
          </p:cNvPr>
          <p:cNvSpPr txBox="1"/>
          <p:nvPr/>
        </p:nvSpPr>
        <p:spPr>
          <a:xfrm>
            <a:off x="727889" y="5362195"/>
            <a:ext cx="1292890" cy="461665"/>
          </a:xfrm>
          <a:prstGeom prst="rect">
            <a:avLst/>
          </a:prstGeom>
          <a:noFill/>
        </p:spPr>
        <p:txBody>
          <a:bodyPr wrap="square" rtlCol="0">
            <a:spAutoFit/>
          </a:bodyPr>
          <a:lstStyle/>
          <a:p>
            <a:r>
              <a:rPr lang="fr-FR" sz="2400" dirty="0">
                <a:solidFill>
                  <a:schemeClr val="bg1"/>
                </a:solidFill>
                <a:latin typeface="Times New Roman" panose="02020603050405020304" pitchFamily="18" charset="0"/>
                <a:cs typeface="Times New Roman" panose="02020603050405020304" pitchFamily="18" charset="0"/>
              </a:rPr>
              <a:t>Fidélité</a:t>
            </a:r>
          </a:p>
        </p:txBody>
      </p:sp>
    </p:spTree>
    <p:extLst>
      <p:ext uri="{BB962C8B-B14F-4D97-AF65-F5344CB8AC3E}">
        <p14:creationId xmlns:p14="http://schemas.microsoft.com/office/powerpoint/2010/main" val="117204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5</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13" name="ZoneTexte 12">
            <a:extLst>
              <a:ext uri="{FF2B5EF4-FFF2-40B4-BE49-F238E27FC236}">
                <a16:creationId xmlns:a16="http://schemas.microsoft.com/office/drawing/2014/main" id="{758AC417-AF45-52C9-2D6E-BE070C864597}"/>
              </a:ext>
            </a:extLst>
          </p:cNvPr>
          <p:cNvSpPr txBox="1"/>
          <p:nvPr/>
        </p:nvSpPr>
        <p:spPr>
          <a:xfrm>
            <a:off x="1464523" y="168281"/>
            <a:ext cx="9846608" cy="707886"/>
          </a:xfrm>
          <a:prstGeom prst="rect">
            <a:avLst/>
          </a:prstGeom>
          <a:noFill/>
        </p:spPr>
        <p:txBody>
          <a:bodyPr wrap="square" rtlCol="0">
            <a:spAutoFit/>
          </a:bodyPr>
          <a:lstStyle/>
          <a:p>
            <a:pPr algn="ctr"/>
            <a:r>
              <a:rPr lang="fr-FR" sz="2400" b="1" dirty="0">
                <a:solidFill>
                  <a:schemeClr val="accent5"/>
                </a:solidFill>
                <a:latin typeface="Gotham Light"/>
                <a:cs typeface="Times New Roman" panose="02020603050405020304" pitchFamily="18" charset="0"/>
              </a:rPr>
              <a:t>1.</a:t>
            </a:r>
            <a:r>
              <a:rPr lang="fr-FR" sz="4000" b="1" dirty="0">
                <a:solidFill>
                  <a:schemeClr val="accent5"/>
                </a:solidFill>
                <a:latin typeface="Gotham Light"/>
                <a:cs typeface="Times New Roman" panose="02020603050405020304" pitchFamily="18" charset="0"/>
              </a:rPr>
              <a:t>Cadre de l’entretien : </a:t>
            </a:r>
            <a:r>
              <a:rPr lang="fr-FR" sz="4000" b="1" i="1" dirty="0">
                <a:solidFill>
                  <a:schemeClr val="accent5"/>
                </a:solidFill>
                <a:latin typeface="Gotham Light"/>
                <a:cs typeface="Times New Roman" panose="02020603050405020304" pitchFamily="18" charset="0"/>
              </a:rPr>
              <a:t>les styles d’entretien</a:t>
            </a:r>
            <a:endParaRPr lang="fr-FR" sz="4000" i="1" dirty="0">
              <a:solidFill>
                <a:schemeClr val="accent5"/>
              </a:solidFill>
              <a:latin typeface="Gotham Light"/>
              <a:cs typeface="Times New Roman" panose="02020603050405020304" pitchFamily="18" charset="0"/>
            </a:endParaRPr>
          </a:p>
        </p:txBody>
      </p:sp>
      <p:sp>
        <p:nvSpPr>
          <p:cNvPr id="7" name="Espace réservé du contenu 2">
            <a:extLst>
              <a:ext uri="{FF2B5EF4-FFF2-40B4-BE49-F238E27FC236}">
                <a16:creationId xmlns:a16="http://schemas.microsoft.com/office/drawing/2014/main" id="{23750DB5-1C7E-4725-E285-D8A0A05F6FE8}"/>
              </a:ext>
            </a:extLst>
          </p:cNvPr>
          <p:cNvSpPr txBox="1">
            <a:spLocks/>
          </p:cNvSpPr>
          <p:nvPr/>
        </p:nvSpPr>
        <p:spPr>
          <a:xfrm>
            <a:off x="494974" y="1196715"/>
            <a:ext cx="11242965" cy="2494331"/>
          </a:xfrm>
          <a:prstGeom prst="rect">
            <a:avLst/>
          </a:prstGeom>
        </p:spPr>
        <p:txBody>
          <a:bodyPr>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400" dirty="0">
                <a:latin typeface="Times New Roman" panose="02020603050405020304" pitchFamily="18" charset="0"/>
                <a:cs typeface="Times New Roman" panose="02020603050405020304" pitchFamily="18" charset="0"/>
              </a:rPr>
              <a:t>On distingue traditionnellement : </a:t>
            </a:r>
          </a:p>
          <a:p>
            <a:pPr marL="0" indent="0">
              <a:buFont typeface="Arial" panose="020B0604020202020204" pitchFamily="34" charset="0"/>
              <a:buNone/>
            </a:pPr>
            <a:endParaRPr lang="fr-FR"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sz="2400" dirty="0">
              <a:latin typeface="Times New Roman" panose="02020603050405020304" pitchFamily="18" charset="0"/>
              <a:cs typeface="Times New Roman" panose="02020603050405020304" pitchFamily="18" charset="0"/>
            </a:endParaRPr>
          </a:p>
          <a:p>
            <a:pPr>
              <a:buClr>
                <a:schemeClr val="accent5">
                  <a:lumMod val="75000"/>
                </a:schemeClr>
              </a:buCl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les entretiens dirigés (souvent appelés directifs), </a:t>
            </a:r>
          </a:p>
          <a:p>
            <a:pPr>
              <a:buClr>
                <a:schemeClr val="accent5">
                  <a:lumMod val="75000"/>
                </a:schemeClr>
              </a:buCl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les entretiens non dirigés (non directifs), </a:t>
            </a:r>
          </a:p>
          <a:p>
            <a:pPr>
              <a:buClr>
                <a:schemeClr val="accent5">
                  <a:lumMod val="75000"/>
                </a:schemeClr>
              </a:buCl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les entretiens semi-dirigés (semi-directifs). </a:t>
            </a:r>
          </a:p>
          <a:p>
            <a:pPr marL="0" indent="0">
              <a:buClr>
                <a:schemeClr val="accent5">
                  <a:lumMod val="75000"/>
                </a:schemeClr>
              </a:buClr>
              <a:buFont typeface="Arial" panose="020B0604020202020204" pitchFamily="34" charset="0"/>
              <a:buNone/>
            </a:pPr>
            <a:endParaRPr lang="fr-FR" sz="2000" dirty="0">
              <a:latin typeface="Times New Roman" panose="02020603050405020304" pitchFamily="18" charset="0"/>
              <a:cs typeface="Times New Roman" panose="02020603050405020304" pitchFamily="18" charset="0"/>
            </a:endParaRPr>
          </a:p>
        </p:txBody>
      </p:sp>
      <p:sp>
        <p:nvSpPr>
          <p:cNvPr id="24" name="ZoneTexte 23">
            <a:extLst>
              <a:ext uri="{FF2B5EF4-FFF2-40B4-BE49-F238E27FC236}">
                <a16:creationId xmlns:a16="http://schemas.microsoft.com/office/drawing/2014/main" id="{8BA50E81-B5A6-1AB9-E0D9-626CE7FDAD91}"/>
              </a:ext>
            </a:extLst>
          </p:cNvPr>
          <p:cNvSpPr txBox="1"/>
          <p:nvPr/>
        </p:nvSpPr>
        <p:spPr>
          <a:xfrm>
            <a:off x="9356901" y="4581861"/>
            <a:ext cx="1767274" cy="369332"/>
          </a:xfrm>
          <a:prstGeom prst="rect">
            <a:avLst/>
          </a:prstGeom>
          <a:noFill/>
        </p:spPr>
        <p:txBody>
          <a:bodyPr wrap="square" rtlCol="0">
            <a:spAutoFit/>
          </a:bodyPr>
          <a:lstStyle/>
          <a:p>
            <a:pPr algn="just"/>
            <a:r>
              <a:rPr lang="fr-FR" b="1" dirty="0">
                <a:solidFill>
                  <a:schemeClr val="bg1"/>
                </a:solidFill>
                <a:latin typeface="Times New Roman" panose="02020603050405020304" pitchFamily="18" charset="0"/>
                <a:cs typeface="Times New Roman" panose="02020603050405020304" pitchFamily="18" charset="0"/>
              </a:rPr>
              <a:t> l’</a:t>
            </a:r>
            <a:r>
              <a:rPr lang="fr-FR" b="1" dirty="0" err="1">
                <a:solidFill>
                  <a:schemeClr val="bg1"/>
                </a:solidFill>
                <a:latin typeface="Times New Roman" panose="02020603050405020304" pitchFamily="18" charset="0"/>
                <a:cs typeface="Times New Roman" panose="02020603050405020304" pitchFamily="18" charset="0"/>
              </a:rPr>
              <a:t>interiewé</a:t>
            </a:r>
            <a:r>
              <a:rPr lang="fr-FR" b="1" dirty="0">
                <a:solidFill>
                  <a:schemeClr val="bg1"/>
                </a:solidFill>
                <a:latin typeface="Times New Roman" panose="02020603050405020304" pitchFamily="18" charset="0"/>
                <a:cs typeface="Times New Roman" panose="02020603050405020304" pitchFamily="18" charset="0"/>
              </a:rPr>
              <a:t>(e)</a:t>
            </a:r>
            <a:endParaRPr lang="fr-FR"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3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6</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13" name="ZoneTexte 12">
            <a:extLst>
              <a:ext uri="{FF2B5EF4-FFF2-40B4-BE49-F238E27FC236}">
                <a16:creationId xmlns:a16="http://schemas.microsoft.com/office/drawing/2014/main" id="{758AC417-AF45-52C9-2D6E-BE070C864597}"/>
              </a:ext>
            </a:extLst>
          </p:cNvPr>
          <p:cNvSpPr txBox="1"/>
          <p:nvPr/>
        </p:nvSpPr>
        <p:spPr>
          <a:xfrm>
            <a:off x="1464524" y="117489"/>
            <a:ext cx="9846608" cy="461665"/>
          </a:xfrm>
          <a:prstGeom prst="rect">
            <a:avLst/>
          </a:prstGeom>
          <a:noFill/>
        </p:spPr>
        <p:txBody>
          <a:bodyPr wrap="square" rtlCol="0">
            <a:spAutoFit/>
          </a:bodyPr>
          <a:lstStyle/>
          <a:p>
            <a:pPr algn="ctr"/>
            <a:r>
              <a:rPr lang="fr-FR" sz="2400" b="1" dirty="0">
                <a:solidFill>
                  <a:schemeClr val="accent5"/>
                </a:solidFill>
                <a:latin typeface="Gotham Light"/>
                <a:cs typeface="Times New Roman" panose="02020603050405020304" pitchFamily="18" charset="0"/>
              </a:rPr>
              <a:t>Entretien dirigé</a:t>
            </a:r>
            <a:endParaRPr lang="fr-FR" sz="2400" i="1" dirty="0">
              <a:solidFill>
                <a:schemeClr val="accent5"/>
              </a:solidFill>
              <a:latin typeface="Gotham Light"/>
              <a:cs typeface="Times New Roman" panose="02020603050405020304" pitchFamily="18" charset="0"/>
            </a:endParaRPr>
          </a:p>
        </p:txBody>
      </p:sp>
      <p:sp>
        <p:nvSpPr>
          <p:cNvPr id="2" name="ZoneTexte 1">
            <a:extLst>
              <a:ext uri="{FF2B5EF4-FFF2-40B4-BE49-F238E27FC236}">
                <a16:creationId xmlns:a16="http://schemas.microsoft.com/office/drawing/2014/main" id="{40FD8E34-FD3C-6D2F-73AD-96EB2021AEDD}"/>
              </a:ext>
            </a:extLst>
          </p:cNvPr>
          <p:cNvSpPr txBox="1"/>
          <p:nvPr/>
        </p:nvSpPr>
        <p:spPr>
          <a:xfrm>
            <a:off x="458029" y="1552718"/>
            <a:ext cx="3281632" cy="369332"/>
          </a:xfrm>
          <a:prstGeom prst="rect">
            <a:avLst/>
          </a:prstGeom>
          <a:noFill/>
        </p:spPr>
        <p:txBody>
          <a:bodyPr wrap="square" rtlCol="0">
            <a:spAutoFit/>
          </a:bodyPr>
          <a:lstStyle/>
          <a:p>
            <a:r>
              <a:rPr lang="fr-FR" b="1" dirty="0">
                <a:solidFill>
                  <a:schemeClr val="accent5">
                    <a:lumMod val="75000"/>
                  </a:schemeClr>
                </a:solidFill>
                <a:latin typeface="Times New Roman" panose="02020603050405020304" pitchFamily="18" charset="0"/>
                <a:cs typeface="Times New Roman" panose="02020603050405020304" pitchFamily="18" charset="0"/>
              </a:rPr>
              <a:t>L’ENTRETIEN CENTRÉ SUR</a:t>
            </a:r>
          </a:p>
        </p:txBody>
      </p:sp>
      <p:sp>
        <p:nvSpPr>
          <p:cNvPr id="3" name="Flèche droite 15">
            <a:extLst>
              <a:ext uri="{FF2B5EF4-FFF2-40B4-BE49-F238E27FC236}">
                <a16:creationId xmlns:a16="http://schemas.microsoft.com/office/drawing/2014/main" id="{6F8DBEA0-D095-AF21-C056-66279D9001FB}"/>
              </a:ext>
            </a:extLst>
          </p:cNvPr>
          <p:cNvSpPr/>
          <p:nvPr/>
        </p:nvSpPr>
        <p:spPr>
          <a:xfrm>
            <a:off x="5823527" y="1543359"/>
            <a:ext cx="415636" cy="378691"/>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9ADC95DA-121A-139F-5AEC-DB7574D43699}"/>
              </a:ext>
            </a:extLst>
          </p:cNvPr>
          <p:cNvSpPr/>
          <p:nvPr/>
        </p:nvSpPr>
        <p:spPr>
          <a:xfrm>
            <a:off x="3971886" y="2072780"/>
            <a:ext cx="4534553" cy="707886"/>
          </a:xfrm>
          <a:prstGeom prst="rect">
            <a:avLst/>
          </a:prstGeom>
        </p:spPr>
        <p:txBody>
          <a:bodyPr wrap="square">
            <a:spAutoFit/>
          </a:bodyPr>
          <a:lstStyle/>
          <a:p>
            <a:r>
              <a:rPr lang="fr-FR" sz="2000" dirty="0">
                <a:solidFill>
                  <a:srgbClr val="000000"/>
                </a:solidFill>
                <a:latin typeface="Times New Roman" panose="02020603050405020304" pitchFamily="18" charset="0"/>
                <a:cs typeface="Times New Roman" panose="02020603050405020304" pitchFamily="18" charset="0"/>
              </a:rPr>
              <a:t>La direction, le contenu, la structure sont exclusivement définis par le récepteur</a:t>
            </a:r>
            <a:endParaRPr lang="fr-FR" sz="2000" dirty="0">
              <a:latin typeface="Times New Roman" panose="02020603050405020304" pitchFamily="18" charset="0"/>
              <a:cs typeface="Times New Roman" panose="02020603050405020304" pitchFamily="18" charset="0"/>
            </a:endParaRPr>
          </a:p>
        </p:txBody>
      </p:sp>
      <p:graphicFrame>
        <p:nvGraphicFramePr>
          <p:cNvPr id="10" name="Tableau 9">
            <a:extLst>
              <a:ext uri="{FF2B5EF4-FFF2-40B4-BE49-F238E27FC236}">
                <a16:creationId xmlns:a16="http://schemas.microsoft.com/office/drawing/2014/main" id="{77942186-FDDD-EC4F-4854-83CA1382E7BA}"/>
              </a:ext>
            </a:extLst>
          </p:cNvPr>
          <p:cNvGraphicFramePr>
            <a:graphicFrameLocks noGrp="1"/>
          </p:cNvGraphicFramePr>
          <p:nvPr>
            <p:extLst/>
          </p:nvPr>
        </p:nvGraphicFramePr>
        <p:xfrm>
          <a:off x="240144" y="2922762"/>
          <a:ext cx="11582400" cy="2382520"/>
        </p:xfrm>
        <a:graphic>
          <a:graphicData uri="http://schemas.openxmlformats.org/drawingml/2006/table">
            <a:tbl>
              <a:tblPr firstRow="1" bandRow="1">
                <a:tableStyleId>{69C7853C-536D-4A76-A0AE-DD22124D55A5}</a:tableStyleId>
              </a:tblPr>
              <a:tblGrid>
                <a:gridCol w="2859316">
                  <a:extLst>
                    <a:ext uri="{9D8B030D-6E8A-4147-A177-3AD203B41FA5}">
                      <a16:colId xmlns:a16="http://schemas.microsoft.com/office/drawing/2014/main" val="308395557"/>
                    </a:ext>
                  </a:extLst>
                </a:gridCol>
                <a:gridCol w="4738254">
                  <a:extLst>
                    <a:ext uri="{9D8B030D-6E8A-4147-A177-3AD203B41FA5}">
                      <a16:colId xmlns:a16="http://schemas.microsoft.com/office/drawing/2014/main" val="448037568"/>
                    </a:ext>
                  </a:extLst>
                </a:gridCol>
                <a:gridCol w="3984830">
                  <a:extLst>
                    <a:ext uri="{9D8B030D-6E8A-4147-A177-3AD203B41FA5}">
                      <a16:colId xmlns:a16="http://schemas.microsoft.com/office/drawing/2014/main" val="1616702778"/>
                    </a:ext>
                  </a:extLst>
                </a:gridCol>
              </a:tblGrid>
              <a:tr h="370840">
                <a:tc>
                  <a:txBody>
                    <a:bodyPr/>
                    <a:lstStyle/>
                    <a:p>
                      <a:pPr algn="ctr"/>
                      <a:r>
                        <a:rPr lang="fr-FR" dirty="0"/>
                        <a:t>Exemple</a:t>
                      </a:r>
                      <a:r>
                        <a:rPr lang="fr-FR" baseline="0" dirty="0"/>
                        <a:t> type</a:t>
                      </a:r>
                      <a:endParaRPr lang="fr-FR" dirty="0"/>
                    </a:p>
                  </a:txBody>
                  <a:tcPr/>
                </a:tc>
                <a:tc>
                  <a:txBody>
                    <a:bodyPr/>
                    <a:lstStyle/>
                    <a:p>
                      <a:pPr algn="ctr"/>
                      <a:r>
                        <a:rPr lang="fr-FR" dirty="0"/>
                        <a:t>Avantage </a:t>
                      </a:r>
                    </a:p>
                  </a:txBody>
                  <a:tcPr/>
                </a:tc>
                <a:tc>
                  <a:txBody>
                    <a:bodyPr/>
                    <a:lstStyle/>
                    <a:p>
                      <a:pPr algn="ctr"/>
                      <a:r>
                        <a:rPr lang="fr-FR" dirty="0"/>
                        <a:t>Inconvénient</a:t>
                      </a:r>
                    </a:p>
                  </a:txBody>
                  <a:tcPr/>
                </a:tc>
                <a:extLst>
                  <a:ext uri="{0D108BD9-81ED-4DB2-BD59-A6C34878D82A}">
                    <a16:rowId xmlns:a16="http://schemas.microsoft.com/office/drawing/2014/main" val="1629017359"/>
                  </a:ext>
                </a:extLst>
              </a:tr>
              <a:tr h="370840">
                <a:tc>
                  <a:txBody>
                    <a:bodyPr/>
                    <a:lstStyle/>
                    <a:p>
                      <a:r>
                        <a:rPr lang="fr-FR" dirty="0">
                          <a:solidFill>
                            <a:schemeClr val="tx1"/>
                          </a:solidFill>
                          <a:latin typeface="Times New Roman" panose="02020603050405020304" pitchFamily="18" charset="0"/>
                          <a:cs typeface="Times New Roman" panose="02020603050405020304" pitchFamily="18" charset="0"/>
                        </a:rPr>
                        <a:t>Entretien avec questionnaire</a:t>
                      </a:r>
                    </a:p>
                  </a:txBody>
                  <a:tcPr/>
                </a:tc>
                <a:tc>
                  <a:txBody>
                    <a:bodyPr/>
                    <a:lstStyle/>
                    <a:p>
                      <a:pPr marL="285750" indent="-285750" algn="just">
                        <a:buClr>
                          <a:schemeClr val="bg1"/>
                        </a:buClr>
                        <a:buFont typeface="Wingdings" panose="05000000000000000000" pitchFamily="2" charset="2"/>
                        <a:buChar char="§"/>
                      </a:pPr>
                      <a:r>
                        <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Recueillir rapidement des informations quantitatives auprès d’un grand nombre de personnes.</a:t>
                      </a:r>
                    </a:p>
                    <a:p>
                      <a:pPr marL="285750" indent="-285750" algn="just">
                        <a:buClr>
                          <a:schemeClr val="bg1"/>
                        </a:buClr>
                        <a:buFont typeface="Wingdings" panose="05000000000000000000" pitchFamily="2" charset="2"/>
                        <a:buChar char="§"/>
                      </a:pPr>
                      <a:endPar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285750" indent="-285750" algn="just">
                        <a:buClr>
                          <a:schemeClr val="bg1"/>
                        </a:buClr>
                        <a:buFont typeface="Wingdings" panose="05000000000000000000" pitchFamily="2" charset="2"/>
                        <a:buChar char="§"/>
                      </a:pPr>
                      <a:r>
                        <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Pouvoir traiter facilement les informations recueillies, surtout si les questions sont fermées. </a:t>
                      </a:r>
                      <a:endParaRPr lang="fr-F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Provoque fréquemment une frustration chez l’émetteur, qui peut avoir l’impression de ne pas avoir la possibilité de parler des sujets qui lui semblent réellement pertinents</a:t>
                      </a:r>
                      <a:endParaRPr lang="fr-F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8424328"/>
                  </a:ext>
                </a:extLst>
              </a:tr>
            </a:tbl>
          </a:graphicData>
        </a:graphic>
      </p:graphicFrame>
      <p:sp>
        <p:nvSpPr>
          <p:cNvPr id="25" name="Rectangle 24">
            <a:extLst>
              <a:ext uri="{FF2B5EF4-FFF2-40B4-BE49-F238E27FC236}">
                <a16:creationId xmlns:a16="http://schemas.microsoft.com/office/drawing/2014/main" id="{561F2882-C6D8-C5CC-4769-FE4F81E10692}"/>
              </a:ext>
            </a:extLst>
          </p:cNvPr>
          <p:cNvSpPr/>
          <p:nvPr/>
        </p:nvSpPr>
        <p:spPr>
          <a:xfrm>
            <a:off x="236356" y="5376179"/>
            <a:ext cx="11586188" cy="830997"/>
          </a:xfrm>
          <a:prstGeom prst="rect">
            <a:avLst/>
          </a:prstGeom>
        </p:spPr>
        <p:txBody>
          <a:bodyPr wrap="square">
            <a:spAutoFit/>
          </a:bodyPr>
          <a:lstStyle/>
          <a:p>
            <a:pPr algn="ctr"/>
            <a:r>
              <a:rPr lang="fr-FR" sz="2400" b="1" dirty="0">
                <a:latin typeface="Times New Roman" panose="02020603050405020304" pitchFamily="18" charset="0"/>
                <a:cs typeface="Times New Roman" panose="02020603050405020304" pitchFamily="18" charset="0"/>
              </a:rPr>
              <a:t>L’entretien dirigé offre une </a:t>
            </a:r>
            <a:r>
              <a:rPr lang="fr-FR" sz="2400" b="1" dirty="0">
                <a:solidFill>
                  <a:schemeClr val="accent2"/>
                </a:solidFill>
                <a:latin typeface="Times New Roman" panose="02020603050405020304" pitchFamily="18" charset="0"/>
                <a:cs typeface="Times New Roman" panose="02020603050405020304" pitchFamily="18" charset="0"/>
              </a:rPr>
              <a:t>grande fidélité </a:t>
            </a:r>
            <a:r>
              <a:rPr lang="fr-FR" sz="2400" b="1" dirty="0">
                <a:latin typeface="Times New Roman" panose="02020603050405020304" pitchFamily="18" charset="0"/>
                <a:cs typeface="Times New Roman" panose="02020603050405020304" pitchFamily="18" charset="0"/>
              </a:rPr>
              <a:t>et une </a:t>
            </a:r>
            <a:r>
              <a:rPr lang="fr-FR" sz="2400" b="1" dirty="0">
                <a:solidFill>
                  <a:schemeClr val="accent2"/>
                </a:solidFill>
                <a:latin typeface="Times New Roman" panose="02020603050405020304" pitchFamily="18" charset="0"/>
                <a:cs typeface="Times New Roman" panose="02020603050405020304" pitchFamily="18" charset="0"/>
              </a:rPr>
              <a:t>faible validité</a:t>
            </a:r>
            <a:r>
              <a:rPr lang="fr-FR" sz="2400" b="1" dirty="0">
                <a:latin typeface="Times New Roman" panose="02020603050405020304" pitchFamily="18" charset="0"/>
                <a:cs typeface="Times New Roman" panose="02020603050405020304" pitchFamily="18" charset="0"/>
              </a:rPr>
              <a:t>, surtout pour des informations de type qualitatif</a:t>
            </a:r>
          </a:p>
        </p:txBody>
      </p:sp>
      <p:grpSp>
        <p:nvGrpSpPr>
          <p:cNvPr id="26" name="Groupe 25">
            <a:extLst>
              <a:ext uri="{FF2B5EF4-FFF2-40B4-BE49-F238E27FC236}">
                <a16:creationId xmlns:a16="http://schemas.microsoft.com/office/drawing/2014/main" id="{B8D940EA-1E4B-1544-FBF0-D3C5935FA7C9}"/>
              </a:ext>
            </a:extLst>
          </p:cNvPr>
          <p:cNvGrpSpPr/>
          <p:nvPr/>
        </p:nvGrpSpPr>
        <p:grpSpPr>
          <a:xfrm>
            <a:off x="9372601" y="1006152"/>
            <a:ext cx="2132766" cy="1524278"/>
            <a:chOff x="2207906" y="231595"/>
            <a:chExt cx="2132766" cy="1524278"/>
          </a:xfrm>
          <a:solidFill>
            <a:schemeClr val="accent2">
              <a:lumMod val="60000"/>
              <a:lumOff val="40000"/>
            </a:schemeClr>
          </a:solidFill>
        </p:grpSpPr>
        <p:sp>
          <p:nvSpPr>
            <p:cNvPr id="27" name="Rectangle à coins arrondis 7">
              <a:extLst>
                <a:ext uri="{FF2B5EF4-FFF2-40B4-BE49-F238E27FC236}">
                  <a16:creationId xmlns:a16="http://schemas.microsoft.com/office/drawing/2014/main" id="{4B6382FF-C66E-601C-1020-5708D5207E3C}"/>
                </a:ext>
              </a:extLst>
            </p:cNvPr>
            <p:cNvSpPr/>
            <p:nvPr/>
          </p:nvSpPr>
          <p:spPr>
            <a:xfrm>
              <a:off x="2207907" y="231595"/>
              <a:ext cx="2132765" cy="1524278"/>
            </a:xfrm>
            <a:prstGeom prst="roundRect">
              <a:avLst>
                <a:gd name="adj" fmla="val 5000"/>
              </a:avLst>
            </a:prstGeom>
            <a:grpFill/>
          </p:spPr>
          <p:style>
            <a:lnRef idx="2">
              <a:schemeClr val="lt1">
                <a:hueOff val="0"/>
                <a:satOff val="0"/>
                <a:lumOff val="0"/>
                <a:alphaOff val="0"/>
              </a:schemeClr>
            </a:lnRef>
            <a:fillRef idx="1">
              <a:schemeClr val="accent4">
                <a:hueOff val="5197846"/>
                <a:satOff val="-23984"/>
                <a:lumOff val="883"/>
                <a:alphaOff val="0"/>
              </a:schemeClr>
            </a:fillRef>
            <a:effectRef idx="0">
              <a:schemeClr val="accent4">
                <a:hueOff val="5197846"/>
                <a:satOff val="-23984"/>
                <a:lumOff val="883"/>
                <a:alphaOff val="0"/>
              </a:schemeClr>
            </a:effectRef>
            <a:fontRef idx="minor">
              <a:schemeClr val="lt1"/>
            </a:fontRef>
          </p:style>
          <p:txBody>
            <a:bodyPr/>
            <a:lstStyle/>
            <a:p>
              <a:endParaRPr lang="fr-FR"/>
            </a:p>
          </p:txBody>
        </p:sp>
        <p:sp>
          <p:nvSpPr>
            <p:cNvPr id="28" name="ZoneTexte 27">
              <a:extLst>
                <a:ext uri="{FF2B5EF4-FFF2-40B4-BE49-F238E27FC236}">
                  <a16:creationId xmlns:a16="http://schemas.microsoft.com/office/drawing/2014/main" id="{694243B7-B94D-3E7D-6B0C-9707AC7561E6}"/>
                </a:ext>
              </a:extLst>
            </p:cNvPr>
            <p:cNvSpPr txBox="1"/>
            <p:nvPr/>
          </p:nvSpPr>
          <p:spPr>
            <a:xfrm rot="16200000">
              <a:off x="1796229" y="643273"/>
              <a:ext cx="1249908" cy="42655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fr-FR" sz="2400" kern="1200" dirty="0"/>
            </a:p>
          </p:txBody>
        </p:sp>
      </p:grpSp>
      <p:sp>
        <p:nvSpPr>
          <p:cNvPr id="29" name="ZoneTexte 28">
            <a:extLst>
              <a:ext uri="{FF2B5EF4-FFF2-40B4-BE49-F238E27FC236}">
                <a16:creationId xmlns:a16="http://schemas.microsoft.com/office/drawing/2014/main" id="{AAD664E2-2ECA-914E-F1C7-916DAC94B62D}"/>
              </a:ext>
            </a:extLst>
          </p:cNvPr>
          <p:cNvSpPr txBox="1"/>
          <p:nvPr/>
        </p:nvSpPr>
        <p:spPr>
          <a:xfrm>
            <a:off x="9639241" y="1570970"/>
            <a:ext cx="144398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l’interviewer</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6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7</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13" name="ZoneTexte 12">
            <a:extLst>
              <a:ext uri="{FF2B5EF4-FFF2-40B4-BE49-F238E27FC236}">
                <a16:creationId xmlns:a16="http://schemas.microsoft.com/office/drawing/2014/main" id="{758AC417-AF45-52C9-2D6E-BE070C864597}"/>
              </a:ext>
            </a:extLst>
          </p:cNvPr>
          <p:cNvSpPr txBox="1"/>
          <p:nvPr/>
        </p:nvSpPr>
        <p:spPr>
          <a:xfrm>
            <a:off x="1464523" y="168281"/>
            <a:ext cx="9846608" cy="461665"/>
          </a:xfrm>
          <a:prstGeom prst="rect">
            <a:avLst/>
          </a:prstGeom>
          <a:noFill/>
        </p:spPr>
        <p:txBody>
          <a:bodyPr wrap="square" rtlCol="0">
            <a:spAutoFit/>
          </a:bodyPr>
          <a:lstStyle/>
          <a:p>
            <a:pPr algn="ctr"/>
            <a:r>
              <a:rPr lang="fr-FR" sz="2400" b="1" dirty="0">
                <a:solidFill>
                  <a:schemeClr val="accent5"/>
                </a:solidFill>
                <a:latin typeface="Gotham Light"/>
                <a:cs typeface="Times New Roman" panose="02020603050405020304" pitchFamily="18" charset="0"/>
              </a:rPr>
              <a:t>Entretien non dirigé</a:t>
            </a:r>
            <a:endParaRPr lang="fr-FR" sz="2400" i="1" dirty="0">
              <a:solidFill>
                <a:schemeClr val="accent5"/>
              </a:solidFill>
              <a:latin typeface="Gotham Light"/>
              <a:cs typeface="Times New Roman" panose="02020603050405020304" pitchFamily="18" charset="0"/>
            </a:endParaRPr>
          </a:p>
        </p:txBody>
      </p:sp>
      <p:sp>
        <p:nvSpPr>
          <p:cNvPr id="2" name="ZoneTexte 1">
            <a:extLst>
              <a:ext uri="{FF2B5EF4-FFF2-40B4-BE49-F238E27FC236}">
                <a16:creationId xmlns:a16="http://schemas.microsoft.com/office/drawing/2014/main" id="{40FD8E34-FD3C-6D2F-73AD-96EB2021AEDD}"/>
              </a:ext>
            </a:extLst>
          </p:cNvPr>
          <p:cNvSpPr txBox="1"/>
          <p:nvPr/>
        </p:nvSpPr>
        <p:spPr>
          <a:xfrm>
            <a:off x="458029" y="1552718"/>
            <a:ext cx="3281632" cy="369332"/>
          </a:xfrm>
          <a:prstGeom prst="rect">
            <a:avLst/>
          </a:prstGeom>
          <a:noFill/>
        </p:spPr>
        <p:txBody>
          <a:bodyPr wrap="square" rtlCol="0">
            <a:spAutoFit/>
          </a:bodyPr>
          <a:lstStyle/>
          <a:p>
            <a:r>
              <a:rPr lang="fr-FR" b="1" dirty="0">
                <a:solidFill>
                  <a:schemeClr val="accent5">
                    <a:lumMod val="75000"/>
                  </a:schemeClr>
                </a:solidFill>
                <a:latin typeface="Times New Roman" panose="02020603050405020304" pitchFamily="18" charset="0"/>
                <a:cs typeface="Times New Roman" panose="02020603050405020304" pitchFamily="18" charset="0"/>
              </a:rPr>
              <a:t>L’ENTRETIEN CENTRÉ SUR</a:t>
            </a:r>
          </a:p>
        </p:txBody>
      </p:sp>
      <p:sp>
        <p:nvSpPr>
          <p:cNvPr id="3" name="Flèche droite 15">
            <a:extLst>
              <a:ext uri="{FF2B5EF4-FFF2-40B4-BE49-F238E27FC236}">
                <a16:creationId xmlns:a16="http://schemas.microsoft.com/office/drawing/2014/main" id="{6F8DBEA0-D095-AF21-C056-66279D9001FB}"/>
              </a:ext>
            </a:extLst>
          </p:cNvPr>
          <p:cNvSpPr/>
          <p:nvPr/>
        </p:nvSpPr>
        <p:spPr>
          <a:xfrm>
            <a:off x="5823527" y="1543359"/>
            <a:ext cx="415636" cy="378691"/>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e 6">
            <a:extLst>
              <a:ext uri="{FF2B5EF4-FFF2-40B4-BE49-F238E27FC236}">
                <a16:creationId xmlns:a16="http://schemas.microsoft.com/office/drawing/2014/main" id="{28A028DA-1C8F-9977-6410-99EED6803658}"/>
              </a:ext>
            </a:extLst>
          </p:cNvPr>
          <p:cNvGrpSpPr/>
          <p:nvPr/>
        </p:nvGrpSpPr>
        <p:grpSpPr>
          <a:xfrm>
            <a:off x="9178366" y="905319"/>
            <a:ext cx="2132765" cy="1517087"/>
            <a:chOff x="0" y="0"/>
            <a:chExt cx="2132765" cy="1517087"/>
          </a:xfrm>
          <a:solidFill>
            <a:srgbClr val="7030A0"/>
          </a:solidFill>
        </p:grpSpPr>
        <p:sp>
          <p:nvSpPr>
            <p:cNvPr id="11" name="Rectangle à coins arrondis 11">
              <a:extLst>
                <a:ext uri="{FF2B5EF4-FFF2-40B4-BE49-F238E27FC236}">
                  <a16:creationId xmlns:a16="http://schemas.microsoft.com/office/drawing/2014/main" id="{7D08C618-B298-9C99-04C7-874FDC480E7B}"/>
                </a:ext>
              </a:extLst>
            </p:cNvPr>
            <p:cNvSpPr/>
            <p:nvPr/>
          </p:nvSpPr>
          <p:spPr>
            <a:xfrm>
              <a:off x="0" y="0"/>
              <a:ext cx="2132765" cy="1517087"/>
            </a:xfrm>
            <a:prstGeom prst="roundRect">
              <a:avLst>
                <a:gd name="adj" fmla="val 5000"/>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fr-FR"/>
            </a:p>
          </p:txBody>
        </p:sp>
        <p:sp>
          <p:nvSpPr>
            <p:cNvPr id="12" name="ZoneTexte 11">
              <a:extLst>
                <a:ext uri="{FF2B5EF4-FFF2-40B4-BE49-F238E27FC236}">
                  <a16:creationId xmlns:a16="http://schemas.microsoft.com/office/drawing/2014/main" id="{9905A18D-707B-BE1E-CF91-D886DAB257A4}"/>
                </a:ext>
              </a:extLst>
            </p:cNvPr>
            <p:cNvSpPr txBox="1"/>
            <p:nvPr/>
          </p:nvSpPr>
          <p:spPr>
            <a:xfrm rot="16200000">
              <a:off x="-408729" y="408729"/>
              <a:ext cx="1244011" cy="42655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fr-FR" sz="2400" kern="1200" dirty="0"/>
            </a:p>
          </p:txBody>
        </p:sp>
      </p:grpSp>
      <p:sp>
        <p:nvSpPr>
          <p:cNvPr id="14" name="ZoneTexte 13">
            <a:extLst>
              <a:ext uri="{FF2B5EF4-FFF2-40B4-BE49-F238E27FC236}">
                <a16:creationId xmlns:a16="http://schemas.microsoft.com/office/drawing/2014/main" id="{57512EB1-7DE8-259B-9FA3-649AF2DFB4BE}"/>
              </a:ext>
            </a:extLst>
          </p:cNvPr>
          <p:cNvSpPr txBox="1"/>
          <p:nvPr/>
        </p:nvSpPr>
        <p:spPr>
          <a:xfrm>
            <a:off x="9378887" y="1487087"/>
            <a:ext cx="1767274" cy="369332"/>
          </a:xfrm>
          <a:prstGeom prst="rect">
            <a:avLst/>
          </a:prstGeom>
          <a:noFill/>
        </p:spPr>
        <p:txBody>
          <a:bodyPr wrap="square" rtlCol="0">
            <a:spAutoFit/>
          </a:bodyPr>
          <a:lstStyle/>
          <a:p>
            <a:pPr algn="just"/>
            <a:r>
              <a:rPr lang="fr-FR" b="1" dirty="0">
                <a:solidFill>
                  <a:schemeClr val="bg1"/>
                </a:solidFill>
                <a:latin typeface="Times New Roman" panose="02020603050405020304" pitchFamily="18" charset="0"/>
                <a:cs typeface="Times New Roman" panose="02020603050405020304" pitchFamily="18" charset="0"/>
              </a:rPr>
              <a:t> l’interviewé(e)</a:t>
            </a:r>
            <a:endParaRPr lang="fr-FR" sz="1600" dirty="0">
              <a:solidFill>
                <a:schemeClr val="bg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46E6E1C-3DE6-463F-AD23-A71A6E2F5149}"/>
              </a:ext>
            </a:extLst>
          </p:cNvPr>
          <p:cNvSpPr/>
          <p:nvPr/>
        </p:nvSpPr>
        <p:spPr>
          <a:xfrm>
            <a:off x="3508019" y="2008543"/>
            <a:ext cx="5175961" cy="646331"/>
          </a:xfrm>
          <a:prstGeom prst="rect">
            <a:avLst/>
          </a:prstGeom>
        </p:spPr>
        <p:txBody>
          <a:bodyPr wrap="square">
            <a:spAutoFit/>
          </a:bodyPr>
          <a:lstStyle/>
          <a:p>
            <a:pPr algn="ctr"/>
            <a:r>
              <a:rPr lang="fr-FR" dirty="0">
                <a:latin typeface="Times New Roman" panose="02020603050405020304" pitchFamily="18" charset="0"/>
                <a:cs typeface="Times New Roman" panose="02020603050405020304" pitchFamily="18" charset="0"/>
              </a:rPr>
              <a:t>A l'autre pôle, on laisse l'émetteur définir entièrement par lui-même la direction, le contenu, la structure </a:t>
            </a:r>
          </a:p>
        </p:txBody>
      </p:sp>
      <p:graphicFrame>
        <p:nvGraphicFramePr>
          <p:cNvPr id="16" name="Tableau 15">
            <a:extLst>
              <a:ext uri="{FF2B5EF4-FFF2-40B4-BE49-F238E27FC236}">
                <a16:creationId xmlns:a16="http://schemas.microsoft.com/office/drawing/2014/main" id="{7480B3E8-4344-7BD9-1490-9AF3E4475B33}"/>
              </a:ext>
            </a:extLst>
          </p:cNvPr>
          <p:cNvGraphicFramePr>
            <a:graphicFrameLocks noGrp="1"/>
          </p:cNvGraphicFramePr>
          <p:nvPr>
            <p:extLst/>
          </p:nvPr>
        </p:nvGraphicFramePr>
        <p:xfrm>
          <a:off x="240145" y="2806339"/>
          <a:ext cx="11582400" cy="2409532"/>
        </p:xfrm>
        <a:graphic>
          <a:graphicData uri="http://schemas.openxmlformats.org/drawingml/2006/table">
            <a:tbl>
              <a:tblPr firstRow="1" bandRow="1">
                <a:tableStyleId>{69C7853C-536D-4A76-A0AE-DD22124D55A5}</a:tableStyleId>
              </a:tblPr>
              <a:tblGrid>
                <a:gridCol w="3337244">
                  <a:extLst>
                    <a:ext uri="{9D8B030D-6E8A-4147-A177-3AD203B41FA5}">
                      <a16:colId xmlns:a16="http://schemas.microsoft.com/office/drawing/2014/main" val="308395557"/>
                    </a:ext>
                  </a:extLst>
                </a:gridCol>
                <a:gridCol w="4384356">
                  <a:extLst>
                    <a:ext uri="{9D8B030D-6E8A-4147-A177-3AD203B41FA5}">
                      <a16:colId xmlns:a16="http://schemas.microsoft.com/office/drawing/2014/main" val="448037568"/>
                    </a:ext>
                  </a:extLst>
                </a:gridCol>
                <a:gridCol w="3860800">
                  <a:extLst>
                    <a:ext uri="{9D8B030D-6E8A-4147-A177-3AD203B41FA5}">
                      <a16:colId xmlns:a16="http://schemas.microsoft.com/office/drawing/2014/main" val="1616702778"/>
                    </a:ext>
                  </a:extLst>
                </a:gridCol>
              </a:tblGrid>
              <a:tr h="397852">
                <a:tc>
                  <a:txBody>
                    <a:bodyPr/>
                    <a:lstStyle/>
                    <a:p>
                      <a:pPr algn="ctr"/>
                      <a:r>
                        <a:rPr lang="fr-FR" dirty="0">
                          <a:latin typeface="Times New Roman" panose="02020603050405020304" pitchFamily="18" charset="0"/>
                          <a:cs typeface="Times New Roman" panose="02020603050405020304" pitchFamily="18" charset="0"/>
                        </a:rPr>
                        <a:t>Exemple</a:t>
                      </a:r>
                      <a:r>
                        <a:rPr lang="fr-FR" baseline="0" dirty="0">
                          <a:latin typeface="Times New Roman" panose="02020603050405020304" pitchFamily="18" charset="0"/>
                          <a:cs typeface="Times New Roman" panose="02020603050405020304" pitchFamily="18" charset="0"/>
                        </a:rPr>
                        <a:t> type</a:t>
                      </a:r>
                      <a:endParaRPr lang="fr-FR" dirty="0">
                        <a:latin typeface="Times New Roman" panose="02020603050405020304" pitchFamily="18" charset="0"/>
                        <a:cs typeface="Times New Roman" panose="02020603050405020304" pitchFamily="18" charset="0"/>
                      </a:endParaRPr>
                    </a:p>
                  </a:txBody>
                  <a:tcPr/>
                </a:tc>
                <a:tc>
                  <a:txBody>
                    <a:bodyPr/>
                    <a:lstStyle/>
                    <a:p>
                      <a:pPr algn="ctr"/>
                      <a:r>
                        <a:rPr lang="fr-FR" dirty="0">
                          <a:latin typeface="Times New Roman" panose="02020603050405020304" pitchFamily="18" charset="0"/>
                          <a:cs typeface="Times New Roman" panose="02020603050405020304" pitchFamily="18" charset="0"/>
                        </a:rPr>
                        <a:t>Avantage </a:t>
                      </a:r>
                    </a:p>
                  </a:txBody>
                  <a:tcPr/>
                </a:tc>
                <a:tc>
                  <a:txBody>
                    <a:bodyPr/>
                    <a:lstStyle/>
                    <a:p>
                      <a:pPr algn="ctr"/>
                      <a:r>
                        <a:rPr lang="fr-FR" dirty="0">
                          <a:latin typeface="Times New Roman" panose="02020603050405020304" pitchFamily="18" charset="0"/>
                          <a:cs typeface="Times New Roman" panose="02020603050405020304" pitchFamily="18" charset="0"/>
                        </a:rPr>
                        <a:t>Inconvénient</a:t>
                      </a:r>
                    </a:p>
                  </a:txBody>
                  <a:tcPr/>
                </a:tc>
                <a:extLst>
                  <a:ext uri="{0D108BD9-81ED-4DB2-BD59-A6C34878D82A}">
                    <a16:rowId xmlns:a16="http://schemas.microsoft.com/office/drawing/2014/main" val="1629017359"/>
                  </a:ext>
                </a:extLst>
              </a:tr>
              <a:tr h="370840">
                <a:tc>
                  <a:txBody>
                    <a:bodyPr/>
                    <a:lstStyle/>
                    <a:p>
                      <a:r>
                        <a:rPr lang="fr-FR" dirty="0">
                          <a:solidFill>
                            <a:schemeClr val="tx1"/>
                          </a:solidFill>
                          <a:latin typeface="Times New Roman" panose="02020603050405020304" pitchFamily="18" charset="0"/>
                          <a:cs typeface="Times New Roman" panose="02020603050405020304" pitchFamily="18" charset="0"/>
                        </a:rPr>
                        <a:t>Entretien clinique (réalisé par les psychologues)</a:t>
                      </a:r>
                    </a:p>
                  </a:txBody>
                  <a:tcPr/>
                </a:tc>
                <a:tc>
                  <a:txBody>
                    <a:bodyPr/>
                    <a:lstStyle/>
                    <a:p>
                      <a:pPr marL="285750" indent="-285750" algn="just">
                        <a:buClr>
                          <a:schemeClr val="bg1"/>
                        </a:buClr>
                        <a:buFont typeface="Wingdings" panose="05000000000000000000" pitchFamily="2" charset="2"/>
                        <a:buChar char="§"/>
                      </a:pPr>
                      <a:r>
                        <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Recueillir une très grande richesse d’information qualitative, dans un climat serein</a:t>
                      </a:r>
                    </a:p>
                    <a:p>
                      <a:pPr marL="0" indent="0" algn="just">
                        <a:buClr>
                          <a:schemeClr val="bg1"/>
                        </a:buClr>
                        <a:buFont typeface="Wingdings" panose="05000000000000000000" pitchFamily="2" charset="2"/>
                        <a:buNone/>
                      </a:pPr>
                      <a:endPar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285750" indent="-285750" algn="just">
                        <a:buClr>
                          <a:schemeClr val="bg1"/>
                        </a:buClr>
                        <a:buFont typeface="Wingdings" panose="05000000000000000000" pitchFamily="2" charset="2"/>
                        <a:buChar char="§"/>
                      </a:pPr>
                      <a:r>
                        <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Pouvoir collecter des informations imprévues, auxquelles on n’avait pas pensé auparavant.</a:t>
                      </a:r>
                      <a:endParaRPr lang="fr-F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Le coût élevé (mobilisation d’un individu pour un face à face avec un autre individu mobilisé)</a:t>
                      </a:r>
                      <a:r>
                        <a:rPr lang="fr-FR" sz="1800" b="0" i="1"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fr-FR"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et la difficulté de traiter la richesse de l’information recueillie.</a:t>
                      </a:r>
                      <a:endParaRPr lang="fr-F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8424328"/>
                  </a:ext>
                </a:extLst>
              </a:tr>
            </a:tbl>
          </a:graphicData>
        </a:graphic>
      </p:graphicFrame>
      <p:sp>
        <p:nvSpPr>
          <p:cNvPr id="17" name="Rectangle 16">
            <a:extLst>
              <a:ext uri="{FF2B5EF4-FFF2-40B4-BE49-F238E27FC236}">
                <a16:creationId xmlns:a16="http://schemas.microsoft.com/office/drawing/2014/main" id="{610F9481-7089-245D-40A6-3C2834A3899F}"/>
              </a:ext>
            </a:extLst>
          </p:cNvPr>
          <p:cNvSpPr/>
          <p:nvPr/>
        </p:nvSpPr>
        <p:spPr>
          <a:xfrm>
            <a:off x="240145" y="5400786"/>
            <a:ext cx="11674763" cy="707886"/>
          </a:xfrm>
          <a:prstGeom prst="rect">
            <a:avLst/>
          </a:prstGeom>
        </p:spPr>
        <p:txBody>
          <a:bodyPr wrap="square">
            <a:spAutoFit/>
          </a:bodyPr>
          <a:lstStyle/>
          <a:p>
            <a:pPr algn="ctr"/>
            <a:r>
              <a:rPr lang="fr-FR" sz="2000" b="1" dirty="0">
                <a:latin typeface="Times New Roman" panose="02020603050405020304" pitchFamily="18" charset="0"/>
                <a:cs typeface="Times New Roman" panose="02020603050405020304" pitchFamily="18" charset="0"/>
              </a:rPr>
              <a:t>L’entretien non-dirigé offre une </a:t>
            </a:r>
            <a:r>
              <a:rPr lang="fr-FR" sz="2000" b="1" dirty="0">
                <a:solidFill>
                  <a:schemeClr val="accent2"/>
                </a:solidFill>
                <a:latin typeface="Times New Roman" panose="02020603050405020304" pitchFamily="18" charset="0"/>
                <a:cs typeface="Times New Roman" panose="02020603050405020304" pitchFamily="18" charset="0"/>
              </a:rPr>
              <a:t>grande validité</a:t>
            </a:r>
            <a:r>
              <a:rPr lang="fr-FR" sz="2000" b="1" dirty="0">
                <a:latin typeface="Times New Roman" panose="02020603050405020304" pitchFamily="18" charset="0"/>
                <a:cs typeface="Times New Roman" panose="02020603050405020304" pitchFamily="18" charset="0"/>
              </a:rPr>
              <a:t>, surtout pour des informations de type qualitatif, et une </a:t>
            </a:r>
            <a:r>
              <a:rPr lang="fr-FR" sz="2000" b="1" dirty="0">
                <a:solidFill>
                  <a:schemeClr val="accent2"/>
                </a:solidFill>
                <a:latin typeface="Times New Roman" panose="02020603050405020304" pitchFamily="18" charset="0"/>
                <a:cs typeface="Times New Roman" panose="02020603050405020304" pitchFamily="18" charset="0"/>
              </a:rPr>
              <a:t>faible fidélité</a:t>
            </a:r>
            <a:r>
              <a:rPr lang="fr-FR" sz="2000" b="1" dirty="0">
                <a:latin typeface="Times New Roman" panose="02020603050405020304" pitchFamily="18" charset="0"/>
                <a:cs typeface="Times New Roman" panose="02020603050405020304" pitchFamily="18" charset="0"/>
              </a:rPr>
              <a:t>, puisque l’information recueillie peut varier selon la qualité de la relation qui s'est établie </a:t>
            </a:r>
          </a:p>
        </p:txBody>
      </p:sp>
    </p:spTree>
    <p:extLst>
      <p:ext uri="{BB962C8B-B14F-4D97-AF65-F5344CB8AC3E}">
        <p14:creationId xmlns:p14="http://schemas.microsoft.com/office/powerpoint/2010/main" val="125503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8</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13" name="ZoneTexte 12">
            <a:extLst>
              <a:ext uri="{FF2B5EF4-FFF2-40B4-BE49-F238E27FC236}">
                <a16:creationId xmlns:a16="http://schemas.microsoft.com/office/drawing/2014/main" id="{758AC417-AF45-52C9-2D6E-BE070C864597}"/>
              </a:ext>
            </a:extLst>
          </p:cNvPr>
          <p:cNvSpPr txBox="1"/>
          <p:nvPr/>
        </p:nvSpPr>
        <p:spPr>
          <a:xfrm>
            <a:off x="1464523" y="168281"/>
            <a:ext cx="9846608" cy="461665"/>
          </a:xfrm>
          <a:prstGeom prst="rect">
            <a:avLst/>
          </a:prstGeom>
          <a:noFill/>
        </p:spPr>
        <p:txBody>
          <a:bodyPr wrap="square" rtlCol="0">
            <a:spAutoFit/>
          </a:bodyPr>
          <a:lstStyle/>
          <a:p>
            <a:pPr algn="ctr"/>
            <a:r>
              <a:rPr lang="fr-FR" sz="2400" b="1" dirty="0">
                <a:solidFill>
                  <a:schemeClr val="accent5"/>
                </a:solidFill>
                <a:latin typeface="Gotham Light"/>
                <a:cs typeface="Times New Roman" panose="02020603050405020304" pitchFamily="18" charset="0"/>
              </a:rPr>
              <a:t>Entretien semi-directif</a:t>
            </a:r>
            <a:endParaRPr lang="fr-FR" sz="2400" i="1" dirty="0">
              <a:solidFill>
                <a:schemeClr val="accent5"/>
              </a:solidFill>
              <a:latin typeface="Gotham Light"/>
              <a:cs typeface="Times New Roman" panose="02020603050405020304" pitchFamily="18" charset="0"/>
            </a:endParaRPr>
          </a:p>
        </p:txBody>
      </p:sp>
      <p:graphicFrame>
        <p:nvGraphicFramePr>
          <p:cNvPr id="6" name="Tableau 5">
            <a:extLst>
              <a:ext uri="{FF2B5EF4-FFF2-40B4-BE49-F238E27FC236}">
                <a16:creationId xmlns:a16="http://schemas.microsoft.com/office/drawing/2014/main" id="{9BF436AA-FADC-A125-C69D-2CA9E86ECB3D}"/>
              </a:ext>
            </a:extLst>
          </p:cNvPr>
          <p:cNvGraphicFramePr>
            <a:graphicFrameLocks noGrp="1"/>
          </p:cNvGraphicFramePr>
          <p:nvPr>
            <p:extLst/>
          </p:nvPr>
        </p:nvGraphicFramePr>
        <p:xfrm>
          <a:off x="929956" y="1373828"/>
          <a:ext cx="10592660" cy="3344469"/>
        </p:xfrm>
        <a:graphic>
          <a:graphicData uri="http://schemas.openxmlformats.org/drawingml/2006/table">
            <a:tbl>
              <a:tblPr firstRow="1" bandRow="1">
                <a:tableStyleId>{F5AB1C69-6EDB-4FF4-983F-18BD219EF322}</a:tableStyleId>
              </a:tblPr>
              <a:tblGrid>
                <a:gridCol w="3894148">
                  <a:extLst>
                    <a:ext uri="{9D8B030D-6E8A-4147-A177-3AD203B41FA5}">
                      <a16:colId xmlns:a16="http://schemas.microsoft.com/office/drawing/2014/main" val="2100794663"/>
                    </a:ext>
                  </a:extLst>
                </a:gridCol>
                <a:gridCol w="2487086">
                  <a:extLst>
                    <a:ext uri="{9D8B030D-6E8A-4147-A177-3AD203B41FA5}">
                      <a16:colId xmlns:a16="http://schemas.microsoft.com/office/drawing/2014/main" val="3238287948"/>
                    </a:ext>
                  </a:extLst>
                </a:gridCol>
                <a:gridCol w="2053389">
                  <a:extLst>
                    <a:ext uri="{9D8B030D-6E8A-4147-A177-3AD203B41FA5}">
                      <a16:colId xmlns:a16="http://schemas.microsoft.com/office/drawing/2014/main" val="1591356377"/>
                    </a:ext>
                  </a:extLst>
                </a:gridCol>
                <a:gridCol w="2158037">
                  <a:extLst>
                    <a:ext uri="{9D8B030D-6E8A-4147-A177-3AD203B41FA5}">
                      <a16:colId xmlns:a16="http://schemas.microsoft.com/office/drawing/2014/main" val="850921888"/>
                    </a:ext>
                  </a:extLst>
                </a:gridCol>
              </a:tblGrid>
              <a:tr h="506644">
                <a:tc>
                  <a:txBody>
                    <a:bodyPr/>
                    <a:lstStyle/>
                    <a:p>
                      <a:r>
                        <a:rPr lang="fr-FR" dirty="0"/>
                        <a:t>Style d’entretien</a:t>
                      </a:r>
                      <a:r>
                        <a:rPr lang="fr-FR" baseline="0" dirty="0"/>
                        <a:t> </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FIABILITE</a:t>
                      </a:r>
                    </a:p>
                    <a:p>
                      <a:pPr algn="ctr"/>
                      <a:r>
                        <a:rPr lang="fr-FR" dirty="0"/>
                        <a:t> </a:t>
                      </a:r>
                    </a:p>
                  </a:txBody>
                  <a:tcPr/>
                </a:tc>
                <a:tc>
                  <a:txBody>
                    <a:bodyPr/>
                    <a:lstStyle/>
                    <a:p>
                      <a:pPr algn="ctr"/>
                      <a:r>
                        <a:rPr lang="fr-FR" dirty="0"/>
                        <a:t>VALIDITE</a:t>
                      </a:r>
                      <a:r>
                        <a:rPr lang="fr-FR" baseline="0" dirty="0"/>
                        <a:t> </a:t>
                      </a:r>
                      <a:endParaRPr lang="fr-FR" dirty="0"/>
                    </a:p>
                  </a:txBody>
                  <a:tcPr/>
                </a:tc>
                <a:tc>
                  <a:txBody>
                    <a:bodyPr/>
                    <a:lstStyle/>
                    <a:p>
                      <a:pPr algn="ctr"/>
                      <a:r>
                        <a:rPr lang="fr-FR" dirty="0"/>
                        <a:t>FIDELITE</a:t>
                      </a:r>
                    </a:p>
                  </a:txBody>
                  <a:tcPr/>
                </a:tc>
                <a:extLst>
                  <a:ext uri="{0D108BD9-81ED-4DB2-BD59-A6C34878D82A}">
                    <a16:rowId xmlns:a16="http://schemas.microsoft.com/office/drawing/2014/main" val="3950154884"/>
                  </a:ext>
                </a:extLst>
              </a:tr>
              <a:tr h="1175822">
                <a:tc>
                  <a:txBody>
                    <a:bodyPr/>
                    <a:lstStyle/>
                    <a:p>
                      <a:pPr algn="l"/>
                      <a:r>
                        <a:rPr lang="fr-FR" dirty="0"/>
                        <a:t>Centré sur le </a:t>
                      </a:r>
                      <a:r>
                        <a:rPr lang="fr-FR" b="1" dirty="0"/>
                        <a:t>récepteur</a:t>
                      </a:r>
                      <a:r>
                        <a:rPr lang="fr-FR" dirty="0"/>
                        <a:t> de l’information = interviewer </a:t>
                      </a:r>
                    </a:p>
                    <a:p>
                      <a:pPr algn="l"/>
                      <a:r>
                        <a:rPr lang="fr-FR" dirty="0"/>
                        <a:t>(directif)</a:t>
                      </a:r>
                      <a:endParaRPr lang="fr-FR"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a:r>
                        <a:rPr lang="fr-FR" sz="1800" u="none" strike="noStrike" kern="1200" baseline="0" dirty="0"/>
                        <a:t>Plutôt bonne pour une information </a:t>
                      </a:r>
                    </a:p>
                    <a:p>
                      <a:pPr algn="ctr"/>
                      <a:r>
                        <a:rPr lang="fr-FR" sz="1800" b="1" u="none" strike="noStrike" kern="1200" baseline="0" dirty="0"/>
                        <a:t>quantitative</a:t>
                      </a:r>
                      <a:r>
                        <a:rPr lang="fr-FR" sz="1800" u="none" strike="noStrike" kern="1200" baseline="0" dirty="0"/>
                        <a:t> </a:t>
                      </a:r>
                      <a:endParaRPr lang="fr-FR" dirty="0"/>
                    </a:p>
                  </a:txBody>
                  <a:tcPr/>
                </a:tc>
                <a:tc>
                  <a:txBody>
                    <a:bodyPr/>
                    <a:lstStyle/>
                    <a:p>
                      <a:endParaRPr lang="fr-FR" dirty="0"/>
                    </a:p>
                  </a:txBody>
                  <a:tcPr/>
                </a:tc>
                <a:tc>
                  <a:txBody>
                    <a:bodyPr/>
                    <a:lstStyle/>
                    <a:p>
                      <a:pPr algn="l"/>
                      <a:r>
                        <a:rPr lang="fr-FR" sz="1800" u="none" strike="noStrike" kern="1200" baseline="0" dirty="0"/>
                        <a:t>	</a:t>
                      </a:r>
                      <a:endParaRPr lang="fr-FR"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49890269"/>
                  </a:ext>
                </a:extLst>
              </a:tr>
              <a:tr h="1528567">
                <a:tc>
                  <a:txBody>
                    <a:bodyPr/>
                    <a:lstStyle/>
                    <a:p>
                      <a:r>
                        <a:rPr lang="fr-FR" dirty="0"/>
                        <a:t>Centré sur la personne de l’</a:t>
                      </a:r>
                      <a:r>
                        <a:rPr lang="fr-FR" b="1" dirty="0"/>
                        <a:t>émetteur</a:t>
                      </a:r>
                      <a:r>
                        <a:rPr lang="fr-FR" dirty="0"/>
                        <a:t> de l’information = interviewé(e)</a:t>
                      </a:r>
                    </a:p>
                    <a:p>
                      <a:r>
                        <a:rPr lang="fr-FR" dirty="0"/>
                        <a:t>(non directif)</a:t>
                      </a:r>
                      <a:endParaRPr lang="fr-FR"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a:r>
                        <a:rPr lang="fr-FR" sz="1800" u="none" strike="noStrike" kern="1200" baseline="0" dirty="0"/>
                        <a:t>Plutôt bonne pour une information </a:t>
                      </a:r>
                      <a:r>
                        <a:rPr lang="fr-FR" sz="1800" b="1" u="none" strike="noStrike" kern="1200" baseline="0" dirty="0"/>
                        <a:t>qualitative</a:t>
                      </a:r>
                      <a:r>
                        <a:rPr lang="fr-FR" sz="1800" u="none" strike="noStrike" kern="1200" baseline="0" dirty="0"/>
                        <a:t> </a:t>
                      </a:r>
                      <a:endParaRPr lang="fr-FR" dirty="0"/>
                    </a:p>
                  </a:txBody>
                  <a:tcPr/>
                </a:tc>
                <a:tc>
                  <a:txBody>
                    <a:bodyPr/>
                    <a:lstStyle/>
                    <a:p>
                      <a:endParaRPr lang="fr-FR" dirty="0"/>
                    </a:p>
                  </a:txBody>
                  <a:tcPr/>
                </a:tc>
                <a:tc>
                  <a:txBody>
                    <a:bodyPr/>
                    <a:lstStyle/>
                    <a:p>
                      <a:pPr algn="l"/>
                      <a:r>
                        <a:rPr lang="fr-FR" sz="1800" u="none" strike="noStrike" kern="1200" baseline="0" dirty="0"/>
                        <a:t>	</a:t>
                      </a:r>
                      <a:endParaRPr lang="fr-FR"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67444076"/>
                  </a:ext>
                </a:extLst>
              </a:tr>
            </a:tbl>
          </a:graphicData>
        </a:graphic>
      </p:graphicFrame>
      <p:sp>
        <p:nvSpPr>
          <p:cNvPr id="10" name="ZoneTexte 9">
            <a:extLst>
              <a:ext uri="{FF2B5EF4-FFF2-40B4-BE49-F238E27FC236}">
                <a16:creationId xmlns:a16="http://schemas.microsoft.com/office/drawing/2014/main" id="{6C4DA6C9-71DC-A2CD-7AB9-F466E32324A9}"/>
              </a:ext>
            </a:extLst>
          </p:cNvPr>
          <p:cNvSpPr txBox="1"/>
          <p:nvPr/>
        </p:nvSpPr>
        <p:spPr>
          <a:xfrm>
            <a:off x="427490" y="4945123"/>
            <a:ext cx="11597592" cy="1015663"/>
          </a:xfrm>
          <a:prstGeom prst="rect">
            <a:avLst/>
          </a:prstGeom>
          <a:noFill/>
        </p:spPr>
        <p:txBody>
          <a:bodyPr wrap="square" rtlCol="0">
            <a:spAutoFit/>
          </a:bodyPr>
          <a:lstStyle/>
          <a:p>
            <a:pPr algn="just"/>
            <a:r>
              <a:rPr lang="fr-FR" sz="2000" b="1" dirty="0">
                <a:solidFill>
                  <a:schemeClr val="tx1">
                    <a:lumMod val="85000"/>
                    <a:lumOff val="15000"/>
                  </a:schemeClr>
                </a:solidFill>
                <a:latin typeface="Times New Roman" panose="02020603050405020304" pitchFamily="18" charset="0"/>
                <a:cs typeface="Times New Roman" panose="02020603050405020304" pitchFamily="18" charset="0"/>
              </a:rPr>
              <a:t>L’entretien semi directif </a:t>
            </a:r>
            <a:r>
              <a:rPr lang="fr-FR" sz="2000" dirty="0">
                <a:solidFill>
                  <a:schemeClr val="tx1">
                    <a:lumMod val="85000"/>
                    <a:lumOff val="15000"/>
                  </a:schemeClr>
                </a:solidFill>
                <a:latin typeface="Times New Roman" panose="02020603050405020304" pitchFamily="18" charset="0"/>
                <a:cs typeface="Times New Roman" panose="02020603050405020304" pitchFamily="18" charset="0"/>
              </a:rPr>
              <a:t>est une </a:t>
            </a:r>
            <a:r>
              <a:rPr lang="fr-FR" sz="2000" b="1" dirty="0">
                <a:solidFill>
                  <a:schemeClr val="accent2"/>
                </a:solidFill>
                <a:latin typeface="Times New Roman" panose="02020603050405020304" pitchFamily="18" charset="0"/>
                <a:cs typeface="Times New Roman" panose="02020603050405020304" pitchFamily="18" charset="0"/>
              </a:rPr>
              <a:t>technique intermédiaire</a:t>
            </a:r>
            <a:r>
              <a:rPr lang="fr-FR" sz="2000" dirty="0">
                <a:latin typeface="Times New Roman" panose="02020603050405020304" pitchFamily="18" charset="0"/>
                <a:cs typeface="Times New Roman" panose="02020603050405020304" pitchFamily="18" charset="0"/>
              </a:rPr>
              <a:t>, penchant davantage vers </a:t>
            </a:r>
            <a:r>
              <a:rPr lang="fr-FR" sz="2000" b="1" dirty="0">
                <a:solidFill>
                  <a:schemeClr val="accent2"/>
                </a:solidFill>
                <a:latin typeface="Times New Roman" panose="02020603050405020304" pitchFamily="18" charset="0"/>
                <a:cs typeface="Times New Roman" panose="02020603050405020304" pitchFamily="18" charset="0"/>
              </a:rPr>
              <a:t>le qualitatif</a:t>
            </a:r>
            <a:r>
              <a:rPr lang="fr-FR" sz="2000" dirty="0">
                <a:solidFill>
                  <a:schemeClr val="tx1">
                    <a:lumMod val="85000"/>
                    <a:lumOff val="15000"/>
                  </a:schemeClr>
                </a:solidFill>
                <a:latin typeface="Times New Roman" panose="02020603050405020304" pitchFamily="18" charset="0"/>
                <a:cs typeface="Times New Roman" panose="02020603050405020304" pitchFamily="18" charset="0"/>
              </a:rPr>
              <a:t>. Il permet de centrer le </a:t>
            </a:r>
            <a:r>
              <a:rPr lang="fr-FR" sz="2000" dirty="0">
                <a:latin typeface="Times New Roman" panose="02020603050405020304" pitchFamily="18" charset="0"/>
                <a:cs typeface="Times New Roman" panose="02020603050405020304" pitchFamily="18" charset="0"/>
              </a:rPr>
              <a:t>discours des personnes interrogées autour de différents thèmes définis au préalable par les enquêteurs et consignés dans un </a:t>
            </a:r>
            <a:r>
              <a:rPr lang="fr-FR" sz="2000" b="1" dirty="0">
                <a:solidFill>
                  <a:schemeClr val="accent2"/>
                </a:solidFill>
                <a:latin typeface="Times New Roman" panose="02020603050405020304" pitchFamily="18" charset="0"/>
                <a:cs typeface="Times New Roman" panose="02020603050405020304" pitchFamily="18" charset="0"/>
              </a:rPr>
              <a:t>guide d’entretien</a:t>
            </a:r>
            <a:r>
              <a:rPr lang="fr-FR" sz="2000" dirty="0">
                <a:solidFill>
                  <a:schemeClr val="accent2"/>
                </a:solidFill>
                <a:latin typeface="Times New Roman" panose="02020603050405020304" pitchFamily="18" charset="0"/>
                <a:cs typeface="Times New Roman" panose="02020603050405020304" pitchFamily="18" charset="0"/>
              </a:rPr>
              <a:t>.</a:t>
            </a:r>
          </a:p>
        </p:txBody>
      </p:sp>
      <p:cxnSp>
        <p:nvCxnSpPr>
          <p:cNvPr id="18" name="Connecteur droit avec flèche 17">
            <a:extLst>
              <a:ext uri="{FF2B5EF4-FFF2-40B4-BE49-F238E27FC236}">
                <a16:creationId xmlns:a16="http://schemas.microsoft.com/office/drawing/2014/main" id="{6017A70A-79A8-90DD-E937-5EFBA3923533}"/>
              </a:ext>
            </a:extLst>
          </p:cNvPr>
          <p:cNvCxnSpPr/>
          <p:nvPr/>
        </p:nvCxnSpPr>
        <p:spPr>
          <a:xfrm flipV="1">
            <a:off x="10036103" y="2484073"/>
            <a:ext cx="674254" cy="27709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7A352A78-30A6-3A2F-F5D0-A7EA33209625}"/>
              </a:ext>
            </a:extLst>
          </p:cNvPr>
          <p:cNvCxnSpPr/>
          <p:nvPr/>
        </p:nvCxnSpPr>
        <p:spPr>
          <a:xfrm>
            <a:off x="10102427" y="3812250"/>
            <a:ext cx="607930" cy="341745"/>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29D6095F-36DA-1F92-7A63-48923A4F6510}"/>
              </a:ext>
            </a:extLst>
          </p:cNvPr>
          <p:cNvCxnSpPr/>
          <p:nvPr/>
        </p:nvCxnSpPr>
        <p:spPr>
          <a:xfrm>
            <a:off x="8057617" y="2436155"/>
            <a:ext cx="552512" cy="341745"/>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80CC3C3-A680-7D1B-EC14-477646F2B2DA}"/>
              </a:ext>
            </a:extLst>
          </p:cNvPr>
          <p:cNvCxnSpPr>
            <a:cxnSpLocks/>
          </p:cNvCxnSpPr>
          <p:nvPr/>
        </p:nvCxnSpPr>
        <p:spPr>
          <a:xfrm flipV="1">
            <a:off x="7968437" y="3829889"/>
            <a:ext cx="730872" cy="324106"/>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95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xfrm>
            <a:off x="4040747" y="6444018"/>
            <a:ext cx="4114800" cy="189796"/>
          </a:xfrm>
          <a:prstGeom prst="rect">
            <a:avLst/>
          </a:prstGeom>
        </p:spPr>
        <p:txBody>
          <a:bodyPr vert="horz" wrap="square" lIns="0" tIns="5080" rIns="0" bIns="0" rtlCol="0" anchor="ctr">
            <a:spAutoFit/>
          </a:bodyPr>
          <a:lstStyle/>
          <a:p>
            <a:pPr marL="12700">
              <a:spcBef>
                <a:spcPts val="40"/>
              </a:spcBef>
            </a:pPr>
            <a:r>
              <a:rPr lang="fr-FR" spc="-60">
                <a:solidFill>
                  <a:schemeClr val="accent5">
                    <a:lumMod val="75000"/>
                  </a:schemeClr>
                </a:solidFill>
              </a:rPr>
              <a:t>Pôle Humanités Design-Département Relations Humaines</a:t>
            </a:r>
            <a:endParaRPr spc="-100">
              <a:solidFill>
                <a:schemeClr val="accent5">
                  <a:lumMod val="75000"/>
                </a:schemeClr>
              </a:solidFill>
            </a:endParaRPr>
          </a:p>
        </p:txBody>
      </p:sp>
      <p:sp>
        <p:nvSpPr>
          <p:cNvPr id="5" name="object 5"/>
          <p:cNvSpPr txBox="1">
            <a:spLocks noGrp="1"/>
          </p:cNvSpPr>
          <p:nvPr>
            <p:ph type="sldNum" sz="quarter" idx="12"/>
          </p:nvPr>
        </p:nvSpPr>
        <p:spPr>
          <a:xfrm>
            <a:off x="10134600" y="6444018"/>
            <a:ext cx="1938530" cy="189796"/>
          </a:xfrm>
          <a:prstGeom prst="rect">
            <a:avLst/>
          </a:prstGeom>
        </p:spPr>
        <p:txBody>
          <a:bodyPr vert="horz" wrap="square" lIns="0" tIns="5080" rIns="0" bIns="0" rtlCol="0" anchor="ctr">
            <a:spAutoFit/>
          </a:bodyPr>
          <a:lstStyle/>
          <a:p>
            <a:pPr marL="47624">
              <a:spcBef>
                <a:spcPts val="40"/>
              </a:spcBef>
            </a:pPr>
            <a:fld id="{81D60167-4931-47E6-BA6A-407CBD079E47}" type="slidenum">
              <a:rPr spc="-120" dirty="0"/>
              <a:pPr marL="47624">
                <a:spcBef>
                  <a:spcPts val="40"/>
                </a:spcBef>
              </a:pPr>
              <a:t>9</a:t>
            </a:fld>
            <a:endParaRPr spc="-120"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22" y="168279"/>
            <a:ext cx="1299103" cy="6867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1" y="6123942"/>
            <a:ext cx="1938531" cy="640149"/>
          </a:xfrm>
          <a:prstGeom prst="rect">
            <a:avLst/>
          </a:prstGeom>
        </p:spPr>
      </p:pic>
      <p:sp>
        <p:nvSpPr>
          <p:cNvPr id="13" name="ZoneTexte 12">
            <a:extLst>
              <a:ext uri="{FF2B5EF4-FFF2-40B4-BE49-F238E27FC236}">
                <a16:creationId xmlns:a16="http://schemas.microsoft.com/office/drawing/2014/main" id="{758AC417-AF45-52C9-2D6E-BE070C864597}"/>
              </a:ext>
            </a:extLst>
          </p:cNvPr>
          <p:cNvSpPr txBox="1"/>
          <p:nvPr/>
        </p:nvSpPr>
        <p:spPr>
          <a:xfrm>
            <a:off x="1464523" y="168281"/>
            <a:ext cx="9846608" cy="461665"/>
          </a:xfrm>
          <a:prstGeom prst="rect">
            <a:avLst/>
          </a:prstGeom>
          <a:noFill/>
        </p:spPr>
        <p:txBody>
          <a:bodyPr wrap="square" rtlCol="0">
            <a:spAutoFit/>
          </a:bodyPr>
          <a:lstStyle/>
          <a:p>
            <a:pPr algn="ctr"/>
            <a:r>
              <a:rPr lang="fr-FR" sz="2400" b="1" dirty="0">
                <a:solidFill>
                  <a:schemeClr val="accent5"/>
                </a:solidFill>
                <a:latin typeface="Gotham Light"/>
                <a:cs typeface="Times New Roman" panose="02020603050405020304" pitchFamily="18" charset="0"/>
              </a:rPr>
              <a:t>1.Cadre de l’entretien : </a:t>
            </a:r>
            <a:r>
              <a:rPr lang="fr-FR" sz="2400" b="1" i="1" dirty="0">
                <a:solidFill>
                  <a:schemeClr val="accent5"/>
                </a:solidFill>
                <a:latin typeface="Gotham Light"/>
                <a:cs typeface="Times New Roman" panose="02020603050405020304" pitchFamily="18" charset="0"/>
              </a:rPr>
              <a:t>cibler le terrain</a:t>
            </a:r>
            <a:endParaRPr lang="fr-FR" sz="2400" i="1" dirty="0">
              <a:solidFill>
                <a:schemeClr val="accent5"/>
              </a:solidFill>
              <a:latin typeface="Gotham Light"/>
              <a:cs typeface="Times New Roman" panose="02020603050405020304" pitchFamily="18" charset="0"/>
            </a:endParaRPr>
          </a:p>
        </p:txBody>
      </p:sp>
      <p:sp>
        <p:nvSpPr>
          <p:cNvPr id="6" name="Rectangle 5">
            <a:extLst>
              <a:ext uri="{FF2B5EF4-FFF2-40B4-BE49-F238E27FC236}">
                <a16:creationId xmlns:a16="http://schemas.microsoft.com/office/drawing/2014/main" id="{75A5AF1A-9E28-699A-B35E-2E24C94F34C6}"/>
              </a:ext>
            </a:extLst>
          </p:cNvPr>
          <p:cNvSpPr/>
          <p:nvPr/>
        </p:nvSpPr>
        <p:spPr>
          <a:xfrm>
            <a:off x="387461" y="1248156"/>
            <a:ext cx="11190981" cy="3416320"/>
          </a:xfrm>
          <a:prstGeom prst="rect">
            <a:avLst/>
          </a:prstGeom>
        </p:spPr>
        <p:txBody>
          <a:bodyPr wrap="square">
            <a:spAutoFit/>
          </a:bodyPr>
          <a:lstStyle/>
          <a:p>
            <a:pPr algn="just"/>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Recherche du professionnel : instaurer le dispositif</a:t>
            </a:r>
          </a:p>
          <a:p>
            <a:pPr marL="457200" indent="-457200" algn="just">
              <a:buFont typeface="Wingdings" panose="05000000000000000000" pitchFamily="2" charset="2"/>
              <a:buChar char="Ø"/>
            </a:pP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Il faudra identifier une personne correspondant aux critères sélectionnés</a:t>
            </a:r>
          </a:p>
          <a:p>
            <a:pPr marL="457200" indent="-457200" algn="just">
              <a:buFont typeface="Wingdings" panose="05000000000000000000" pitchFamily="2" charset="2"/>
              <a:buChar char="Ø"/>
            </a:pP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Exposer les conditions humaines et matérielles de l’entretien (cadre), en rappelant la </a:t>
            </a:r>
            <a:r>
              <a:rPr lang="fr-FR" sz="2400" dirty="0">
                <a:solidFill>
                  <a:schemeClr val="accent2"/>
                </a:solidFill>
                <a:latin typeface="Times New Roman" panose="02020603050405020304" pitchFamily="18" charset="0"/>
                <a:cs typeface="Times New Roman" panose="02020603050405020304" pitchFamily="18" charset="0"/>
              </a:rPr>
              <a:t>caution institutionnelle </a:t>
            </a: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et l’objectif</a:t>
            </a:r>
          </a:p>
          <a:p>
            <a:pPr marL="457200" indent="-457200" algn="just">
              <a:buFont typeface="Wingdings" panose="05000000000000000000" pitchFamily="2" charset="2"/>
              <a:buChar char="Ø"/>
            </a:pP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Certains points peuvent être négociés, mais votre demande ne doit pas être une soumission à toutes les conditions de votre interlocuteur (exemples : refus de l’enregistrement, entretien en groupe, forte réduction de la durée de l’entretien, être dans un lieu inapproprié, etc.)</a:t>
            </a:r>
          </a:p>
          <a:p>
            <a:pPr marL="457200" indent="-457200" algn="just">
              <a:buFont typeface="Wingdings" panose="05000000000000000000" pitchFamily="2" charset="2"/>
              <a:buChar char="Ø"/>
            </a:pPr>
            <a:r>
              <a:rPr lang="fr-FR" sz="2400" dirty="0">
                <a:solidFill>
                  <a:schemeClr val="tx1">
                    <a:lumMod val="75000"/>
                    <a:lumOff val="25000"/>
                  </a:schemeClr>
                </a:solidFill>
                <a:latin typeface="Times New Roman" panose="02020603050405020304" pitchFamily="18" charset="0"/>
                <a:cs typeface="Times New Roman" panose="02020603050405020304" pitchFamily="18" charset="0"/>
              </a:rPr>
              <a:t>Planifier, de façon satisfaisante, cet entretien</a:t>
            </a:r>
          </a:p>
        </p:txBody>
      </p:sp>
      <p:sp>
        <p:nvSpPr>
          <p:cNvPr id="2" name="Rectangle 1">
            <a:extLst>
              <a:ext uri="{FF2B5EF4-FFF2-40B4-BE49-F238E27FC236}">
                <a16:creationId xmlns:a16="http://schemas.microsoft.com/office/drawing/2014/main" id="{313CEE02-9992-A572-338F-6D521DFCF59A}"/>
              </a:ext>
            </a:extLst>
          </p:cNvPr>
          <p:cNvSpPr/>
          <p:nvPr/>
        </p:nvSpPr>
        <p:spPr>
          <a:xfrm>
            <a:off x="9737702" y="5064219"/>
            <a:ext cx="1840740" cy="343104"/>
          </a:xfrm>
          <a:prstGeom prst="rect">
            <a:avLst/>
          </a:prstGeom>
          <a:ln>
            <a:solidFill>
              <a:schemeClr val="accent4">
                <a:lumMod val="75000"/>
              </a:schemeClr>
            </a:solidFill>
          </a:ln>
        </p:spPr>
        <p:txBody>
          <a:bodyPr wrap="square">
            <a:spAutoFit/>
          </a:bodyPr>
          <a:lstStyle/>
          <a:p>
            <a:r>
              <a:rPr lang="fr-FR" sz="1600" u="sng" dirty="0">
                <a:solidFill>
                  <a:schemeClr val="accent4">
                    <a:lumMod val="75000"/>
                  </a:schemeClr>
                </a:solidFill>
                <a:latin typeface="Times New Roman" panose="02020603050405020304" pitchFamily="18" charset="0"/>
                <a:cs typeface="Times New Roman" panose="02020603050405020304" pitchFamily="18" charset="0"/>
              </a:rPr>
              <a:t>/!\</a:t>
            </a:r>
            <a:r>
              <a:rPr lang="fr-FR" sz="1600" dirty="0">
                <a:solidFill>
                  <a:schemeClr val="accent4">
                    <a:lumMod val="75000"/>
                  </a:schemeClr>
                </a:solidFill>
                <a:latin typeface="Times New Roman" panose="02020603050405020304" pitchFamily="18" charset="0"/>
                <a:cs typeface="Times New Roman" panose="02020603050405020304" pitchFamily="18" charset="0"/>
              </a:rPr>
              <a:t> Recherche active</a:t>
            </a:r>
          </a:p>
        </p:txBody>
      </p:sp>
    </p:spTree>
    <p:extLst>
      <p:ext uri="{BB962C8B-B14F-4D97-AF65-F5344CB8AC3E}">
        <p14:creationId xmlns:p14="http://schemas.microsoft.com/office/powerpoint/2010/main" val="13407219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437F17E451EC43BD6F489C98DBF25D" ma:contentTypeVersion="11" ma:contentTypeDescription="Crée un document." ma:contentTypeScope="" ma:versionID="38559a56e57fdf70cdb0390e19818a0e">
  <xsd:schema xmlns:xsd="http://www.w3.org/2001/XMLSchema" xmlns:xs="http://www.w3.org/2001/XMLSchema" xmlns:p="http://schemas.microsoft.com/office/2006/metadata/properties" xmlns:ns2="a14d5a05-beb2-456a-93b5-5f3e2eb45599" xmlns:ns3="f9bedc30-4342-40af-928b-b3397f585232" targetNamespace="http://schemas.microsoft.com/office/2006/metadata/properties" ma:root="true" ma:fieldsID="4dbb052154509003addeee20019cf0de" ns2:_="" ns3:_="">
    <xsd:import namespace="a14d5a05-beb2-456a-93b5-5f3e2eb45599"/>
    <xsd:import namespace="f9bedc30-4342-40af-928b-b3397f585232"/>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4d5a05-beb2-456a-93b5-5f3e2eb45599"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TaxCatchAll" ma:index="12" nillable="true" ma:displayName="Taxonomy Catch All Column" ma:hidden="true" ma:list="{c3877ce5-e430-4c0a-b3a1-5f7660d1cce0}" ma:internalName="TaxCatchAll" ma:showField="CatchAllData" ma:web="a14d5a05-beb2-456a-93b5-5f3e2eb455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9bedc30-4342-40af-928b-b3397f585232"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b819c43c-553b-4eee-b3d0-595c921e12cb"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14d5a05-beb2-456a-93b5-5f3e2eb45599" xsi:nil="true"/>
    <lcf76f155ced4ddcb4097134ff3c332f xmlns="f9bedc30-4342-40af-928b-b3397f5852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A1E7C6F-F029-4FF0-B1E8-52A60EE55A41}"/>
</file>

<file path=customXml/itemProps2.xml><?xml version="1.0" encoding="utf-8"?>
<ds:datastoreItem xmlns:ds="http://schemas.openxmlformats.org/officeDocument/2006/customXml" ds:itemID="{D1D847AB-C5B3-4C1D-9CF9-BA16C690491D}"/>
</file>

<file path=customXml/itemProps3.xml><?xml version="1.0" encoding="utf-8"?>
<ds:datastoreItem xmlns:ds="http://schemas.openxmlformats.org/officeDocument/2006/customXml" ds:itemID="{16B1EF77-E011-43CD-8669-72D8CBDA225D}"/>
</file>

<file path=docProps/app.xml><?xml version="1.0" encoding="utf-8"?>
<Properties xmlns="http://schemas.openxmlformats.org/officeDocument/2006/extended-properties" xmlns:vt="http://schemas.openxmlformats.org/officeDocument/2006/docPropsVTypes">
  <TotalTime>5</TotalTime>
  <Words>965</Words>
  <Application>Microsoft Office PowerPoint</Application>
  <PresentationFormat>Grand écran</PresentationFormat>
  <Paragraphs>109</Paragraphs>
  <Slides>9</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Calibri Light</vt:lpstr>
      <vt:lpstr>Gotham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Bénédicte Horlait</dc:creator>
  <cp:lastModifiedBy>Bénédicte Horlait</cp:lastModifiedBy>
  <cp:revision>1</cp:revision>
  <dcterms:created xsi:type="dcterms:W3CDTF">2023-09-19T15:31:19Z</dcterms:created>
  <dcterms:modified xsi:type="dcterms:W3CDTF">2023-09-19T15:37:03Z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0x01010049437F17E451EC43BD6F489C98DBF25D</vt:lpwstr>
  </property>
</Properties>
</file>