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8"/>
  </p:notesMasterIdLst>
  <p:handoutMasterIdLst>
    <p:handoutMasterId r:id="rId79"/>
  </p:handoutMasterIdLst>
  <p:sldIdLst>
    <p:sldId id="256" r:id="rId5"/>
    <p:sldId id="257" r:id="rId6"/>
    <p:sldId id="258" r:id="rId7"/>
    <p:sldId id="373" r:id="rId8"/>
    <p:sldId id="434" r:id="rId9"/>
    <p:sldId id="374" r:id="rId10"/>
    <p:sldId id="375" r:id="rId11"/>
    <p:sldId id="376" r:id="rId12"/>
    <p:sldId id="432" r:id="rId13"/>
    <p:sldId id="265" r:id="rId14"/>
    <p:sldId id="266" r:id="rId15"/>
    <p:sldId id="370" r:id="rId16"/>
    <p:sldId id="431" r:id="rId17"/>
    <p:sldId id="313" r:id="rId18"/>
    <p:sldId id="433" r:id="rId19"/>
    <p:sldId id="267" r:id="rId20"/>
    <p:sldId id="269" r:id="rId21"/>
    <p:sldId id="324" r:id="rId22"/>
    <p:sldId id="371" r:id="rId23"/>
    <p:sldId id="318" r:id="rId24"/>
    <p:sldId id="320" r:id="rId25"/>
    <p:sldId id="274" r:id="rId26"/>
    <p:sldId id="321" r:id="rId27"/>
    <p:sldId id="322" r:id="rId28"/>
    <p:sldId id="315" r:id="rId29"/>
    <p:sldId id="317" r:id="rId30"/>
    <p:sldId id="323" r:id="rId31"/>
    <p:sldId id="455" r:id="rId32"/>
    <p:sldId id="279" r:id="rId33"/>
    <p:sldId id="327" r:id="rId34"/>
    <p:sldId id="328" r:id="rId35"/>
    <p:sldId id="329" r:id="rId36"/>
    <p:sldId id="330" r:id="rId37"/>
    <p:sldId id="331" r:id="rId38"/>
    <p:sldId id="332" r:id="rId39"/>
    <p:sldId id="334" r:id="rId40"/>
    <p:sldId id="333" r:id="rId41"/>
    <p:sldId id="435" r:id="rId42"/>
    <p:sldId id="335" r:id="rId43"/>
    <p:sldId id="440" r:id="rId44"/>
    <p:sldId id="441" r:id="rId45"/>
    <p:sldId id="442" r:id="rId46"/>
    <p:sldId id="443" r:id="rId47"/>
    <p:sldId id="444" r:id="rId48"/>
    <p:sldId id="445" r:id="rId49"/>
    <p:sldId id="446" r:id="rId50"/>
    <p:sldId id="378" r:id="rId51"/>
    <p:sldId id="336" r:id="rId52"/>
    <p:sldId id="436" r:id="rId53"/>
    <p:sldId id="437" r:id="rId54"/>
    <p:sldId id="438" r:id="rId55"/>
    <p:sldId id="355" r:id="rId56"/>
    <p:sldId id="356" r:id="rId57"/>
    <p:sldId id="422" r:id="rId58"/>
    <p:sldId id="420" r:id="rId59"/>
    <p:sldId id="421" r:id="rId60"/>
    <p:sldId id="357" r:id="rId61"/>
    <p:sldId id="358" r:id="rId62"/>
    <p:sldId id="361" r:id="rId63"/>
    <p:sldId id="359" r:id="rId64"/>
    <p:sldId id="360" r:id="rId65"/>
    <p:sldId id="362" r:id="rId66"/>
    <p:sldId id="423" r:id="rId67"/>
    <p:sldId id="458" r:id="rId68"/>
    <p:sldId id="383" r:id="rId69"/>
    <p:sldId id="338" r:id="rId70"/>
    <p:sldId id="339" r:id="rId71"/>
    <p:sldId id="340" r:id="rId72"/>
    <p:sldId id="341" r:id="rId73"/>
    <p:sldId id="342" r:id="rId74"/>
    <p:sldId id="439" r:id="rId75"/>
    <p:sldId id="385" r:id="rId76"/>
    <p:sldId id="344" r:id="rId77"/>
  </p:sldIdLst>
  <p:sldSz cx="9144000" cy="6858000" type="screen4x3"/>
  <p:notesSz cx="9926638" cy="666908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AEA12-C8AD-43AF-9EC4-204C0ABD4363}" v="10" dt="2024-03-01T09:18:36.709"/>
    <p1510:client id="{1D035A1F-DF62-60DD-7E7F-889E852CBF05}" v="7" dt="2024-03-01T09:05:09.895"/>
    <p1510:client id="{625B811F-66D3-8E3C-C8BC-C3F826D2B127}" v="4" dt="2024-03-01T09:09:45.192"/>
    <p1510:client id="{BFF538F1-CEE5-496C-8F8F-004E58C6E9D4}" v="4" dt="2024-03-01T09:16:35.715"/>
    <p1510:client id="{F5B1DD28-109B-412F-911D-1F66FE0094F0}" v="13" dt="2024-03-01T09:06:12.322"/>
    <p1510:client id="{F8EE2C16-1893-423B-9A7C-8DF1797CC1EB}" v="1" dt="2024-03-01T09:32:34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microsoft.com/office/2016/11/relationships/changesInfo" Target="changesInfos/changesInfo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 Arresseguet" userId="S::arressegue@teams.eisti.fr::e19a45f1-97a9-4fcf-a7df-e546372859c9" providerId="AD" clId="Web-{BFF538F1-CEE5-496C-8F8F-004E58C6E9D4}"/>
    <pc:docChg chg="modSld">
      <pc:chgData name="Yan Arresseguet" userId="S::arressegue@teams.eisti.fr::e19a45f1-97a9-4fcf-a7df-e546372859c9" providerId="AD" clId="Web-{BFF538F1-CEE5-496C-8F8F-004E58C6E9D4}" dt="2024-03-01T09:16:35.715" v="3"/>
      <pc:docMkLst>
        <pc:docMk/>
      </pc:docMkLst>
      <pc:sldChg chg="addSp delSp modSp">
        <pc:chgData name="Yan Arresseguet" userId="S::arressegue@teams.eisti.fr::e19a45f1-97a9-4fcf-a7df-e546372859c9" providerId="AD" clId="Web-{BFF538F1-CEE5-496C-8F8F-004E58C6E9D4}" dt="2024-03-01T09:16:35.715" v="3"/>
        <pc:sldMkLst>
          <pc:docMk/>
          <pc:sldMk cId="0" sldId="329"/>
        </pc:sldMkLst>
        <pc:spChg chg="add del mod">
          <ac:chgData name="Yan Arresseguet" userId="S::arressegue@teams.eisti.fr::e19a45f1-97a9-4fcf-a7df-e546372859c9" providerId="AD" clId="Web-{BFF538F1-CEE5-496C-8F8F-004E58C6E9D4}" dt="2024-03-01T09:16:35.715" v="3"/>
          <ac:spMkLst>
            <pc:docMk/>
            <pc:sldMk cId="0" sldId="329"/>
            <ac:spMk id="2" creationId="{6D64BF14-C9F2-BA4F-3D3F-D9BDE7200CE7}"/>
          </ac:spMkLst>
        </pc:spChg>
      </pc:sldChg>
    </pc:docChg>
  </pc:docChgLst>
  <pc:docChgLst>
    <pc:chgData name="Matis Toniutti" userId="S::matis.toniutti@etu.cyu.fr::956a1f89-b348-4166-85be-c1fbf198b78e" providerId="AD" clId="Web-{F5B1DD28-109B-412F-911D-1F66FE0094F0}"/>
    <pc:docChg chg="modSld">
      <pc:chgData name="Matis Toniutti" userId="S::matis.toniutti@etu.cyu.fr::956a1f89-b348-4166-85be-c1fbf198b78e" providerId="AD" clId="Web-{F5B1DD28-109B-412F-911D-1F66FE0094F0}" dt="2024-03-01T09:06:12.322" v="11" actId="20577"/>
      <pc:docMkLst>
        <pc:docMk/>
      </pc:docMkLst>
      <pc:sldChg chg="modSp">
        <pc:chgData name="Matis Toniutti" userId="S::matis.toniutti@etu.cyu.fr::956a1f89-b348-4166-85be-c1fbf198b78e" providerId="AD" clId="Web-{F5B1DD28-109B-412F-911D-1F66FE0094F0}" dt="2024-03-01T09:06:12.322" v="11" actId="20577"/>
        <pc:sldMkLst>
          <pc:docMk/>
          <pc:sldMk cId="0" sldId="330"/>
        </pc:sldMkLst>
        <pc:spChg chg="mod">
          <ac:chgData name="Matis Toniutti" userId="S::matis.toniutti@etu.cyu.fr::956a1f89-b348-4166-85be-c1fbf198b78e" providerId="AD" clId="Web-{F5B1DD28-109B-412F-911D-1F66FE0094F0}" dt="2024-03-01T09:06:12.322" v="11" actId="20577"/>
          <ac:spMkLst>
            <pc:docMk/>
            <pc:sldMk cId="0" sldId="330"/>
            <ac:spMk id="80897" creationId="{00000000-0000-0000-0000-000000000000}"/>
          </ac:spMkLst>
        </pc:spChg>
      </pc:sldChg>
    </pc:docChg>
  </pc:docChgLst>
  <pc:docChgLst>
    <pc:chgData name="Ugo LATRY" userId="S::latryugo@teams.eisti.fr::e8f431a2-b454-4c42-bcd3-0b600cc18712" providerId="AD" clId="Web-{1D035A1F-DF62-60DD-7E7F-889E852CBF05}"/>
    <pc:docChg chg="modSld">
      <pc:chgData name="Ugo LATRY" userId="S::latryugo@teams.eisti.fr::e8f431a2-b454-4c42-bcd3-0b600cc18712" providerId="AD" clId="Web-{1D035A1F-DF62-60DD-7E7F-889E852CBF05}" dt="2024-03-01T09:05:09.207" v="2" actId="20577"/>
      <pc:docMkLst>
        <pc:docMk/>
      </pc:docMkLst>
      <pc:sldChg chg="modSp">
        <pc:chgData name="Ugo LATRY" userId="S::latryugo@teams.eisti.fr::e8f431a2-b454-4c42-bcd3-0b600cc18712" providerId="AD" clId="Web-{1D035A1F-DF62-60DD-7E7F-889E852CBF05}" dt="2024-03-01T09:05:09.207" v="2" actId="20577"/>
        <pc:sldMkLst>
          <pc:docMk/>
          <pc:sldMk cId="0" sldId="331"/>
        </pc:sldMkLst>
        <pc:spChg chg="mod">
          <ac:chgData name="Ugo LATRY" userId="S::latryugo@teams.eisti.fr::e8f431a2-b454-4c42-bcd3-0b600cc18712" providerId="AD" clId="Web-{1D035A1F-DF62-60DD-7E7F-889E852CBF05}" dt="2024-03-01T09:05:09.207" v="2" actId="20577"/>
          <ac:spMkLst>
            <pc:docMk/>
            <pc:sldMk cId="0" sldId="331"/>
            <ac:spMk id="82955" creationId="{00000000-0000-0000-0000-000000000000}"/>
          </ac:spMkLst>
        </pc:spChg>
      </pc:sldChg>
    </pc:docChg>
  </pc:docChgLst>
  <pc:docChgLst>
    <pc:chgData name="Luc Leydert" userId="S::luc.leydert@etu.cyu.fr::f416c074-3e0c-4aeb-8c70-7ad2434216b6" providerId="AD" clId="Web-{1CCAEA12-C8AD-43AF-9EC4-204C0ABD4363}"/>
    <pc:docChg chg="modSld">
      <pc:chgData name="Luc Leydert" userId="S::luc.leydert@etu.cyu.fr::f416c074-3e0c-4aeb-8c70-7ad2434216b6" providerId="AD" clId="Web-{1CCAEA12-C8AD-43AF-9EC4-204C0ABD4363}" dt="2024-03-01T09:18:36.709" v="9"/>
      <pc:docMkLst>
        <pc:docMk/>
      </pc:docMkLst>
      <pc:sldChg chg="modSp">
        <pc:chgData name="Luc Leydert" userId="S::luc.leydert@etu.cyu.fr::f416c074-3e0c-4aeb-8c70-7ad2434216b6" providerId="AD" clId="Web-{1CCAEA12-C8AD-43AF-9EC4-204C0ABD4363}" dt="2024-03-01T09:08:54.130" v="1" actId="1076"/>
        <pc:sldMkLst>
          <pc:docMk/>
          <pc:sldMk cId="0" sldId="328"/>
        </pc:sldMkLst>
        <pc:spChg chg="mod">
          <ac:chgData name="Luc Leydert" userId="S::luc.leydert@etu.cyu.fr::f416c074-3e0c-4aeb-8c70-7ad2434216b6" providerId="AD" clId="Web-{1CCAEA12-C8AD-43AF-9EC4-204C0ABD4363}" dt="2024-03-01T09:08:54.130" v="1" actId="1076"/>
          <ac:spMkLst>
            <pc:docMk/>
            <pc:sldMk cId="0" sldId="328"/>
            <ac:spMk id="76801" creationId="{00000000-0000-0000-0000-000000000000}"/>
          </ac:spMkLst>
        </pc:spChg>
      </pc:sldChg>
      <pc:sldChg chg="addSp delSp modSp">
        <pc:chgData name="Luc Leydert" userId="S::luc.leydert@etu.cyu.fr::f416c074-3e0c-4aeb-8c70-7ad2434216b6" providerId="AD" clId="Web-{1CCAEA12-C8AD-43AF-9EC4-204C0ABD4363}" dt="2024-03-01T09:18:36.709" v="9"/>
        <pc:sldMkLst>
          <pc:docMk/>
          <pc:sldMk cId="0" sldId="331"/>
        </pc:sldMkLst>
        <pc:spChg chg="add del mod">
          <ac:chgData name="Luc Leydert" userId="S::luc.leydert@etu.cyu.fr::f416c074-3e0c-4aeb-8c70-7ad2434216b6" providerId="AD" clId="Web-{1CCAEA12-C8AD-43AF-9EC4-204C0ABD4363}" dt="2024-03-01T09:17:30.129" v="5"/>
          <ac:spMkLst>
            <pc:docMk/>
            <pc:sldMk cId="0" sldId="331"/>
            <ac:spMk id="2" creationId="{61D8B240-E3D5-5E5E-584E-CF8B17E3694B}"/>
          </ac:spMkLst>
        </pc:spChg>
        <pc:spChg chg="add del mod">
          <ac:chgData name="Luc Leydert" userId="S::luc.leydert@etu.cyu.fr::f416c074-3e0c-4aeb-8c70-7ad2434216b6" providerId="AD" clId="Web-{1CCAEA12-C8AD-43AF-9EC4-204C0ABD4363}" dt="2024-03-01T09:18:36.709" v="9"/>
          <ac:spMkLst>
            <pc:docMk/>
            <pc:sldMk cId="0" sldId="331"/>
            <ac:spMk id="3" creationId="{C141E7C7-34BC-B3AE-E5DD-A3B31B171D53}"/>
          </ac:spMkLst>
        </pc:spChg>
      </pc:sldChg>
    </pc:docChg>
  </pc:docChgLst>
  <pc:docChgLst>
    <pc:chgData name="diego ojeda chercoles" userId="S::ojedacherc@teams.eisti.fr::0f265073-4b25-4876-8588-c7f4271fa1eb" providerId="AD" clId="Web-{625B811F-66D3-8E3C-C8BC-C3F826D2B127}"/>
    <pc:docChg chg="modSld">
      <pc:chgData name="diego ojeda chercoles" userId="S::ojedacherc@teams.eisti.fr::0f265073-4b25-4876-8588-c7f4271fa1eb" providerId="AD" clId="Web-{625B811F-66D3-8E3C-C8BC-C3F826D2B127}" dt="2024-03-01T09:09:45.192" v="3"/>
      <pc:docMkLst>
        <pc:docMk/>
      </pc:docMkLst>
      <pc:sldChg chg="addSp delSp modSp">
        <pc:chgData name="diego ojeda chercoles" userId="S::ojedacherc@teams.eisti.fr::0f265073-4b25-4876-8588-c7f4271fa1eb" providerId="AD" clId="Web-{625B811F-66D3-8E3C-C8BC-C3F826D2B127}" dt="2024-03-01T09:09:45.192" v="3"/>
        <pc:sldMkLst>
          <pc:docMk/>
          <pc:sldMk cId="0" sldId="330"/>
        </pc:sldMkLst>
        <pc:spChg chg="add del mod">
          <ac:chgData name="diego ojeda chercoles" userId="S::ojedacherc@teams.eisti.fr::0f265073-4b25-4876-8588-c7f4271fa1eb" providerId="AD" clId="Web-{625B811F-66D3-8E3C-C8BC-C3F826D2B127}" dt="2024-03-01T09:09:45.192" v="3"/>
          <ac:spMkLst>
            <pc:docMk/>
            <pc:sldMk cId="0" sldId="330"/>
            <ac:spMk id="2" creationId="{51865B80-E76C-64EA-5DA1-731F3C5D6E10}"/>
          </ac:spMkLst>
        </pc:spChg>
      </pc:sldChg>
    </pc:docChg>
  </pc:docChgLst>
  <pc:docChgLst>
    <pc:chgData name="Naïwann Lallinec" userId="S::naiwann.lallinec@etu.cyu.fr::dfa6d23d-8eb9-410c-804d-b2b594f76ee7" providerId="AD" clId="Web-{F8EE2C16-1893-423B-9A7C-8DF1797CC1EB}"/>
    <pc:docChg chg="sldOrd">
      <pc:chgData name="Naïwann Lallinec" userId="S::naiwann.lallinec@etu.cyu.fr::dfa6d23d-8eb9-410c-804d-b2b594f76ee7" providerId="AD" clId="Web-{F8EE2C16-1893-423B-9A7C-8DF1797CC1EB}" dt="2024-03-01T09:32:34.200" v="0"/>
      <pc:docMkLst>
        <pc:docMk/>
      </pc:docMkLst>
      <pc:sldChg chg="ord">
        <pc:chgData name="Naïwann Lallinec" userId="S::naiwann.lallinec@etu.cyu.fr::dfa6d23d-8eb9-410c-804d-b2b594f76ee7" providerId="AD" clId="Web-{F8EE2C16-1893-423B-9A7C-8DF1797CC1EB}" dt="2024-03-01T09:32:34.200" v="0"/>
        <pc:sldMkLst>
          <pc:docMk/>
          <pc:sldMk cId="0" sldId="33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6100" y="0"/>
            <a:ext cx="43005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35713"/>
            <a:ext cx="43005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6100" y="6335713"/>
            <a:ext cx="43005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BEBF327C-ABB7-A64D-B0E1-E991C32FBE4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354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1006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0550" y="0"/>
            <a:ext cx="431006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19463" y="511175"/>
            <a:ext cx="3346450" cy="2509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0488" y="3173413"/>
            <a:ext cx="7259637" cy="302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48413"/>
            <a:ext cx="4310063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0550" y="6348413"/>
            <a:ext cx="4310063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2BDB535B-FEC1-2646-89DE-81D1BFCC4BA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4395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F151119-7005-F345-AC1C-ABFA8FA1A1C6}" type="slidenum">
              <a:rPr lang="fr-FR" sz="1200"/>
              <a:pPr eaLnBrk="1" hangingPunct="1"/>
              <a:t>34</a:t>
            </a:fld>
            <a:endParaRPr lang="fr-FR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97238" y="500063"/>
            <a:ext cx="3335337" cy="2501900"/>
          </a:xfrm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167063"/>
            <a:ext cx="7278688" cy="3001962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52126-42AE-734F-9B7F-F5AC9FB9DC5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34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883AB-1242-7E42-A05F-7E1B23A108A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32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DDC30-4480-AE4C-AA20-A90533F63A2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486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fr-F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0313D-0C85-104D-9E49-AB4415D2B3D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33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F31BA-4148-2947-8D03-8F5F5C568DF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28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EC21C-055F-A843-B24B-4BFB4633D2D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16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DE0E2-755E-F447-8947-51E22B25529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58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2A46C-D12E-2E46-98BC-B37CB278CA0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63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BAFF1-E7FB-DD44-A8F1-CE71C737B17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281E0-0644-8E4B-9ECE-041FEAB90D0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21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8E4C5-8AC4-964B-8A7F-298AF434605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70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D0313-A483-9648-868D-9D8C80070D2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2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 du masque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charset="0"/>
              </a:defRPr>
            </a:lvl1pPr>
          </a:lstStyle>
          <a:p>
            <a:pPr>
              <a:defRPr/>
            </a:pPr>
            <a:fld id="{F88E9C87-1B3C-784D-BA7A-BB6814CD416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CC"/>
          </a:solidFill>
          <a:latin typeface="Arial"/>
          <a:ea typeface="ＭＳ Ｐゴシック" charset="0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CC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CC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CC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CC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3333CC"/>
          </a:solidFill>
          <a:latin typeface="Arial"/>
          <a:ea typeface="ＭＳ Ｐゴシック" charset="0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ü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9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660066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367712" cy="1492250"/>
          </a:xfrm>
        </p:spPr>
        <p:txBody>
          <a:bodyPr/>
          <a:lstStyle/>
          <a:p>
            <a:pPr eaLnBrk="1" hangingPunct="1"/>
            <a:r>
              <a:rPr lang="fr-FR" sz="3600">
                <a:latin typeface="Arial" charset="0"/>
              </a:rPr>
              <a:t>Partie II: </a:t>
            </a:r>
            <a:r>
              <a:rPr lang="fr-FR" sz="3600">
                <a:latin typeface="Arial" charset="0"/>
                <a:cs typeface="Times New Roman" charset="0"/>
              </a:rPr>
              <a:t>les fondements de l’</a:t>
            </a:r>
            <a:r>
              <a:rPr lang="fr-FR" altLang="ja-JP" sz="3600">
                <a:latin typeface="Arial" charset="0"/>
                <a:cs typeface="Times New Roman" charset="0"/>
              </a:rPr>
              <a:t>économie</a:t>
            </a:r>
            <a:r>
              <a:rPr lang="fr-FR" altLang="ja-JP" sz="3600">
                <a:latin typeface="Arial" charset="0"/>
              </a:rPr>
              <a:t>  : sources et obstacles de la coopération</a:t>
            </a:r>
            <a:endParaRPr lang="fr-FR" sz="3600">
              <a:latin typeface="Arial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458200" cy="4495800"/>
          </a:xfrm>
        </p:spPr>
        <p:txBody>
          <a:bodyPr/>
          <a:lstStyle/>
          <a:p>
            <a:pPr marL="935038" lvl="2" indent="-457200" eaLnBrk="1" hangingPunct="1">
              <a:buFontTx/>
              <a:buNone/>
            </a:pPr>
            <a:r>
              <a:rPr lang="fr-FR">
                <a:solidFill>
                  <a:srgbClr val="3333CC"/>
                </a:solidFill>
                <a:latin typeface="Arial" charset="0"/>
              </a:rPr>
              <a:t>Chapitre II.1 : les sources de la coopération</a:t>
            </a:r>
          </a:p>
          <a:p>
            <a:pPr marL="935038" lvl="2" indent="-457200" eaLnBrk="1" hangingPunct="1"/>
            <a:r>
              <a:rPr lang="fr-FR">
                <a:latin typeface="Arial" charset="0"/>
              </a:rPr>
              <a:t>II.1.A 	Les caractéristiques techniques de la production</a:t>
            </a:r>
          </a:p>
          <a:p>
            <a:pPr marL="935038" lvl="2" indent="-457200" eaLnBrk="1" hangingPunct="1"/>
            <a:r>
              <a:rPr lang="fr-FR">
                <a:latin typeface="Arial" charset="0"/>
              </a:rPr>
              <a:t>II.1.B 	La division du travail - spécialisation</a:t>
            </a:r>
          </a:p>
          <a:p>
            <a:pPr marL="935038" lvl="2" indent="-457200" eaLnBrk="1" hangingPunct="1">
              <a:buFontTx/>
              <a:buNone/>
            </a:pPr>
            <a:r>
              <a:rPr lang="fr-FR">
                <a:latin typeface="Arial" charset="0"/>
              </a:rPr>
              <a:t> </a:t>
            </a:r>
          </a:p>
          <a:p>
            <a:pPr marL="935038" lvl="2" indent="-457200" eaLnBrk="1" hangingPunct="1">
              <a:buFontTx/>
              <a:buNone/>
            </a:pPr>
            <a:r>
              <a:rPr lang="fr-FR">
                <a:solidFill>
                  <a:srgbClr val="3333CC"/>
                </a:solidFill>
                <a:latin typeface="Arial" charset="0"/>
              </a:rPr>
              <a:t>Chapitre II.2 : les obstacles de la coopération</a:t>
            </a:r>
          </a:p>
          <a:p>
            <a:pPr marL="935038" lvl="2" indent="-457200" eaLnBrk="1" hangingPunct="1"/>
            <a:r>
              <a:rPr lang="fr-FR">
                <a:latin typeface="Arial" charset="0"/>
              </a:rPr>
              <a:t>II.2.A	Information imparfaite: aléa moral</a:t>
            </a:r>
          </a:p>
          <a:p>
            <a:pPr marL="935038" lvl="2" indent="-457200" eaLnBrk="1" hangingPunct="1"/>
            <a:r>
              <a:rPr lang="fr-FR">
                <a:latin typeface="Arial" charset="0"/>
              </a:rPr>
              <a:t>II.2.B	La répartition des gains de la coopération</a:t>
            </a:r>
          </a:p>
          <a:p>
            <a:pPr marL="935038" lvl="2" indent="-457200" eaLnBrk="1" hangingPunct="1"/>
            <a:r>
              <a:rPr lang="fr-FR">
                <a:latin typeface="Arial" charset="0"/>
              </a:rPr>
              <a:t>II.2.C	L'exigence d’équité </a:t>
            </a:r>
          </a:p>
          <a:p>
            <a:pPr marL="935038" lvl="2" indent="-457200" eaLnBrk="1" hangingPunct="1">
              <a:buFontTx/>
              <a:buNone/>
            </a:pPr>
            <a:r>
              <a:rPr lang="fr-FR">
                <a:latin typeface="Arial" charset="0"/>
              </a:rPr>
              <a:t>Conclusion : les institutions favorisant la coopération</a:t>
            </a:r>
          </a:p>
          <a:p>
            <a:pPr marL="935038" lvl="2" indent="-457200" eaLnBrk="1" hangingPunct="1">
              <a:buFontTx/>
              <a:buNone/>
            </a:pPr>
            <a:endParaRPr lang="fr-FR">
              <a:latin typeface="Arial" charset="0"/>
            </a:endParaRPr>
          </a:p>
          <a:p>
            <a:pPr marL="935038" lvl="2" indent="-457200" eaLnBrk="1" hangingPunct="1">
              <a:buFontTx/>
              <a:buNone/>
            </a:pPr>
            <a:r>
              <a:rPr lang="fr-FR">
                <a:solidFill>
                  <a:srgbClr val="0000FF"/>
                </a:solidFill>
                <a:latin typeface="Arial" charset="0"/>
              </a:rPr>
              <a:t>Chapitre II.3 Analyse économique de l’impôt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914400"/>
          </a:xfrm>
        </p:spPr>
        <p:txBody>
          <a:bodyPr/>
          <a:lstStyle/>
          <a:p>
            <a:pPr marL="838200" indent="-838200" eaLnBrk="1" hangingPunct="1"/>
            <a:r>
              <a:rPr lang="fr-FR" sz="2800">
                <a:latin typeface="Arial" charset="0"/>
              </a:rPr>
              <a:t>Les caractéristiques techniques : </a:t>
            </a:r>
            <a:br>
              <a:rPr lang="fr-FR" sz="2800">
                <a:latin typeface="Arial" charset="0"/>
              </a:rPr>
            </a:br>
            <a:r>
              <a:rPr lang="fr-FR" sz="2800">
                <a:solidFill>
                  <a:srgbClr val="800000"/>
                </a:solidFill>
                <a:latin typeface="Arial" charset="0"/>
              </a:rPr>
              <a:t>2) les rendements d’échelle croissants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1200">
                <a:latin typeface="Arial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fr-FR" sz="2400">
                <a:latin typeface="Arial" charset="0"/>
              </a:rPr>
              <a:t>Comment évolue la production en fonction de la taille de l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entreprise, c’est-à-dire si l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on modifie simultanément la quantité utilisée de l</a:t>
            </a:r>
            <a:r>
              <a:rPr 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ensemble des facteurs de production 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2400">
                <a:latin typeface="Arial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fr-FR" sz="2400" b="1">
                <a:latin typeface="Arial" charset="0"/>
              </a:rPr>
              <a:t>Rendements d’échelle constants </a:t>
            </a:r>
            <a:r>
              <a:rPr lang="fr-FR" sz="2400">
                <a:latin typeface="Arial" charset="0"/>
              </a:rPr>
              <a:t>si la production augmente </a:t>
            </a:r>
            <a:r>
              <a:rPr lang="fr-FR" sz="2400" b="1">
                <a:latin typeface="Arial" charset="0"/>
              </a:rPr>
              <a:t>proportionnellement</a:t>
            </a:r>
            <a:r>
              <a:rPr lang="fr-FR" sz="2400">
                <a:latin typeface="Arial" charset="0"/>
              </a:rPr>
              <a:t> à l`augmentation des facteurs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2400">
                <a:latin typeface="Arial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fr-FR" sz="2400" b="1">
                <a:latin typeface="Arial" charset="0"/>
              </a:rPr>
              <a:t>Rendements d’échelle décroissants </a:t>
            </a:r>
            <a:r>
              <a:rPr lang="fr-FR" sz="2400">
                <a:latin typeface="Arial" charset="0"/>
              </a:rPr>
              <a:t>si la production augmente </a:t>
            </a:r>
            <a:r>
              <a:rPr lang="fr-FR" sz="2400" b="1">
                <a:latin typeface="Arial" charset="0"/>
              </a:rPr>
              <a:t>moins que proportionnellement </a:t>
            </a:r>
            <a:r>
              <a:rPr lang="fr-FR" sz="2400">
                <a:latin typeface="Arial" charset="0"/>
              </a:rPr>
              <a:t>à l’augmentation des facteurs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fr-FR" sz="240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fr-FR" sz="2400" b="1">
                <a:latin typeface="Arial" charset="0"/>
              </a:rPr>
              <a:t>Rendements d’échelle croissants </a:t>
            </a:r>
            <a:r>
              <a:rPr lang="fr-FR" sz="2400">
                <a:latin typeface="Arial" charset="0"/>
              </a:rPr>
              <a:t>si la production augmente </a:t>
            </a:r>
            <a:r>
              <a:rPr lang="fr-FR" sz="2400" b="1">
                <a:latin typeface="Arial" charset="0"/>
              </a:rPr>
              <a:t>plus que proportionnellement</a:t>
            </a:r>
            <a:r>
              <a:rPr lang="fr-FR" sz="2400">
                <a:latin typeface="Arial" charset="0"/>
              </a:rPr>
              <a:t> à l’augmentation des facteurs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57200"/>
            <a:ext cx="8763000" cy="6172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FR" sz="1200">
                <a:latin typeface="Arial" charset="0"/>
              </a:rPr>
              <a:t> </a:t>
            </a:r>
          </a:p>
          <a:p>
            <a:pPr eaLnBrk="1" hangingPunct="1"/>
            <a:r>
              <a:rPr lang="fr-FR" sz="2400">
                <a:latin typeface="Arial" charset="0"/>
              </a:rPr>
              <a:t>Dans le cas de rendements d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échelle </a:t>
            </a:r>
            <a:r>
              <a:rPr lang="fr-FR" altLang="ja-JP" sz="2400" b="1">
                <a:latin typeface="Arial" charset="0"/>
              </a:rPr>
              <a:t>croissants</a:t>
            </a:r>
            <a:r>
              <a:rPr lang="fr-FR" altLang="ja-JP" sz="2400">
                <a:latin typeface="Arial" charset="0"/>
              </a:rPr>
              <a:t>, le coût moyen de production diminue avec l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échelle de production</a:t>
            </a:r>
          </a:p>
          <a:p>
            <a:pPr lvl="1" eaLnBrk="1" hangingPunct="1"/>
            <a:r>
              <a:rPr lang="fr-FR">
                <a:latin typeface="Arial" charset="0"/>
              </a:rPr>
              <a:t> plus on produit, plus le coût de chaque unité produite est faible.</a:t>
            </a:r>
          </a:p>
          <a:p>
            <a:pPr eaLnBrk="1" hangingPunct="1"/>
            <a:endParaRPr lang="fr-FR" sz="2400">
              <a:latin typeface="Arial" charset="0"/>
            </a:endParaRPr>
          </a:p>
          <a:p>
            <a:pPr eaLnBrk="1" hangingPunct="1"/>
            <a:r>
              <a:rPr lang="fr-FR" sz="2400">
                <a:latin typeface="Arial" charset="0"/>
              </a:rPr>
              <a:t>Pourquoi le coût moyen de production diminue-t-il avec l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échelle de production ? </a:t>
            </a:r>
          </a:p>
          <a:p>
            <a:pPr lvl="1" eaLnBrk="1" hangingPunct="1"/>
            <a:r>
              <a:rPr lang="fr-FR">
                <a:latin typeface="Arial" charset="0"/>
              </a:rPr>
              <a:t>meilleure organisation du travail </a:t>
            </a:r>
          </a:p>
          <a:p>
            <a:pPr lvl="1" eaLnBrk="1" hangingPunct="1"/>
            <a:r>
              <a:rPr lang="fr-FR">
                <a:latin typeface="Arial" charset="0"/>
              </a:rPr>
              <a:t>partage de </a:t>
            </a:r>
            <a:r>
              <a:rPr lang="fr-FR" b="1">
                <a:latin typeface="Arial" charset="0"/>
              </a:rPr>
              <a:t>facteurs indivisibles</a:t>
            </a:r>
            <a:r>
              <a:rPr lang="fr-FR">
                <a:latin typeface="Arial" charset="0"/>
              </a:rPr>
              <a:t> qui entraînent des </a:t>
            </a:r>
            <a:r>
              <a:rPr lang="fr-FR" b="1">
                <a:latin typeface="Arial" charset="0"/>
              </a:rPr>
              <a:t>coûts fixes</a:t>
            </a:r>
            <a:r>
              <a:rPr lang="fr-FR">
                <a:latin typeface="Arial" charset="0"/>
              </a:rPr>
              <a:t> élevés (machines, locaux, service, ….)</a:t>
            </a:r>
            <a:endParaRPr lang="fr-FR" sz="2000"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Times New Roman" charset="0"/>
              </a:rPr>
              <a:t>Coûts fixes et coûts variables</a:t>
            </a:r>
            <a:endParaRPr lang="en-US">
              <a:latin typeface="Times New Roman" charset="0"/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>
                <a:latin typeface="Times New Roman" charset="0"/>
              </a:rPr>
              <a:t>Coûts fixes</a:t>
            </a:r>
            <a:r>
              <a:rPr lang="fr-FR">
                <a:latin typeface="Times New Roman" charset="0"/>
              </a:rPr>
              <a:t>: payé une fois, indépendant du volume de production (sunk cost)</a:t>
            </a:r>
          </a:p>
          <a:p>
            <a:r>
              <a:rPr lang="fr-FR" b="1">
                <a:latin typeface="Times New Roman" charset="0"/>
              </a:rPr>
              <a:t>Coûts variables</a:t>
            </a:r>
            <a:r>
              <a:rPr lang="fr-FR">
                <a:latin typeface="Times New Roman" charset="0"/>
              </a:rPr>
              <a:t>: dépendent du volume de biens produits, de la quantite produite</a:t>
            </a:r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Times New Roman" charset="0"/>
              </a:rPr>
              <a:t>Économies d’échelle = rendements croissants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latin typeface="Times New Roman" charset="0"/>
              </a:rPr>
              <a:t>Coût moyen de production décroît avec les volume produit</a:t>
            </a:r>
          </a:p>
          <a:p>
            <a:pPr>
              <a:defRPr/>
            </a:pPr>
            <a:r>
              <a:rPr lang="fr-FR">
                <a:latin typeface="Times New Roman" charset="0"/>
              </a:rPr>
              <a:t>Coût fixe, indivisibilités</a:t>
            </a:r>
          </a:p>
          <a:p>
            <a:pPr marL="0" indent="0">
              <a:buFontTx/>
              <a:buNone/>
              <a:defRPr/>
            </a:pPr>
            <a:r>
              <a:rPr lang="fr-FR">
                <a:latin typeface="Times New Roman" charset="0"/>
              </a:rPr>
              <a:t>=&gt; organisation efficace de la production dans de grandes unités =&gt; concentration industrielle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685800"/>
          </a:xfrm>
        </p:spPr>
        <p:txBody>
          <a:bodyPr/>
          <a:lstStyle/>
          <a:p>
            <a:pPr algn="l" eaLnBrk="1" hangingPunct="1"/>
            <a:r>
              <a:rPr lang="fr-FR" sz="2800">
                <a:latin typeface="Arial" charset="0"/>
              </a:rPr>
              <a:t>Exemple : les rendements d’</a:t>
            </a:r>
            <a:r>
              <a:rPr lang="fr-FR" altLang="ja-JP" sz="2800">
                <a:latin typeface="Arial" charset="0"/>
              </a:rPr>
              <a:t>échelle croissants</a:t>
            </a:r>
            <a:endParaRPr lang="fr-FR" sz="2800">
              <a:latin typeface="Arial" charset="0"/>
            </a:endParaRP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FR" sz="1200">
                <a:latin typeface="Arial" charset="0"/>
              </a:rPr>
              <a:t> </a:t>
            </a:r>
          </a:p>
          <a:p>
            <a:pPr eaLnBrk="1" hangingPunct="1"/>
            <a:endParaRPr lang="fr-FR" sz="2400">
              <a:latin typeface="Arial" charset="0"/>
            </a:endParaRPr>
          </a:p>
          <a:p>
            <a:pPr eaLnBrk="1" hangingPunct="1"/>
            <a:endParaRPr lang="fr-FR" sz="2400">
              <a:latin typeface="Arial" charset="0"/>
            </a:endParaRPr>
          </a:p>
          <a:p>
            <a:pPr eaLnBrk="1" hangingPunct="1"/>
            <a:endParaRPr lang="fr-FR" sz="2400">
              <a:latin typeface="Arial" charset="0"/>
            </a:endParaRPr>
          </a:p>
          <a:p>
            <a:pPr eaLnBrk="1" hangingPunct="1"/>
            <a:endParaRPr lang="fr-FR" sz="2400">
              <a:latin typeface="Arial" charset="0"/>
            </a:endParaRPr>
          </a:p>
          <a:p>
            <a:pPr eaLnBrk="1" hangingPunct="1"/>
            <a:endParaRPr lang="fr-FR" sz="2400">
              <a:latin typeface="Arial" charset="0"/>
            </a:endParaRPr>
          </a:p>
          <a:p>
            <a:pPr eaLnBrk="1" hangingPunct="1">
              <a:buFontTx/>
              <a:buNone/>
            </a:pPr>
            <a:endParaRPr lang="fr-FR" sz="2400">
              <a:latin typeface="Arial" charset="0"/>
            </a:endParaRP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573463"/>
            <a:ext cx="76073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0" y="5876925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fr-FR">
                <a:latin typeface="Arial" charset="0"/>
              </a:rPr>
              <a:t> Dans ce cas les entreprises ont intérêt à se regrouper pour partager au mieux les coûts fixes : on parle de </a:t>
            </a:r>
            <a:r>
              <a:rPr lang="fr-FR" b="1">
                <a:latin typeface="Arial" charset="0"/>
              </a:rPr>
              <a:t>monopole naturel</a:t>
            </a:r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152400" y="1066800"/>
            <a:ext cx="86106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>
                <a:latin typeface="Arial" charset="0"/>
              </a:rPr>
              <a:t>Le coût de production est composé de 2 types de coût :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fr-FR">
                <a:latin typeface="Arial" charset="0"/>
              </a:rPr>
              <a:t> le </a:t>
            </a:r>
            <a:r>
              <a:rPr lang="fr-FR" b="1">
                <a:latin typeface="Arial" charset="0"/>
              </a:rPr>
              <a:t>coût variable </a:t>
            </a:r>
            <a:r>
              <a:rPr lang="fr-FR">
                <a:latin typeface="Arial" charset="0"/>
              </a:rPr>
              <a:t>de 1 euro qui doit être payé pour chaque unité produite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fr-FR">
                <a:latin typeface="Arial" charset="0"/>
              </a:rPr>
              <a:t> Le </a:t>
            </a:r>
            <a:r>
              <a:rPr lang="fr-FR" b="1">
                <a:latin typeface="Arial" charset="0"/>
              </a:rPr>
              <a:t>coût fixe </a:t>
            </a:r>
            <a:r>
              <a:rPr lang="fr-FR">
                <a:latin typeface="Arial" charset="0"/>
              </a:rPr>
              <a:t>qui doit être payé une fois pour toute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fr-FR">
                <a:latin typeface="Arial" charset="0"/>
              </a:rPr>
              <a:t>Le </a:t>
            </a:r>
            <a:r>
              <a:rPr lang="fr-FR" b="1">
                <a:latin typeface="Arial" charset="0"/>
              </a:rPr>
              <a:t>coût moyen</a:t>
            </a:r>
            <a:r>
              <a:rPr lang="fr-FR">
                <a:latin typeface="Arial" charset="0"/>
              </a:rPr>
              <a:t>= coût total/ nombre d’unités produites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77422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914400"/>
          </a:xfrm>
        </p:spPr>
        <p:txBody>
          <a:bodyPr/>
          <a:lstStyle/>
          <a:p>
            <a:pPr eaLnBrk="1" hangingPunct="1"/>
            <a:r>
              <a:rPr lang="fr-FR" sz="2800">
                <a:latin typeface="Arial" charset="0"/>
              </a:rPr>
              <a:t>Les caractéristiques techniques : </a:t>
            </a:r>
            <a:br>
              <a:rPr lang="fr-FR" sz="2800">
                <a:latin typeface="Arial" charset="0"/>
              </a:rPr>
            </a:br>
            <a:r>
              <a:rPr lang="fr-FR" sz="2800">
                <a:solidFill>
                  <a:srgbClr val="800000"/>
                </a:solidFill>
                <a:latin typeface="Arial" charset="0"/>
              </a:rPr>
              <a:t>3) les externalités positives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763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FR" sz="1200">
                <a:latin typeface="Arial" charset="0"/>
              </a:rPr>
              <a:t> </a:t>
            </a:r>
          </a:p>
          <a:p>
            <a:pPr eaLnBrk="1" hangingPunct="1"/>
            <a:r>
              <a:rPr lang="fr-FR" sz="2400" b="1">
                <a:latin typeface="Arial" charset="0"/>
              </a:rPr>
              <a:t>Externalités</a:t>
            </a:r>
            <a:r>
              <a:rPr lang="fr-FR" sz="2400">
                <a:latin typeface="Arial" charset="0"/>
              </a:rPr>
              <a:t> : résultat de l’</a:t>
            </a:r>
            <a:r>
              <a:rPr lang="fr-FR" altLang="ja-JP" sz="2400">
                <a:latin typeface="Arial" charset="0"/>
              </a:rPr>
              <a:t>action d’un agent qui affecte le bien-être ou le profit d</a:t>
            </a:r>
            <a:r>
              <a:rPr 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autres agents sans que cela ne donne lieu à une compensation sur le marché ( sans que cela ne fasse l</a:t>
            </a:r>
            <a:r>
              <a:rPr 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objet d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une transaction avec un prix)</a:t>
            </a:r>
          </a:p>
          <a:p>
            <a:pPr eaLnBrk="1" hangingPunct="1"/>
            <a:endParaRPr lang="fr-FR" sz="2400">
              <a:latin typeface="Arial" charset="0"/>
            </a:endParaRPr>
          </a:p>
          <a:p>
            <a:pPr eaLnBrk="1" hangingPunct="1"/>
            <a:r>
              <a:rPr lang="fr-FR" sz="2400" b="1">
                <a:latin typeface="Arial" charset="0"/>
              </a:rPr>
              <a:t>Externalités négatives </a:t>
            </a:r>
            <a:r>
              <a:rPr lang="fr-FR" sz="2400">
                <a:latin typeface="Arial" charset="0"/>
              </a:rPr>
              <a:t>: conséquence négative (pollution)</a:t>
            </a:r>
          </a:p>
          <a:p>
            <a:pPr eaLnBrk="1" hangingPunct="1"/>
            <a:endParaRPr lang="fr-FR" sz="2400">
              <a:latin typeface="Arial" charset="0"/>
            </a:endParaRPr>
          </a:p>
          <a:p>
            <a:pPr eaLnBrk="1" hangingPunct="1"/>
            <a:r>
              <a:rPr lang="fr-FR" sz="2400" b="1">
                <a:latin typeface="Arial" charset="0"/>
              </a:rPr>
              <a:t>Externalités positives </a:t>
            </a:r>
            <a:r>
              <a:rPr lang="fr-FR" sz="2400">
                <a:latin typeface="Arial" charset="0"/>
              </a:rPr>
              <a:t>: chacun a intérêt à ce que la production de l’autre augmente</a:t>
            </a:r>
          </a:p>
          <a:p>
            <a:pPr lvl="1" eaLnBrk="1" hangingPunct="1"/>
            <a:r>
              <a:rPr lang="fr-FR" sz="2000">
                <a:latin typeface="Arial" charset="0"/>
              </a:rPr>
              <a:t>exemple de Meade : l’horticulteur et l’apiculteur</a:t>
            </a:r>
          </a:p>
          <a:p>
            <a:pPr eaLnBrk="1" hangingPunct="1"/>
            <a:endParaRPr lang="fr-FR" sz="2400">
              <a:latin typeface="Arial" charset="0"/>
            </a:endParaRPr>
          </a:p>
          <a:p>
            <a:pPr eaLnBrk="1" hangingPunct="1"/>
            <a:endParaRPr lang="fr-FR" sz="2400">
              <a:latin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algn="l" eaLnBrk="1" hangingPunct="1"/>
            <a:r>
              <a:rPr lang="fr-FR">
                <a:latin typeface="Arial" charset="0"/>
              </a:rPr>
              <a:t>II.1.B.  </a:t>
            </a:r>
            <a:r>
              <a:rPr lang="fr-FR">
                <a:solidFill>
                  <a:srgbClr val="800000"/>
                </a:solidFill>
                <a:latin typeface="Arial" charset="0"/>
              </a:rPr>
              <a:t>Les</a:t>
            </a:r>
            <a:r>
              <a:rPr lang="fr-FR">
                <a:latin typeface="Arial" charset="0"/>
              </a:rPr>
              <a:t> </a:t>
            </a:r>
            <a:r>
              <a:rPr lang="fr-FR">
                <a:solidFill>
                  <a:srgbClr val="800000"/>
                </a:solidFill>
                <a:latin typeface="Arial" charset="0"/>
              </a:rPr>
              <a:t>caractéristiques humaines </a:t>
            </a:r>
            <a:r>
              <a:rPr lang="fr-FR">
                <a:latin typeface="Arial" charset="0"/>
              </a:rPr>
              <a:t>: les différences de compétences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458200" cy="4800600"/>
          </a:xfrm>
        </p:spPr>
        <p:txBody>
          <a:bodyPr/>
          <a:lstStyle/>
          <a:p>
            <a:pPr eaLnBrk="1" hangingPunct="1"/>
            <a:r>
              <a:rPr lang="fr-FR" sz="2400">
                <a:latin typeface="Arial" charset="0"/>
              </a:rPr>
              <a:t>L’une des raisons majeures pour lesquelles les individus se regroupent pour produire est qu’ils sont différents.</a:t>
            </a:r>
          </a:p>
          <a:p>
            <a:pPr eaLnBrk="1" hangingPunct="1"/>
            <a:r>
              <a:rPr lang="fr-FR" sz="2400">
                <a:latin typeface="Arial" charset="0"/>
              </a:rPr>
              <a:t>Ils peuvent tirer avantage de leurs différences de compétence pour produire plus efficacement ensemble qu’ils ne le feraient seuls.</a:t>
            </a:r>
          </a:p>
          <a:p>
            <a:pPr eaLnBrk="1" hangingPunct="1"/>
            <a:r>
              <a:rPr lang="fr-FR" sz="2400">
                <a:latin typeface="Arial" charset="0"/>
              </a:rPr>
              <a:t>Comment : en fractionnant en tâches distinctes le processus de production et en assignant ces tâches de manière à tenir compte des différences entre individus.</a:t>
            </a:r>
          </a:p>
          <a:p>
            <a:pPr eaLnBrk="1" hangingPunct="1"/>
            <a:r>
              <a:rPr lang="fr-FR" sz="2400">
                <a:latin typeface="Arial" charset="0"/>
              </a:rPr>
              <a:t>Si les ressources sont rares, les agents ont un intérêt mutuel à les affecter entre eux de façon optimale.</a:t>
            </a:r>
          </a:p>
          <a:p>
            <a:pPr eaLnBrk="1" hangingPunct="1"/>
            <a:r>
              <a:rPr lang="fr-FR" sz="2400">
                <a:latin typeface="Arial" charset="0"/>
              </a:rPr>
              <a:t>Spécialisation.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785225" cy="801687"/>
          </a:xfrm>
        </p:spPr>
        <p:txBody>
          <a:bodyPr/>
          <a:lstStyle/>
          <a:p>
            <a:pPr algn="l" eaLnBrk="1" hangingPunct="1"/>
            <a:r>
              <a:rPr lang="fr-FR" sz="2800">
                <a:latin typeface="Arial" charset="0"/>
              </a:rPr>
              <a:t>Les avantages absolus et comparatifs (relatifs) 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14400"/>
            <a:ext cx="8812212" cy="594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200">
                <a:latin typeface="Arial" charset="0"/>
              </a:rPr>
              <a:t>Afin de savoir comment affecter les individus à la réalisation des différentes tâches à effectuer, il faut comparer leurs compétences. </a:t>
            </a:r>
          </a:p>
          <a:p>
            <a:pPr eaLnBrk="1" hangingPunct="1">
              <a:lnSpc>
                <a:spcPct val="90000"/>
              </a:lnSpc>
            </a:pPr>
            <a:r>
              <a:rPr lang="fr-FR" sz="2200">
                <a:latin typeface="Arial" charset="0"/>
              </a:rPr>
              <a:t>Pour cela, comparer la productivité des individus ou leur coût de production.</a:t>
            </a:r>
          </a:p>
          <a:p>
            <a:pPr eaLnBrk="1" hangingPunct="1">
              <a:lnSpc>
                <a:spcPct val="90000"/>
              </a:lnSpc>
            </a:pPr>
            <a:endParaRPr lang="fr-FR" sz="10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2200">
                <a:latin typeface="Arial" charset="0"/>
              </a:rPr>
              <a:t>Un individu A a un </a:t>
            </a:r>
            <a:r>
              <a:rPr lang="fr-FR" sz="2200" b="1">
                <a:latin typeface="Arial" charset="0"/>
              </a:rPr>
              <a:t>avantage absolu</a:t>
            </a:r>
            <a:r>
              <a:rPr lang="fr-FR" sz="2200">
                <a:latin typeface="Arial" charset="0"/>
              </a:rPr>
              <a:t> par rapport à un individu B dans la production d’un bien 1 si : 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>
                <a:latin typeface="Arial" charset="0"/>
              </a:rPr>
              <a:t>La productivité de A est supérieure à la productivité de B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>
                <a:latin typeface="Arial" charset="0"/>
              </a:rPr>
              <a:t>Le coût de production de A est inférieur au coût de production de B</a:t>
            </a:r>
          </a:p>
          <a:p>
            <a:pPr lvl="1" eaLnBrk="1" hangingPunct="1">
              <a:lnSpc>
                <a:spcPct val="90000"/>
              </a:lnSpc>
            </a:pPr>
            <a:endParaRPr lang="fr-FR" sz="10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2200">
                <a:latin typeface="Arial" charset="0"/>
              </a:rPr>
              <a:t>Un individu A a un </a:t>
            </a:r>
            <a:r>
              <a:rPr lang="fr-FR" sz="2200" b="1">
                <a:latin typeface="Arial" charset="0"/>
              </a:rPr>
              <a:t>avantage comparatif</a:t>
            </a:r>
            <a:r>
              <a:rPr lang="fr-FR" sz="2200">
                <a:latin typeface="Arial" charset="0"/>
              </a:rPr>
              <a:t> par rapport à un individu B dans la production d</a:t>
            </a:r>
            <a:r>
              <a:rPr lang="ja-JP" altLang="fr-FR" sz="2200">
                <a:latin typeface="Arial" charset="0"/>
              </a:rPr>
              <a:t>’</a:t>
            </a:r>
            <a:r>
              <a:rPr lang="fr-FR" altLang="ja-JP" sz="2200">
                <a:latin typeface="Arial" charset="0"/>
              </a:rPr>
              <a:t>un bien 1 relativement à la production d</a:t>
            </a:r>
            <a:r>
              <a:rPr lang="ja-JP" altLang="fr-FR" sz="2200">
                <a:latin typeface="Arial" charset="0"/>
              </a:rPr>
              <a:t>’</a:t>
            </a:r>
            <a:r>
              <a:rPr lang="fr-FR" altLang="ja-JP" sz="2200">
                <a:latin typeface="Arial" charset="0"/>
              </a:rPr>
              <a:t>un bien 2 si :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>
                <a:latin typeface="Arial" charset="0"/>
              </a:rPr>
              <a:t>(productivité de A en bien 1 /  productivité de A en bien 2) est supérieur à (productivité de B en bien 1 /  productivité de B en bien 2) 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>
                <a:latin typeface="Arial" charset="0"/>
              </a:rPr>
              <a:t>(coût de A en bien 1 /  coût de A en bien 2) est inférieur à (coût de B en bien 1 /  coût de B en bien 2) 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>
                <a:latin typeface="Arial" charset="0"/>
              </a:rPr>
              <a:t>L’individu qui a l’avantage comparatif est celui qui a le </a:t>
            </a:r>
            <a:r>
              <a:rPr lang="fr-FR" sz="2000" b="1">
                <a:latin typeface="Arial" charset="0"/>
              </a:rPr>
              <a:t>coût d’opportunité </a:t>
            </a:r>
            <a:r>
              <a:rPr lang="fr-FR" sz="2000">
                <a:latin typeface="Arial" charset="0"/>
              </a:rPr>
              <a:t>le plus faible.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Productivité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imes New Roman" charset="0"/>
              </a:rPr>
              <a:t>Quantité produite par unité de temps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 charset="0"/>
              </a:rPr>
              <a:t>Exemple: productivité horaire: quantité produite par heure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 charset="0"/>
              </a:rPr>
              <a:t>Productivité par travailleur: quantité produite par un travailleur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 charset="0"/>
              </a:rPr>
              <a:t>Coût de production= coût de l’heure de travail = salaire horaire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 charset="0"/>
              </a:rPr>
              <a:t>Productivité plus élevée </a:t>
            </a:r>
            <a:r>
              <a:rPr lang="fr-FR">
                <a:latin typeface="Times New Roman" charset="0"/>
                <a:sym typeface="Wingdings" charset="0"/>
              </a:rPr>
              <a:t></a:t>
            </a:r>
            <a:r>
              <a:rPr lang="en-US">
                <a:latin typeface="Times New Roman" charset="0"/>
              </a:rPr>
              <a:t> coût plus faible</a:t>
            </a:r>
          </a:p>
          <a:p>
            <a:pPr>
              <a:lnSpc>
                <a:spcPct val="90000"/>
              </a:lnSpc>
            </a:pPr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990600"/>
          </a:xfrm>
        </p:spPr>
        <p:txBody>
          <a:bodyPr/>
          <a:lstStyle/>
          <a:p>
            <a:pPr algn="l" eaLnBrk="1" hangingPunct="1"/>
            <a:r>
              <a:rPr lang="fr-FR" sz="3600">
                <a:latin typeface="Arial" charset="0"/>
              </a:rPr>
              <a:t>II.1   </a:t>
            </a:r>
            <a:r>
              <a:rPr lang="fr-FR" sz="3600">
                <a:solidFill>
                  <a:srgbClr val="800000"/>
                </a:solidFill>
                <a:latin typeface="Arial" charset="0"/>
              </a:rPr>
              <a:t>Les sources de la coopération dans la production </a:t>
            </a:r>
            <a:br>
              <a:rPr lang="fr-FR" sz="3600">
                <a:solidFill>
                  <a:srgbClr val="800000"/>
                </a:solidFill>
                <a:latin typeface="Arial" charset="0"/>
              </a:rPr>
            </a:br>
            <a:endParaRPr lang="fr-FR" sz="3600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580" y="2007680"/>
            <a:ext cx="8534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400">
                <a:latin typeface="Arial" charset="0"/>
              </a:rPr>
              <a:t>Il y a </a:t>
            </a:r>
            <a:r>
              <a:rPr lang="fr-FR" sz="2400" b="1">
                <a:latin typeface="Arial" charset="0"/>
              </a:rPr>
              <a:t>gain à la coopération</a:t>
            </a:r>
            <a:r>
              <a:rPr lang="fr-FR" sz="2400">
                <a:latin typeface="Arial" charset="0"/>
              </a:rPr>
              <a:t> si la production obtenue en travaillant ensemble est supérieure à la somme des productions obtenues séparément</a:t>
            </a:r>
          </a:p>
          <a:p>
            <a:pPr eaLnBrk="1" hangingPunct="1">
              <a:lnSpc>
                <a:spcPct val="80000"/>
              </a:lnSpc>
            </a:pPr>
            <a:endParaRPr lang="fr-FR" sz="120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fr-FR" sz="2400">
                <a:latin typeface="Arial" charset="0"/>
              </a:rPr>
              <a:t>Ce gain à la coopération peut provenir : </a:t>
            </a:r>
          </a:p>
          <a:p>
            <a:pPr lvl="1" eaLnBrk="1" hangingPunct="1">
              <a:lnSpc>
                <a:spcPct val="80000"/>
              </a:lnSpc>
            </a:pPr>
            <a:r>
              <a:rPr lang="fr-FR">
                <a:latin typeface="Arial" charset="0"/>
              </a:rPr>
              <a:t>de caractéristiques techniques</a:t>
            </a:r>
          </a:p>
          <a:p>
            <a:pPr lvl="2" eaLnBrk="1" hangingPunct="1">
              <a:lnSpc>
                <a:spcPct val="80000"/>
              </a:lnSpc>
            </a:pPr>
            <a:r>
              <a:rPr lang="fr-FR">
                <a:latin typeface="Arial" charset="0"/>
              </a:rPr>
              <a:t>Rendements d’échelle croissants</a:t>
            </a:r>
          </a:p>
          <a:p>
            <a:pPr lvl="2" eaLnBrk="1" hangingPunct="1">
              <a:lnSpc>
                <a:spcPct val="80000"/>
              </a:lnSpc>
            </a:pPr>
            <a:r>
              <a:rPr lang="fr-FR">
                <a:latin typeface="Arial" charset="0"/>
              </a:rPr>
              <a:t>Externalités</a:t>
            </a:r>
          </a:p>
          <a:p>
            <a:pPr lvl="2" eaLnBrk="1" hangingPunct="1">
              <a:lnSpc>
                <a:spcPct val="80000"/>
              </a:lnSpc>
            </a:pPr>
            <a:r>
              <a:rPr lang="fr-FR">
                <a:latin typeface="Arial" charset="0"/>
              </a:rPr>
              <a:t>Productivité marginale croissante</a:t>
            </a:r>
          </a:p>
          <a:p>
            <a:pPr lvl="1" eaLnBrk="1" hangingPunct="1">
              <a:lnSpc>
                <a:spcPct val="80000"/>
              </a:lnSpc>
            </a:pPr>
            <a:r>
              <a:rPr lang="fr-FR">
                <a:latin typeface="Arial" charset="0"/>
              </a:rPr>
              <a:t>de caractéristiques humaines  </a:t>
            </a:r>
          </a:p>
          <a:p>
            <a:pPr lvl="2" eaLnBrk="1" hangingPunct="1">
              <a:lnSpc>
                <a:spcPct val="80000"/>
              </a:lnSpc>
            </a:pPr>
            <a:r>
              <a:rPr lang="fr-FR">
                <a:latin typeface="Arial" charset="0"/>
              </a:rPr>
              <a:t>Avantages absolus</a:t>
            </a:r>
          </a:p>
          <a:p>
            <a:pPr lvl="2" eaLnBrk="1" hangingPunct="1">
              <a:lnSpc>
                <a:spcPct val="80000"/>
              </a:lnSpc>
            </a:pPr>
            <a:r>
              <a:rPr lang="fr-FR">
                <a:latin typeface="Arial" charset="0"/>
              </a:rPr>
              <a:t>Avantages comparatifs</a:t>
            </a:r>
          </a:p>
          <a:p>
            <a:pPr lvl="3" eaLnBrk="1" hangingPunct="1">
              <a:lnSpc>
                <a:spcPct val="80000"/>
              </a:lnSpc>
            </a:pPr>
            <a:r>
              <a:rPr lang="fr-FR">
                <a:latin typeface="Arial" charset="0"/>
              </a:rPr>
              <a:t>Avantages dynamiques: apprentissage par la pratique </a:t>
            </a:r>
            <a:endParaRPr lang="fr-FR">
              <a:latin typeface="Times New Roman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DE7AB8F-82FD-4EBE-8E0C-593B713CDA1A}"/>
              </a:ext>
            </a:extLst>
          </p:cNvPr>
          <p:cNvSpPr/>
          <p:nvPr/>
        </p:nvSpPr>
        <p:spPr>
          <a:xfrm>
            <a:off x="683568" y="1285201"/>
            <a:ext cx="5868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solidFill>
                  <a:srgbClr val="800000"/>
                </a:solidFill>
                <a:latin typeface="Arial" charset="0"/>
              </a:rPr>
              <a:t>Mise à jour : déjà vu en macroéconomie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229600" cy="762000"/>
          </a:xfrm>
        </p:spPr>
        <p:txBody>
          <a:bodyPr/>
          <a:lstStyle/>
          <a:p>
            <a:pPr algn="l" eaLnBrk="1" hangingPunct="1"/>
            <a:r>
              <a:rPr lang="fr-FR" sz="2800">
                <a:latin typeface="Arial" charset="0"/>
              </a:rPr>
              <a:t>Exemple 1 : Avantages absolus et comparatifs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3276600"/>
          </a:xfrm>
        </p:spPr>
        <p:txBody>
          <a:bodyPr/>
          <a:lstStyle/>
          <a:p>
            <a:pPr marL="280988" indent="-280988" eaLnBrk="1" hangingPunct="1">
              <a:lnSpc>
                <a:spcPct val="90000"/>
              </a:lnSpc>
              <a:buFontTx/>
              <a:buNone/>
            </a:pPr>
            <a:r>
              <a:rPr lang="fr-FR" sz="2400">
                <a:latin typeface="Arial" charset="0"/>
              </a:rPr>
              <a:t>Pierre et Paul fabriquent des ordinateurs. </a:t>
            </a:r>
          </a:p>
          <a:p>
            <a:pPr marL="280988" indent="-280988" eaLnBrk="1" hangingPunct="1">
              <a:lnSpc>
                <a:spcPct val="90000"/>
              </a:lnSpc>
              <a:buFontTx/>
              <a:buNone/>
            </a:pPr>
            <a:endParaRPr lang="fr-FR" sz="1000">
              <a:latin typeface="Arial" charset="0"/>
            </a:endParaRPr>
          </a:p>
          <a:p>
            <a:pPr marL="280988" indent="-280988" eaLnBrk="1" hangingPunct="1">
              <a:lnSpc>
                <a:spcPct val="90000"/>
              </a:lnSpc>
              <a:buFontTx/>
              <a:buNone/>
            </a:pPr>
            <a:r>
              <a:rPr lang="fr-FR" sz="2400">
                <a:latin typeface="Arial" charset="0"/>
              </a:rPr>
              <a:t>Supposons que pour fabriquer un ordinateur, il faille produire une unité centrale et un écran. On dit que la fonction de production d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ordinateur est une fonction à facteurs complémentaires. </a:t>
            </a:r>
          </a:p>
          <a:p>
            <a:pPr marL="280988" indent="-280988" eaLnBrk="1" hangingPunct="1">
              <a:lnSpc>
                <a:spcPct val="90000"/>
              </a:lnSpc>
              <a:buFontTx/>
              <a:buNone/>
            </a:pPr>
            <a:endParaRPr lang="fr-FR" sz="1000">
              <a:latin typeface="Arial" charset="0"/>
            </a:endParaRPr>
          </a:p>
          <a:p>
            <a:pPr marL="280988" indent="-280988" eaLnBrk="1" hangingPunct="1">
              <a:lnSpc>
                <a:spcPct val="90000"/>
              </a:lnSpc>
              <a:buFontTx/>
              <a:buNone/>
            </a:pPr>
            <a:r>
              <a:rPr lang="fr-FR" sz="2400">
                <a:latin typeface="Arial" charset="0"/>
              </a:rPr>
              <a:t>Le tableau suivant indique la production réalisée par Pierre et Paul en un mois lorsqu’ils consacrent tout leur temps à une tâche seulement</a:t>
            </a:r>
          </a:p>
        </p:txBody>
      </p:sp>
      <p:graphicFrame>
        <p:nvGraphicFramePr>
          <p:cNvPr id="25623" name="Group 23"/>
          <p:cNvGraphicFramePr>
            <a:graphicFrameLocks noGrp="1"/>
          </p:cNvGraphicFramePr>
          <p:nvPr/>
        </p:nvGraphicFramePr>
        <p:xfrm>
          <a:off x="838200" y="4648200"/>
          <a:ext cx="7086600" cy="155575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Production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en un mois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Pierre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Paul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Ecran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Unité centrale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3" y="150813"/>
            <a:ext cx="8229600" cy="762000"/>
          </a:xfrm>
        </p:spPr>
        <p:txBody>
          <a:bodyPr/>
          <a:lstStyle/>
          <a:p>
            <a:pPr algn="l" eaLnBrk="1" hangingPunct="1"/>
            <a:r>
              <a:rPr lang="fr-FR" sz="2800">
                <a:latin typeface="Arial" charset="0"/>
              </a:rPr>
              <a:t>Exemple 1 : Avantages absolus et comparatifs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914400"/>
          </a:xfrm>
        </p:spPr>
        <p:txBody>
          <a:bodyPr/>
          <a:lstStyle/>
          <a:p>
            <a:pPr marL="280988" indent="-280988" eaLnBrk="1" hangingPunct="1">
              <a:lnSpc>
                <a:spcPct val="80000"/>
              </a:lnSpc>
            </a:pPr>
            <a:r>
              <a:rPr lang="fr-FR" sz="2400">
                <a:latin typeface="Arial" charset="0"/>
              </a:rPr>
              <a:t>En deux mois, si chacun produit seul, sans spécialisation, 1 mois dans chaque activité, les productions sont les suivantes:</a:t>
            </a:r>
          </a:p>
        </p:txBody>
      </p:sp>
      <p:graphicFrame>
        <p:nvGraphicFramePr>
          <p:cNvPr id="26658" name="Group 34"/>
          <p:cNvGraphicFramePr>
            <a:graphicFrameLocks noGrp="1"/>
          </p:cNvGraphicFramePr>
          <p:nvPr/>
        </p:nvGraphicFramePr>
        <p:xfrm>
          <a:off x="609600" y="2209800"/>
          <a:ext cx="7010400" cy="2217739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6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Production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en deux mois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Ecrans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UC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Ordinateurs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Pierre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Paul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Total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229600" cy="762000"/>
          </a:xfrm>
        </p:spPr>
        <p:txBody>
          <a:bodyPr/>
          <a:lstStyle/>
          <a:p>
            <a:pPr algn="l" eaLnBrk="1" hangingPunct="1"/>
            <a:r>
              <a:rPr lang="fr-FR" sz="2800">
                <a:latin typeface="Arial" charset="0"/>
              </a:rPr>
              <a:t>Exemple 1 : Avantages absolus et comparatifs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486400"/>
          </a:xfrm>
        </p:spPr>
        <p:txBody>
          <a:bodyPr/>
          <a:lstStyle/>
          <a:p>
            <a:pPr marL="280988" indent="-280988" eaLnBrk="1" hangingPunct="1"/>
            <a:r>
              <a:rPr lang="fr-FR" sz="2400">
                <a:latin typeface="Arial" charset="0"/>
              </a:rPr>
              <a:t>Paul est plus productif que Pierre dans la production d’écrans (Prod de Paul &gt; Prod de Pierre car 5 &gt;3) : on dit que Paul a un avantage absolu sur Pierre dans la production d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écrans</a:t>
            </a:r>
          </a:p>
          <a:p>
            <a:pPr marL="280988" indent="-280988" eaLnBrk="1" hangingPunct="1">
              <a:buFontTx/>
              <a:buNone/>
            </a:pPr>
            <a:endParaRPr lang="fr-FR" sz="2400">
              <a:latin typeface="Arial" charset="0"/>
            </a:endParaRPr>
          </a:p>
          <a:p>
            <a:pPr marL="280988" indent="-280988" eaLnBrk="1" hangingPunct="1"/>
            <a:r>
              <a:rPr lang="fr-FR" sz="2400">
                <a:latin typeface="Arial" charset="0"/>
              </a:rPr>
              <a:t>Pierre est plus productif que Paul dans la production d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unités centrales (Prod de Pierre &gt; Prod de Paul car 9 &gt;1) : on dit que Pierre a un avantage absolu sur Paul dans la production d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unités centrales</a:t>
            </a:r>
          </a:p>
          <a:p>
            <a:pPr marL="280988" indent="-280988" eaLnBrk="1" hangingPunct="1"/>
            <a:endParaRPr lang="fr-FR" sz="2400">
              <a:latin typeface="Arial" charset="0"/>
            </a:endParaRPr>
          </a:p>
          <a:p>
            <a:pPr marL="280988" indent="-280988" eaLnBrk="1" hangingPunct="1"/>
            <a:r>
              <a:rPr lang="fr-FR" sz="2400">
                <a:latin typeface="Arial" charset="0"/>
              </a:rPr>
              <a:t>Dans ce cas, il faut que les deux agents se spécialisent selon leur avantage absolu : Pierre se spécialise dans la production d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UC et Paul dans la production d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écrans</a:t>
            </a:r>
            <a:endParaRPr lang="fr-FR" sz="2400">
              <a:latin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9063" y="74613"/>
            <a:ext cx="8229600" cy="762000"/>
          </a:xfrm>
        </p:spPr>
        <p:txBody>
          <a:bodyPr/>
          <a:lstStyle/>
          <a:p>
            <a:pPr algn="l" eaLnBrk="1" hangingPunct="1"/>
            <a:r>
              <a:rPr lang="fr-FR" sz="2800">
                <a:latin typeface="Arial" charset="0"/>
              </a:rPr>
              <a:t>Exemple 1 : Avantages absolus et comparatifs</a:t>
            </a:r>
          </a:p>
        </p:txBody>
      </p:sp>
      <p:sp>
        <p:nvSpPr>
          <p:cNvPr id="5734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914400"/>
          </a:xfrm>
        </p:spPr>
        <p:txBody>
          <a:bodyPr/>
          <a:lstStyle/>
          <a:p>
            <a:pPr marL="280988" indent="-280988" eaLnBrk="1" hangingPunct="1">
              <a:lnSpc>
                <a:spcPct val="90000"/>
              </a:lnSpc>
            </a:pPr>
            <a:r>
              <a:rPr lang="fr-FR">
                <a:latin typeface="Arial" charset="0"/>
              </a:rPr>
              <a:t>En deux mois, s’</a:t>
            </a:r>
            <a:r>
              <a:rPr lang="fr-FR" altLang="ja-JP">
                <a:latin typeface="Arial" charset="0"/>
              </a:rPr>
              <a:t>ils coopèrent et se spécialisent, les productions sont les suivantes </a:t>
            </a:r>
          </a:p>
          <a:p>
            <a:pPr marL="280988" indent="-280988" eaLnBrk="1" hangingPunct="1">
              <a:lnSpc>
                <a:spcPct val="90000"/>
              </a:lnSpc>
            </a:pPr>
            <a:endParaRPr lang="fr-FR">
              <a:latin typeface="Arial" charset="0"/>
            </a:endParaRPr>
          </a:p>
        </p:txBody>
      </p:sp>
      <p:graphicFrame>
        <p:nvGraphicFramePr>
          <p:cNvPr id="28706" name="Group 34"/>
          <p:cNvGraphicFramePr>
            <a:graphicFrameLocks noGrp="1"/>
          </p:cNvGraphicFramePr>
          <p:nvPr/>
        </p:nvGraphicFramePr>
        <p:xfrm>
          <a:off x="685800" y="2133600"/>
          <a:ext cx="7010400" cy="2486026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7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Production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en deux mois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Ecrans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UC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Ordinateurs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Pierre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9x2 = 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Paul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5x2 =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7374" name="Text Box 1071"/>
          <p:cNvSpPr txBox="1">
            <a:spLocks noChangeArrowheads="1"/>
          </p:cNvSpPr>
          <p:nvPr/>
        </p:nvSpPr>
        <p:spPr bwMode="auto">
          <a:xfrm>
            <a:off x="457200" y="5029200"/>
            <a:ext cx="8229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>
                <a:latin typeface="Arial" charset="0"/>
              </a:rPr>
              <a:t>Dans ce cas, le </a:t>
            </a:r>
            <a:r>
              <a:rPr lang="fr-FR" b="1">
                <a:latin typeface="Arial" charset="0"/>
              </a:rPr>
              <a:t>gain issu de la coopération</a:t>
            </a:r>
            <a:r>
              <a:rPr lang="fr-FR">
                <a:latin typeface="Arial" charset="0"/>
              </a:rPr>
              <a:t> est égal à la différence entre la production obtenue à deux et la somme des productions obtenues en travaillant chacun seul</a:t>
            </a:r>
          </a:p>
          <a:p>
            <a:pPr eaLnBrk="1" hangingPunct="1">
              <a:spcBef>
                <a:spcPct val="50000"/>
              </a:spcBef>
            </a:pPr>
            <a:r>
              <a:rPr lang="fr-FR">
                <a:latin typeface="Arial" charset="0"/>
              </a:rPr>
              <a:t>= 10 – 4 = 6 ordinateurs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762000"/>
          </a:xfrm>
        </p:spPr>
        <p:txBody>
          <a:bodyPr/>
          <a:lstStyle/>
          <a:p>
            <a:pPr algn="l" eaLnBrk="1" hangingPunct="1"/>
            <a:r>
              <a:rPr lang="fr-FR" sz="2800">
                <a:latin typeface="Arial" charset="0"/>
              </a:rPr>
              <a:t>Exemple 2 : Avantages absolus et comparatifs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752475"/>
          </a:xfrm>
        </p:spPr>
        <p:txBody>
          <a:bodyPr/>
          <a:lstStyle/>
          <a:p>
            <a:pPr marL="280988" indent="-280988" eaLnBrk="1" hangingPunct="1">
              <a:lnSpc>
                <a:spcPct val="90000"/>
              </a:lnSpc>
              <a:buFontTx/>
              <a:buNone/>
            </a:pPr>
            <a:r>
              <a:rPr lang="fr-FR" sz="2400">
                <a:latin typeface="Arial" charset="0"/>
              </a:rPr>
              <a:t>Supposons à présent que Pierre et Paul peuvent réaliser seuls les productions suivantes en un mois : </a:t>
            </a:r>
          </a:p>
        </p:txBody>
      </p:sp>
      <p:graphicFrame>
        <p:nvGraphicFramePr>
          <p:cNvPr id="29749" name="Group 53"/>
          <p:cNvGraphicFramePr>
            <a:graphicFrameLocks noGrp="1"/>
          </p:cNvGraphicFramePr>
          <p:nvPr/>
        </p:nvGraphicFramePr>
        <p:xfrm>
          <a:off x="755650" y="1844675"/>
          <a:ext cx="7086600" cy="155575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Production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en un mois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Pierre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Paul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Ecran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Unité centrale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413" name="Text Box 22"/>
          <p:cNvSpPr txBox="1">
            <a:spLocks noChangeArrowheads="1"/>
          </p:cNvSpPr>
          <p:nvPr/>
        </p:nvSpPr>
        <p:spPr bwMode="auto">
          <a:xfrm>
            <a:off x="395288" y="3644900"/>
            <a:ext cx="8382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fr-FR">
                <a:latin typeface="Arial" charset="0"/>
              </a:rPr>
              <a:t> Pierre a donc un avantage absolu dans les 2 tâches, puisqu’il produit plus que Paul en écran et en unité centrale</a:t>
            </a:r>
            <a:endParaRPr lang="fr-FR"/>
          </a:p>
        </p:txBody>
      </p:sp>
      <p:graphicFrame>
        <p:nvGraphicFramePr>
          <p:cNvPr id="29751" name="Group 55"/>
          <p:cNvGraphicFramePr>
            <a:graphicFrameLocks noGrp="1"/>
          </p:cNvGraphicFramePr>
          <p:nvPr/>
        </p:nvGraphicFramePr>
        <p:xfrm>
          <a:off x="755650" y="4437063"/>
          <a:ext cx="7162800" cy="2217738"/>
        </p:xfrm>
        <a:graphic>
          <a:graphicData uri="http://schemas.openxmlformats.org/drawingml/2006/table">
            <a:tbl>
              <a:tblPr/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6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Production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en deux mois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Ecrans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UC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Ordinateurs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Pierre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Paul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Total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410200"/>
          </a:xfrm>
        </p:spPr>
        <p:txBody>
          <a:bodyPr/>
          <a:lstStyle/>
          <a:p>
            <a:pPr eaLnBrk="1" hangingPunct="1">
              <a:defRPr/>
            </a:pPr>
            <a:r>
              <a:rPr lang="fr-FR" sz="2400">
                <a:latin typeface="Arial" charset="0"/>
              </a:rPr>
              <a:t>Comment les individus qui, comme Paul, ont un désavantage absolu en tout trouvent-ils leur place dans la société ? </a:t>
            </a:r>
          </a:p>
          <a:p>
            <a:pPr eaLnBrk="1" hangingPunct="1">
              <a:defRPr/>
            </a:pPr>
            <a:r>
              <a:rPr lang="fr-FR" sz="2400">
                <a:latin typeface="Arial" charset="0"/>
              </a:rPr>
              <a:t>En exploitant leur avantage comparatif, c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sz="2400">
                <a:latin typeface="Arial" charset="0"/>
              </a:rPr>
              <a:t>est-à-dire en se spécialisant dans la tâche dans laquelle ils sont relativement plus productif que dans l’autre tâche par rapport à l’autre agent.</a:t>
            </a:r>
          </a:p>
          <a:p>
            <a:pPr eaLnBrk="1" hangingPunct="1">
              <a:defRPr/>
            </a:pPr>
            <a:r>
              <a:rPr lang="fr-FR" sz="2400">
                <a:latin typeface="Arial" charset="0"/>
              </a:rPr>
              <a:t>Pour savoir qui a un avantage comparatif dans la production d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sz="2400">
                <a:latin typeface="Arial" charset="0"/>
              </a:rPr>
              <a:t>écrans, on va comparer le ratio suivant des deux agents :  </a:t>
            </a:r>
          </a:p>
          <a:p>
            <a:pPr marL="280988" indent="-280988" eaLnBrk="1" hangingPunct="1">
              <a:buFontTx/>
              <a:buNone/>
              <a:defRPr/>
            </a:pPr>
            <a:r>
              <a:rPr lang="fr-FR" sz="2400">
                <a:latin typeface="Arial" charset="0"/>
              </a:rPr>
              <a:t>			Production d’ écran / Production d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sz="2400">
                <a:latin typeface="Arial" charset="0"/>
              </a:rPr>
              <a:t>UC</a:t>
            </a:r>
          </a:p>
          <a:p>
            <a:pPr marL="280988" indent="-280988" eaLnBrk="1" hangingPunct="1">
              <a:buFontTx/>
              <a:buNone/>
              <a:defRPr/>
            </a:pPr>
            <a:endParaRPr lang="fr-FR" sz="2400">
              <a:latin typeface="Arial" charset="0"/>
            </a:endParaRPr>
          </a:p>
          <a:p>
            <a:pPr marL="280988" indent="-280988" eaLnBrk="1" hangingPunct="1">
              <a:defRPr/>
            </a:pPr>
            <a:endParaRPr lang="fr-FR">
              <a:latin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153400" cy="1066800"/>
          </a:xfrm>
        </p:spPr>
        <p:txBody>
          <a:bodyPr/>
          <a:lstStyle/>
          <a:p>
            <a:pPr marL="280988" indent="-280988" eaLnBrk="1" hangingPunct="1">
              <a:lnSpc>
                <a:spcPct val="90000"/>
              </a:lnSpc>
              <a:buFontTx/>
              <a:buNone/>
            </a:pPr>
            <a:endParaRPr lang="fr-FR" sz="900">
              <a:latin typeface="Arial" charset="0"/>
            </a:endParaRPr>
          </a:p>
          <a:p>
            <a:pPr marL="280988" indent="-280988" eaLnBrk="1" hangingPunct="1">
              <a:lnSpc>
                <a:spcPct val="90000"/>
              </a:lnSpc>
            </a:pPr>
            <a:endParaRPr lang="fr-FR" sz="2000">
              <a:latin typeface="Arial" charset="0"/>
            </a:endParaRPr>
          </a:p>
          <a:p>
            <a:pPr marL="280988" indent="-280988" eaLnBrk="1" hangingPunct="1">
              <a:lnSpc>
                <a:spcPct val="90000"/>
              </a:lnSpc>
            </a:pPr>
            <a:endParaRPr lang="fr-FR" sz="2000">
              <a:latin typeface="Arial" charset="0"/>
            </a:endParaRPr>
          </a:p>
          <a:p>
            <a:pPr marL="280988" indent="-280988" eaLnBrk="1" hangingPunct="1">
              <a:lnSpc>
                <a:spcPct val="90000"/>
              </a:lnSpc>
            </a:pPr>
            <a:endParaRPr lang="fr-FR" sz="2000">
              <a:latin typeface="Arial" charset="0"/>
            </a:endParaRPr>
          </a:p>
          <a:p>
            <a:pPr marL="280988" indent="-280988" eaLnBrk="1" hangingPunct="1">
              <a:lnSpc>
                <a:spcPct val="90000"/>
              </a:lnSpc>
              <a:buFontTx/>
              <a:buNone/>
            </a:pPr>
            <a:endParaRPr lang="fr-FR" sz="2000">
              <a:latin typeface="Arial" charset="0"/>
            </a:endParaRPr>
          </a:p>
        </p:txBody>
      </p:sp>
      <p:graphicFrame>
        <p:nvGraphicFramePr>
          <p:cNvPr id="31767" name="Group 23"/>
          <p:cNvGraphicFramePr>
            <a:graphicFrameLocks noGrp="1"/>
          </p:cNvGraphicFramePr>
          <p:nvPr/>
        </p:nvGraphicFramePr>
        <p:xfrm>
          <a:off x="228600" y="457200"/>
          <a:ext cx="8305800" cy="2497138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3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Avantage comparatif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Pierre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Paul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en écran :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écran / UC 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 / 9 = 0,33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écran / UC =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1/ 5 = 0,2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en unité centrale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UC / écran 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 / 3 =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UC / écran 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5/1 =5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508" name="Text Box 95"/>
          <p:cNvSpPr txBox="1">
            <a:spLocks noChangeArrowheads="1"/>
          </p:cNvSpPr>
          <p:nvPr/>
        </p:nvSpPr>
        <p:spPr bwMode="auto">
          <a:xfrm>
            <a:off x="304800" y="3352800"/>
            <a:ext cx="86106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fr-FR">
                <a:latin typeface="Arial" charset="0"/>
              </a:rPr>
              <a:t> Pierre a un avantage comparatif en écran ( car 0,33 &gt; 0,2)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fr-FR">
                <a:latin typeface="Arial" charset="0"/>
              </a:rPr>
              <a:t> Paul à un avantage comparatif en UC ( car 5&gt;3)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fr-FR">
                <a:latin typeface="Arial" charset="0"/>
              </a:rPr>
              <a:t> Chacun doit se spécialiser dans la tâche où il a un avantage comparatif pour que les 2 tâches soient effectuées de manière plus productive. 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fr-FR">
                <a:latin typeface="Arial" charset="0"/>
              </a:rPr>
              <a:t> En produisant des UC, Paul libère du temps à Pierre pour qu’il puisse produire plus d’écrans.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914400"/>
          </a:xfrm>
        </p:spPr>
        <p:txBody>
          <a:bodyPr/>
          <a:lstStyle/>
          <a:p>
            <a:pPr marL="280988" indent="-280988" eaLnBrk="1" hangingPunct="1">
              <a:lnSpc>
                <a:spcPct val="90000"/>
              </a:lnSpc>
            </a:pPr>
            <a:r>
              <a:rPr lang="fr-FR">
                <a:latin typeface="Arial" charset="0"/>
              </a:rPr>
              <a:t>En deux mois, s’ils coopèrent et se spécialisent, les productions sont les suivantes:</a:t>
            </a:r>
          </a:p>
          <a:p>
            <a:pPr marL="280988" indent="-280988" eaLnBrk="1" hangingPunct="1">
              <a:lnSpc>
                <a:spcPct val="90000"/>
              </a:lnSpc>
            </a:pPr>
            <a:endParaRPr lang="fr-FR">
              <a:latin typeface="Arial" charset="0"/>
            </a:endParaRPr>
          </a:p>
        </p:txBody>
      </p:sp>
      <p:graphicFrame>
        <p:nvGraphicFramePr>
          <p:cNvPr id="32802" name="Group 34"/>
          <p:cNvGraphicFramePr>
            <a:graphicFrameLocks noGrp="1"/>
          </p:cNvGraphicFramePr>
          <p:nvPr/>
        </p:nvGraphicFramePr>
        <p:xfrm>
          <a:off x="609600" y="2133600"/>
          <a:ext cx="7010400" cy="2486026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7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Production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en deux mois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Ecrans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UC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Ordinateurs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Pierre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3x2 =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Paul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5x2 =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565" name="Text Box 31"/>
          <p:cNvSpPr txBox="1">
            <a:spLocks noChangeArrowheads="1"/>
          </p:cNvSpPr>
          <p:nvPr/>
        </p:nvSpPr>
        <p:spPr bwMode="auto">
          <a:xfrm>
            <a:off x="609600" y="4876800"/>
            <a:ext cx="8077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>
                <a:latin typeface="Arial" charset="0"/>
              </a:rPr>
              <a:t>Dans ce cas, le </a:t>
            </a:r>
            <a:r>
              <a:rPr lang="fr-FR" b="1">
                <a:latin typeface="Arial" charset="0"/>
              </a:rPr>
              <a:t>gain issu de la coopération</a:t>
            </a:r>
            <a:r>
              <a:rPr lang="fr-FR">
                <a:latin typeface="Arial" charset="0"/>
              </a:rPr>
              <a:t> est égale à la différence entre la production obtenue à deux et la somme des productions obtenues seuls = 6 – 4 = 2 ordinateurs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re 1"/>
          <p:cNvSpPr>
            <a:spLocks noGrp="1"/>
          </p:cNvSpPr>
          <p:nvPr>
            <p:ph type="title"/>
          </p:nvPr>
        </p:nvSpPr>
        <p:spPr>
          <a:xfrm>
            <a:off x="684213" y="44450"/>
            <a:ext cx="7772400" cy="1143000"/>
          </a:xfrm>
        </p:spPr>
        <p:txBody>
          <a:bodyPr/>
          <a:lstStyle/>
          <a:p>
            <a:r>
              <a:rPr lang="fr-FR">
                <a:latin typeface="Arial" charset="0"/>
              </a:rPr>
              <a:t>Spécialisation et gains de l’échange</a:t>
            </a:r>
          </a:p>
        </p:txBody>
      </p:sp>
      <p:pic>
        <p:nvPicPr>
          <p:cNvPr id="70658" name="Imag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44000" cy="536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304800"/>
            <a:ext cx="9036050" cy="685800"/>
          </a:xfrm>
        </p:spPr>
        <p:txBody>
          <a:bodyPr/>
          <a:lstStyle/>
          <a:p>
            <a:pPr eaLnBrk="1" hangingPunct="1"/>
            <a:r>
              <a:rPr lang="fr-FR" sz="2800">
                <a:latin typeface="Arial" charset="0"/>
              </a:rPr>
              <a:t>Avantages comparatifs et </a:t>
            </a:r>
            <a:r>
              <a:rPr lang="fr-FR" altLang="ja-JP" sz="2800">
                <a:latin typeface="Arial" charset="0"/>
              </a:rPr>
              <a:t>apprentissage par la pratique</a:t>
            </a:r>
            <a:r>
              <a:rPr lang="fr-FR" altLang="ja-JP" sz="3600">
                <a:latin typeface="Arial" charset="0"/>
              </a:rPr>
              <a:t> </a:t>
            </a:r>
            <a:endParaRPr lang="fr-FR" sz="3600">
              <a:latin typeface="Arial" charset="0"/>
            </a:endParaRP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772400" cy="5257800"/>
          </a:xfrm>
        </p:spPr>
        <p:txBody>
          <a:bodyPr/>
          <a:lstStyle/>
          <a:p>
            <a:pPr marL="280988" indent="-280988" eaLnBrk="1" hangingPunct="1">
              <a:lnSpc>
                <a:spcPct val="130000"/>
              </a:lnSpc>
            </a:pPr>
            <a:r>
              <a:rPr lang="fr-FR" sz="2400">
                <a:latin typeface="Arial" charset="0"/>
              </a:rPr>
              <a:t>L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apprentissage est également une source de la coopération : learning by doing</a:t>
            </a:r>
          </a:p>
          <a:p>
            <a:pPr marL="280988" indent="-280988" eaLnBrk="1" hangingPunct="1">
              <a:lnSpc>
                <a:spcPct val="130000"/>
              </a:lnSpc>
            </a:pPr>
            <a:r>
              <a:rPr lang="fr-FR" sz="2400">
                <a:latin typeface="Arial" charset="0"/>
              </a:rPr>
              <a:t>L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expérience peut créer renforcer un avantage comparatif</a:t>
            </a:r>
          </a:p>
          <a:p>
            <a:pPr marL="280988" indent="-280988" eaLnBrk="1" hangingPunct="1">
              <a:lnSpc>
                <a:spcPct val="130000"/>
              </a:lnSpc>
            </a:pPr>
            <a:r>
              <a:rPr lang="fr-FR" sz="2400">
                <a:latin typeface="Arial" charset="0"/>
              </a:rPr>
              <a:t>Les individus peuvent se spécialiser pour obtenir un avantage comparatif dans le futur</a:t>
            </a:r>
          </a:p>
          <a:p>
            <a:pPr marL="681038" lvl="1" indent="-280988" eaLnBrk="1" hangingPunct="1">
              <a:lnSpc>
                <a:spcPct val="130000"/>
              </a:lnSpc>
            </a:pPr>
            <a:r>
              <a:rPr lang="fr-FR" sz="2000">
                <a:latin typeface="Arial" charset="0"/>
              </a:rPr>
              <a:t>Smith : apprentissage = motif principal de la division du travail</a:t>
            </a:r>
          </a:p>
          <a:p>
            <a:pPr marL="280988" indent="-280988" eaLnBrk="1" hangingPunct="1">
              <a:lnSpc>
                <a:spcPct val="130000"/>
              </a:lnSpc>
            </a:pPr>
            <a:r>
              <a:rPr lang="fr-FR" sz="2400">
                <a:latin typeface="Arial" charset="0"/>
              </a:rPr>
              <a:t>Fordisme, Taylorisme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85800"/>
          </a:xfrm>
        </p:spPr>
        <p:txBody>
          <a:bodyPr/>
          <a:lstStyle/>
          <a:p>
            <a:pPr marL="838200" indent="-838200" algn="l" eaLnBrk="1" hangingPunct="1"/>
            <a:r>
              <a:rPr lang="fr-FR" sz="2800">
                <a:latin typeface="Arial" charset="0"/>
              </a:rPr>
              <a:t>Quelques définitions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400" b="1">
                <a:latin typeface="Arial" charset="0"/>
              </a:rPr>
              <a:t>Production</a:t>
            </a:r>
            <a:r>
              <a:rPr lang="fr-FR" sz="2400">
                <a:latin typeface="Arial" charset="0"/>
              </a:rPr>
              <a:t> : activité socialement organisée qui consiste à créer des biens et services à partir de ressources ( travail, capital, ressources naturelles)</a:t>
            </a:r>
          </a:p>
          <a:p>
            <a:pPr eaLnBrk="1" hangingPunct="1">
              <a:lnSpc>
                <a:spcPct val="90000"/>
              </a:lnSpc>
            </a:pPr>
            <a:endParaRPr lang="fr-FR" sz="10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2400">
                <a:latin typeface="Arial" charset="0"/>
              </a:rPr>
              <a:t>Ces </a:t>
            </a:r>
            <a:r>
              <a:rPr lang="fr-FR" sz="2400" b="1">
                <a:latin typeface="Arial" charset="0"/>
              </a:rPr>
              <a:t>facteurs de production (inputs) </a:t>
            </a:r>
            <a:r>
              <a:rPr lang="fr-FR" sz="2400">
                <a:latin typeface="Arial" charset="0"/>
              </a:rPr>
              <a:t>peuvent être </a:t>
            </a:r>
          </a:p>
          <a:p>
            <a:pPr lvl="1" eaLnBrk="1" hangingPunct="1">
              <a:lnSpc>
                <a:spcPct val="90000"/>
              </a:lnSpc>
            </a:pPr>
            <a:r>
              <a:rPr lang="fr-FR">
                <a:latin typeface="Arial" charset="0"/>
              </a:rPr>
              <a:t>Substituables : lorsqu’il est possible de remplacer une quantité donnée d’un facteur par une quantité donnée d’un autre facteur pour maintenir inchangé le niveau de production (capital et travail)</a:t>
            </a:r>
          </a:p>
          <a:p>
            <a:pPr lvl="1" eaLnBrk="1" hangingPunct="1">
              <a:lnSpc>
                <a:spcPct val="90000"/>
              </a:lnSpc>
            </a:pPr>
            <a:r>
              <a:rPr lang="fr-FR">
                <a:latin typeface="Arial" charset="0"/>
              </a:rPr>
              <a:t>Complémentaires : lorsque les facteurs ne peuvent être combinés que dans des proportions fixes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1000">
                <a:latin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fr-FR" sz="2400">
                <a:latin typeface="Arial" charset="0"/>
              </a:rPr>
              <a:t>La </a:t>
            </a:r>
            <a:r>
              <a:rPr lang="fr-FR" sz="2400" b="1">
                <a:latin typeface="Arial" charset="0"/>
              </a:rPr>
              <a:t>fonction de production </a:t>
            </a:r>
            <a:r>
              <a:rPr lang="fr-FR" sz="2400">
                <a:latin typeface="Arial" charset="0"/>
              </a:rPr>
              <a:t>est une relation entre la quantité de facteurs utilisés (inputs) et la quantité maximale de biens (output) qui peut être produite : elle résume les contraintes techniques.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762000"/>
          </a:xfrm>
        </p:spPr>
        <p:txBody>
          <a:bodyPr/>
          <a:lstStyle/>
          <a:p>
            <a:pPr eaLnBrk="1" hangingPunct="1"/>
            <a:r>
              <a:rPr lang="fr-FR">
                <a:latin typeface="Arial" charset="0"/>
              </a:rPr>
              <a:t>Coopération entre individus.</a:t>
            </a:r>
            <a:br>
              <a:rPr lang="fr-FR">
                <a:latin typeface="Arial" charset="0"/>
              </a:rPr>
            </a:br>
            <a:r>
              <a:rPr lang="fr-FR">
                <a:latin typeface="Arial" charset="0"/>
              </a:rPr>
              <a:t>Exemple de gains à l</a:t>
            </a:r>
            <a:r>
              <a:rPr lang="ja-JP" altLang="fr-FR">
                <a:latin typeface="Arial" charset="0"/>
              </a:rPr>
              <a:t>’</a:t>
            </a:r>
            <a:r>
              <a:rPr lang="fr-FR" altLang="ja-JP">
                <a:latin typeface="Arial" charset="0"/>
              </a:rPr>
              <a:t>échange</a:t>
            </a:r>
            <a:endParaRPr lang="fr-FR">
              <a:latin typeface="Arial" charset="0"/>
            </a:endParaRP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534400" cy="2743200"/>
          </a:xfrm>
        </p:spPr>
        <p:txBody>
          <a:bodyPr/>
          <a:lstStyle/>
          <a:p>
            <a:pPr marL="280988" indent="-280988" eaLnBrk="1" hangingPunct="1">
              <a:lnSpc>
                <a:spcPct val="120000"/>
              </a:lnSpc>
            </a:pPr>
            <a:r>
              <a:rPr lang="fr-FR" sz="2400">
                <a:latin typeface="Arial" charset="0"/>
              </a:rPr>
              <a:t>Deux agriculteurs Pierre et Paul (ou deux pays) produisent de la viande et des pommes de terre</a:t>
            </a:r>
          </a:p>
          <a:p>
            <a:pPr marL="280988" indent="-280988" eaLnBrk="1" hangingPunct="1">
              <a:lnSpc>
                <a:spcPct val="120000"/>
              </a:lnSpc>
            </a:pPr>
            <a:r>
              <a:rPr lang="fr-FR" sz="2400">
                <a:latin typeface="Arial" charset="0"/>
              </a:rPr>
              <a:t>Chacun dispose de 300 heures de travail par mois</a:t>
            </a:r>
          </a:p>
          <a:p>
            <a:pPr marL="280988" indent="-280988" eaLnBrk="1" hangingPunct="1">
              <a:lnSpc>
                <a:spcPct val="120000"/>
              </a:lnSpc>
            </a:pPr>
            <a:r>
              <a:rPr lang="fr-FR" sz="2400">
                <a:latin typeface="Arial" charset="0"/>
              </a:rPr>
              <a:t>Le tableau suivant indique le nombre d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heures qu</a:t>
            </a:r>
            <a:r>
              <a:rPr 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il faut à chacun pour produire un kilo de viande ou de pommes de terre (leur coût de production):</a:t>
            </a:r>
            <a:endParaRPr lang="fr-FR" sz="2400">
              <a:latin typeface="Arial" charset="0"/>
            </a:endParaRPr>
          </a:p>
        </p:txBody>
      </p:sp>
      <p:graphicFrame>
        <p:nvGraphicFramePr>
          <p:cNvPr id="40984" name="Group 24"/>
          <p:cNvGraphicFramePr>
            <a:graphicFrameLocks noGrp="1"/>
          </p:cNvGraphicFramePr>
          <p:nvPr/>
        </p:nvGraphicFramePr>
        <p:xfrm>
          <a:off x="755650" y="4076700"/>
          <a:ext cx="7086600" cy="2465388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1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Nombre d</a:t>
                      </a:r>
                      <a:r>
                        <a:rPr kumimoji="0" lang="ja-JP" alt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heures nécessaires pour produire 1 kg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 kg de viande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 kg de pommes de terre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Pierre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Paul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050"/>
          <p:cNvSpPr>
            <a:spLocks noGrp="1" noChangeArrowheads="1"/>
          </p:cNvSpPr>
          <p:nvPr>
            <p:ph type="body" idx="1"/>
          </p:nvPr>
        </p:nvSpPr>
        <p:spPr>
          <a:xfrm>
            <a:off x="152400" y="457200"/>
            <a:ext cx="8991600" cy="617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400">
                <a:latin typeface="Arial" charset="0"/>
              </a:rPr>
              <a:t>Quel est </a:t>
            </a:r>
            <a:r>
              <a:rPr lang="fr-FR" sz="2400" b="1">
                <a:latin typeface="Arial" charset="0"/>
              </a:rPr>
              <a:t>l’ensemble des possibilités de production </a:t>
            </a:r>
            <a:r>
              <a:rPr lang="fr-FR" sz="2400">
                <a:latin typeface="Arial" charset="0"/>
              </a:rPr>
              <a:t>de Pierre 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fr-FR" sz="10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2400">
                <a:latin typeface="Arial" charset="0"/>
              </a:rPr>
              <a:t>S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il ne produit que de la viande, il peut en produire  au maximum: 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>
                <a:latin typeface="Arial" charset="0"/>
              </a:rPr>
              <a:t>Nombre d</a:t>
            </a:r>
            <a:r>
              <a:rPr lang="ja-JP" altLang="fr-FR" sz="2000">
                <a:latin typeface="Arial" charset="0"/>
              </a:rPr>
              <a:t>’</a:t>
            </a:r>
            <a:r>
              <a:rPr lang="fr-FR" altLang="ja-JP" sz="2000">
                <a:latin typeface="Arial" charset="0"/>
              </a:rPr>
              <a:t>heures disponibles / Nombre d</a:t>
            </a:r>
            <a:r>
              <a:rPr lang="ja-JP" altLang="fr-FR" sz="2000">
                <a:latin typeface="Arial" charset="0"/>
              </a:rPr>
              <a:t>’</a:t>
            </a:r>
            <a:r>
              <a:rPr lang="fr-FR" altLang="ja-JP" sz="2000">
                <a:latin typeface="Arial" charset="0"/>
              </a:rPr>
              <a:t>heures nécessaire pour 1 kg de viande = 300 / 1 = 300 kg de viande</a:t>
            </a:r>
          </a:p>
          <a:p>
            <a:pPr eaLnBrk="1" hangingPunct="1">
              <a:lnSpc>
                <a:spcPct val="90000"/>
              </a:lnSpc>
            </a:pPr>
            <a:r>
              <a:rPr lang="fr-FR" sz="2400">
                <a:latin typeface="Arial" charset="0"/>
              </a:rPr>
              <a:t>S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il ne produit que de la pomme de terre, il peut en produire  :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>
                <a:latin typeface="Arial" charset="0"/>
              </a:rPr>
              <a:t>Nombre d</a:t>
            </a:r>
            <a:r>
              <a:rPr lang="ja-JP" altLang="fr-FR" sz="2000">
                <a:latin typeface="Arial" charset="0"/>
              </a:rPr>
              <a:t>’</a:t>
            </a:r>
            <a:r>
              <a:rPr lang="fr-FR" altLang="ja-JP" sz="2000">
                <a:latin typeface="Arial" charset="0"/>
              </a:rPr>
              <a:t>heures disponibles / Nombre d</a:t>
            </a:r>
            <a:r>
              <a:rPr lang="ja-JP" altLang="fr-FR" sz="2000">
                <a:latin typeface="Arial" charset="0"/>
              </a:rPr>
              <a:t>’</a:t>
            </a:r>
            <a:r>
              <a:rPr lang="fr-FR" altLang="ja-JP" sz="2000">
                <a:latin typeface="Arial" charset="0"/>
              </a:rPr>
              <a:t>heures nécessaire pour 1 kg de PDT = 300 / 2 = 150 kg de PDT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fr-FR" sz="10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2400">
                <a:latin typeface="Arial" charset="0"/>
              </a:rPr>
              <a:t>Son ensemble de possibilités de production est défini par l’équation suivante :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fr-FR" sz="2400">
                <a:latin typeface="Arial" charset="0"/>
              </a:rPr>
              <a:t>Nbre d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heures disponibles  </a:t>
            </a:r>
            <a:r>
              <a:rPr lang="fr-FR" altLang="ja-JP" sz="2400">
                <a:latin typeface="Arial" charset="0"/>
                <a:sym typeface="Symbol" charset="0"/>
              </a:rPr>
              <a:t> (</a:t>
            </a:r>
            <a:r>
              <a:rPr lang="fr-FR" altLang="ja-JP" sz="2400">
                <a:latin typeface="Arial" charset="0"/>
              </a:rPr>
              <a:t>Nbre d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heures nécessaire pour 1 kg de V x quantité de V)  + (Nbre d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heures nécessaire pour 1 kg de PDT x quantité de PDT)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fr-FR" sz="2000">
                <a:latin typeface="Arial" charset="0"/>
              </a:rPr>
              <a:t>		</a:t>
            </a:r>
            <a:r>
              <a:rPr lang="fr-FR" sz="2400">
                <a:latin typeface="Arial" charset="0"/>
              </a:rPr>
              <a:t>300    </a:t>
            </a:r>
            <a:r>
              <a:rPr lang="fr-FR" sz="2400">
                <a:latin typeface="Arial" charset="0"/>
                <a:sym typeface="Symbol" charset="0"/>
              </a:rPr>
              <a:t></a:t>
            </a:r>
            <a:r>
              <a:rPr lang="fr-FR" sz="2400">
                <a:latin typeface="Arial" charset="0"/>
              </a:rPr>
              <a:t>  (1 x V)  + (2 x PDT)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457200"/>
            <a:ext cx="8991600" cy="617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400">
                <a:latin typeface="Arial" charset="0"/>
              </a:rPr>
              <a:t>Quel est </a:t>
            </a:r>
            <a:r>
              <a:rPr lang="fr-FR" sz="2400" b="1">
                <a:latin typeface="Arial" charset="0"/>
              </a:rPr>
              <a:t>l’ensemble des possibilités de production de Paul </a:t>
            </a:r>
            <a:r>
              <a:rPr lang="fr-FR" sz="2400">
                <a:latin typeface="Arial" charset="0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endParaRPr lang="fr-FR" sz="10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2400">
                <a:latin typeface="Arial" charset="0"/>
              </a:rPr>
              <a:t>S’il ne produit que de la viande, il peut en produire  : 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>
                <a:latin typeface="Arial" charset="0"/>
              </a:rPr>
              <a:t>Nombre d</a:t>
            </a:r>
            <a:r>
              <a:rPr lang="ja-JP" altLang="fr-FR" sz="2000">
                <a:latin typeface="Arial" charset="0"/>
              </a:rPr>
              <a:t>’</a:t>
            </a:r>
            <a:r>
              <a:rPr lang="fr-FR" altLang="ja-JP" sz="2000">
                <a:latin typeface="Arial" charset="0"/>
              </a:rPr>
              <a:t>heures disponibles / Nombre d</a:t>
            </a:r>
            <a:r>
              <a:rPr lang="ja-JP" altLang="fr-FR" sz="2000">
                <a:latin typeface="Arial" charset="0"/>
              </a:rPr>
              <a:t>’</a:t>
            </a:r>
            <a:r>
              <a:rPr lang="fr-FR" altLang="ja-JP" sz="2000">
                <a:latin typeface="Arial" charset="0"/>
              </a:rPr>
              <a:t>heures nécessaire pour 1 kg de viande = 300 / 3 = 100 kg de viande</a:t>
            </a:r>
          </a:p>
          <a:p>
            <a:pPr eaLnBrk="1" hangingPunct="1">
              <a:lnSpc>
                <a:spcPct val="90000"/>
              </a:lnSpc>
            </a:pPr>
            <a:r>
              <a:rPr lang="fr-FR" sz="2400">
                <a:latin typeface="Arial" charset="0"/>
              </a:rPr>
              <a:t>S’il ne produit que de la PDT, il peut en produire  : 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>
                <a:latin typeface="Arial" charset="0"/>
              </a:rPr>
              <a:t>Nombre d</a:t>
            </a:r>
            <a:r>
              <a:rPr lang="ja-JP" altLang="fr-FR" sz="2000">
                <a:latin typeface="Arial" charset="0"/>
              </a:rPr>
              <a:t>’</a:t>
            </a:r>
            <a:r>
              <a:rPr lang="fr-FR" altLang="ja-JP" sz="2000">
                <a:latin typeface="Arial" charset="0"/>
              </a:rPr>
              <a:t>heures disponibles / Nombre d</a:t>
            </a:r>
            <a:r>
              <a:rPr lang="ja-JP" altLang="fr-FR" sz="2000">
                <a:latin typeface="Arial" charset="0"/>
              </a:rPr>
              <a:t>’</a:t>
            </a:r>
            <a:r>
              <a:rPr lang="fr-FR" altLang="ja-JP" sz="2000">
                <a:latin typeface="Arial" charset="0"/>
              </a:rPr>
              <a:t>heures nécessaire pour 1 kg de PDT = 300 / 1 = 300 kg de PDT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fr-FR" sz="10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2400">
                <a:latin typeface="Arial" charset="0"/>
              </a:rPr>
              <a:t>Son ensemble de possibilités de production est défini par l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 équation suivante : 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>
                <a:latin typeface="Arial" charset="0"/>
              </a:rPr>
              <a:t>Nbre d</a:t>
            </a:r>
            <a:r>
              <a:rPr lang="ja-JP" altLang="fr-FR" sz="2000">
                <a:latin typeface="Arial" charset="0"/>
              </a:rPr>
              <a:t>’</a:t>
            </a:r>
            <a:r>
              <a:rPr lang="fr-FR" altLang="ja-JP" sz="2000">
                <a:latin typeface="Arial" charset="0"/>
              </a:rPr>
              <a:t>heures disponibles  </a:t>
            </a:r>
            <a:r>
              <a:rPr lang="fr-FR" altLang="ja-JP" sz="2000">
                <a:latin typeface="Arial" charset="0"/>
                <a:sym typeface="Symbol" charset="0"/>
              </a:rPr>
              <a:t> (</a:t>
            </a:r>
            <a:r>
              <a:rPr lang="fr-FR" altLang="ja-JP" sz="2000">
                <a:latin typeface="Arial" charset="0"/>
              </a:rPr>
              <a:t>Nbre d</a:t>
            </a:r>
            <a:r>
              <a:rPr lang="ja-JP" altLang="fr-FR" sz="2000">
                <a:latin typeface="Arial" charset="0"/>
              </a:rPr>
              <a:t>’</a:t>
            </a:r>
            <a:r>
              <a:rPr lang="fr-FR" altLang="ja-JP" sz="2000">
                <a:latin typeface="Arial" charset="0"/>
              </a:rPr>
              <a:t>heures nécessaire pour 1 kg de V x quantité de V)  + (Nbre d</a:t>
            </a:r>
            <a:r>
              <a:rPr lang="ja-JP" altLang="fr-FR" sz="2000">
                <a:latin typeface="Arial" charset="0"/>
              </a:rPr>
              <a:t>’</a:t>
            </a:r>
            <a:r>
              <a:rPr lang="fr-FR" altLang="ja-JP" sz="2000">
                <a:latin typeface="Arial" charset="0"/>
              </a:rPr>
              <a:t>heures nécessaire pour 1 kg de PDT x quantité de PDT)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fr-FR" sz="2000">
                <a:latin typeface="Arial" charset="0"/>
              </a:rPr>
              <a:t>		</a:t>
            </a:r>
            <a:r>
              <a:rPr lang="fr-FR" sz="2400">
                <a:latin typeface="Arial" charset="0"/>
              </a:rPr>
              <a:t>300    </a:t>
            </a:r>
            <a:r>
              <a:rPr lang="fr-FR" sz="2400">
                <a:latin typeface="Arial" charset="0"/>
                <a:sym typeface="Symbol" charset="0"/>
              </a:rPr>
              <a:t></a:t>
            </a:r>
            <a:r>
              <a:rPr lang="fr-FR" sz="2400">
                <a:latin typeface="Arial" charset="0"/>
              </a:rPr>
              <a:t>  (3 x V)  + (1 x PDT)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457200"/>
            <a:ext cx="8991600" cy="6172200"/>
          </a:xfrm>
        </p:spPr>
        <p:txBody>
          <a:bodyPr/>
          <a:lstStyle/>
          <a:p>
            <a:pPr eaLnBrk="1" hangingPunct="1"/>
            <a:r>
              <a:rPr lang="fr-FR" sz="2400">
                <a:ea typeface="ＭＳ Ｐゴシック"/>
              </a:rPr>
              <a:t>La frontière des possibilités de production de Pierre est donc définie par : </a:t>
            </a:r>
            <a:endParaRPr lang="fr-FR" sz="2400">
              <a:latin typeface="Arial" charset="0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fr-FR" sz="2400">
                <a:ea typeface="ＭＳ Ｐゴシック"/>
              </a:rPr>
              <a:t>		300    </a:t>
            </a:r>
            <a:r>
              <a:rPr lang="fr-FR" sz="2400">
                <a:ea typeface="ＭＳ Ｐゴシック"/>
                <a:sym typeface="Symbol" charset="0"/>
              </a:rPr>
              <a:t>=</a:t>
            </a:r>
            <a:r>
              <a:rPr lang="fr-FR" sz="2400">
                <a:ea typeface="ＭＳ Ｐゴシック"/>
              </a:rPr>
              <a:t>  (1 x V)  + (2 x PDT)</a:t>
            </a:r>
          </a:p>
          <a:p>
            <a:pPr eaLnBrk="1" hangingPunct="1">
              <a:buFontTx/>
              <a:buNone/>
            </a:pPr>
            <a:endParaRPr lang="fr-FR" sz="2400">
              <a:latin typeface="Arial" charset="0"/>
            </a:endParaRPr>
          </a:p>
          <a:p>
            <a:pPr eaLnBrk="1" hangingPunct="1"/>
            <a:r>
              <a:rPr lang="fr-FR" sz="2400">
                <a:ea typeface="ＭＳ Ｐゴシック"/>
              </a:rPr>
              <a:t>La frontière des possibilités de production de Paul est donc définie par : </a:t>
            </a:r>
            <a:endParaRPr lang="fr-FR" sz="2400">
              <a:latin typeface="Arial" charset="0"/>
            </a:endParaRPr>
          </a:p>
          <a:p>
            <a:pPr eaLnBrk="1" hangingPunct="1">
              <a:buNone/>
            </a:pPr>
            <a:r>
              <a:rPr lang="fr-FR" sz="2000">
                <a:ea typeface="ＭＳ Ｐゴシック"/>
              </a:rPr>
              <a:t>		</a:t>
            </a:r>
            <a:r>
              <a:rPr lang="fr-FR" sz="2400">
                <a:ea typeface="ＭＳ Ｐゴシック"/>
              </a:rPr>
              <a:t>300    </a:t>
            </a:r>
            <a:r>
              <a:rPr lang="fr-FR" sz="2400">
                <a:ea typeface="ＭＳ Ｐゴシック"/>
                <a:sym typeface="Symbol" charset="0"/>
              </a:rPr>
              <a:t>=</a:t>
            </a:r>
            <a:r>
              <a:rPr lang="fr-FR" sz="2400">
                <a:ea typeface="ＭＳ Ｐゴシック"/>
              </a:rPr>
              <a:t>  (3 x V)  + (1 x PDT)</a:t>
            </a:r>
          </a:p>
          <a:p>
            <a:pPr eaLnBrk="1" hangingPunct="1">
              <a:buFontTx/>
              <a:buNone/>
            </a:pPr>
            <a:endParaRPr lang="fr-FR" sz="2400">
              <a:latin typeface="Arial" charset="0"/>
            </a:endParaRPr>
          </a:p>
          <a:p>
            <a:pPr eaLnBrk="1" hangingPunct="1"/>
            <a:r>
              <a:rPr lang="fr-FR" sz="2400">
                <a:ea typeface="ＭＳ Ｐゴシック"/>
              </a:rPr>
              <a:t>Si chacun consomme ce qu’il produit : </a:t>
            </a:r>
            <a:endParaRPr lang="fr-FR" sz="2400">
              <a:latin typeface="Arial" charset="0"/>
            </a:endParaRPr>
          </a:p>
          <a:p>
            <a:pPr eaLnBrk="1" hangingPunct="1"/>
            <a:r>
              <a:rPr lang="fr-FR" sz="2400">
                <a:ea typeface="ＭＳ Ｐゴシック"/>
              </a:rPr>
              <a:t>Le </a:t>
            </a:r>
            <a:r>
              <a:rPr lang="fr-FR" sz="2400" b="1">
                <a:ea typeface="ＭＳ Ｐゴシック"/>
              </a:rPr>
              <a:t>coût d’opportunité </a:t>
            </a:r>
            <a:r>
              <a:rPr lang="fr-FR" sz="2400">
                <a:ea typeface="ＭＳ Ｐゴシック"/>
              </a:rPr>
              <a:t>de la viande en termes de PDT est égal à : coût de production de la viande / coût de production de la </a:t>
            </a:r>
            <a:r>
              <a:rPr lang="fr-FR" sz="2400" err="1">
                <a:ea typeface="ＭＳ Ｐゴシック"/>
              </a:rPr>
              <a:t>PdT</a:t>
            </a:r>
            <a:r>
              <a:rPr lang="fr-FR" sz="2400">
                <a:ea typeface="ＭＳ Ｐゴシック"/>
              </a:rPr>
              <a:t> </a:t>
            </a:r>
            <a:endParaRPr lang="fr-FR" sz="2400">
              <a:latin typeface="Arial" charset="0"/>
            </a:endParaRPr>
          </a:p>
          <a:p>
            <a:pPr lvl="1" eaLnBrk="1" hangingPunct="1"/>
            <a:r>
              <a:rPr lang="fr-FR" sz="2000">
                <a:latin typeface="Arial"/>
                <a:ea typeface="ＭＳ Ｐゴシック"/>
                <a:cs typeface="Arial"/>
              </a:rPr>
              <a:t>(il indique à combien de kg de PDT il faut renoncer pour avoir un kg de viande )</a:t>
            </a:r>
          </a:p>
          <a:p>
            <a:pPr lvl="1" eaLnBrk="1" hangingPunct="1"/>
            <a:r>
              <a:rPr lang="fr-FR" sz="2000">
                <a:latin typeface="Arial"/>
                <a:ea typeface="ＭＳ Ｐゴシック"/>
                <a:cs typeface="Arial"/>
              </a:rPr>
              <a:t>Il vaut 0,5 pour Pierre et 3 pour Paul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Line 2"/>
          <p:cNvSpPr>
            <a:spLocks noChangeShapeType="1"/>
          </p:cNvSpPr>
          <p:nvPr/>
        </p:nvSpPr>
        <p:spPr bwMode="auto">
          <a:xfrm flipV="1">
            <a:off x="1524000" y="1828800"/>
            <a:ext cx="0" cy="434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46" name="Line 3"/>
          <p:cNvSpPr>
            <a:spLocks noChangeShapeType="1"/>
          </p:cNvSpPr>
          <p:nvPr/>
        </p:nvSpPr>
        <p:spPr bwMode="auto">
          <a:xfrm>
            <a:off x="762000" y="5562600"/>
            <a:ext cx="716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228600" y="13716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2000">
                <a:latin typeface="Arial" charset="0"/>
              </a:rPr>
              <a:t>Viande</a:t>
            </a:r>
          </a:p>
        </p:txBody>
      </p:sp>
      <p:sp>
        <p:nvSpPr>
          <p:cNvPr id="82948" name="Text Box 5"/>
          <p:cNvSpPr txBox="1">
            <a:spLocks noChangeArrowheads="1"/>
          </p:cNvSpPr>
          <p:nvPr/>
        </p:nvSpPr>
        <p:spPr bwMode="auto">
          <a:xfrm>
            <a:off x="7162800" y="57912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2000">
                <a:latin typeface="Arial" charset="0"/>
              </a:rPr>
              <a:t>PDT</a:t>
            </a:r>
          </a:p>
        </p:txBody>
      </p:sp>
      <p:sp>
        <p:nvSpPr>
          <p:cNvPr id="82949" name="Text Box 6"/>
          <p:cNvSpPr txBox="1">
            <a:spLocks noChangeArrowheads="1"/>
          </p:cNvSpPr>
          <p:nvPr/>
        </p:nvSpPr>
        <p:spPr bwMode="auto">
          <a:xfrm>
            <a:off x="1752600" y="2362200"/>
            <a:ext cx="6705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2000">
                <a:latin typeface="Arial" charset="0"/>
              </a:rPr>
              <a:t>Frontière des possibilités de production de Pierre</a:t>
            </a:r>
          </a:p>
          <a:p>
            <a:pPr eaLnBrk="1" hangingPunct="1">
              <a:spcBef>
                <a:spcPct val="50000"/>
              </a:spcBef>
            </a:pPr>
            <a:r>
              <a:rPr lang="fr-FR" sz="2000">
                <a:latin typeface="Arial" charset="0"/>
              </a:rPr>
              <a:t>Frontière des possibilités de consommation de Pierre</a:t>
            </a:r>
          </a:p>
        </p:txBody>
      </p:sp>
      <p:sp>
        <p:nvSpPr>
          <p:cNvPr id="82950" name="Rectangle 7"/>
          <p:cNvSpPr>
            <a:spLocks noChangeArrowheads="1"/>
          </p:cNvSpPr>
          <p:nvPr/>
        </p:nvSpPr>
        <p:spPr bwMode="auto">
          <a:xfrm>
            <a:off x="4481513" y="3200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2951" name="Line 8"/>
          <p:cNvSpPr>
            <a:spLocks noChangeShapeType="1"/>
          </p:cNvSpPr>
          <p:nvPr/>
        </p:nvSpPr>
        <p:spPr bwMode="auto">
          <a:xfrm rot="4894817" flipV="1">
            <a:off x="838200" y="3429000"/>
            <a:ext cx="3200400" cy="1371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2" name="Text Box 9"/>
          <p:cNvSpPr txBox="1">
            <a:spLocks noChangeArrowheads="1"/>
          </p:cNvSpPr>
          <p:nvPr/>
        </p:nvSpPr>
        <p:spPr bwMode="auto">
          <a:xfrm>
            <a:off x="3276600" y="5715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2000">
                <a:latin typeface="Arial" charset="0"/>
              </a:rPr>
              <a:t>150</a:t>
            </a:r>
          </a:p>
        </p:txBody>
      </p:sp>
      <p:sp>
        <p:nvSpPr>
          <p:cNvPr id="82953" name="Text Box 10"/>
          <p:cNvSpPr txBox="1">
            <a:spLocks noChangeArrowheads="1"/>
          </p:cNvSpPr>
          <p:nvPr/>
        </p:nvSpPr>
        <p:spPr bwMode="auto">
          <a:xfrm>
            <a:off x="533400" y="2438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2000">
                <a:latin typeface="Arial" charset="0"/>
              </a:rPr>
              <a:t>300</a:t>
            </a:r>
          </a:p>
        </p:txBody>
      </p:sp>
      <p:sp>
        <p:nvSpPr>
          <p:cNvPr id="82954" name="Text Box 11"/>
          <p:cNvSpPr txBox="1">
            <a:spLocks noChangeArrowheads="1"/>
          </p:cNvSpPr>
          <p:nvPr/>
        </p:nvSpPr>
        <p:spPr bwMode="auto">
          <a:xfrm>
            <a:off x="4800600" y="5715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2000">
                <a:latin typeface="Arial" charset="0"/>
              </a:rPr>
              <a:t>300</a:t>
            </a:r>
          </a:p>
        </p:txBody>
      </p:sp>
      <p:sp>
        <p:nvSpPr>
          <p:cNvPr id="82955" name="Text Box 12"/>
          <p:cNvSpPr txBox="1">
            <a:spLocks noChangeArrowheads="1"/>
          </p:cNvSpPr>
          <p:nvPr/>
        </p:nvSpPr>
        <p:spPr bwMode="auto">
          <a:xfrm>
            <a:off x="3124200" y="3657600"/>
            <a:ext cx="57150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2000">
                <a:latin typeface="Arial"/>
                <a:ea typeface="ＭＳ Ｐゴシック"/>
              </a:rPr>
              <a:t>Frontière des possibilités de production de Paul</a:t>
            </a:r>
          </a:p>
          <a:p>
            <a:pPr eaLnBrk="1" hangingPunct="1">
              <a:spcBef>
                <a:spcPct val="50000"/>
              </a:spcBef>
            </a:pPr>
            <a:r>
              <a:rPr lang="fr-FR" sz="2000">
                <a:latin typeface="Arial"/>
                <a:ea typeface="ＭＳ Ｐゴシック"/>
              </a:rPr>
              <a:t>Frontière des possibilités de consommation de Paul</a:t>
            </a:r>
          </a:p>
        </p:txBody>
      </p:sp>
      <p:sp>
        <p:nvSpPr>
          <p:cNvPr id="82956" name="Text Box 13"/>
          <p:cNvSpPr txBox="1">
            <a:spLocks noChangeArrowheads="1"/>
          </p:cNvSpPr>
          <p:nvPr/>
        </p:nvSpPr>
        <p:spPr bwMode="auto">
          <a:xfrm>
            <a:off x="533400" y="42672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2000">
                <a:latin typeface="Arial" charset="0"/>
              </a:rPr>
              <a:t>100</a:t>
            </a:r>
          </a:p>
        </p:txBody>
      </p:sp>
      <p:sp>
        <p:nvSpPr>
          <p:cNvPr id="82957" name="Line 14"/>
          <p:cNvSpPr>
            <a:spLocks noChangeShapeType="1"/>
          </p:cNvSpPr>
          <p:nvPr/>
        </p:nvSpPr>
        <p:spPr bwMode="auto">
          <a:xfrm>
            <a:off x="1524000" y="4267200"/>
            <a:ext cx="35814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8" name="Text Box 6"/>
          <p:cNvSpPr txBox="1">
            <a:spLocks noChangeArrowheads="1"/>
          </p:cNvSpPr>
          <p:nvPr/>
        </p:nvSpPr>
        <p:spPr bwMode="auto">
          <a:xfrm>
            <a:off x="2195513" y="3141663"/>
            <a:ext cx="28082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1200" i="1">
                <a:solidFill>
                  <a:srgbClr val="800000"/>
                </a:solidFill>
                <a:latin typeface="Arial" charset="0"/>
              </a:rPr>
              <a:t>Pdt = 150 – 3 v</a:t>
            </a:r>
          </a:p>
          <a:p>
            <a:pPr eaLnBrk="1" hangingPunct="1">
              <a:spcBef>
                <a:spcPct val="50000"/>
              </a:spcBef>
            </a:pPr>
            <a:r>
              <a:rPr lang="fr-FR" sz="1200" i="1">
                <a:solidFill>
                  <a:srgbClr val="800000"/>
                </a:solidFill>
                <a:latin typeface="Arial" charset="0"/>
              </a:rPr>
              <a:t>Coût d’opportunité de la viande = 0,5</a:t>
            </a:r>
          </a:p>
        </p:txBody>
      </p:sp>
      <p:sp>
        <p:nvSpPr>
          <p:cNvPr id="82959" name="Text Box 6"/>
          <p:cNvSpPr txBox="1">
            <a:spLocks noChangeArrowheads="1"/>
          </p:cNvSpPr>
          <p:nvPr/>
        </p:nvSpPr>
        <p:spPr bwMode="auto">
          <a:xfrm>
            <a:off x="3924300" y="4437063"/>
            <a:ext cx="28082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1200" i="1">
                <a:solidFill>
                  <a:srgbClr val="800000"/>
                </a:solidFill>
                <a:latin typeface="Arial" charset="0"/>
              </a:rPr>
              <a:t>Pdt = 150 – 0,5 v</a:t>
            </a:r>
          </a:p>
          <a:p>
            <a:pPr eaLnBrk="1" hangingPunct="1">
              <a:spcBef>
                <a:spcPct val="50000"/>
              </a:spcBef>
            </a:pPr>
            <a:r>
              <a:rPr lang="fr-FR" sz="1200" i="1">
                <a:solidFill>
                  <a:srgbClr val="800000"/>
                </a:solidFill>
                <a:latin typeface="Arial" charset="0"/>
              </a:rPr>
              <a:t>Coût d’opportunité de la viande = 3</a:t>
            </a:r>
          </a:p>
        </p:txBody>
      </p:sp>
      <p:graphicFrame>
        <p:nvGraphicFramePr>
          <p:cNvPr id="17" name="Group 24">
            <a:extLst>
              <a:ext uri="{FF2B5EF4-FFF2-40B4-BE49-F238E27FC236}">
                <a16:creationId xmlns:a16="http://schemas.microsoft.com/office/drawing/2014/main" id="{5EEC14C8-ABEB-A14C-A988-906D9AE8F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09961"/>
              </p:ext>
            </p:extLst>
          </p:nvPr>
        </p:nvGraphicFramePr>
        <p:xfrm>
          <a:off x="3203849" y="-160020"/>
          <a:ext cx="5886171" cy="2439653"/>
        </p:xfrm>
        <a:graphic>
          <a:graphicData uri="http://schemas.openxmlformats.org/drawingml/2006/table">
            <a:tbl>
              <a:tblPr/>
              <a:tblGrid>
                <a:gridCol w="1962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71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Nombre d</a:t>
                      </a:r>
                      <a:r>
                        <a:rPr kumimoji="0" lang="ja-JP" alt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heures nécessaires pour produire 1 kg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 kg de viande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 kg de pommes de terre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Pierre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Paul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752475"/>
          </a:xfrm>
        </p:spPr>
        <p:txBody>
          <a:bodyPr/>
          <a:lstStyle/>
          <a:p>
            <a:pPr marL="280988" indent="-280988" eaLnBrk="1" hangingPunct="1">
              <a:lnSpc>
                <a:spcPct val="90000"/>
              </a:lnSpc>
              <a:buFontTx/>
              <a:buNone/>
            </a:pPr>
            <a:r>
              <a:rPr lang="fr-FR" sz="2400">
                <a:latin typeface="Arial" charset="0"/>
              </a:rPr>
              <a:t>S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ils consacrent chacun 50% de leur temps (150 heures) dans chacune des deux productions, ils pourront produire : </a:t>
            </a:r>
          </a:p>
          <a:p>
            <a:pPr marL="280988" indent="-280988" eaLnBrk="1" hangingPunct="1">
              <a:lnSpc>
                <a:spcPct val="90000"/>
              </a:lnSpc>
              <a:buFontTx/>
              <a:buNone/>
            </a:pPr>
            <a:endParaRPr lang="fr-FR" sz="2400">
              <a:latin typeface="Arial" charset="0"/>
            </a:endParaRPr>
          </a:p>
          <a:p>
            <a:pPr marL="280988" indent="-280988" eaLnBrk="1" hangingPunct="1">
              <a:lnSpc>
                <a:spcPct val="90000"/>
              </a:lnSpc>
              <a:buFontTx/>
              <a:buNone/>
            </a:pPr>
            <a:r>
              <a:rPr lang="fr-FR" sz="2400">
                <a:latin typeface="Arial" charset="0"/>
              </a:rPr>
              <a:t>Pierre : 150 kg de viande et 75 kg de PDT</a:t>
            </a:r>
          </a:p>
          <a:p>
            <a:pPr marL="280988" indent="-280988" eaLnBrk="1" hangingPunct="1">
              <a:lnSpc>
                <a:spcPct val="90000"/>
              </a:lnSpc>
              <a:buFontTx/>
              <a:buNone/>
            </a:pPr>
            <a:r>
              <a:rPr lang="fr-FR" sz="2400">
                <a:latin typeface="Arial" charset="0"/>
              </a:rPr>
              <a:t>Paul :  50 kg de viande et 150 kg de PDT</a:t>
            </a:r>
          </a:p>
          <a:p>
            <a:pPr marL="280988" indent="-280988" eaLnBrk="1" hangingPunct="1">
              <a:lnSpc>
                <a:spcPct val="90000"/>
              </a:lnSpc>
              <a:buFontTx/>
              <a:buNone/>
            </a:pPr>
            <a:endParaRPr lang="fr-FR" sz="2400">
              <a:latin typeface="Arial" charset="0"/>
            </a:endParaRPr>
          </a:p>
          <a:p>
            <a:pPr marL="280988" indent="-280988" eaLnBrk="1" hangingPunct="1">
              <a:lnSpc>
                <a:spcPct val="90000"/>
              </a:lnSpc>
              <a:buFontTx/>
              <a:buNone/>
            </a:pPr>
            <a:r>
              <a:rPr lang="fr-FR" sz="2400">
                <a:latin typeface="Arial" charset="0"/>
              </a:rPr>
              <a:t>Au total ils produisent 200 kg de viande et 225 kg de PDT</a:t>
            </a:r>
          </a:p>
          <a:p>
            <a:pPr marL="280988" indent="-280988" eaLnBrk="1" hangingPunct="1">
              <a:lnSpc>
                <a:spcPct val="90000"/>
              </a:lnSpc>
              <a:buFontTx/>
              <a:buNone/>
            </a:pPr>
            <a:endParaRPr lang="fr-FR" sz="2400">
              <a:latin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839200" cy="6400800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</a:pPr>
            <a:r>
              <a:rPr lang="fr-FR" sz="2400">
                <a:latin typeface="Arial" charset="0"/>
              </a:rPr>
              <a:t>Est-ce que Pierre a intérêt à proposer à Paul de lui échanger 150Kg de viande contre 150Kg de PDT ? </a:t>
            </a:r>
          </a:p>
          <a:p>
            <a:pPr marL="933450" lvl="1" indent="-533400" eaLnBrk="1" hangingPunct="1">
              <a:lnSpc>
                <a:spcPct val="120000"/>
              </a:lnSpc>
            </a:pPr>
            <a:r>
              <a:rPr lang="fr-FR" sz="2000">
                <a:latin typeface="Arial" charset="0"/>
              </a:rPr>
              <a:t>Oui car ainsi Pierre pourrait consommer 150 kg de viande et 150 kg de PDT alors que s</a:t>
            </a:r>
            <a:r>
              <a:rPr lang="ja-JP" altLang="fr-FR" sz="2000">
                <a:latin typeface="Arial" charset="0"/>
              </a:rPr>
              <a:t>’</a:t>
            </a:r>
            <a:r>
              <a:rPr lang="fr-FR" altLang="ja-JP" sz="2000">
                <a:latin typeface="Arial" charset="0"/>
              </a:rPr>
              <a:t>il est en autarcie il peut consommer  uniquement 150 kg de viande et seulement 75kg de PDT</a:t>
            </a:r>
          </a:p>
          <a:p>
            <a:pPr marL="533400" indent="-533400" eaLnBrk="1" hangingPunct="1">
              <a:lnSpc>
                <a:spcPct val="120000"/>
              </a:lnSpc>
            </a:pPr>
            <a:r>
              <a:rPr lang="fr-FR" sz="2400">
                <a:latin typeface="Arial" charset="0"/>
              </a:rPr>
              <a:t>Est-ce Paul sera d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accord ?</a:t>
            </a:r>
          </a:p>
          <a:p>
            <a:pPr marL="933450" lvl="1" indent="-533400" eaLnBrk="1" hangingPunct="1">
              <a:lnSpc>
                <a:spcPct val="120000"/>
              </a:lnSpc>
            </a:pPr>
            <a:r>
              <a:rPr lang="fr-FR" sz="2000">
                <a:latin typeface="Arial" charset="0"/>
              </a:rPr>
              <a:t>Oui car avec cet échange, Paul pourrait consommer 150 kg de viande et 150 kg de PDT alors que s</a:t>
            </a:r>
            <a:r>
              <a:rPr lang="ja-JP" altLang="fr-FR" sz="2000">
                <a:latin typeface="Arial" charset="0"/>
              </a:rPr>
              <a:t>’</a:t>
            </a:r>
            <a:r>
              <a:rPr lang="fr-FR" altLang="ja-JP" sz="2000">
                <a:latin typeface="Arial" charset="0"/>
              </a:rPr>
              <a:t>il est en autarcie il peut consommer  uniquement 50 kg de viande et 150 kg de PDT</a:t>
            </a:r>
          </a:p>
          <a:p>
            <a:pPr marL="533400" indent="-533400" eaLnBrk="1" hangingPunct="1">
              <a:lnSpc>
                <a:spcPct val="120000"/>
              </a:lnSpc>
            </a:pPr>
            <a:r>
              <a:rPr lang="fr-FR" sz="2400">
                <a:latin typeface="Arial" charset="0"/>
              </a:rPr>
              <a:t>Cet échange sera </a:t>
            </a:r>
            <a:r>
              <a:rPr lang="fr-FR" sz="2400" b="1">
                <a:latin typeface="Arial" charset="0"/>
              </a:rPr>
              <a:t>mutuellement avantageux </a:t>
            </a:r>
            <a:r>
              <a:rPr lang="fr-FR" sz="2400">
                <a:latin typeface="Arial" charset="0"/>
              </a:rPr>
              <a:t>car il permet d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élargir l</a:t>
            </a:r>
            <a:r>
              <a:rPr 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ensemble des choix possibles des agriculteurs</a:t>
            </a:r>
            <a:endParaRPr lang="fr-FR" sz="2400">
              <a:latin typeface="Arial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088" y="549275"/>
            <a:ext cx="8839200" cy="6015038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fr-FR" sz="2400">
                <a:latin typeface="Arial" charset="0"/>
              </a:rPr>
              <a:t>Pierre est plus productif que Paul dans la production de viande car son coût de production est plus faible : (1&lt;3) :</a:t>
            </a:r>
          </a:p>
          <a:p>
            <a:pPr marL="933450" lvl="1" indent="-533400" eaLnBrk="1" hangingPunct="1">
              <a:lnSpc>
                <a:spcPct val="90000"/>
              </a:lnSpc>
              <a:buFont typeface="Wingdings" charset="2"/>
              <a:buChar char="ü"/>
              <a:defRPr/>
            </a:pPr>
            <a:r>
              <a:rPr lang="fr-FR" sz="2000">
                <a:latin typeface="Arial" charset="0"/>
              </a:rPr>
              <a:t>Pierre a un avantage absolu sur Paul dans la production de viande.</a:t>
            </a:r>
          </a:p>
          <a:p>
            <a:pPr marL="933450" lvl="1" indent="-533400" eaLnBrk="1" hangingPunct="1">
              <a:lnSpc>
                <a:spcPct val="90000"/>
              </a:lnSpc>
              <a:buFont typeface="Wingdings" charset="2"/>
              <a:buChar char="ü"/>
              <a:defRPr/>
            </a:pPr>
            <a:r>
              <a:rPr lang="fr-FR" sz="2000">
                <a:latin typeface="Arial" charset="0"/>
              </a:rPr>
              <a:t>Pierre a également un avantage comparatif en viande car: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  <a:defRPr/>
            </a:pPr>
            <a:r>
              <a:rPr lang="fr-FR" sz="2000">
                <a:latin typeface="Arial" charset="0"/>
              </a:rPr>
              <a:t>           </a:t>
            </a:r>
            <a:r>
              <a:rPr lang="fr-FR" sz="2400">
                <a:latin typeface="Arial" charset="0"/>
              </a:rPr>
              <a:t>            </a:t>
            </a:r>
            <a:r>
              <a:rPr lang="fr-FR" sz="2400">
                <a:solidFill>
                  <a:schemeClr val="tx1"/>
                </a:solidFill>
                <a:latin typeface="Arial" charset="0"/>
              </a:rPr>
              <a:t>1/2 &lt; 3/1 soit 0,5 &lt;3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fr-FR" sz="2400">
                <a:latin typeface="Arial" charset="0"/>
              </a:rPr>
              <a:t>Paul est plus productif que Pierre dans la production de PDT car son coût de production est plus faible : (1&lt;2) : </a:t>
            </a:r>
          </a:p>
          <a:p>
            <a:pPr marL="933450" lvl="1" indent="-533400" eaLnBrk="1" hangingPunct="1">
              <a:lnSpc>
                <a:spcPct val="90000"/>
              </a:lnSpc>
              <a:buFont typeface="Wingdings" charset="2"/>
              <a:buChar char="ü"/>
              <a:defRPr/>
            </a:pPr>
            <a:r>
              <a:rPr lang="fr-FR" sz="2000">
                <a:latin typeface="Arial" charset="0"/>
              </a:rPr>
              <a:t>Paul a un avantage absolu sur Pierre dans la production de PDT</a:t>
            </a:r>
          </a:p>
          <a:p>
            <a:pPr marL="933450" lvl="1" indent="-533400" eaLnBrk="1" hangingPunct="1">
              <a:lnSpc>
                <a:spcPct val="90000"/>
              </a:lnSpc>
              <a:buFont typeface="Wingdings" charset="2"/>
              <a:buChar char="ü"/>
              <a:defRPr/>
            </a:pPr>
            <a:r>
              <a:rPr lang="fr-FR" sz="2000">
                <a:latin typeface="Arial" charset="0"/>
              </a:rPr>
              <a:t>Paul a également un avantage comparatif en PDT car </a:t>
            </a:r>
          </a:p>
          <a:p>
            <a:pPr marL="928688" lvl="1" indent="-457200" eaLnBrk="1" hangingPunct="1">
              <a:lnSpc>
                <a:spcPct val="90000"/>
              </a:lnSpc>
              <a:buFontTx/>
              <a:buNone/>
              <a:defRPr/>
            </a:pPr>
            <a:r>
              <a:rPr lang="fr-FR" sz="2000">
                <a:latin typeface="Arial" charset="0"/>
              </a:rPr>
              <a:t>	</a:t>
            </a:r>
            <a:r>
              <a:rPr lang="fr-FR">
                <a:latin typeface="Arial" charset="0"/>
              </a:rPr>
              <a:t>	1/3 &lt; 2/1 soit 0,33 &lt; 2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fr-FR" sz="2400">
                <a:latin typeface="Arial" charset="0"/>
              </a:rPr>
              <a:t>Si Pierre se spécialise en viande, il produit 300 kg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fr-FR" sz="2400">
                <a:latin typeface="Arial" charset="0"/>
              </a:rPr>
              <a:t>Si Paul se spécialise en PDT, il produit 300 kg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fr-FR" sz="2400">
                <a:latin typeface="Arial" charset="0"/>
              </a:rPr>
              <a:t>Le gain issu de la spécialisation est de</a:t>
            </a:r>
          </a:p>
          <a:p>
            <a:pPr marL="933450" lvl="1" indent="-533400" eaLnBrk="1" hangingPunct="1">
              <a:lnSpc>
                <a:spcPct val="90000"/>
              </a:lnSpc>
              <a:buFont typeface="Wingdings" charset="2"/>
              <a:buChar char="ü"/>
              <a:defRPr/>
            </a:pPr>
            <a:r>
              <a:rPr lang="fr-FR">
                <a:latin typeface="Arial" charset="0"/>
              </a:rPr>
              <a:t>300 – 200 = 100 kg de viande</a:t>
            </a:r>
          </a:p>
          <a:p>
            <a:pPr marL="933450" lvl="1" indent="-533400" eaLnBrk="1" hangingPunct="1">
              <a:lnSpc>
                <a:spcPct val="90000"/>
              </a:lnSpc>
              <a:buFont typeface="Wingdings" charset="2"/>
              <a:buChar char="ü"/>
              <a:defRPr/>
            </a:pPr>
            <a:r>
              <a:rPr lang="fr-FR">
                <a:latin typeface="Arial" charset="0"/>
              </a:rPr>
              <a:t>300 – 225 = 75 kg de PDT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Espace réservé du contenu 2"/>
          <p:cNvSpPr>
            <a:spLocks noGrp="1"/>
          </p:cNvSpPr>
          <p:nvPr>
            <p:ph idx="1"/>
          </p:nvPr>
        </p:nvSpPr>
        <p:spPr>
          <a:xfrm>
            <a:off x="250825" y="1484313"/>
            <a:ext cx="8497888" cy="5113337"/>
          </a:xfrm>
        </p:spPr>
        <p:txBody>
          <a:bodyPr/>
          <a:lstStyle/>
          <a:p>
            <a:r>
              <a:rPr lang="fr-FR" sz="2400">
                <a:latin typeface="Arial" charset="0"/>
              </a:rPr>
              <a:t>On peut généraliser cet exemple pour expliquer le </a:t>
            </a:r>
            <a:r>
              <a:rPr lang="fr-FR" sz="2400" b="1">
                <a:latin typeface="Arial" charset="0"/>
              </a:rPr>
              <a:t>commerce international </a:t>
            </a:r>
            <a:r>
              <a:rPr lang="fr-FR" sz="2400">
                <a:latin typeface="Arial" charset="0"/>
              </a:rPr>
              <a:t>:</a:t>
            </a:r>
          </a:p>
          <a:p>
            <a:r>
              <a:rPr lang="fr-FR" sz="2400">
                <a:latin typeface="Arial" charset="0"/>
              </a:rPr>
              <a:t>Supposons que Pierre(Argentine) et Paul (Russie) représentent des pays.</a:t>
            </a:r>
          </a:p>
          <a:p>
            <a:r>
              <a:rPr lang="fr-FR" sz="2400">
                <a:latin typeface="Arial" charset="0"/>
              </a:rPr>
              <a:t>Supposons aussi que le coût de production soit égal au coût du travail.</a:t>
            </a:r>
          </a:p>
          <a:p>
            <a:r>
              <a:rPr lang="fr-FR" sz="2400">
                <a:latin typeface="Arial" charset="0"/>
              </a:rPr>
              <a:t>En autarcie, en Argentine 1 kg de PDT coûte 2 fois plus cher que 1 kg de viande et en Russie, 1 kg de PDT coûte 3 fois moins cher qu'1 kg de viande.</a:t>
            </a:r>
          </a:p>
          <a:p>
            <a:r>
              <a:rPr lang="fr-FR" sz="2400">
                <a:latin typeface="Arial" charset="0"/>
              </a:rPr>
              <a:t>Dans cet exemple, les deux pays gagnent à échanger viande et PDT au prix de 1 contre 1 !</a:t>
            </a:r>
            <a:endParaRPr lang="en-US" sz="2400">
              <a:latin typeface="Arial" charset="0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510588" cy="892175"/>
          </a:xfrm>
        </p:spPr>
        <p:txBody>
          <a:bodyPr/>
          <a:lstStyle/>
          <a:p>
            <a:pPr eaLnBrk="1" hangingPunct="1"/>
            <a:r>
              <a:rPr lang="fr-FR" sz="3600">
                <a:latin typeface="Arial" charset="0"/>
              </a:rPr>
              <a:t>Spécialisation et commerce international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692150"/>
            <a:ext cx="8839200" cy="5937250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</a:pPr>
            <a:r>
              <a:rPr lang="fr-FR" sz="2400">
                <a:latin typeface="Arial" charset="0"/>
              </a:rPr>
              <a:t>Supposons que les coût de production soient composés uniquement du coût du facteur travail et que l’heure de travail soit payée le même prix dans les deux pays</a:t>
            </a:r>
          </a:p>
          <a:p>
            <a:pPr marL="533400" indent="-533400" eaLnBrk="1" hangingPunct="1">
              <a:lnSpc>
                <a:spcPct val="120000"/>
              </a:lnSpc>
            </a:pPr>
            <a:r>
              <a:rPr lang="fr-FR" sz="2400">
                <a:latin typeface="Arial" charset="0"/>
              </a:rPr>
              <a:t>Lorsque les deux pays ne font pas d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échange, dans le pays de Pierre un kg de PDT coûte 2 fois plus cher qu</a:t>
            </a:r>
            <a:r>
              <a:rPr 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un kg de viande et dans le pays de Paul un kg de PDT coûte 3 fois moins cher qu</a:t>
            </a:r>
            <a:r>
              <a:rPr 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un kg de viande.</a:t>
            </a:r>
          </a:p>
          <a:p>
            <a:pPr marL="533400" indent="-533400" eaLnBrk="1" hangingPunct="1">
              <a:lnSpc>
                <a:spcPct val="120000"/>
              </a:lnSpc>
            </a:pPr>
            <a:r>
              <a:rPr lang="fr-FR" sz="2400">
                <a:latin typeface="Arial" charset="0"/>
              </a:rPr>
              <a:t>On voit donc qu’au niveau international, les pays peuvent se mettre d’</a:t>
            </a:r>
            <a:r>
              <a:rPr lang="fr-FR" altLang="ja-JP" sz="2400">
                <a:latin typeface="Arial" charset="0"/>
              </a:rPr>
              <a:t>accord pour échanger au prix de 1 contre 1;</a:t>
            </a:r>
          </a:p>
          <a:p>
            <a:pPr marL="533400" indent="-533400" eaLnBrk="1" hangingPunct="1">
              <a:lnSpc>
                <a:spcPct val="120000"/>
              </a:lnSpc>
            </a:pPr>
            <a:r>
              <a:rPr lang="fr-FR" sz="2400">
                <a:latin typeface="Arial" charset="0"/>
              </a:rPr>
              <a:t>cela permet au pays de Pierre d’acheter la PDT moins cher que dans son pays, et au pays de Paul de le vendre plus cher que dans son pays.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23850" y="9525"/>
            <a:ext cx="8229600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fr-FR">
                <a:latin typeface="Arial" charset="0"/>
                <a:cs typeface="Arial" charset="0"/>
              </a:rPr>
              <a:t>On appelle </a:t>
            </a:r>
            <a:r>
              <a:rPr lang="fr-FR" b="1" err="1">
                <a:solidFill>
                  <a:schemeClr val="accent2"/>
                </a:solidFill>
                <a:latin typeface="Arial" charset="0"/>
                <a:cs typeface="Arial" charset="0"/>
              </a:rPr>
              <a:t>isoquante</a:t>
            </a:r>
            <a:r>
              <a:rPr lang="fr-FR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fr-FR">
                <a:latin typeface="Arial" charset="0"/>
                <a:cs typeface="Arial" charset="0"/>
              </a:rPr>
              <a:t>un ensemble de combinaisons de facteurs de production (K, L) qui conduisent à un même niveau de production (Y). </a:t>
            </a:r>
          </a:p>
          <a:p>
            <a:pPr>
              <a:defRPr/>
            </a:pPr>
            <a:r>
              <a:rPr lang="fr-FR">
                <a:latin typeface="Arial" charset="0"/>
                <a:cs typeface="Arial" charset="0"/>
              </a:rPr>
              <a:t>Fonction de production: Y=F(K,L). </a:t>
            </a:r>
          </a:p>
        </p:txBody>
      </p:sp>
      <p:grpSp>
        <p:nvGrpSpPr>
          <p:cNvPr id="22530" name="Group 3"/>
          <p:cNvGrpSpPr>
            <a:grpSpLocks/>
          </p:cNvGrpSpPr>
          <p:nvPr/>
        </p:nvGrpSpPr>
        <p:grpSpPr bwMode="auto">
          <a:xfrm>
            <a:off x="228600" y="2133600"/>
            <a:ext cx="4267200" cy="3962400"/>
            <a:chOff x="144" y="1344"/>
            <a:chExt cx="2688" cy="2496"/>
          </a:xfrm>
        </p:grpSpPr>
        <p:sp>
          <p:nvSpPr>
            <p:cNvPr id="81924" name="Line 4"/>
            <p:cNvSpPr>
              <a:spLocks noChangeShapeType="1"/>
            </p:cNvSpPr>
            <p:nvPr/>
          </p:nvSpPr>
          <p:spPr bwMode="auto">
            <a:xfrm flipV="1">
              <a:off x="576" y="1488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81925" name="Line 5"/>
            <p:cNvSpPr>
              <a:spLocks noChangeShapeType="1"/>
            </p:cNvSpPr>
            <p:nvPr/>
          </p:nvSpPr>
          <p:spPr bwMode="auto">
            <a:xfrm>
              <a:off x="240" y="3360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81926" name="Text Box 6"/>
            <p:cNvSpPr txBox="1">
              <a:spLocks noChangeArrowheads="1"/>
            </p:cNvSpPr>
            <p:nvPr/>
          </p:nvSpPr>
          <p:spPr bwMode="auto">
            <a:xfrm>
              <a:off x="144" y="13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fr-FR">
                  <a:latin typeface="Arial" charset="0"/>
                  <a:cs typeface="Arial" charset="0"/>
                </a:rPr>
                <a:t>L</a:t>
              </a:r>
            </a:p>
          </p:txBody>
        </p:sp>
        <p:sp>
          <p:nvSpPr>
            <p:cNvPr id="81927" name="Text Box 7"/>
            <p:cNvSpPr txBox="1">
              <a:spLocks noChangeArrowheads="1"/>
            </p:cNvSpPr>
            <p:nvPr/>
          </p:nvSpPr>
          <p:spPr bwMode="auto">
            <a:xfrm>
              <a:off x="1968" y="3552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fr-FR">
                  <a:latin typeface="Arial" charset="0"/>
                  <a:cs typeface="Arial" charset="0"/>
                </a:rPr>
                <a:t>  K</a:t>
              </a:r>
            </a:p>
          </p:txBody>
        </p:sp>
        <p:sp>
          <p:nvSpPr>
            <p:cNvPr id="81928" name="Arc 8"/>
            <p:cNvSpPr>
              <a:spLocks/>
            </p:cNvSpPr>
            <p:nvPr/>
          </p:nvSpPr>
          <p:spPr bwMode="auto">
            <a:xfrm rot="10782903">
              <a:off x="864" y="1584"/>
              <a:ext cx="1584" cy="16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81929" name="Arc 9"/>
            <p:cNvSpPr>
              <a:spLocks/>
            </p:cNvSpPr>
            <p:nvPr/>
          </p:nvSpPr>
          <p:spPr bwMode="auto">
            <a:xfrm rot="10782903">
              <a:off x="1248" y="1344"/>
              <a:ext cx="1584" cy="16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81930" name="Line 10"/>
            <p:cNvSpPr>
              <a:spLocks noChangeShapeType="1"/>
            </p:cNvSpPr>
            <p:nvPr/>
          </p:nvSpPr>
          <p:spPr bwMode="auto">
            <a:xfrm flipV="1">
              <a:off x="576" y="2112"/>
              <a:ext cx="384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81931" name="Oval 11"/>
            <p:cNvSpPr>
              <a:spLocks noChangeArrowheads="1"/>
            </p:cNvSpPr>
            <p:nvPr/>
          </p:nvSpPr>
          <p:spPr bwMode="auto">
            <a:xfrm>
              <a:off x="912" y="2064"/>
              <a:ext cx="113" cy="1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81932" name="Oval 12"/>
            <p:cNvSpPr>
              <a:spLocks noChangeArrowheads="1"/>
            </p:cNvSpPr>
            <p:nvPr/>
          </p:nvSpPr>
          <p:spPr bwMode="auto">
            <a:xfrm>
              <a:off x="1191" y="2562"/>
              <a:ext cx="113" cy="1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81933" name="Oval 13"/>
            <p:cNvSpPr>
              <a:spLocks noChangeArrowheads="1"/>
            </p:cNvSpPr>
            <p:nvPr/>
          </p:nvSpPr>
          <p:spPr bwMode="auto">
            <a:xfrm>
              <a:off x="1632" y="2976"/>
              <a:ext cx="113" cy="1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81934" name="Line 14"/>
            <p:cNvSpPr>
              <a:spLocks noChangeShapeType="1"/>
            </p:cNvSpPr>
            <p:nvPr/>
          </p:nvSpPr>
          <p:spPr bwMode="auto">
            <a:xfrm flipH="1">
              <a:off x="576" y="2640"/>
              <a:ext cx="67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81935" name="Line 15"/>
            <p:cNvSpPr>
              <a:spLocks noChangeShapeType="1"/>
            </p:cNvSpPr>
            <p:nvPr/>
          </p:nvSpPr>
          <p:spPr bwMode="auto">
            <a:xfrm flipH="1">
              <a:off x="576" y="3024"/>
              <a:ext cx="110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</p:grpSp>
      <p:sp>
        <p:nvSpPr>
          <p:cNvPr id="81936" name="Line 16"/>
          <p:cNvSpPr>
            <a:spLocks noChangeShapeType="1"/>
          </p:cNvSpPr>
          <p:nvPr/>
        </p:nvSpPr>
        <p:spPr bwMode="auto">
          <a:xfrm flipV="1">
            <a:off x="5257800" y="2362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>
            <a:off x="4724400" y="53340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4572000" y="2209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>
                <a:latin typeface="Arial" charset="0"/>
                <a:cs typeface="Arial" charset="0"/>
              </a:rPr>
              <a:t>L</a:t>
            </a:r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7467600" y="56388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>
                <a:latin typeface="Arial" charset="0"/>
                <a:cs typeface="Arial" charset="0"/>
              </a:rPr>
              <a:t>  K</a:t>
            </a:r>
          </a:p>
        </p:txBody>
      </p:sp>
      <p:sp>
        <p:nvSpPr>
          <p:cNvPr id="81940" name="Oval 20"/>
          <p:cNvSpPr>
            <a:spLocks noChangeArrowheads="1"/>
          </p:cNvSpPr>
          <p:nvPr/>
        </p:nvSpPr>
        <p:spPr bwMode="auto">
          <a:xfrm>
            <a:off x="6781800" y="3490913"/>
            <a:ext cx="179388" cy="1793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81941" name="Oval 21"/>
          <p:cNvSpPr>
            <a:spLocks noChangeArrowheads="1"/>
          </p:cNvSpPr>
          <p:nvPr/>
        </p:nvSpPr>
        <p:spPr bwMode="auto">
          <a:xfrm>
            <a:off x="5715000" y="4648200"/>
            <a:ext cx="179388" cy="1793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81942" name="Line 22"/>
          <p:cNvSpPr>
            <a:spLocks noChangeShapeType="1"/>
          </p:cNvSpPr>
          <p:nvPr/>
        </p:nvSpPr>
        <p:spPr bwMode="auto">
          <a:xfrm flipV="1">
            <a:off x="5294313" y="2205038"/>
            <a:ext cx="28956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81943" name="Line 23"/>
          <p:cNvSpPr>
            <a:spLocks noChangeShapeType="1"/>
          </p:cNvSpPr>
          <p:nvPr/>
        </p:nvSpPr>
        <p:spPr bwMode="auto">
          <a:xfrm flipV="1">
            <a:off x="6877050" y="1773238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81944" name="Line 24"/>
          <p:cNvSpPr>
            <a:spLocks noChangeShapeType="1"/>
          </p:cNvSpPr>
          <p:nvPr/>
        </p:nvSpPr>
        <p:spPr bwMode="auto">
          <a:xfrm flipV="1">
            <a:off x="5791200" y="22098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81945" name="Line 25"/>
          <p:cNvSpPr>
            <a:spLocks noChangeShapeType="1"/>
          </p:cNvSpPr>
          <p:nvPr/>
        </p:nvSpPr>
        <p:spPr bwMode="auto">
          <a:xfrm>
            <a:off x="5867400" y="47244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81946" name="Line 26"/>
          <p:cNvSpPr>
            <a:spLocks noChangeShapeType="1"/>
          </p:cNvSpPr>
          <p:nvPr/>
        </p:nvSpPr>
        <p:spPr bwMode="auto">
          <a:xfrm>
            <a:off x="6934200" y="3581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81947" name="Text Box 27"/>
          <p:cNvSpPr txBox="1">
            <a:spLocks noChangeArrowheads="1"/>
          </p:cNvSpPr>
          <p:nvPr/>
        </p:nvSpPr>
        <p:spPr bwMode="auto">
          <a:xfrm>
            <a:off x="6948488" y="1557338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>
                <a:latin typeface="Arial" charset="0"/>
                <a:cs typeface="Arial" charset="0"/>
              </a:rPr>
              <a:t>Y1</a:t>
            </a:r>
          </a:p>
        </p:txBody>
      </p:sp>
      <p:sp>
        <p:nvSpPr>
          <p:cNvPr id="81948" name="Text Box 28"/>
          <p:cNvSpPr txBox="1">
            <a:spLocks noChangeArrowheads="1"/>
          </p:cNvSpPr>
          <p:nvPr/>
        </p:nvSpPr>
        <p:spPr bwMode="auto">
          <a:xfrm>
            <a:off x="5638800" y="1600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>
                <a:latin typeface="Arial" charset="0"/>
                <a:cs typeface="Arial" charset="0"/>
              </a:rPr>
              <a:t>Y0</a:t>
            </a:r>
          </a:p>
        </p:txBody>
      </p:sp>
      <p:sp>
        <p:nvSpPr>
          <p:cNvPr id="81949" name="Text Box 29"/>
          <p:cNvSpPr txBox="1">
            <a:spLocks noChangeArrowheads="1"/>
          </p:cNvSpPr>
          <p:nvPr/>
        </p:nvSpPr>
        <p:spPr bwMode="auto">
          <a:xfrm>
            <a:off x="1066800" y="1981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>
                <a:latin typeface="Arial" charset="0"/>
                <a:cs typeface="Arial" charset="0"/>
              </a:rPr>
              <a:t>Y0</a:t>
            </a:r>
          </a:p>
        </p:txBody>
      </p:sp>
      <p:sp>
        <p:nvSpPr>
          <p:cNvPr id="81950" name="Text Box 30"/>
          <p:cNvSpPr txBox="1">
            <a:spLocks noChangeArrowheads="1"/>
          </p:cNvSpPr>
          <p:nvPr/>
        </p:nvSpPr>
        <p:spPr bwMode="auto">
          <a:xfrm>
            <a:off x="2057400" y="1752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>
                <a:latin typeface="Arial" charset="0"/>
                <a:cs typeface="Arial" charset="0"/>
              </a:rPr>
              <a:t>Y1</a:t>
            </a:r>
          </a:p>
        </p:txBody>
      </p:sp>
      <p:sp>
        <p:nvSpPr>
          <p:cNvPr id="81951" name="Text Box 31"/>
          <p:cNvSpPr txBox="1">
            <a:spLocks noChangeArrowheads="1"/>
          </p:cNvSpPr>
          <p:nvPr/>
        </p:nvSpPr>
        <p:spPr bwMode="auto">
          <a:xfrm>
            <a:off x="609600" y="61722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>
                <a:latin typeface="Arial" charset="0"/>
                <a:cs typeface="Arial" charset="0"/>
              </a:rPr>
              <a:t>Facteurs substituables</a:t>
            </a:r>
          </a:p>
        </p:txBody>
      </p:sp>
      <p:sp>
        <p:nvSpPr>
          <p:cNvPr id="81952" name="Text Box 32"/>
          <p:cNvSpPr txBox="1">
            <a:spLocks noChangeArrowheads="1"/>
          </p:cNvSpPr>
          <p:nvPr/>
        </p:nvSpPr>
        <p:spPr bwMode="auto">
          <a:xfrm>
            <a:off x="4800600" y="61722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>
                <a:latin typeface="Arial" charset="0"/>
                <a:cs typeface="Arial" charset="0"/>
              </a:rPr>
              <a:t>Facteurs complémentaires</a:t>
            </a:r>
          </a:p>
        </p:txBody>
      </p:sp>
      <p:sp>
        <p:nvSpPr>
          <p:cNvPr id="81953" name="Text Box 33"/>
          <p:cNvSpPr txBox="1">
            <a:spLocks noChangeArrowheads="1"/>
          </p:cNvSpPr>
          <p:nvPr/>
        </p:nvSpPr>
        <p:spPr bwMode="auto">
          <a:xfrm>
            <a:off x="5510213" y="4292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81954" name="Oval 34"/>
          <p:cNvSpPr>
            <a:spLocks noChangeArrowheads="1"/>
          </p:cNvSpPr>
          <p:nvPr/>
        </p:nvSpPr>
        <p:spPr bwMode="auto">
          <a:xfrm>
            <a:off x="7164388" y="4652963"/>
            <a:ext cx="180975" cy="1793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81955" name="Text Box 35"/>
          <p:cNvSpPr txBox="1">
            <a:spLocks noChangeArrowheads="1"/>
          </p:cNvSpPr>
          <p:nvPr/>
        </p:nvSpPr>
        <p:spPr bwMode="auto">
          <a:xfrm>
            <a:off x="7092950" y="4797425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81956" name="Text Box 36"/>
          <p:cNvSpPr txBox="1">
            <a:spLocks noChangeArrowheads="1"/>
          </p:cNvSpPr>
          <p:nvPr/>
        </p:nvSpPr>
        <p:spPr bwMode="auto">
          <a:xfrm>
            <a:off x="5651500" y="5300663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81957" name="Text Box 37"/>
          <p:cNvSpPr txBox="1">
            <a:spLocks noChangeArrowheads="1"/>
          </p:cNvSpPr>
          <p:nvPr/>
        </p:nvSpPr>
        <p:spPr bwMode="auto">
          <a:xfrm>
            <a:off x="4859338" y="4437063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81958" name="Line 38"/>
          <p:cNvSpPr>
            <a:spLocks noChangeShapeType="1"/>
          </p:cNvSpPr>
          <p:nvPr/>
        </p:nvSpPr>
        <p:spPr bwMode="auto">
          <a:xfrm>
            <a:off x="5795963" y="47974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81959" name="Line 39"/>
          <p:cNvSpPr>
            <a:spLocks noChangeShapeType="1"/>
          </p:cNvSpPr>
          <p:nvPr/>
        </p:nvSpPr>
        <p:spPr bwMode="auto">
          <a:xfrm>
            <a:off x="5294313" y="4724400"/>
            <a:ext cx="501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94688" cy="1323975"/>
          </a:xfrm>
        </p:spPr>
        <p:txBody>
          <a:bodyPr/>
          <a:lstStyle/>
          <a:p>
            <a:pPr algn="l" eaLnBrk="1" hangingPunct="1"/>
            <a:r>
              <a:rPr lang="fr-FR" sz="3600">
                <a:latin typeface="Arial" charset="0"/>
              </a:rPr>
              <a:t>Spécialisation : les sources de la coopération dans l</a:t>
            </a:r>
            <a:r>
              <a:rPr lang="ja-JP" altLang="fr-FR" sz="3600">
                <a:latin typeface="Arial" charset="0"/>
              </a:rPr>
              <a:t>’</a:t>
            </a:r>
            <a:r>
              <a:rPr lang="fr-FR" altLang="ja-JP" sz="3600">
                <a:latin typeface="Arial" charset="0"/>
              </a:rPr>
              <a:t>échange</a:t>
            </a:r>
            <a:endParaRPr lang="fr-FR" sz="3600">
              <a:latin typeface="Arial" charset="0"/>
            </a:endParaRP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9138"/>
            <a:ext cx="7416800" cy="46402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400">
                <a:latin typeface="Arial" charset="0"/>
              </a:rPr>
              <a:t>Gain à la coopération dans l’échange car les agents ne souhaitent pas consommer uniquement ce qu’ils produisent : goût pour la diversité</a:t>
            </a:r>
          </a:p>
          <a:p>
            <a:pPr eaLnBrk="1" hangingPunct="1">
              <a:lnSpc>
                <a:spcPct val="90000"/>
              </a:lnSpc>
            </a:pPr>
            <a:endParaRPr lang="fr-FR" sz="24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2400">
                <a:latin typeface="Arial" charset="0"/>
              </a:rPr>
              <a:t>Echange mutuellement avantageux </a:t>
            </a:r>
            <a:r>
              <a:rPr lang="fr-FR" sz="2400">
                <a:latin typeface="Arial" charset="0"/>
                <a:sym typeface="Wingdings" charset="0"/>
              </a:rPr>
              <a:t></a:t>
            </a:r>
            <a:r>
              <a:rPr lang="fr-FR" sz="2400">
                <a:latin typeface="Arial" charset="0"/>
              </a:rPr>
              <a:t> choix élargi</a:t>
            </a:r>
          </a:p>
          <a:p>
            <a:pPr eaLnBrk="1" hangingPunct="1">
              <a:lnSpc>
                <a:spcPct val="90000"/>
              </a:lnSpc>
            </a:pPr>
            <a:endParaRPr lang="fr-FR" sz="24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2400">
                <a:latin typeface="Arial" charset="0"/>
              </a:rPr>
              <a:t>Justification du commerce international et du libre échange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990600"/>
          </a:xfrm>
        </p:spPr>
        <p:txBody>
          <a:bodyPr/>
          <a:lstStyle/>
          <a:p>
            <a:pPr eaLnBrk="1" hangingPunct="1"/>
            <a:r>
              <a:rPr lang="fr-FR" sz="3600">
                <a:latin typeface="Arial" charset="0"/>
              </a:rPr>
              <a:t>David RICARDO: échanges entre l</a:t>
            </a:r>
            <a:r>
              <a:rPr lang="ja-JP" altLang="fr-FR" sz="3600">
                <a:latin typeface="Arial" charset="0"/>
              </a:rPr>
              <a:t>’</a:t>
            </a:r>
            <a:r>
              <a:rPr lang="fr-FR" altLang="ja-JP" sz="3600">
                <a:latin typeface="Arial" charset="0"/>
              </a:rPr>
              <a:t>Angleterre et le Portugal</a:t>
            </a:r>
            <a:endParaRPr lang="fr-FR" sz="3600">
              <a:latin typeface="Arial" charset="0"/>
            </a:endParaRP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28775"/>
            <a:ext cx="8534400" cy="5000625"/>
          </a:xfrm>
        </p:spPr>
        <p:txBody>
          <a:bodyPr/>
          <a:lstStyle/>
          <a:p>
            <a:pPr eaLnBrk="1" hangingPunct="1"/>
            <a:r>
              <a:rPr lang="fr-FR" sz="2400">
                <a:latin typeface="Arial" charset="0"/>
              </a:rPr>
              <a:t>Ricardo montre dans le cas des échanges de drap et de vin entre l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Angleterre et le Portugal que : </a:t>
            </a:r>
          </a:p>
          <a:p>
            <a:pPr eaLnBrk="1" hangingPunct="1"/>
            <a:r>
              <a:rPr lang="fr-FR" sz="2400">
                <a:latin typeface="Arial" charset="0"/>
              </a:rPr>
              <a:t>même si un pays est en mesure de produire tout ce qu’il consomme et même avec des coûts plus faibles que les autres pays (avantage absolu),</a:t>
            </a:r>
          </a:p>
          <a:p>
            <a:pPr eaLnBrk="1" hangingPunct="1"/>
            <a:r>
              <a:rPr lang="fr-FR" sz="2400">
                <a:latin typeface="Arial" charset="0"/>
              </a:rPr>
              <a:t> il a intérêt à se spécialiser dans la production dont le coût est plus faible relativement aux coûts étrangers (avantage comparatif) </a:t>
            </a:r>
          </a:p>
          <a:p>
            <a:pPr eaLnBrk="1" hangingPunct="1"/>
            <a:r>
              <a:rPr lang="fr-FR" sz="2400">
                <a:latin typeface="Arial" charset="0"/>
              </a:rPr>
              <a:t>et à échanger la part des biens produits non consommés contre ceux qui auront été produits par les autres pays à des coûts qui auraient été relativement plus élevés chez lui.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fr-FR" sz="3600">
                <a:latin typeface="Arial" charset="0"/>
              </a:rPr>
              <a:t>Ricardo : échanges entre l</a:t>
            </a:r>
            <a:r>
              <a:rPr lang="ja-JP" altLang="fr-FR" sz="3600">
                <a:latin typeface="Arial" charset="0"/>
              </a:rPr>
              <a:t>’</a:t>
            </a:r>
            <a:r>
              <a:rPr lang="fr-FR" altLang="ja-JP" sz="3600">
                <a:latin typeface="Arial" charset="0"/>
              </a:rPr>
              <a:t>Angleterre et le Portugal</a:t>
            </a:r>
            <a:endParaRPr lang="fr-FR" sz="3600">
              <a:latin typeface="Arial" charset="0"/>
            </a:endParaRPr>
          </a:p>
        </p:txBody>
      </p:sp>
      <p:sp>
        <p:nvSpPr>
          <p:cNvPr id="98306" name="Text Box 29"/>
          <p:cNvSpPr txBox="1">
            <a:spLocks noChangeArrowheads="1"/>
          </p:cNvSpPr>
          <p:nvPr/>
        </p:nvSpPr>
        <p:spPr bwMode="auto">
          <a:xfrm>
            <a:off x="468313" y="5805488"/>
            <a:ext cx="8458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>
                <a:latin typeface="Arial" charset="0"/>
              </a:rPr>
              <a:t>Les pays se spécialisent dans la production dont le coût d</a:t>
            </a:r>
            <a:r>
              <a:rPr lang="ja-JP" altLang="fr-FR">
                <a:latin typeface="Arial" charset="0"/>
              </a:rPr>
              <a:t>’</a:t>
            </a:r>
            <a:r>
              <a:rPr lang="fr-FR" altLang="ja-JP">
                <a:latin typeface="Arial" charset="0"/>
              </a:rPr>
              <a:t>opportunité (et donc le prix relatif) est le plus faible</a:t>
            </a:r>
            <a:endParaRPr lang="fr-FR">
              <a:latin typeface="Arial" charset="0"/>
            </a:endParaRPr>
          </a:p>
        </p:txBody>
      </p:sp>
      <p:pic>
        <p:nvPicPr>
          <p:cNvPr id="98307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338"/>
            <a:ext cx="9144000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pPr algn="l" eaLnBrk="1" hangingPunct="1"/>
            <a:r>
              <a:rPr lang="fr-FR" sz="3600">
                <a:latin typeface="Arial" charset="0"/>
              </a:rPr>
              <a:t>Échanges Angleterre - Portugal</a:t>
            </a:r>
          </a:p>
        </p:txBody>
      </p:sp>
      <p:sp>
        <p:nvSpPr>
          <p:cNvPr id="100354" name="Text Box 59"/>
          <p:cNvSpPr txBox="1">
            <a:spLocks noChangeArrowheads="1"/>
          </p:cNvSpPr>
          <p:nvPr/>
        </p:nvSpPr>
        <p:spPr bwMode="auto">
          <a:xfrm>
            <a:off x="381000" y="55626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100355" name="Text Box 60"/>
          <p:cNvSpPr txBox="1">
            <a:spLocks noChangeArrowheads="1"/>
          </p:cNvSpPr>
          <p:nvPr/>
        </p:nvSpPr>
        <p:spPr bwMode="auto">
          <a:xfrm>
            <a:off x="457200" y="56388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100356" name="Text Box 61"/>
          <p:cNvSpPr txBox="1">
            <a:spLocks noChangeArrowheads="1"/>
          </p:cNvSpPr>
          <p:nvPr/>
        </p:nvSpPr>
        <p:spPr bwMode="auto">
          <a:xfrm>
            <a:off x="107950" y="5805488"/>
            <a:ext cx="88074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>
                <a:latin typeface="Arial" charset="0"/>
              </a:rPr>
              <a:t>La spécialisation permet une économie de travail et une baisse des coûts pour la même quantité de biens produite.</a:t>
            </a:r>
          </a:p>
        </p:txBody>
      </p:sp>
      <p:pic>
        <p:nvPicPr>
          <p:cNvPr id="100357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939800"/>
            <a:ext cx="8877300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476250"/>
            <a:ext cx="8863013" cy="62372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fr-FR" sz="2400">
                <a:latin typeface="Arial" charset="0"/>
              </a:rPr>
              <a:t>D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sz="2400">
                <a:latin typeface="Arial" charset="0"/>
              </a:rPr>
              <a:t>une manière générale, on voit que l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sz="2400">
                <a:latin typeface="Arial" charset="0"/>
              </a:rPr>
              <a:t>on peut trouver un prix tel que chaque pays ait intérêt à se spécialiser et à importer les autres biens à un prix relativement moins cher </a:t>
            </a:r>
            <a:r>
              <a:rPr lang="fr-FR" sz="2400" err="1">
                <a:latin typeface="Arial" charset="0"/>
              </a:rPr>
              <a:t>qu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sz="2400">
                <a:latin typeface="Arial" charset="0"/>
              </a:rPr>
              <a:t>il ne leur coûterait de les produire.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fr-FR" sz="2400">
                <a:latin typeface="Arial" charset="0"/>
              </a:rPr>
              <a:t>Supposons que le Portugal se spécialise en vin et l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sz="2400">
                <a:latin typeface="Arial" charset="0"/>
              </a:rPr>
              <a:t>Angleterre en drap car le Portugal a un avantage comparatif en vin :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fr-FR" sz="2400">
              <a:latin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fr-FR" sz="240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ü"/>
              <a:defRPr/>
            </a:pPr>
            <a:r>
              <a:rPr lang="fr-FR" sz="2000">
                <a:latin typeface="Arial" charset="0"/>
              </a:rPr>
              <a:t>On suppose que le prix du produit dépend du coût du travail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fr-FR" sz="2400">
                <a:latin typeface="Arial" charset="0"/>
              </a:rPr>
              <a:t>On note </a:t>
            </a:r>
            <a:r>
              <a:rPr lang="fr-FR" sz="2400" err="1">
                <a:latin typeface="Arial" charset="0"/>
              </a:rPr>
              <a:t>P</a:t>
            </a:r>
            <a:r>
              <a:rPr lang="fr-FR" sz="2400" i="1" err="1">
                <a:latin typeface="Arial" charset="0"/>
              </a:rPr>
              <a:t>vin</a:t>
            </a:r>
            <a:r>
              <a:rPr lang="fr-FR" sz="2400">
                <a:latin typeface="Arial" charset="0"/>
              </a:rPr>
              <a:t>(Port) et </a:t>
            </a:r>
            <a:r>
              <a:rPr lang="fr-FR" sz="2400" err="1">
                <a:latin typeface="Arial" charset="0"/>
              </a:rPr>
              <a:t>P</a:t>
            </a:r>
            <a:r>
              <a:rPr lang="fr-FR" sz="2400" i="1" err="1">
                <a:latin typeface="Arial" charset="0"/>
              </a:rPr>
              <a:t>drap</a:t>
            </a:r>
            <a:r>
              <a:rPr lang="fr-FR" sz="2400">
                <a:latin typeface="Arial" charset="0"/>
              </a:rPr>
              <a:t>(Port), les prix du vin et du drap au Portugal.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fr-FR" sz="2400">
                <a:latin typeface="Arial" charset="0"/>
              </a:rPr>
              <a:t>	</a:t>
            </a:r>
            <a:r>
              <a:rPr lang="fr-FR" sz="2400" err="1">
                <a:latin typeface="Arial" charset="0"/>
              </a:rPr>
              <a:t>P</a:t>
            </a:r>
            <a:r>
              <a:rPr lang="fr-FR" sz="2400" i="1" err="1">
                <a:latin typeface="Arial" charset="0"/>
              </a:rPr>
              <a:t>vin</a:t>
            </a:r>
            <a:r>
              <a:rPr lang="fr-FR" sz="2400">
                <a:latin typeface="Arial" charset="0"/>
              </a:rPr>
              <a:t> (Port) = </a:t>
            </a:r>
            <a:r>
              <a:rPr lang="fr-FR" sz="2400" err="1">
                <a:latin typeface="Arial" charset="0"/>
              </a:rPr>
              <a:t>C</a:t>
            </a:r>
            <a:r>
              <a:rPr lang="fr-FR" sz="2400" i="1" err="1">
                <a:latin typeface="Arial" charset="0"/>
              </a:rPr>
              <a:t>vin</a:t>
            </a:r>
            <a:r>
              <a:rPr lang="fr-FR" sz="2400">
                <a:latin typeface="Arial" charset="0"/>
              </a:rPr>
              <a:t>(Port),  </a:t>
            </a:r>
            <a:r>
              <a:rPr lang="fr-FR" sz="2400" err="1">
                <a:latin typeface="Arial" charset="0"/>
              </a:rPr>
              <a:t>P</a:t>
            </a:r>
            <a:r>
              <a:rPr lang="fr-FR" sz="2400" i="1" err="1">
                <a:latin typeface="Arial" charset="0"/>
              </a:rPr>
              <a:t>drap</a:t>
            </a:r>
            <a:r>
              <a:rPr lang="fr-FR" sz="2400">
                <a:latin typeface="Arial" charset="0"/>
              </a:rPr>
              <a:t> (Port) = </a:t>
            </a:r>
            <a:r>
              <a:rPr lang="fr-FR" sz="2400" err="1">
                <a:latin typeface="Arial" charset="0"/>
              </a:rPr>
              <a:t>C</a:t>
            </a:r>
            <a:r>
              <a:rPr lang="fr-FR" sz="2400" i="1" err="1">
                <a:latin typeface="Arial" charset="0"/>
              </a:rPr>
              <a:t>drap</a:t>
            </a:r>
            <a:r>
              <a:rPr lang="fr-FR" sz="2400">
                <a:latin typeface="Arial" charset="0"/>
              </a:rPr>
              <a:t>(Port)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fr-FR" sz="2400">
              <a:latin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fr-FR" sz="2400">
                <a:latin typeface="Arial" charset="0"/>
              </a:rPr>
              <a:t>Peut-on trouver des prix de libre échange, notés P*</a:t>
            </a:r>
            <a:r>
              <a:rPr lang="fr-FR" sz="2400" i="1">
                <a:latin typeface="Arial" charset="0"/>
              </a:rPr>
              <a:t>vin</a:t>
            </a:r>
            <a:r>
              <a:rPr lang="fr-FR" sz="2400">
                <a:latin typeface="Arial" charset="0"/>
              </a:rPr>
              <a:t> et P*</a:t>
            </a:r>
            <a:r>
              <a:rPr lang="fr-FR" sz="2400" i="1">
                <a:latin typeface="Arial" charset="0"/>
              </a:rPr>
              <a:t>drap</a:t>
            </a:r>
            <a:r>
              <a:rPr lang="fr-FR" sz="2400">
                <a:latin typeface="Arial" charset="0"/>
              </a:rPr>
              <a:t>, tels que chaque pays aient intérêt à commercer ?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fr-FR" sz="2400">
              <a:latin typeface="Arial" charset="0"/>
            </a:endParaRPr>
          </a:p>
        </p:txBody>
      </p:sp>
      <p:pic>
        <p:nvPicPr>
          <p:cNvPr id="10240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708275"/>
            <a:ext cx="37465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5575" cy="576263"/>
          </a:xfrm>
        </p:spPr>
        <p:txBody>
          <a:bodyPr/>
          <a:lstStyle/>
          <a:p>
            <a:r>
              <a:rPr lang="en-US" sz="4000">
                <a:latin typeface="Times New Roman" charset="0"/>
              </a:rPr>
              <a:t>Arbitrage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7920037" cy="561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imes New Roman" charset="0"/>
              </a:rPr>
              <a:t>Activité qui consiste à comparer les différences de prix existant pour un même bien, dans l’espace (endroits différents) ou dans le temps (prix actuel/prix futur anticipé), afin d’en tirer profit</a:t>
            </a:r>
          </a:p>
          <a:p>
            <a:pPr>
              <a:lnSpc>
                <a:spcPct val="90000"/>
              </a:lnSpc>
            </a:pPr>
            <a:r>
              <a:rPr lang="fr-FR" sz="2400">
                <a:latin typeface="Times New Roman" charset="0"/>
              </a:rPr>
              <a:t>Arbitrage dans l’</a:t>
            </a:r>
            <a:r>
              <a:rPr lang="fr-FR" altLang="ja-JP" sz="2400">
                <a:latin typeface="Times New Roman" charset="0"/>
              </a:rPr>
              <a:t>espace: le fait de comparer les différents prix associés à un bien donné, sur le marché à un moment donné;</a:t>
            </a:r>
          </a:p>
          <a:p>
            <a:pPr>
              <a:lnSpc>
                <a:spcPct val="90000"/>
              </a:lnSpc>
            </a:pPr>
            <a:r>
              <a:rPr lang="fr-FR" sz="2400">
                <a:latin typeface="Times New Roman" charset="0"/>
              </a:rPr>
              <a:t>comparer et tirer parti de cette différence de prix</a:t>
            </a:r>
          </a:p>
          <a:p>
            <a:pPr>
              <a:lnSpc>
                <a:spcPct val="90000"/>
              </a:lnSpc>
            </a:pPr>
            <a:r>
              <a:rPr lang="fr-FR" sz="2400" b="1">
                <a:latin typeface="Times New Roman" charset="0"/>
              </a:rPr>
              <a:t>Le résultat de l’</a:t>
            </a:r>
            <a:r>
              <a:rPr lang="fr-FR" altLang="ja-JP" sz="2400" b="1">
                <a:latin typeface="Times New Roman" charset="0"/>
              </a:rPr>
              <a:t>arbitrage </a:t>
            </a:r>
            <a:r>
              <a:rPr lang="fr-FR" altLang="ja-JP" sz="2400">
                <a:latin typeface="Times New Roman" charset="0"/>
              </a:rPr>
              <a:t>: il ne peut exister qu’un seul prix pour un bien donné à un moment donné du temps sur un même marché</a:t>
            </a:r>
          </a:p>
          <a:p>
            <a:pPr>
              <a:lnSpc>
                <a:spcPct val="90000"/>
              </a:lnSpc>
            </a:pPr>
            <a:r>
              <a:rPr lang="en-US" sz="2400" b="1">
                <a:latin typeface="Times New Roman" charset="0"/>
              </a:rPr>
              <a:t>Loi du Prix Unique (sur un marche intégré</a:t>
            </a:r>
            <a:r>
              <a:rPr lang="en-US" sz="2400">
                <a:latin typeface="Times New Roman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fr-FR" sz="2400">
                <a:latin typeface="Times New Roman" charset="0"/>
              </a:rPr>
              <a:t>Arbitrage inter-temporel: comparer le prix d’</a:t>
            </a:r>
            <a:r>
              <a:rPr lang="fr-FR" altLang="ja-JP" sz="2400">
                <a:latin typeface="Times New Roman" charset="0"/>
              </a:rPr>
              <a:t>un bien donné à différents moment du temps</a:t>
            </a:r>
            <a:endParaRPr lang="en-US">
              <a:latin typeface="Times New Roman" charset="0"/>
            </a:endParaRP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684213" y="3068638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800">
              <a:cs typeface="Arial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088" y="96838"/>
            <a:ext cx="8970962" cy="6645275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</a:pPr>
            <a:r>
              <a:rPr lang="fr-FR" sz="2000">
                <a:latin typeface="Arial" charset="0"/>
              </a:rPr>
              <a:t> Le Portugal échangera du vin contre du drap anglais si il peut vendre son vin relativement plus cher à l</a:t>
            </a:r>
            <a:r>
              <a:rPr lang="ja-JP" altLang="fr-FR" sz="2000">
                <a:latin typeface="Arial" charset="0"/>
              </a:rPr>
              <a:t>’</a:t>
            </a:r>
            <a:r>
              <a:rPr lang="fr-FR" altLang="ja-JP" sz="2000">
                <a:latin typeface="Arial" charset="0"/>
              </a:rPr>
              <a:t>international:  </a:t>
            </a:r>
          </a:p>
          <a:p>
            <a:pPr marL="0" indent="0" algn="ctr" eaLnBrk="1" hangingPunct="1">
              <a:lnSpc>
                <a:spcPct val="80000"/>
              </a:lnSpc>
            </a:pPr>
            <a:endParaRPr lang="fr-FR" sz="1000">
              <a:latin typeface="Arial" charset="0"/>
            </a:endParaRPr>
          </a:p>
          <a:p>
            <a:pPr marL="0" indent="0" eaLnBrk="1" hangingPunct="1">
              <a:lnSpc>
                <a:spcPct val="80000"/>
              </a:lnSpc>
            </a:pPr>
            <a:endParaRPr lang="fr-FR" sz="2000">
              <a:latin typeface="Arial" charset="0"/>
            </a:endParaRPr>
          </a:p>
          <a:p>
            <a:pPr marL="0" indent="0" eaLnBrk="1" hangingPunct="1">
              <a:lnSpc>
                <a:spcPct val="80000"/>
              </a:lnSpc>
            </a:pPr>
            <a:endParaRPr lang="fr-FR" sz="2000">
              <a:latin typeface="Arial" charset="0"/>
            </a:endParaRPr>
          </a:p>
          <a:p>
            <a:pPr marL="0" indent="0" eaLnBrk="1" hangingPunct="1">
              <a:lnSpc>
                <a:spcPct val="80000"/>
              </a:lnSpc>
            </a:pPr>
            <a:endParaRPr lang="fr-FR" sz="2000">
              <a:latin typeface="Arial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fr-FR" sz="2000">
                <a:latin typeface="Arial" charset="0"/>
              </a:rPr>
              <a:t> L’Angleterre échangera du drap contre du vin portugais si elle peut acheter du vin relativement moins cher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endParaRPr lang="fr-FR" sz="1000">
              <a:latin typeface="Arial" charset="0"/>
            </a:endParaRP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endParaRPr lang="fr-FR" sz="1000">
              <a:latin typeface="Arial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fr-FR" sz="2000">
              <a:latin typeface="Arial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fr-FR" sz="2000">
              <a:latin typeface="Arial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fr-FR" sz="2000">
              <a:latin typeface="Arial" charset="0"/>
            </a:endParaRP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endParaRPr lang="fr-FR" sz="2000">
              <a:latin typeface="Arial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fr-FR" sz="2000">
              <a:latin typeface="Arial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fr-FR" sz="2000">
              <a:latin typeface="Arial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fr-FR" sz="2000">
              <a:latin typeface="Arial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fr-FR" sz="2000">
              <a:latin typeface="Arial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fr-FR" sz="2000">
              <a:latin typeface="Arial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fr-FR" sz="2000">
              <a:latin typeface="Arial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fr-FR" sz="2000">
              <a:latin typeface="Arial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fr-FR" sz="2000">
              <a:latin typeface="Arial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fr-FR" sz="2000">
                <a:latin typeface="Arial" charset="0"/>
              </a:rPr>
              <a:t>Les prix relatifs de libre échange s’établiront entre les prix relatifs initiaux des pays, en fonction de la demande mondiale.</a:t>
            </a:r>
          </a:p>
        </p:txBody>
      </p:sp>
      <p:pic>
        <p:nvPicPr>
          <p:cNvPr id="106498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692150"/>
            <a:ext cx="307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499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349500"/>
            <a:ext cx="2870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0" name="Image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76475"/>
            <a:ext cx="613092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061325" cy="1143000"/>
          </a:xfrm>
        </p:spPr>
        <p:txBody>
          <a:bodyPr/>
          <a:lstStyle/>
          <a:p>
            <a:r>
              <a:rPr lang="en-US">
                <a:latin typeface="Arial" charset="0"/>
              </a:rPr>
              <a:t>Résumé: théorie de la spécialisation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497887" cy="50403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>
                <a:latin typeface="Arial" charset="0"/>
              </a:rPr>
              <a:t>1) Les agents ont chacun un avantage relatif;</a:t>
            </a:r>
          </a:p>
          <a:p>
            <a:pPr>
              <a:lnSpc>
                <a:spcPct val="120000"/>
              </a:lnSpc>
            </a:pPr>
            <a:r>
              <a:rPr lang="en-US">
                <a:latin typeface="Arial" charset="0"/>
              </a:rPr>
              <a:t>2) chacun se spécialise dans l’activité pour lequelle il a un avantage relatif;</a:t>
            </a:r>
          </a:p>
          <a:p>
            <a:pPr>
              <a:lnSpc>
                <a:spcPct val="120000"/>
              </a:lnSpc>
            </a:pPr>
            <a:r>
              <a:rPr lang="fr-FR">
                <a:latin typeface="Arial" charset="0"/>
                <a:sym typeface="Wingdings" charset="0"/>
              </a:rPr>
              <a:t> </a:t>
            </a:r>
            <a:r>
              <a:rPr lang="en-US">
                <a:latin typeface="Arial" charset="0"/>
              </a:rPr>
              <a:t>La quantité totale produite augmente;</a:t>
            </a:r>
          </a:p>
          <a:p>
            <a:pPr>
              <a:lnSpc>
                <a:spcPct val="120000"/>
              </a:lnSpc>
            </a:pPr>
            <a:r>
              <a:rPr lang="en-US">
                <a:latin typeface="Arial" charset="0"/>
              </a:rPr>
              <a:t>3) ils échangent;</a:t>
            </a:r>
          </a:p>
          <a:p>
            <a:pPr>
              <a:lnSpc>
                <a:spcPct val="120000"/>
              </a:lnSpc>
            </a:pPr>
            <a:r>
              <a:rPr lang="en-US">
                <a:latin typeface="Arial" charset="0"/>
              </a:rPr>
              <a:t>4) leur ensemble de possibilités de consommation est élargi;</a:t>
            </a:r>
          </a:p>
          <a:p>
            <a:pPr>
              <a:lnSpc>
                <a:spcPct val="120000"/>
              </a:lnSpc>
            </a:pPr>
            <a:r>
              <a:rPr lang="en-US">
                <a:latin typeface="Arial" charset="0"/>
              </a:rPr>
              <a:t>5) gain global en bien-être.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762000"/>
          </a:xfrm>
        </p:spPr>
        <p:txBody>
          <a:bodyPr/>
          <a:lstStyle/>
          <a:p>
            <a:pPr algn="l" eaLnBrk="1" hangingPunct="1"/>
            <a:r>
              <a:rPr lang="fr-FR" sz="2800">
                <a:latin typeface="Arial" charset="0"/>
              </a:rPr>
              <a:t>D</a:t>
            </a:r>
            <a:r>
              <a:rPr lang="ja-JP" altLang="fr-FR" sz="2800">
                <a:latin typeface="Arial" charset="0"/>
              </a:rPr>
              <a:t>’</a:t>
            </a:r>
            <a:r>
              <a:rPr lang="fr-FR" altLang="ja-JP" sz="2800">
                <a:latin typeface="Arial" charset="0"/>
              </a:rPr>
              <a:t>où proviennent les différences de coûts relatifs entre pays ? </a:t>
            </a:r>
            <a:endParaRPr lang="fr-FR" sz="2800">
              <a:latin typeface="Arial" charset="0"/>
            </a:endParaRP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740775" cy="56610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fr-FR" sz="2400">
                <a:latin typeface="Arial" charset="0"/>
              </a:rPr>
              <a:t>Ricardo : de la technologie. 	</a:t>
            </a:r>
          </a:p>
          <a:p>
            <a:pPr lvl="1" eaLnBrk="1" hangingPunct="1">
              <a:lnSpc>
                <a:spcPct val="120000"/>
              </a:lnSpc>
            </a:pPr>
            <a:r>
              <a:rPr lang="fr-FR" sz="2000">
                <a:latin typeface="Arial" charset="0"/>
              </a:rPr>
              <a:t>Les différences de coûts entre pays proviennent des différences de compétences des travailleurs et de technique de production.</a:t>
            </a:r>
          </a:p>
          <a:p>
            <a:pPr eaLnBrk="1" hangingPunct="1">
              <a:lnSpc>
                <a:spcPct val="120000"/>
              </a:lnSpc>
            </a:pPr>
            <a:endParaRPr lang="fr-FR" sz="1000">
              <a:latin typeface="Arial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fr-FR" sz="2400">
                <a:latin typeface="Arial" charset="0"/>
              </a:rPr>
              <a:t>HOS </a:t>
            </a:r>
            <a:r>
              <a:rPr lang="fr-FR" sz="2400">
                <a:solidFill>
                  <a:srgbClr val="000000"/>
                </a:solidFill>
                <a:latin typeface="Arial" charset="0"/>
              </a:rPr>
              <a:t>(Heckscher, Ohlin, Samuelson) : chaque pays a un avantage comparatif dans la production des biens qui nécessitent l</a:t>
            </a:r>
            <a:r>
              <a:rPr lang="ja-JP" altLang="fr-FR" sz="240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fr-FR" altLang="ja-JP" sz="2400">
                <a:solidFill>
                  <a:srgbClr val="000000"/>
                </a:solidFill>
                <a:latin typeface="Arial" charset="0"/>
              </a:rPr>
              <a:t>utilisation des </a:t>
            </a:r>
            <a:r>
              <a:rPr lang="fr-FR" altLang="ja-JP" sz="2400">
                <a:solidFill>
                  <a:schemeClr val="accent2"/>
                </a:solidFill>
                <a:latin typeface="Arial" charset="0"/>
              </a:rPr>
              <a:t>facteurs qui sont relativement plus abondants </a:t>
            </a:r>
            <a:r>
              <a:rPr lang="fr-FR" altLang="ja-JP" sz="2400">
                <a:solidFill>
                  <a:srgbClr val="000000"/>
                </a:solidFill>
                <a:latin typeface="Arial" charset="0"/>
              </a:rPr>
              <a:t>dans le pays.</a:t>
            </a:r>
          </a:p>
          <a:p>
            <a:pPr lvl="1" eaLnBrk="1" hangingPunct="1">
              <a:lnSpc>
                <a:spcPct val="120000"/>
              </a:lnSpc>
            </a:pPr>
            <a:r>
              <a:rPr lang="fr-FR" sz="200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ja-JP" altLang="fr-FR" sz="2000">
                <a:solidFill>
                  <a:srgbClr val="000000"/>
                </a:solidFill>
                <a:latin typeface="Arial" charset="0"/>
                <a:cs typeface="Arial" charset="0"/>
              </a:rPr>
              <a:t>’</a:t>
            </a:r>
            <a:r>
              <a:rPr lang="fr-FR" altLang="ja-JP" sz="2000">
                <a:solidFill>
                  <a:srgbClr val="000000"/>
                </a:solidFill>
                <a:latin typeface="Arial" charset="0"/>
                <a:cs typeface="Arial" charset="0"/>
              </a:rPr>
              <a:t>est donc la rareté des ressources qui définit les coûts : </a:t>
            </a:r>
          </a:p>
          <a:p>
            <a:pPr lvl="2" eaLnBrk="1" hangingPunct="1">
              <a:lnSpc>
                <a:spcPct val="120000"/>
              </a:lnSpc>
            </a:pPr>
            <a:r>
              <a:rPr lang="fr-FR" sz="1800">
                <a:solidFill>
                  <a:srgbClr val="000000"/>
                </a:solidFill>
                <a:latin typeface="Arial" charset="0"/>
                <a:cs typeface="Arial" charset="0"/>
              </a:rPr>
              <a:t>Ressources naturelles plus abondantes (bois, pétrole, …)</a:t>
            </a:r>
          </a:p>
          <a:p>
            <a:pPr lvl="2" eaLnBrk="1" hangingPunct="1">
              <a:lnSpc>
                <a:spcPct val="120000"/>
              </a:lnSpc>
            </a:pPr>
            <a:r>
              <a:rPr lang="fr-FR" sz="1800">
                <a:solidFill>
                  <a:srgbClr val="000000"/>
                </a:solidFill>
                <a:latin typeface="Arial" charset="0"/>
                <a:cs typeface="Arial" charset="0"/>
              </a:rPr>
              <a:t>Travail Qualifié</a:t>
            </a:r>
          </a:p>
          <a:p>
            <a:pPr lvl="2" eaLnBrk="1" hangingPunct="1">
              <a:lnSpc>
                <a:spcPct val="120000"/>
              </a:lnSpc>
            </a:pPr>
            <a:r>
              <a:rPr lang="fr-FR" sz="1800">
                <a:solidFill>
                  <a:srgbClr val="000000"/>
                </a:solidFill>
                <a:latin typeface="Arial" charset="0"/>
                <a:cs typeface="Arial" charset="0"/>
              </a:rPr>
              <a:t>Travail non Qualifié</a:t>
            </a:r>
          </a:p>
          <a:p>
            <a:pPr lvl="2" eaLnBrk="1" hangingPunct="1">
              <a:lnSpc>
                <a:spcPct val="120000"/>
              </a:lnSpc>
            </a:pPr>
            <a:r>
              <a:rPr lang="fr-FR" sz="1800">
                <a:solidFill>
                  <a:srgbClr val="000000"/>
                </a:solidFill>
                <a:latin typeface="Arial" charset="0"/>
                <a:cs typeface="Arial" charset="0"/>
              </a:rPr>
              <a:t> Technologie de pointe…..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re 1"/>
          <p:cNvSpPr>
            <a:spLocks noGrp="1"/>
          </p:cNvSpPr>
          <p:nvPr>
            <p:ph type="title"/>
          </p:nvPr>
        </p:nvSpPr>
        <p:spPr>
          <a:xfrm>
            <a:off x="611188" y="0"/>
            <a:ext cx="7777162" cy="981075"/>
          </a:xfrm>
        </p:spPr>
        <p:txBody>
          <a:bodyPr/>
          <a:lstStyle/>
          <a:p>
            <a:r>
              <a:rPr lang="en-US">
                <a:latin typeface="Arial" charset="0"/>
              </a:rPr>
              <a:t>Exemple de l’Angleterre et du Portugal</a:t>
            </a:r>
          </a:p>
        </p:txBody>
      </p:sp>
      <p:pic>
        <p:nvPicPr>
          <p:cNvPr id="112642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08050"/>
            <a:ext cx="7777163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II.1.A Les caractéristiques techniques au fondement de la coopération</a:t>
            </a:r>
          </a:p>
        </p:txBody>
      </p:sp>
      <p:sp>
        <p:nvSpPr>
          <p:cNvPr id="2457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latin typeface="Arial" charset="0"/>
              </a:rPr>
              <a:t>P</a:t>
            </a:r>
            <a:r>
              <a:rPr lang="en-US">
                <a:latin typeface="Arial" charset="0"/>
              </a:rPr>
              <a:t>roductivité marginale croissante</a:t>
            </a:r>
          </a:p>
          <a:p>
            <a:r>
              <a:rPr lang="fr-FR">
                <a:latin typeface="Arial" charset="0"/>
              </a:rPr>
              <a:t>R</a:t>
            </a:r>
            <a:r>
              <a:rPr lang="en-US">
                <a:latin typeface="Arial" charset="0"/>
              </a:rPr>
              <a:t>endements d’échelle croissants</a:t>
            </a:r>
          </a:p>
          <a:p>
            <a:r>
              <a:rPr lang="en-US">
                <a:latin typeface="Arial" charset="0"/>
              </a:rPr>
              <a:t>Externalités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5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"/>
            <a:ext cx="9144000" cy="630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rgbClr val="0000FF"/>
                </a:solidFill>
                <a:latin typeface="Arial" charset="0"/>
              </a:rPr>
              <a:t>Théorème de Stolper-Samuelson</a:t>
            </a:r>
            <a:endParaRPr lang="en-US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14690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solidFill>
                  <a:srgbClr val="000000"/>
                </a:solidFill>
                <a:latin typeface="Arial" charset="0"/>
              </a:rPr>
              <a:t>La spécialisation et le libre-échange doivent conduire à une </a:t>
            </a:r>
            <a:r>
              <a:rPr lang="fr-FR">
                <a:solidFill>
                  <a:srgbClr val="0000FF"/>
                </a:solidFill>
                <a:latin typeface="Arial" charset="0"/>
              </a:rPr>
              <a:t>égalisation de la rémunération des facteurs de production </a:t>
            </a:r>
            <a:r>
              <a:rPr lang="fr-FR">
                <a:solidFill>
                  <a:srgbClr val="000000"/>
                </a:solidFill>
                <a:latin typeface="Arial" charset="0"/>
              </a:rPr>
              <a:t>dans tous les pays.</a:t>
            </a:r>
            <a:endParaRPr lang="fr-FR">
              <a:latin typeface="Arial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990600"/>
          </a:xfrm>
        </p:spPr>
        <p:txBody>
          <a:bodyPr/>
          <a:lstStyle/>
          <a:p>
            <a:pPr eaLnBrk="1" hangingPunct="1"/>
            <a:r>
              <a:rPr lang="fr-FR" sz="3600">
                <a:latin typeface="Arial" charset="0"/>
              </a:rPr>
              <a:t>II. 2. </a:t>
            </a:r>
            <a:r>
              <a:rPr lang="fr-FR" sz="3600">
                <a:solidFill>
                  <a:srgbClr val="800000"/>
                </a:solidFill>
                <a:latin typeface="Arial" charset="0"/>
              </a:rPr>
              <a:t>Les obstacles à la coopération</a:t>
            </a:r>
          </a:p>
        </p:txBody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876800"/>
          </a:xfrm>
        </p:spPr>
        <p:txBody>
          <a:bodyPr/>
          <a:lstStyle/>
          <a:p>
            <a:pPr marL="381000" lvl="2" indent="0" eaLnBrk="1" hangingPunct="1">
              <a:buFontTx/>
              <a:buNone/>
              <a:tabLst>
                <a:tab pos="0" algn="l"/>
                <a:tab pos="1233488" algn="l"/>
              </a:tabLst>
            </a:pPr>
            <a:r>
              <a:rPr lang="fr-FR" sz="2800">
                <a:latin typeface="Arial" charset="0"/>
              </a:rPr>
              <a:t>Nous avons vu qu</a:t>
            </a:r>
            <a:r>
              <a:rPr lang="ja-JP" altLang="fr-FR" sz="2800">
                <a:latin typeface="Arial" charset="0"/>
              </a:rPr>
              <a:t>’</a:t>
            </a:r>
            <a:r>
              <a:rPr lang="fr-FR" altLang="ja-JP" sz="2800">
                <a:latin typeface="Arial" charset="0"/>
              </a:rPr>
              <a:t>il existait des gains potentiels à la coopération. Quelles sont les difficultés liées à la négociation et à l</a:t>
            </a:r>
            <a:r>
              <a:rPr lang="ja-JP" altLang="fr-FR" sz="2800">
                <a:latin typeface="Arial" charset="0"/>
              </a:rPr>
              <a:t>’</a:t>
            </a:r>
            <a:r>
              <a:rPr lang="fr-FR" altLang="ja-JP" sz="2800">
                <a:latin typeface="Arial" charset="0"/>
              </a:rPr>
              <a:t>application des contrats ?</a:t>
            </a:r>
          </a:p>
          <a:p>
            <a:pPr marL="381000" lvl="2" indent="0" eaLnBrk="1" hangingPunct="1">
              <a:buFontTx/>
              <a:buNone/>
              <a:tabLst>
                <a:tab pos="0" algn="l"/>
                <a:tab pos="1233488" algn="l"/>
              </a:tabLst>
            </a:pPr>
            <a:endParaRPr lang="fr-FR" sz="1800">
              <a:latin typeface="Arial" charset="0"/>
            </a:endParaRPr>
          </a:p>
          <a:p>
            <a:pPr marL="381000" lvl="2" indent="0" eaLnBrk="1" hangingPunct="1">
              <a:buFontTx/>
              <a:buNone/>
              <a:tabLst>
                <a:tab pos="0" algn="l"/>
                <a:tab pos="1233488" algn="l"/>
              </a:tabLst>
            </a:pPr>
            <a:r>
              <a:rPr lang="fr-FR" sz="2800" b="1">
                <a:latin typeface="Arial" charset="0"/>
              </a:rPr>
              <a:t>II.2.A : L</a:t>
            </a:r>
            <a:r>
              <a:rPr lang="ja-JP" altLang="fr-FR" sz="2800" b="1">
                <a:latin typeface="Arial" charset="0"/>
              </a:rPr>
              <a:t>’</a:t>
            </a:r>
            <a:r>
              <a:rPr lang="fr-FR" altLang="ja-JP" sz="2800" b="1">
                <a:latin typeface="Arial" charset="0"/>
              </a:rPr>
              <a:t>aléa moral</a:t>
            </a:r>
          </a:p>
          <a:p>
            <a:pPr marL="381000" lvl="2" indent="0" eaLnBrk="1" hangingPunct="1">
              <a:buFontTx/>
              <a:buNone/>
              <a:tabLst>
                <a:tab pos="0" algn="l"/>
                <a:tab pos="1233488" algn="l"/>
              </a:tabLst>
            </a:pPr>
            <a:endParaRPr lang="fr-FR" sz="1800" b="1">
              <a:latin typeface="Arial" charset="0"/>
            </a:endParaRPr>
          </a:p>
          <a:p>
            <a:pPr marL="381000" lvl="2" indent="0" eaLnBrk="1" hangingPunct="1">
              <a:buFontTx/>
              <a:buNone/>
              <a:tabLst>
                <a:tab pos="0" algn="l"/>
                <a:tab pos="1233488" algn="l"/>
              </a:tabLst>
            </a:pPr>
            <a:r>
              <a:rPr lang="fr-FR" sz="2800" b="1">
                <a:latin typeface="Arial" charset="0"/>
              </a:rPr>
              <a:t>II.2.B : La répartition des gains de la coopération: la contrainte de participation</a:t>
            </a:r>
          </a:p>
          <a:p>
            <a:pPr marL="381000" lvl="2" indent="0" eaLnBrk="1" hangingPunct="1">
              <a:buFontTx/>
              <a:buNone/>
              <a:tabLst>
                <a:tab pos="0" algn="l"/>
                <a:tab pos="1233488" algn="l"/>
              </a:tabLst>
            </a:pPr>
            <a:endParaRPr lang="fr-FR" sz="1800" b="1">
              <a:latin typeface="Arial" charset="0"/>
            </a:endParaRPr>
          </a:p>
          <a:p>
            <a:pPr marL="381000" lvl="2" indent="0" eaLnBrk="1" hangingPunct="1">
              <a:buFontTx/>
              <a:buNone/>
              <a:tabLst>
                <a:tab pos="0" algn="l"/>
                <a:tab pos="1233488" algn="l"/>
              </a:tabLst>
            </a:pPr>
            <a:r>
              <a:rPr lang="fr-FR" sz="2800" b="1">
                <a:latin typeface="Arial" charset="0"/>
              </a:rPr>
              <a:t>II.2.C : L'exigence d’</a:t>
            </a:r>
            <a:r>
              <a:rPr lang="fr-FR" altLang="ja-JP" sz="2800" b="1">
                <a:latin typeface="Arial" charset="0"/>
              </a:rPr>
              <a:t>équité</a:t>
            </a:r>
            <a:endParaRPr lang="fr-FR" sz="2800" b="1">
              <a:latin typeface="Arial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305800" cy="990600"/>
          </a:xfrm>
        </p:spPr>
        <p:txBody>
          <a:bodyPr/>
          <a:lstStyle/>
          <a:p>
            <a:pPr algn="l" eaLnBrk="1" hangingPunct="1"/>
            <a:r>
              <a:rPr lang="fr-FR" sz="3600">
                <a:latin typeface="Arial" charset="0"/>
              </a:rPr>
              <a:t>II.2.A. L</a:t>
            </a:r>
            <a:r>
              <a:rPr lang="ja-JP" altLang="fr-FR" sz="3600">
                <a:latin typeface="Arial" charset="0"/>
              </a:rPr>
              <a:t>’</a:t>
            </a:r>
            <a:r>
              <a:rPr lang="fr-FR" altLang="ja-JP" sz="3600">
                <a:latin typeface="Arial" charset="0"/>
              </a:rPr>
              <a:t>Aléa moral</a:t>
            </a:r>
            <a:endParaRPr lang="fr-FR" sz="3600">
              <a:latin typeface="Arial" charset="0"/>
            </a:endParaRPr>
          </a:p>
        </p:txBody>
      </p:sp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659812" cy="5792787"/>
          </a:xfrm>
        </p:spPr>
        <p:txBody>
          <a:bodyPr/>
          <a:lstStyle/>
          <a:p>
            <a:pPr marL="381000" lvl="2" indent="0" eaLnBrk="1" hangingPunct="1">
              <a:lnSpc>
                <a:spcPct val="90000"/>
              </a:lnSpc>
              <a:tabLst>
                <a:tab pos="0" algn="l"/>
                <a:tab pos="1233488" algn="l"/>
              </a:tabLst>
            </a:pPr>
            <a:r>
              <a:rPr lang="fr-FR">
                <a:latin typeface="Arial" charset="0"/>
              </a:rPr>
              <a:t> </a:t>
            </a:r>
            <a:r>
              <a:rPr lang="fr-FR" sz="2400">
                <a:latin typeface="Arial" charset="0"/>
              </a:rPr>
              <a:t>Hume (XVIII°) : 2 bergers ont intérêt à drainer un terrain humide, mais chacun va essayer de ne pas faire sa part de travail pour laisser l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autre le faire.</a:t>
            </a:r>
          </a:p>
          <a:p>
            <a:pPr marL="381000" lvl="2" indent="0" eaLnBrk="1" hangingPunct="1">
              <a:lnSpc>
                <a:spcPct val="90000"/>
              </a:lnSpc>
              <a:tabLst>
                <a:tab pos="0" algn="l"/>
                <a:tab pos="1233488" algn="l"/>
              </a:tabLst>
            </a:pPr>
            <a:r>
              <a:rPr lang="fr-FR" sz="2400">
                <a:latin typeface="Arial" charset="0"/>
              </a:rPr>
              <a:t> Problème : il y a un </a:t>
            </a:r>
            <a:r>
              <a:rPr lang="fr-FR" sz="2400" b="1">
                <a:latin typeface="Arial" charset="0"/>
              </a:rPr>
              <a:t>intérêt commun </a:t>
            </a:r>
            <a:r>
              <a:rPr lang="fr-FR" sz="2400">
                <a:latin typeface="Arial" charset="0"/>
              </a:rPr>
              <a:t>mais chacun gagne individuellement plus s’</a:t>
            </a:r>
            <a:r>
              <a:rPr lang="fr-FR" altLang="ja-JP" sz="2400">
                <a:latin typeface="Arial" charset="0"/>
              </a:rPr>
              <a:t>il consacre moins d’effort que convenu, à condition que le partenaire ne s’en aperçoive pas.</a:t>
            </a:r>
          </a:p>
          <a:p>
            <a:pPr marL="838200" lvl="3" indent="0" eaLnBrk="1" hangingPunct="1">
              <a:lnSpc>
                <a:spcPct val="90000"/>
              </a:lnSpc>
              <a:buFontTx/>
              <a:buNone/>
              <a:tabLst>
                <a:tab pos="0" algn="l"/>
                <a:tab pos="1233488" algn="l"/>
              </a:tabLst>
            </a:pPr>
            <a:r>
              <a:rPr lang="fr-FR" sz="2400">
                <a:latin typeface="Arial" charset="0"/>
                <a:sym typeface="Wingdings" charset="0"/>
              </a:rPr>
              <a:t> </a:t>
            </a:r>
            <a:r>
              <a:rPr lang="fr-FR" sz="2400">
                <a:latin typeface="Arial" charset="0"/>
              </a:rPr>
              <a:t>On appelle cela une situation </a:t>
            </a:r>
            <a:r>
              <a:rPr lang="fr-FR" sz="2400" b="1">
                <a:latin typeface="Arial" charset="0"/>
              </a:rPr>
              <a:t>d’</a:t>
            </a:r>
            <a:r>
              <a:rPr lang="fr-FR" altLang="ja-JP" sz="2400" b="1">
                <a:latin typeface="Arial" charset="0"/>
              </a:rPr>
              <a:t>aléa moral</a:t>
            </a:r>
            <a:r>
              <a:rPr lang="fr-FR" altLang="ja-JP" sz="2400">
                <a:latin typeface="Arial" charset="0"/>
              </a:rPr>
              <a:t> ou opportunisme post-contractuel (</a:t>
            </a:r>
            <a:r>
              <a:rPr lang="fr-FR" altLang="ja-JP" sz="2400" i="1">
                <a:latin typeface="Arial" charset="0"/>
              </a:rPr>
              <a:t>moral hazard </a:t>
            </a:r>
            <a:r>
              <a:rPr lang="fr-FR" altLang="ja-JP" sz="2400">
                <a:latin typeface="Arial" charset="0"/>
              </a:rPr>
              <a:t>en anglais)</a:t>
            </a:r>
          </a:p>
          <a:p>
            <a:pPr marL="381000" lvl="2" indent="0" eaLnBrk="1" hangingPunct="1">
              <a:lnSpc>
                <a:spcPct val="90000"/>
              </a:lnSpc>
              <a:tabLst>
                <a:tab pos="0" algn="l"/>
                <a:tab pos="1233488" algn="l"/>
              </a:tabLst>
            </a:pPr>
            <a:r>
              <a:rPr lang="fr-FR" sz="2400">
                <a:latin typeface="Arial" charset="0"/>
              </a:rPr>
              <a:t> Si l’</a:t>
            </a:r>
            <a:r>
              <a:rPr lang="fr-FR" altLang="ja-JP" sz="2400">
                <a:latin typeface="Arial" charset="0"/>
              </a:rPr>
              <a:t>un des partenaires anticipe ce problème, et que la surveillance du comportement de l’autre a un coût élevé, il n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acceptera pas le contrat..</a:t>
            </a:r>
          </a:p>
          <a:p>
            <a:pPr marL="381000" lvl="2" indent="0" eaLnBrk="1" hangingPunct="1">
              <a:lnSpc>
                <a:spcPct val="90000"/>
              </a:lnSpc>
              <a:buFontTx/>
              <a:buNone/>
              <a:tabLst>
                <a:tab pos="0" algn="l"/>
                <a:tab pos="1233488" algn="l"/>
              </a:tabLst>
            </a:pPr>
            <a:r>
              <a:rPr lang="fr-FR" altLang="ja-JP" sz="2400">
                <a:latin typeface="Arial" charset="0"/>
                <a:sym typeface="Wingdings" charset="0"/>
              </a:rPr>
              <a:t> </a:t>
            </a:r>
            <a:r>
              <a:rPr lang="fr-FR" altLang="ja-JP" sz="2400" b="1">
                <a:latin typeface="Arial" charset="0"/>
              </a:rPr>
              <a:t>échec de la coopération</a:t>
            </a:r>
          </a:p>
          <a:p>
            <a:pPr marL="381000" lvl="2" indent="0" eaLnBrk="1" hangingPunct="1">
              <a:lnSpc>
                <a:spcPct val="90000"/>
              </a:lnSpc>
              <a:tabLst>
                <a:tab pos="0" algn="l"/>
                <a:tab pos="1233488" algn="l"/>
              </a:tabLst>
            </a:pPr>
            <a:r>
              <a:rPr lang="fr-FR" sz="2400">
                <a:latin typeface="Arial" charset="0"/>
              </a:rPr>
              <a:t> Le problème vient du fait que les actions des autres sont inobservables : </a:t>
            </a:r>
            <a:r>
              <a:rPr lang="fr-FR" sz="2400" b="1">
                <a:latin typeface="Arial" charset="0"/>
              </a:rPr>
              <a:t>information imparfaite</a:t>
            </a:r>
            <a:r>
              <a:rPr lang="fr-FR" sz="2400">
                <a:latin typeface="Arial" charset="0"/>
              </a:rPr>
              <a:t>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charset="0"/>
              </a:rPr>
              <a:t>Généralisation: Théorie des jeux</a:t>
            </a:r>
          </a:p>
        </p:txBody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Times New Roman" charset="0"/>
              </a:rPr>
              <a:t>Etudie</a:t>
            </a:r>
            <a:r>
              <a:rPr lang="en-US">
                <a:latin typeface="Times New Roman" charset="0"/>
              </a:rPr>
              <a:t> les interactions entre agents</a:t>
            </a:r>
          </a:p>
          <a:p>
            <a:r>
              <a:rPr lang="en-US">
                <a:latin typeface="Times New Roman" charset="0"/>
              </a:rPr>
              <a:t>dans </a:t>
            </a:r>
            <a:r>
              <a:rPr lang="en-US" err="1">
                <a:latin typeface="Times New Roman" charset="0"/>
              </a:rPr>
              <a:t>une</a:t>
            </a:r>
            <a:r>
              <a:rPr lang="en-US">
                <a:latin typeface="Times New Roman" charset="0"/>
              </a:rPr>
              <a:t> situation </a:t>
            </a:r>
            <a:r>
              <a:rPr lang="en-US" err="1">
                <a:latin typeface="Times New Roman" charset="0"/>
              </a:rPr>
              <a:t>d’information</a:t>
            </a:r>
            <a:r>
              <a:rPr lang="en-US">
                <a:latin typeface="Times New Roman" charset="0"/>
              </a:rPr>
              <a:t> </a:t>
            </a:r>
            <a:r>
              <a:rPr lang="en-US" err="1">
                <a:latin typeface="Times New Roman" charset="0"/>
              </a:rPr>
              <a:t>imparfaite</a:t>
            </a:r>
            <a:r>
              <a:rPr lang="en-US">
                <a:latin typeface="Times New Roman" charset="0"/>
              </a:rPr>
              <a:t>;</a:t>
            </a:r>
          </a:p>
          <a:p>
            <a:r>
              <a:rPr lang="en-US">
                <a:latin typeface="Times New Roman" charset="0"/>
              </a:rPr>
              <a:t>situation dans </a:t>
            </a:r>
            <a:r>
              <a:rPr lang="en-US" err="1">
                <a:latin typeface="Times New Roman" charset="0"/>
              </a:rPr>
              <a:t>laquelle</a:t>
            </a:r>
            <a:r>
              <a:rPr lang="en-US">
                <a:latin typeface="Times New Roman" charset="0"/>
              </a:rPr>
              <a:t> </a:t>
            </a:r>
            <a:r>
              <a:rPr lang="en-US" err="1">
                <a:latin typeface="Times New Roman" charset="0"/>
              </a:rPr>
              <a:t>ils</a:t>
            </a:r>
            <a:r>
              <a:rPr lang="en-US">
                <a:latin typeface="Times New Roman" charset="0"/>
              </a:rPr>
              <a:t> </a:t>
            </a:r>
            <a:r>
              <a:rPr lang="en-US" err="1">
                <a:latin typeface="Times New Roman" charset="0"/>
              </a:rPr>
              <a:t>ont</a:t>
            </a:r>
            <a:r>
              <a:rPr lang="en-US">
                <a:latin typeface="Times New Roman" charset="0"/>
              </a:rPr>
              <a:t> du mal </a:t>
            </a:r>
            <a:r>
              <a:rPr lang="en-US" err="1">
                <a:latin typeface="Times New Roman" charset="0"/>
              </a:rPr>
              <a:t>à</a:t>
            </a:r>
            <a:r>
              <a:rPr lang="en-US">
                <a:latin typeface="Times New Roman" charset="0"/>
              </a:rPr>
              <a:t> se </a:t>
            </a:r>
            <a:r>
              <a:rPr lang="en-US" err="1">
                <a:latin typeface="Times New Roman" charset="0"/>
              </a:rPr>
              <a:t>coordonner</a:t>
            </a:r>
            <a:r>
              <a:rPr lang="en-US">
                <a:latin typeface="Times New Roman" charset="0"/>
              </a:rPr>
              <a:t>.</a:t>
            </a:r>
          </a:p>
          <a:p>
            <a:r>
              <a:rPr lang="en-US" err="1">
                <a:latin typeface="Times New Roman" charset="0"/>
              </a:rPr>
              <a:t>Comportements</a:t>
            </a:r>
            <a:r>
              <a:rPr lang="en-US">
                <a:latin typeface="Times New Roman" charset="0"/>
              </a:rPr>
              <a:t> </a:t>
            </a:r>
            <a:r>
              <a:rPr lang="en-US" err="1">
                <a:latin typeface="Times New Roman" charset="0"/>
              </a:rPr>
              <a:t>stratégiques</a:t>
            </a:r>
            <a:endParaRPr lang="en-US">
              <a:latin typeface="Times New Roman" charset="0"/>
            </a:endParaRPr>
          </a:p>
          <a:p>
            <a:r>
              <a:rPr lang="en-US" err="1">
                <a:latin typeface="Times New Roman" charset="0"/>
              </a:rPr>
              <a:t>Interdépendance</a:t>
            </a:r>
            <a:r>
              <a:rPr lang="en-US">
                <a:latin typeface="Times New Roman" charset="0"/>
              </a:rPr>
              <a:t> </a:t>
            </a:r>
            <a:r>
              <a:rPr lang="en-US" err="1">
                <a:latin typeface="Times New Roman" charset="0"/>
              </a:rPr>
              <a:t>stratégique</a:t>
            </a:r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Information imparfaite, information asymetrique</a:t>
            </a:r>
          </a:p>
        </p:txBody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1557338"/>
            <a:ext cx="8205787" cy="51117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b="1" err="1">
                <a:latin typeface="Times New Roman" charset="0"/>
              </a:rPr>
              <a:t>Alea</a:t>
            </a:r>
            <a:r>
              <a:rPr lang="en-US" b="1">
                <a:latin typeface="Times New Roman" charset="0"/>
              </a:rPr>
              <a:t> moral</a:t>
            </a:r>
            <a:r>
              <a:rPr lang="en-US">
                <a:latin typeface="Times New Roman" charset="0"/>
              </a:rPr>
              <a:t>: situation </a:t>
            </a:r>
            <a:r>
              <a:rPr lang="en-US" err="1">
                <a:latin typeface="Times New Roman" charset="0"/>
              </a:rPr>
              <a:t>ou</a:t>
            </a:r>
            <a:r>
              <a:rPr lang="en-US">
                <a:latin typeface="Times New Roman" charset="0"/>
              </a:rPr>
              <a:t> le </a:t>
            </a:r>
            <a:r>
              <a:rPr lang="en-US" err="1">
                <a:latin typeface="Times New Roman" charset="0"/>
              </a:rPr>
              <a:t>comportement</a:t>
            </a:r>
            <a:r>
              <a:rPr lang="en-US">
                <a:latin typeface="Times New Roman" charset="0"/>
              </a:rPr>
              <a:t> de </a:t>
            </a:r>
            <a:r>
              <a:rPr lang="en-US" err="1">
                <a:latin typeface="Times New Roman" charset="0"/>
              </a:rPr>
              <a:t>l’agent</a:t>
            </a:r>
            <a:r>
              <a:rPr lang="en-US">
                <a:latin typeface="Times New Roman" charset="0"/>
              </a:rPr>
              <a:t> </a:t>
            </a:r>
            <a:r>
              <a:rPr lang="en-US" err="1">
                <a:latin typeface="Times New Roman" charset="0"/>
              </a:rPr>
              <a:t>est</a:t>
            </a:r>
            <a:r>
              <a:rPr lang="en-US">
                <a:latin typeface="Times New Roman" charset="0"/>
              </a:rPr>
              <a:t> </a:t>
            </a:r>
            <a:r>
              <a:rPr lang="en-US" err="1">
                <a:latin typeface="Times New Roman" charset="0"/>
              </a:rPr>
              <a:t>inobservable</a:t>
            </a:r>
            <a:r>
              <a:rPr lang="en-US">
                <a:latin typeface="Times New Roman" charset="0"/>
              </a:rPr>
              <a:t> (incertitude </a:t>
            </a:r>
            <a:r>
              <a:rPr lang="en-US" i="1">
                <a:latin typeface="Times New Roman" charset="0"/>
              </a:rPr>
              <a:t>ex post, </a:t>
            </a:r>
            <a:r>
              <a:rPr lang="en-US">
                <a:latin typeface="Times New Roman" charset="0"/>
              </a:rPr>
              <a:t>post-</a:t>
            </a:r>
            <a:r>
              <a:rPr lang="en-US" err="1">
                <a:latin typeface="Times New Roman" charset="0"/>
              </a:rPr>
              <a:t>contactuelle</a:t>
            </a:r>
            <a:r>
              <a:rPr lang="en-US">
                <a:latin typeface="Times New Roman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b="1">
                <a:latin typeface="Times New Roman" charset="0"/>
              </a:rPr>
              <a:t>Anti-selection</a:t>
            </a:r>
            <a:r>
              <a:rPr lang="en-US">
                <a:latin typeface="Times New Roman" charset="0"/>
              </a:rPr>
              <a:t> (selection adverse): situation </a:t>
            </a:r>
            <a:r>
              <a:rPr lang="en-US" err="1">
                <a:latin typeface="Times New Roman" charset="0"/>
              </a:rPr>
              <a:t>où</a:t>
            </a:r>
            <a:r>
              <a:rPr lang="en-US">
                <a:latin typeface="Times New Roman" charset="0"/>
              </a:rPr>
              <a:t> les </a:t>
            </a:r>
            <a:r>
              <a:rPr lang="en-US" err="1">
                <a:latin typeface="Times New Roman" charset="0"/>
              </a:rPr>
              <a:t>caractéristiques</a:t>
            </a:r>
            <a:r>
              <a:rPr lang="en-US">
                <a:latin typeface="Times New Roman" charset="0"/>
              </a:rPr>
              <a:t> de </a:t>
            </a:r>
            <a:r>
              <a:rPr lang="en-US" err="1">
                <a:latin typeface="Times New Roman" charset="0"/>
              </a:rPr>
              <a:t>l’agent</a:t>
            </a:r>
            <a:r>
              <a:rPr lang="en-US">
                <a:latin typeface="Times New Roman" charset="0"/>
              </a:rPr>
              <a:t> </a:t>
            </a:r>
            <a:r>
              <a:rPr lang="en-US" err="1">
                <a:latin typeface="Times New Roman" charset="0"/>
              </a:rPr>
              <a:t>sont</a:t>
            </a:r>
            <a:r>
              <a:rPr lang="en-US">
                <a:latin typeface="Times New Roman" charset="0"/>
              </a:rPr>
              <a:t> </a:t>
            </a:r>
            <a:r>
              <a:rPr lang="en-US" err="1">
                <a:latin typeface="Times New Roman" charset="0"/>
              </a:rPr>
              <a:t>inobservables</a:t>
            </a:r>
            <a:r>
              <a:rPr lang="en-US">
                <a:latin typeface="Times New Roman" charset="0"/>
              </a:rPr>
              <a:t> (incertitude </a:t>
            </a:r>
            <a:r>
              <a:rPr lang="en-US" i="1">
                <a:latin typeface="Times New Roman" charset="0"/>
              </a:rPr>
              <a:t>ex ante, </a:t>
            </a:r>
            <a:r>
              <a:rPr lang="en-US" err="1">
                <a:latin typeface="Times New Roman" charset="0"/>
              </a:rPr>
              <a:t>pré-contactuelle</a:t>
            </a:r>
            <a:r>
              <a:rPr lang="en-US">
                <a:latin typeface="Times New Roman" charset="0"/>
              </a:rPr>
              <a:t>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Rappel: Décision individuelle et équilibre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08962" cy="51847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>
                <a:latin typeface="Times New Roman" charset="0"/>
              </a:rPr>
              <a:t>1) anticipation</a:t>
            </a:r>
          </a:p>
          <a:p>
            <a:pPr>
              <a:lnSpc>
                <a:spcPct val="110000"/>
              </a:lnSpc>
            </a:pPr>
            <a:r>
              <a:rPr lang="en-US">
                <a:latin typeface="Times New Roman" charset="0"/>
              </a:rPr>
              <a:t>2) </a:t>
            </a:r>
            <a:r>
              <a:rPr lang="en-US" err="1">
                <a:latin typeface="Times New Roman" charset="0"/>
              </a:rPr>
              <a:t>décision</a:t>
            </a:r>
            <a:r>
              <a:rPr lang="en-US">
                <a:latin typeface="Times New Roman" charset="0"/>
              </a:rPr>
              <a:t> et action</a:t>
            </a:r>
          </a:p>
          <a:p>
            <a:pPr>
              <a:lnSpc>
                <a:spcPct val="110000"/>
              </a:lnSpc>
            </a:pPr>
            <a:r>
              <a:rPr lang="en-US">
                <a:latin typeface="Times New Roman" charset="0"/>
              </a:rPr>
              <a:t>3) observation du </a:t>
            </a:r>
            <a:r>
              <a:rPr lang="en-US" err="1">
                <a:latin typeface="Times New Roman" charset="0"/>
              </a:rPr>
              <a:t>résultat</a:t>
            </a:r>
            <a:r>
              <a:rPr lang="en-US">
                <a:latin typeface="Times New Roman" charset="0"/>
              </a:rPr>
              <a:t> de </a:t>
            </a:r>
            <a:r>
              <a:rPr lang="en-US" err="1">
                <a:latin typeface="Times New Roman" charset="0"/>
              </a:rPr>
              <a:t>l’action</a:t>
            </a:r>
            <a:endParaRPr lang="en-US">
              <a:latin typeface="Times New Roman" charset="0"/>
            </a:endParaRPr>
          </a:p>
          <a:p>
            <a:pPr>
              <a:lnSpc>
                <a:spcPct val="110000"/>
              </a:lnSpc>
            </a:pPr>
            <a:r>
              <a:rPr lang="en-US">
                <a:latin typeface="Times New Roman" charset="0"/>
              </a:rPr>
              <a:t>Si le </a:t>
            </a:r>
            <a:r>
              <a:rPr lang="en-US" err="1">
                <a:latin typeface="Times New Roman" charset="0"/>
              </a:rPr>
              <a:t>résultat</a:t>
            </a:r>
            <a:r>
              <a:rPr lang="en-US">
                <a:latin typeface="Times New Roman" charset="0"/>
              </a:rPr>
              <a:t> </a:t>
            </a:r>
            <a:r>
              <a:rPr lang="en-US" err="1">
                <a:latin typeface="Times New Roman" charset="0"/>
              </a:rPr>
              <a:t>est</a:t>
            </a:r>
            <a:r>
              <a:rPr lang="en-US">
                <a:latin typeface="Times New Roman" charset="0"/>
              </a:rPr>
              <a:t> </a:t>
            </a:r>
            <a:r>
              <a:rPr lang="en-US" err="1">
                <a:latin typeface="Times New Roman" charset="0"/>
              </a:rPr>
              <a:t>conforme</a:t>
            </a:r>
            <a:r>
              <a:rPr lang="en-US">
                <a:latin typeface="Times New Roman" charset="0"/>
              </a:rPr>
              <a:t> </a:t>
            </a:r>
            <a:r>
              <a:rPr lang="en-US" err="1">
                <a:latin typeface="Times New Roman" charset="0"/>
              </a:rPr>
              <a:t>à</a:t>
            </a:r>
            <a:r>
              <a:rPr lang="en-US">
                <a:latin typeface="Times New Roman" charset="0"/>
              </a:rPr>
              <a:t> mon anticipation: je </a:t>
            </a:r>
            <a:r>
              <a:rPr lang="en-US" err="1">
                <a:latin typeface="Times New Roman" charset="0"/>
              </a:rPr>
              <a:t>suis</a:t>
            </a:r>
            <a:r>
              <a:rPr lang="en-US">
                <a:latin typeface="Times New Roman" charset="0"/>
              </a:rPr>
              <a:t> </a:t>
            </a:r>
            <a:r>
              <a:rPr lang="en-US" err="1">
                <a:latin typeface="Times New Roman" charset="0"/>
              </a:rPr>
              <a:t>en</a:t>
            </a:r>
            <a:r>
              <a:rPr lang="en-US">
                <a:latin typeface="Times New Roman" charset="0"/>
              </a:rPr>
              <a:t> situation </a:t>
            </a:r>
            <a:r>
              <a:rPr lang="en-US" err="1">
                <a:latin typeface="Times New Roman" charset="0"/>
              </a:rPr>
              <a:t>d’équilibre</a:t>
            </a:r>
            <a:endParaRPr lang="en-US">
              <a:latin typeface="Times New Roman" charset="0"/>
            </a:endParaRPr>
          </a:p>
          <a:p>
            <a:pPr>
              <a:lnSpc>
                <a:spcPct val="110000"/>
              </a:lnSpc>
            </a:pPr>
            <a:r>
              <a:rPr lang="en-US">
                <a:latin typeface="Times New Roman" charset="0"/>
              </a:rPr>
              <a:t>Si le </a:t>
            </a:r>
            <a:r>
              <a:rPr lang="en-US" err="1">
                <a:latin typeface="Times New Roman" charset="0"/>
              </a:rPr>
              <a:t>résultat</a:t>
            </a:r>
            <a:r>
              <a:rPr lang="en-US">
                <a:latin typeface="Times New Roman" charset="0"/>
              </a:rPr>
              <a:t> </a:t>
            </a:r>
            <a:r>
              <a:rPr lang="en-US" err="1">
                <a:latin typeface="Times New Roman" charset="0"/>
              </a:rPr>
              <a:t>n’est</a:t>
            </a:r>
            <a:r>
              <a:rPr lang="en-US">
                <a:latin typeface="Times New Roman" charset="0"/>
              </a:rPr>
              <a:t> pas </a:t>
            </a:r>
            <a:r>
              <a:rPr lang="en-US" err="1">
                <a:latin typeface="Times New Roman" charset="0"/>
              </a:rPr>
              <a:t>conforme</a:t>
            </a:r>
            <a:r>
              <a:rPr lang="en-US">
                <a:latin typeface="Times New Roman" charset="0"/>
              </a:rPr>
              <a:t> </a:t>
            </a:r>
            <a:r>
              <a:rPr lang="en-US" err="1">
                <a:latin typeface="Times New Roman" charset="0"/>
              </a:rPr>
              <a:t>à</a:t>
            </a:r>
            <a:r>
              <a:rPr lang="en-US">
                <a:latin typeface="Times New Roman" charset="0"/>
              </a:rPr>
              <a:t> mon anticipation: je </a:t>
            </a:r>
            <a:r>
              <a:rPr lang="en-US" err="1">
                <a:latin typeface="Times New Roman" charset="0"/>
              </a:rPr>
              <a:t>suis</a:t>
            </a:r>
            <a:r>
              <a:rPr lang="en-US">
                <a:latin typeface="Times New Roman" charset="0"/>
              </a:rPr>
              <a:t> </a:t>
            </a:r>
            <a:r>
              <a:rPr lang="en-US" err="1">
                <a:latin typeface="Times New Roman" charset="0"/>
              </a:rPr>
              <a:t>en</a:t>
            </a:r>
            <a:r>
              <a:rPr lang="en-US">
                <a:latin typeface="Times New Roman" charset="0"/>
              </a:rPr>
              <a:t> situation de </a:t>
            </a:r>
            <a:r>
              <a:rPr lang="en-US" err="1">
                <a:latin typeface="Times New Roman" charset="0"/>
              </a:rPr>
              <a:t>deséquilibre</a:t>
            </a:r>
            <a:endParaRPr lang="en-US">
              <a:latin typeface="Times New Roman" charset="0"/>
            </a:endParaRPr>
          </a:p>
          <a:p>
            <a:pPr>
              <a:lnSpc>
                <a:spcPct val="110000"/>
              </a:lnSpc>
            </a:pPr>
            <a:r>
              <a:rPr lang="en-US" err="1">
                <a:latin typeface="Times New Roman" charset="0"/>
              </a:rPr>
              <a:t>Définition</a:t>
            </a:r>
            <a:r>
              <a:rPr lang="en-US">
                <a:latin typeface="Times New Roman" charset="0"/>
              </a:rPr>
              <a:t> </a:t>
            </a:r>
            <a:r>
              <a:rPr lang="en-US" err="1">
                <a:latin typeface="Times New Roman" charset="0"/>
              </a:rPr>
              <a:t>générale</a:t>
            </a:r>
            <a:r>
              <a:rPr lang="en-US">
                <a:latin typeface="Times New Roman" charset="0"/>
              </a:rPr>
              <a:t>: </a:t>
            </a:r>
            <a:r>
              <a:rPr lang="en-US" err="1">
                <a:latin typeface="Times New Roman" charset="0"/>
              </a:rPr>
              <a:t>Equilibre</a:t>
            </a:r>
            <a:r>
              <a:rPr lang="en-US">
                <a:latin typeface="Times New Roman" charset="0"/>
              </a:rPr>
              <a:t>= situation </a:t>
            </a:r>
            <a:r>
              <a:rPr lang="en-US" err="1">
                <a:latin typeface="Times New Roman" charset="0"/>
              </a:rPr>
              <a:t>dont</a:t>
            </a:r>
            <a:r>
              <a:rPr lang="en-US">
                <a:latin typeface="Times New Roman" charset="0"/>
              </a:rPr>
              <a:t> </a:t>
            </a:r>
            <a:r>
              <a:rPr lang="en-US" err="1">
                <a:latin typeface="Times New Roman" charset="0"/>
              </a:rPr>
              <a:t>aucune</a:t>
            </a:r>
            <a:r>
              <a:rPr lang="en-US">
                <a:latin typeface="Times New Roman" charset="0"/>
              </a:rPr>
              <a:t> force ne </a:t>
            </a:r>
            <a:r>
              <a:rPr lang="en-US" err="1">
                <a:latin typeface="Times New Roman" charset="0"/>
              </a:rPr>
              <a:t>pousse</a:t>
            </a:r>
            <a:r>
              <a:rPr lang="en-US">
                <a:latin typeface="Times New Roman" charset="0"/>
              </a:rPr>
              <a:t> </a:t>
            </a:r>
            <a:r>
              <a:rPr lang="en-US" err="1">
                <a:latin typeface="Times New Roman" charset="0"/>
              </a:rPr>
              <a:t>à</a:t>
            </a:r>
            <a:r>
              <a:rPr lang="en-US">
                <a:latin typeface="Times New Roman" charset="0"/>
              </a:rPr>
              <a:t> </a:t>
            </a:r>
            <a:r>
              <a:rPr lang="en-US" err="1">
                <a:latin typeface="Times New Roman" charset="0"/>
              </a:rPr>
              <a:t>s’éloigner</a:t>
            </a:r>
            <a:r>
              <a:rPr lang="en-US">
                <a:latin typeface="Times New Roman" charset="0"/>
              </a:rPr>
              <a:t> </a:t>
            </a:r>
            <a:r>
              <a:rPr lang="en-US" err="1">
                <a:latin typeface="Times New Roman" charset="0"/>
              </a:rPr>
              <a:t>spontanément</a:t>
            </a:r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151813" cy="936625"/>
          </a:xfrm>
        </p:spPr>
        <p:txBody>
          <a:bodyPr/>
          <a:lstStyle/>
          <a:p>
            <a:pPr eaLnBrk="1" hangingPunct="1"/>
            <a:r>
              <a:rPr lang="fr-FR">
                <a:latin typeface="Arial" charset="0"/>
              </a:rPr>
              <a:t>Information imparfaite et choix stratégiques</a:t>
            </a:r>
          </a:p>
        </p:txBody>
      </p:sp>
      <p:sp>
        <p:nvSpPr>
          <p:cNvPr id="1136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8"/>
            <a:ext cx="8534400" cy="4995862"/>
          </a:xfrm>
        </p:spPr>
        <p:txBody>
          <a:bodyPr/>
          <a:lstStyle/>
          <a:p>
            <a:pPr marL="723900" lvl="2" indent="-342900" eaLnBrk="1" hangingPunct="1">
              <a:lnSpc>
                <a:spcPct val="120000"/>
              </a:lnSpc>
              <a:tabLst>
                <a:tab pos="0" algn="l"/>
                <a:tab pos="1233488" algn="l"/>
              </a:tabLst>
              <a:defRPr/>
            </a:pPr>
            <a:r>
              <a:rPr lang="fr-FR" sz="2400">
                <a:latin typeface="Arial" charset="0"/>
              </a:rPr>
              <a:t>Objet d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analyse de la théorie des jeux :</a:t>
            </a:r>
          </a:p>
          <a:p>
            <a:pPr marL="1181100" lvl="3" indent="-342900" eaLnBrk="1" hangingPunct="1">
              <a:lnSpc>
                <a:spcPct val="120000"/>
              </a:lnSpc>
              <a:buFont typeface="Wingdings" charset="2"/>
              <a:buChar char="ü"/>
              <a:tabLst>
                <a:tab pos="0" algn="l"/>
                <a:tab pos="1233488" algn="l"/>
              </a:tabLst>
              <a:defRPr/>
            </a:pPr>
            <a:r>
              <a:rPr lang="fr-FR" sz="2400">
                <a:latin typeface="Arial" charset="0"/>
              </a:rPr>
              <a:t> Quels sont les choix des agents, qui ont des intérêts communs et des intérêts opposés, et qui ne disposent pas de toute l’</a:t>
            </a:r>
            <a:r>
              <a:rPr lang="fr-FR" altLang="ja-JP" sz="2400">
                <a:latin typeface="Arial" charset="0"/>
              </a:rPr>
              <a:t>information sur l’autre ?</a:t>
            </a:r>
          </a:p>
          <a:p>
            <a:pPr marL="1181100" lvl="3" indent="-342900" eaLnBrk="1" hangingPunct="1">
              <a:lnSpc>
                <a:spcPct val="120000"/>
              </a:lnSpc>
              <a:buFont typeface="Wingdings" charset="2"/>
              <a:buChar char="ü"/>
              <a:tabLst>
                <a:tab pos="0" algn="l"/>
                <a:tab pos="1233488" algn="l"/>
              </a:tabLst>
              <a:defRPr/>
            </a:pPr>
            <a:r>
              <a:rPr lang="fr-FR" sz="2400">
                <a:latin typeface="Arial" charset="0"/>
              </a:rPr>
              <a:t>Le choix de chacun se fait en fonction du comportement attendu de l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autre :</a:t>
            </a:r>
          </a:p>
          <a:p>
            <a:pPr marL="1638300" lvl="4" indent="-342900" eaLnBrk="1" hangingPunct="1">
              <a:lnSpc>
                <a:spcPct val="120000"/>
              </a:lnSpc>
              <a:buFont typeface="Wingdings" charset="2"/>
              <a:buChar char="ü"/>
              <a:tabLst>
                <a:tab pos="0" algn="l"/>
                <a:tab pos="1233488" algn="l"/>
              </a:tabLst>
              <a:defRPr/>
            </a:pPr>
            <a:r>
              <a:rPr lang="fr-FR" sz="2400">
                <a:solidFill>
                  <a:srgbClr val="000090"/>
                </a:solidFill>
                <a:latin typeface="Arial" charset="0"/>
              </a:rPr>
              <a:t>Problèmes de coordination</a:t>
            </a:r>
            <a:endParaRPr lang="fr-FR" altLang="ja-JP" sz="2400">
              <a:solidFill>
                <a:srgbClr val="000090"/>
              </a:solidFill>
              <a:latin typeface="Arial" charset="0"/>
            </a:endParaRPr>
          </a:p>
          <a:p>
            <a:pPr marL="1181100" lvl="3" indent="-342900" eaLnBrk="1" hangingPunct="1">
              <a:lnSpc>
                <a:spcPct val="120000"/>
              </a:lnSpc>
              <a:buFont typeface="Wingdings" charset="0"/>
              <a:buChar char="à"/>
              <a:tabLst>
                <a:tab pos="0" algn="l"/>
                <a:tab pos="1233488" algn="l"/>
              </a:tabLst>
              <a:defRPr/>
            </a:pPr>
            <a:r>
              <a:rPr lang="fr-FR" altLang="ja-JP" sz="2400">
                <a:latin typeface="Arial" charset="0"/>
              </a:rPr>
              <a:t>interactions stratégiques.</a:t>
            </a:r>
          </a:p>
          <a:p>
            <a:pPr marL="1181100" lvl="3" indent="-342900" eaLnBrk="1" hangingPunct="1">
              <a:lnSpc>
                <a:spcPct val="120000"/>
              </a:lnSpc>
              <a:buFont typeface="Wingdings" charset="0"/>
              <a:buChar char="à"/>
              <a:tabLst>
                <a:tab pos="0" algn="l"/>
                <a:tab pos="1233488" algn="l"/>
              </a:tabLst>
              <a:defRPr/>
            </a:pPr>
            <a:r>
              <a:rPr lang="fr-FR" altLang="ja-JP" sz="2400">
                <a:latin typeface="Arial" charset="0"/>
              </a:rPr>
              <a:t>Un choix s’appelle une </a:t>
            </a:r>
            <a:r>
              <a:rPr lang="fr-FR" altLang="ja-JP" sz="2400" b="1">
                <a:latin typeface="Arial" charset="0"/>
              </a:rPr>
              <a:t>stratégie</a:t>
            </a:r>
          </a:p>
          <a:p>
            <a:pPr marL="381000" lvl="2" indent="0" eaLnBrk="1" hangingPunct="1">
              <a:lnSpc>
                <a:spcPct val="120000"/>
              </a:lnSpc>
              <a:buFontTx/>
              <a:buNone/>
              <a:tabLst>
                <a:tab pos="0" algn="l"/>
                <a:tab pos="1233488" algn="l"/>
              </a:tabLst>
              <a:defRPr/>
            </a:pPr>
            <a:endParaRPr lang="fr-FR" sz="2400">
              <a:latin typeface="Arial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eaLnBrk="1" hangingPunct="1"/>
            <a:r>
              <a:rPr lang="fr-FR">
                <a:latin typeface="Arial" charset="0"/>
              </a:rPr>
              <a:t>Théorie des jeux. </a:t>
            </a:r>
            <a:br>
              <a:rPr lang="fr-FR">
                <a:latin typeface="Arial" charset="0"/>
              </a:rPr>
            </a:br>
            <a:r>
              <a:rPr lang="fr-FR">
                <a:latin typeface="Arial" charset="0"/>
              </a:rPr>
              <a:t>Quelques définitions</a:t>
            </a:r>
          </a:p>
        </p:txBody>
      </p:sp>
      <p:sp>
        <p:nvSpPr>
          <p:cNvPr id="1280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7244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fr-FR" sz="2400" u="sng">
                <a:latin typeface="Arial" charset="0"/>
              </a:rPr>
              <a:t>stratégie dominante</a:t>
            </a:r>
            <a:r>
              <a:rPr lang="fr-FR" sz="2400">
                <a:latin typeface="Arial" charset="0"/>
              </a:rPr>
              <a:t> : stratégie qui donne un gain supérieure à toutes les autres stratégies, quelle que soit la stratégie de l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autre. </a:t>
            </a:r>
          </a:p>
          <a:p>
            <a:pPr eaLnBrk="1" hangingPunct="1">
              <a:lnSpc>
                <a:spcPct val="140000"/>
              </a:lnSpc>
            </a:pPr>
            <a:r>
              <a:rPr lang="fr-FR" sz="2400" u="sng">
                <a:latin typeface="Arial" charset="0"/>
              </a:rPr>
              <a:t>équilibre de Nash</a:t>
            </a:r>
            <a:r>
              <a:rPr lang="fr-FR" sz="2400">
                <a:latin typeface="Arial" charset="0"/>
              </a:rPr>
              <a:t> :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fr-FR" sz="2400">
                <a:latin typeface="Arial" charset="0"/>
              </a:rPr>
              <a:t>	C’</a:t>
            </a:r>
            <a:r>
              <a:rPr lang="fr-FR" altLang="ja-JP" sz="2400">
                <a:latin typeface="Arial" charset="0"/>
              </a:rPr>
              <a:t>est une situation de non regret :  ensemble de stratégies telles que aucun des 2 joueurs n’ait intérêt à changer unilatéralement de stratégie.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ChangeArrowheads="1"/>
          </p:cNvSpPr>
          <p:nvPr>
            <p:ph type="title"/>
          </p:nvPr>
        </p:nvSpPr>
        <p:spPr>
          <a:xfrm>
            <a:off x="487363" y="119063"/>
            <a:ext cx="7772400" cy="762000"/>
          </a:xfrm>
        </p:spPr>
        <p:txBody>
          <a:bodyPr/>
          <a:lstStyle/>
          <a:p>
            <a:pPr algn="l" eaLnBrk="1" hangingPunct="1"/>
            <a:r>
              <a:rPr lang="fr-FR">
                <a:latin typeface="Arial" charset="0"/>
              </a:rPr>
              <a:t>Dilemme du prisonnier</a:t>
            </a:r>
          </a:p>
        </p:txBody>
      </p:sp>
      <p:graphicFrame>
        <p:nvGraphicFramePr>
          <p:cNvPr id="58396" name="Group 28"/>
          <p:cNvGraphicFramePr>
            <a:graphicFrameLocks noGrp="1"/>
          </p:cNvGraphicFramePr>
          <p:nvPr/>
        </p:nvGraphicFramePr>
        <p:xfrm>
          <a:off x="685800" y="1066800"/>
          <a:ext cx="7772400" cy="3094038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avouer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 pas avouer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0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avouer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(-5 ; -5)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(-1 ; -10)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2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 pas avouer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(-10 ; -1)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(0 ; 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4165" name="Text Box 22"/>
          <p:cNvSpPr txBox="1">
            <a:spLocks noChangeArrowheads="1"/>
          </p:cNvSpPr>
          <p:nvPr/>
        </p:nvSpPr>
        <p:spPr bwMode="auto">
          <a:xfrm>
            <a:off x="2514600" y="2209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4166" name="Text Box 23"/>
          <p:cNvSpPr txBox="1">
            <a:spLocks noChangeArrowheads="1"/>
          </p:cNvSpPr>
          <p:nvPr/>
        </p:nvSpPr>
        <p:spPr bwMode="auto">
          <a:xfrm>
            <a:off x="2514600" y="1219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>
                <a:latin typeface="Arial" charset="0"/>
              </a:rPr>
              <a:t>B</a:t>
            </a:r>
          </a:p>
        </p:txBody>
      </p:sp>
      <p:sp>
        <p:nvSpPr>
          <p:cNvPr id="134167" name="Text Box 24"/>
          <p:cNvSpPr txBox="1">
            <a:spLocks noChangeArrowheads="1"/>
          </p:cNvSpPr>
          <p:nvPr/>
        </p:nvSpPr>
        <p:spPr bwMode="auto">
          <a:xfrm>
            <a:off x="838200" y="1447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>
                <a:latin typeface="Arial" charset="0"/>
              </a:rPr>
              <a:t>A</a:t>
            </a:r>
          </a:p>
        </p:txBody>
      </p:sp>
      <p:sp>
        <p:nvSpPr>
          <p:cNvPr id="134168" name="Text Box 25"/>
          <p:cNvSpPr txBox="1">
            <a:spLocks noChangeArrowheads="1"/>
          </p:cNvSpPr>
          <p:nvPr/>
        </p:nvSpPr>
        <p:spPr bwMode="auto">
          <a:xfrm>
            <a:off x="250825" y="4508500"/>
            <a:ext cx="878522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fr-FR">
                <a:latin typeface="Arial" charset="0"/>
              </a:rPr>
              <a:t>Si A avoue, B a intérêt à avouer ; idem pour A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fr-FR">
                <a:latin typeface="Arial" charset="0"/>
              </a:rPr>
              <a:t>Si A n</a:t>
            </a:r>
            <a:r>
              <a:rPr lang="ja-JP" altLang="fr-FR">
                <a:latin typeface="Arial" charset="0"/>
              </a:rPr>
              <a:t>’</a:t>
            </a:r>
            <a:r>
              <a:rPr lang="fr-FR" altLang="ja-JP">
                <a:latin typeface="Arial" charset="0"/>
              </a:rPr>
              <a:t>avoue pas, B a intérêt à ne pas avouer ; idem pour A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fr-FR">
                <a:latin typeface="Arial" charset="0"/>
              </a:rPr>
              <a:t>2 équilibres de Nash : (avouer ; avouer) et (ne pas avouer ; ne pas avouer).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fr-FR">
                <a:latin typeface="Arial" charset="0"/>
              </a:rPr>
              <a:t>Le résultat dépend des croyances sur le comportement de l</a:t>
            </a:r>
            <a:r>
              <a:rPr lang="ja-JP" altLang="fr-FR">
                <a:latin typeface="Arial" charset="0"/>
              </a:rPr>
              <a:t>’</a:t>
            </a:r>
            <a:r>
              <a:rPr lang="fr-FR" altLang="ja-JP">
                <a:latin typeface="Arial" charset="0"/>
              </a:rPr>
              <a:t>autre.</a:t>
            </a:r>
            <a:endParaRPr lang="fr-FR"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1524000"/>
          </a:xfrm>
        </p:spPr>
        <p:txBody>
          <a:bodyPr/>
          <a:lstStyle/>
          <a:p>
            <a:r>
              <a:rPr lang="fr-FR" sz="3000">
                <a:latin typeface="Times New Roman" charset="0"/>
              </a:rPr>
              <a:t>Les caractéristiques techniques : </a:t>
            </a:r>
            <a:br>
              <a:rPr lang="fr-FR" sz="3000">
                <a:latin typeface="Times New Roman" charset="0"/>
              </a:rPr>
            </a:br>
            <a:r>
              <a:rPr lang="fr-FR" sz="3000">
                <a:solidFill>
                  <a:srgbClr val="800000"/>
                </a:solidFill>
                <a:latin typeface="Times New Roman" charset="0"/>
              </a:rPr>
              <a:t>1)</a:t>
            </a:r>
            <a:r>
              <a:rPr lang="fr-FR" sz="3000">
                <a:latin typeface="Times New Roman" charset="0"/>
              </a:rPr>
              <a:t> </a:t>
            </a:r>
            <a:r>
              <a:rPr lang="fr-FR" sz="3000">
                <a:solidFill>
                  <a:srgbClr val="800000"/>
                </a:solidFill>
                <a:latin typeface="Times New Roman" charset="0"/>
              </a:rPr>
              <a:t>la productivité marginale croissante du travail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4953000"/>
          </a:xfrm>
        </p:spPr>
        <p:txBody>
          <a:bodyPr/>
          <a:lstStyle/>
          <a:p>
            <a:r>
              <a:rPr lang="fr-FR" sz="2400" b="1">
                <a:latin typeface="Times New Roman" charset="0"/>
              </a:rPr>
              <a:t>Productivité moyenne du travail </a:t>
            </a:r>
            <a:r>
              <a:rPr lang="fr-FR" sz="2400">
                <a:latin typeface="Times New Roman" charset="0"/>
              </a:rPr>
              <a:t>: quantité produite par une unité de travail, en moyenne (horaire ou par travailleur), les quantités des autres facteurs de production étant constantes.</a:t>
            </a:r>
          </a:p>
          <a:p>
            <a:pPr>
              <a:buFontTx/>
              <a:buNone/>
            </a:pPr>
            <a:endParaRPr lang="fr-FR" sz="1000">
              <a:latin typeface="Times New Roman" charset="0"/>
            </a:endParaRPr>
          </a:p>
          <a:p>
            <a:r>
              <a:rPr lang="fr-FR" sz="2400" b="1">
                <a:latin typeface="Times New Roman" charset="0"/>
              </a:rPr>
              <a:t>Productivité marginale du travail </a:t>
            </a:r>
            <a:r>
              <a:rPr lang="fr-FR" sz="2400">
                <a:latin typeface="Times New Roman" charset="0"/>
              </a:rPr>
              <a:t>: accroissement de  production induite par l’ajout d</a:t>
            </a:r>
            <a:r>
              <a:rPr lang="ja-JP" altLang="fr-FR" sz="2400">
                <a:latin typeface="Times New Roman" charset="0"/>
              </a:rPr>
              <a:t>’</a:t>
            </a:r>
            <a:r>
              <a:rPr lang="fr-FR" altLang="ja-JP" sz="2400">
                <a:latin typeface="Times New Roman" charset="0"/>
              </a:rPr>
              <a:t>une unité supplémentaire de travail, les quantités des autres facteurs de production étant constantes.</a:t>
            </a:r>
          </a:p>
          <a:p>
            <a:endParaRPr lang="fr-FR" sz="2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pPr algn="l" eaLnBrk="1" hangingPunct="1"/>
            <a:r>
              <a:rPr lang="fr-FR" sz="3600">
                <a:latin typeface="Arial" charset="0"/>
              </a:rPr>
              <a:t>Exemple des bergers de Hume</a:t>
            </a:r>
          </a:p>
        </p:txBody>
      </p:sp>
      <p:graphicFrame>
        <p:nvGraphicFramePr>
          <p:cNvPr id="56349" name="Group 29"/>
          <p:cNvGraphicFramePr>
            <a:graphicFrameLocks noGrp="1"/>
          </p:cNvGraphicFramePr>
          <p:nvPr/>
        </p:nvGraphicFramePr>
        <p:xfrm>
          <a:off x="685800" y="1295400"/>
          <a:ext cx="7772400" cy="3095625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1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 triche pas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Triche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3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 triche pas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(3 ; 3)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(0 ; 4)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2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Triche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(4 ; 0)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(1 ; 1)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069" name="Text Box 22"/>
          <p:cNvSpPr txBox="1">
            <a:spLocks noChangeArrowheads="1"/>
          </p:cNvSpPr>
          <p:nvPr/>
        </p:nvSpPr>
        <p:spPr bwMode="auto">
          <a:xfrm>
            <a:off x="2514600" y="2209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0070" name="Text Box 23"/>
          <p:cNvSpPr txBox="1">
            <a:spLocks noChangeArrowheads="1"/>
          </p:cNvSpPr>
          <p:nvPr/>
        </p:nvSpPr>
        <p:spPr bwMode="auto">
          <a:xfrm>
            <a:off x="2514600" y="1447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>
                <a:latin typeface="Arial" charset="0"/>
              </a:rPr>
              <a:t>B</a:t>
            </a:r>
          </a:p>
        </p:txBody>
      </p:sp>
      <p:sp>
        <p:nvSpPr>
          <p:cNvPr id="130071" name="Text Box 24"/>
          <p:cNvSpPr txBox="1">
            <a:spLocks noChangeArrowheads="1"/>
          </p:cNvSpPr>
          <p:nvPr/>
        </p:nvSpPr>
        <p:spPr bwMode="auto">
          <a:xfrm>
            <a:off x="914400" y="1676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>
                <a:latin typeface="Arial" charset="0"/>
              </a:rPr>
              <a:t>A</a:t>
            </a:r>
          </a:p>
        </p:txBody>
      </p:sp>
      <p:sp>
        <p:nvSpPr>
          <p:cNvPr id="130072" name="Text Box 25"/>
          <p:cNvSpPr txBox="1">
            <a:spLocks noChangeArrowheads="1"/>
          </p:cNvSpPr>
          <p:nvPr/>
        </p:nvSpPr>
        <p:spPr bwMode="auto">
          <a:xfrm>
            <a:off x="611188" y="4508500"/>
            <a:ext cx="8153400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fr-FR" b="1">
                <a:latin typeface="Arial" charset="0"/>
              </a:rPr>
              <a:t>Matrice des gains des joueurs: gain net=gain-cout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fr-FR" b="1">
                <a:latin typeface="Arial" charset="0"/>
              </a:rPr>
              <a:t>Jeu non </a:t>
            </a:r>
            <a:r>
              <a:rPr lang="fr-FR" b="1" err="1">
                <a:latin typeface="Arial" charset="0"/>
              </a:rPr>
              <a:t>cooperatif</a:t>
            </a:r>
            <a:endParaRPr lang="fr-FR" b="1"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fr-FR">
                <a:latin typeface="Arial" charset="0"/>
              </a:rPr>
              <a:t>Quelle est la stratégie dominante de A ?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fr-FR">
                <a:latin typeface="Arial" charset="0"/>
              </a:rPr>
              <a:t>Si B ne triche pas, A a intérêt à tricher car 4 &gt; 3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fr-FR">
                <a:latin typeface="Arial" charset="0"/>
              </a:rPr>
              <a:t>Si B triche, A a également intérêt à tricher  1 &gt; 0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457200"/>
            <a:ext cx="8763000" cy="6096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fr-FR" sz="2400">
                <a:latin typeface="Arial" charset="0"/>
              </a:rPr>
              <a:t>Quelle est la stratégie dominante de B ?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fr-FR">
                <a:latin typeface="Arial" charset="0"/>
              </a:rPr>
              <a:t>Si A ne triche pas, B a intérêt à tricher car 4 &gt; 3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fr-FR">
                <a:latin typeface="Arial" charset="0"/>
              </a:rPr>
              <a:t>Si A triche, B a également intérêt à tricher car 1 &gt; 0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fr-FR" sz="2400">
                <a:latin typeface="Arial" charset="0"/>
                <a:sym typeface="Wingdings" charset="0"/>
              </a:rPr>
              <a:t></a:t>
            </a:r>
            <a:r>
              <a:rPr lang="fr-FR" sz="2400">
                <a:latin typeface="Arial" charset="0"/>
              </a:rPr>
              <a:t>Tricher est une stratégie dominante pour les deux joueurs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fr-FR" sz="2400">
                <a:latin typeface="Arial" charset="0"/>
              </a:rPr>
              <a:t>La situation (A Triche –B Triche) est un équilibre de Nash car aucun des deux joueurs ne regrette sa décision étant donné l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action de l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autre joueur.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fr-FR" sz="2400">
                <a:latin typeface="Arial" charset="0"/>
              </a:rPr>
              <a:t>Le seul équilibre possible est que les deux joueurs trichent, même si chacun des joueurs préfèrerait la solution coopérative.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7772400" cy="649287"/>
          </a:xfrm>
        </p:spPr>
        <p:txBody>
          <a:bodyPr/>
          <a:lstStyle/>
          <a:p>
            <a:pPr algn="l" eaLnBrk="1" hangingPunct="1"/>
            <a:r>
              <a:rPr lang="en-US">
                <a:latin typeface="Arial" charset="0"/>
              </a:rPr>
              <a:t>Echec de la coopération:</a:t>
            </a:r>
          </a:p>
        </p:txBody>
      </p:sp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351838" cy="576103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fr-FR" sz="2400">
                <a:latin typeface="Arial" charset="0"/>
              </a:rPr>
              <a:t>En information imparfaite, lorsque 2 joueurs ont à la fois des intérêts communs et des intérêts divergents, la coopération peut aboutir à un échec: </a:t>
            </a:r>
            <a:r>
              <a:rPr lang="fr-FR" sz="2400" b="1">
                <a:latin typeface="Arial" charset="0"/>
              </a:rPr>
              <a:t>équilibre sous-optimal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fr-FR" sz="2400">
                <a:latin typeface="Arial" charset="0"/>
              </a:rPr>
              <a:t>Deux raisons :</a:t>
            </a:r>
          </a:p>
          <a:p>
            <a:pPr eaLnBrk="1" hangingPunct="1">
              <a:lnSpc>
                <a:spcPct val="110000"/>
              </a:lnSpc>
            </a:pPr>
            <a:r>
              <a:rPr lang="fr-FR" sz="2400">
                <a:latin typeface="Arial" charset="0"/>
              </a:rPr>
              <a:t>Les agents sont eux-mêmes soumis à la tentation de dévier</a:t>
            </a:r>
          </a:p>
          <a:p>
            <a:pPr eaLnBrk="1" hangingPunct="1">
              <a:lnSpc>
                <a:spcPct val="110000"/>
              </a:lnSpc>
            </a:pPr>
            <a:r>
              <a:rPr lang="fr-FR" sz="2400">
                <a:latin typeface="Arial" charset="0"/>
              </a:rPr>
              <a:t> Les agents soupçonnent les autres d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être soumis à la tentation de dévier.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Arial" charset="0"/>
              </a:rPr>
              <a:t>Dans </a:t>
            </a:r>
            <a:r>
              <a:rPr lang="en-US" sz="2400" err="1">
                <a:latin typeface="Arial" charset="0"/>
              </a:rPr>
              <a:t>une</a:t>
            </a:r>
            <a:r>
              <a:rPr lang="en-US" sz="2400">
                <a:latin typeface="Arial" charset="0"/>
              </a:rPr>
              <a:t> situation </a:t>
            </a:r>
            <a:r>
              <a:rPr lang="en-US" sz="2400" err="1">
                <a:latin typeface="Arial" charset="0"/>
              </a:rPr>
              <a:t>d’information</a:t>
            </a:r>
            <a:r>
              <a:rPr lang="en-US" sz="2400">
                <a:latin typeface="Arial" charset="0"/>
              </a:rPr>
              <a:t> </a:t>
            </a:r>
            <a:r>
              <a:rPr lang="en-US" sz="2400" err="1">
                <a:latin typeface="Arial" charset="0"/>
              </a:rPr>
              <a:t>imparfaite</a:t>
            </a:r>
            <a:r>
              <a:rPr lang="en-US" sz="2400">
                <a:latin typeface="Arial" charset="0"/>
              </a:rPr>
              <a:t>, la </a:t>
            </a:r>
            <a:r>
              <a:rPr lang="en-US" sz="2400" err="1">
                <a:latin typeface="Arial" charset="0"/>
              </a:rPr>
              <a:t>coopération</a:t>
            </a:r>
            <a:r>
              <a:rPr lang="en-US" sz="2400">
                <a:latin typeface="Arial" charset="0"/>
              </a:rPr>
              <a:t> </a:t>
            </a:r>
            <a:r>
              <a:rPr lang="en-US" sz="2400" err="1">
                <a:latin typeface="Arial" charset="0"/>
              </a:rPr>
              <a:t>peut</a:t>
            </a:r>
            <a:r>
              <a:rPr lang="en-US" sz="2400">
                <a:latin typeface="Arial" charset="0"/>
              </a:rPr>
              <a:t> ne pas </a:t>
            </a:r>
            <a:r>
              <a:rPr lang="en-US" sz="2400" err="1">
                <a:latin typeface="Arial" charset="0"/>
              </a:rPr>
              <a:t>avoir</a:t>
            </a:r>
            <a:r>
              <a:rPr lang="en-US" sz="2400">
                <a:latin typeface="Arial" charset="0"/>
              </a:rPr>
              <a:t> lieu </a:t>
            </a:r>
            <a:r>
              <a:rPr lang="en-US" sz="2400" err="1">
                <a:latin typeface="Arial" charset="0"/>
              </a:rPr>
              <a:t>si</a:t>
            </a:r>
            <a:r>
              <a:rPr lang="en-US" sz="2400">
                <a:latin typeface="Arial" charset="0"/>
              </a:rPr>
              <a:t> </a:t>
            </a:r>
            <a:r>
              <a:rPr lang="en-US" sz="2400" err="1">
                <a:latin typeface="Arial" charset="0"/>
              </a:rPr>
              <a:t>elle</a:t>
            </a:r>
            <a:r>
              <a:rPr lang="en-US" sz="2400">
                <a:latin typeface="Arial" charset="0"/>
              </a:rPr>
              <a:t> ne correspond pas </a:t>
            </a:r>
            <a:r>
              <a:rPr lang="en-US" sz="2400" err="1">
                <a:latin typeface="Arial" charset="0"/>
              </a:rPr>
              <a:t>à</a:t>
            </a:r>
            <a:r>
              <a:rPr lang="en-US" sz="2400">
                <a:latin typeface="Arial" charset="0"/>
              </a:rPr>
              <a:t> la </a:t>
            </a:r>
            <a:r>
              <a:rPr lang="en-US" sz="2400" err="1">
                <a:latin typeface="Arial" charset="0"/>
              </a:rPr>
              <a:t>stratégie</a:t>
            </a:r>
            <a:r>
              <a:rPr lang="en-US" sz="2400">
                <a:latin typeface="Arial" charset="0"/>
              </a:rPr>
              <a:t> </a:t>
            </a:r>
            <a:r>
              <a:rPr lang="en-US" sz="2400" err="1">
                <a:latin typeface="Arial" charset="0"/>
              </a:rPr>
              <a:t>dominante</a:t>
            </a:r>
            <a:r>
              <a:rPr lang="en-US" sz="2400">
                <a:latin typeface="Arial" charset="0"/>
              </a:rPr>
              <a:t> du jeu </a:t>
            </a:r>
            <a:r>
              <a:rPr lang="en-US" sz="2400" err="1">
                <a:latin typeface="Arial" charset="0"/>
              </a:rPr>
              <a:t>ou</a:t>
            </a:r>
            <a:r>
              <a:rPr lang="en-US" sz="2400">
                <a:latin typeface="Arial" charset="0"/>
              </a:rPr>
              <a:t> </a:t>
            </a:r>
            <a:r>
              <a:rPr lang="en-US" sz="2400" err="1">
                <a:latin typeface="Arial" charset="0"/>
              </a:rPr>
              <a:t>si</a:t>
            </a:r>
            <a:r>
              <a:rPr lang="en-US" sz="2400">
                <a:latin typeface="Arial" charset="0"/>
              </a:rPr>
              <a:t> </a:t>
            </a:r>
            <a:r>
              <a:rPr lang="en-US" sz="2400" err="1">
                <a:latin typeface="Arial" charset="0"/>
              </a:rPr>
              <a:t>elle</a:t>
            </a:r>
            <a:r>
              <a:rPr lang="en-US" sz="2400">
                <a:latin typeface="Arial" charset="0"/>
              </a:rPr>
              <a:t> </a:t>
            </a:r>
            <a:r>
              <a:rPr lang="en-US" sz="2400" err="1">
                <a:latin typeface="Arial" charset="0"/>
              </a:rPr>
              <a:t>n’est</a:t>
            </a:r>
            <a:r>
              <a:rPr lang="en-US" sz="2400">
                <a:latin typeface="Arial" charset="0"/>
              </a:rPr>
              <a:t> pas </a:t>
            </a:r>
            <a:r>
              <a:rPr lang="en-US" sz="2400" err="1">
                <a:latin typeface="Arial" charset="0"/>
              </a:rPr>
              <a:t>l’unique</a:t>
            </a:r>
            <a:r>
              <a:rPr lang="en-US" sz="2400">
                <a:latin typeface="Arial" charset="0"/>
              </a:rPr>
              <a:t> </a:t>
            </a:r>
            <a:r>
              <a:rPr lang="en-US" sz="2400" err="1">
                <a:latin typeface="Arial" charset="0"/>
              </a:rPr>
              <a:t>equilibre</a:t>
            </a:r>
            <a:r>
              <a:rPr lang="en-US" sz="2400">
                <a:latin typeface="Arial" charset="0"/>
              </a:rPr>
              <a:t> de Nash.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772400" cy="720725"/>
          </a:xfrm>
        </p:spPr>
        <p:txBody>
          <a:bodyPr/>
          <a:lstStyle/>
          <a:p>
            <a:r>
              <a:rPr lang="en-US" sz="4000">
                <a:latin typeface="Times New Roman" charset="0"/>
              </a:rPr>
              <a:t>Autres exemples</a:t>
            </a:r>
          </a:p>
        </p:txBody>
      </p:sp>
      <p:pic>
        <p:nvPicPr>
          <p:cNvPr id="2232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2349500"/>
            <a:ext cx="9507538" cy="376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99AC2C-8AFA-3543-889D-76917C58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Jeu de la « poule mouillée »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AA0A4D81-3336-D94C-B07D-96D22F586A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445774"/>
              </p:ext>
            </p:extLst>
          </p:nvPr>
        </p:nvGraphicFramePr>
        <p:xfrm>
          <a:off x="685800" y="3337560"/>
          <a:ext cx="7772400" cy="140208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39252285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04936473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20094008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fr-FR"/>
                        <a:t>Matrice des gains</a:t>
                      </a:r>
                    </a:p>
                  </a:txBody>
                  <a:tcPr marL="38100" marR="38100" marT="38100" marB="38100" anchor="ctr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17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 \ 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Coopère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Trahit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57903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Coopère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(+5;+5)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(+1;+10)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238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Trahit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(+10;+1)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(-20;-20)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341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6767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Solutions aux problèmes d’alea moral et selection adverse</a:t>
            </a:r>
          </a:p>
        </p:txBody>
      </p:sp>
      <p:sp>
        <p:nvSpPr>
          <p:cNvPr id="139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7989887" cy="48244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err="1">
                <a:latin typeface="Times New Roman" charset="0"/>
              </a:rPr>
              <a:t>Générer</a:t>
            </a:r>
            <a:r>
              <a:rPr lang="en-US">
                <a:latin typeface="Times New Roman" charset="0"/>
              </a:rPr>
              <a:t> de </a:t>
            </a:r>
            <a:r>
              <a:rPr lang="en-US" err="1">
                <a:latin typeface="Times New Roman" charset="0"/>
              </a:rPr>
              <a:t>l’information</a:t>
            </a:r>
            <a:r>
              <a:rPr lang="en-US">
                <a:latin typeface="Times New Roman" charset="0"/>
              </a:rPr>
              <a:t> </a:t>
            </a:r>
            <a:r>
              <a:rPr lang="en-US" err="1">
                <a:latin typeface="Times New Roman" charset="0"/>
              </a:rPr>
              <a:t>fiable</a:t>
            </a:r>
            <a:endParaRPr lang="en-US">
              <a:latin typeface="Times New Roman" charset="0"/>
            </a:endParaRPr>
          </a:p>
          <a:p>
            <a:pPr lvl="1">
              <a:lnSpc>
                <a:spcPct val="120000"/>
              </a:lnSpc>
            </a:pPr>
            <a:r>
              <a:rPr lang="en-US">
                <a:latin typeface="Times New Roman" charset="0"/>
              </a:rPr>
              <a:t>Capital social: </a:t>
            </a:r>
            <a:r>
              <a:rPr lang="en-US" err="1">
                <a:latin typeface="Times New Roman" charset="0"/>
              </a:rPr>
              <a:t>confiance</a:t>
            </a:r>
            <a:r>
              <a:rPr lang="en-US">
                <a:latin typeface="Times New Roman" charset="0"/>
              </a:rPr>
              <a:t> = information </a:t>
            </a:r>
            <a:r>
              <a:rPr lang="en-US" err="1">
                <a:latin typeface="Times New Roman" charset="0"/>
              </a:rPr>
              <a:t>générée</a:t>
            </a:r>
            <a:r>
              <a:rPr lang="en-US">
                <a:latin typeface="Times New Roman" charset="0"/>
              </a:rPr>
              <a:t> par des interactions </a:t>
            </a:r>
            <a:r>
              <a:rPr lang="en-US" err="1">
                <a:latin typeface="Times New Roman" charset="0"/>
              </a:rPr>
              <a:t>répétées</a:t>
            </a:r>
            <a:r>
              <a:rPr lang="en-US">
                <a:latin typeface="Times New Roman" charset="0"/>
              </a:rPr>
              <a:t>. </a:t>
            </a:r>
          </a:p>
          <a:p>
            <a:pPr lvl="1">
              <a:lnSpc>
                <a:spcPct val="120000"/>
              </a:lnSpc>
            </a:pPr>
            <a:r>
              <a:rPr lang="en-US" err="1">
                <a:latin typeface="Times New Roman" charset="0"/>
              </a:rPr>
              <a:t>Normes</a:t>
            </a:r>
            <a:r>
              <a:rPr lang="en-US">
                <a:latin typeface="Times New Roman" charset="0"/>
              </a:rPr>
              <a:t> et </a:t>
            </a:r>
            <a:r>
              <a:rPr lang="en-US" err="1">
                <a:latin typeface="Times New Roman" charset="0"/>
              </a:rPr>
              <a:t>contrôle</a:t>
            </a:r>
            <a:r>
              <a:rPr lang="en-US">
                <a:latin typeface="Times New Roman" charset="0"/>
              </a:rPr>
              <a:t> social. </a:t>
            </a:r>
          </a:p>
          <a:p>
            <a:pPr lvl="2">
              <a:lnSpc>
                <a:spcPct val="120000"/>
              </a:lnSpc>
            </a:pPr>
            <a:r>
              <a:rPr lang="en-US" sz="2400">
                <a:latin typeface="Times New Roman" charset="0"/>
              </a:rPr>
              <a:t>On </a:t>
            </a:r>
            <a:r>
              <a:rPr lang="en-US" sz="2400" err="1">
                <a:latin typeface="Times New Roman" charset="0"/>
              </a:rPr>
              <a:t>sait</a:t>
            </a:r>
            <a:r>
              <a:rPr lang="en-US" sz="2400">
                <a:latin typeface="Times New Roman" charset="0"/>
              </a:rPr>
              <a:t> que les </a:t>
            </a:r>
            <a:r>
              <a:rPr lang="en-US" sz="2400" err="1">
                <a:latin typeface="Times New Roman" charset="0"/>
              </a:rPr>
              <a:t>individus</a:t>
            </a:r>
            <a:r>
              <a:rPr lang="en-US" sz="2400">
                <a:latin typeface="Times New Roman" charset="0"/>
              </a:rPr>
              <a:t> </a:t>
            </a:r>
            <a:r>
              <a:rPr lang="en-US" sz="2400" err="1">
                <a:latin typeface="Times New Roman" charset="0"/>
              </a:rPr>
              <a:t>vont</a:t>
            </a:r>
            <a:r>
              <a:rPr lang="en-US" sz="2400">
                <a:latin typeface="Times New Roman" charset="0"/>
              </a:rPr>
              <a:t> </a:t>
            </a:r>
            <a:r>
              <a:rPr lang="en-US" sz="2400" err="1">
                <a:latin typeface="Times New Roman" charset="0"/>
              </a:rPr>
              <a:t>agir</a:t>
            </a:r>
            <a:r>
              <a:rPr lang="en-US" sz="2400">
                <a:latin typeface="Times New Roman" charset="0"/>
              </a:rPr>
              <a:t> </a:t>
            </a:r>
            <a:r>
              <a:rPr lang="en-US" sz="2400" err="1">
                <a:latin typeface="Times New Roman" charset="0"/>
              </a:rPr>
              <a:t>conformément</a:t>
            </a:r>
            <a:r>
              <a:rPr lang="en-US" sz="2400">
                <a:latin typeface="Times New Roman" charset="0"/>
              </a:rPr>
              <a:t> aux </a:t>
            </a:r>
            <a:r>
              <a:rPr lang="en-US" sz="2400" err="1">
                <a:latin typeface="Times New Roman" charset="0"/>
              </a:rPr>
              <a:t>normes</a:t>
            </a:r>
            <a:r>
              <a:rPr lang="en-US" sz="2400">
                <a:latin typeface="Times New Roman" charset="0"/>
              </a:rPr>
              <a:t> du </a:t>
            </a:r>
            <a:r>
              <a:rPr lang="en-US" sz="2400" err="1">
                <a:latin typeface="Times New Roman" charset="0"/>
              </a:rPr>
              <a:t>groupe</a:t>
            </a:r>
            <a:r>
              <a:rPr lang="en-US" sz="2400">
                <a:latin typeface="Times New Roman" charset="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err="1">
                <a:latin typeface="Times New Roman" charset="0"/>
              </a:rPr>
              <a:t>Diplômes</a:t>
            </a:r>
            <a:r>
              <a:rPr lang="en-US">
                <a:latin typeface="Times New Roman" charset="0"/>
              </a:rPr>
              <a:t>, marques (reputation), labels (</a:t>
            </a:r>
            <a:r>
              <a:rPr lang="en-US" err="1">
                <a:latin typeface="Times New Roman" charset="0"/>
              </a:rPr>
              <a:t>garantie</a:t>
            </a:r>
            <a:r>
              <a:rPr lang="en-US">
                <a:latin typeface="Times New Roman" charset="0"/>
              </a:rPr>
              <a:t> de </a:t>
            </a:r>
            <a:r>
              <a:rPr lang="en-US" err="1">
                <a:latin typeface="Times New Roman" charset="0"/>
              </a:rPr>
              <a:t>qualité</a:t>
            </a:r>
            <a:r>
              <a:rPr lang="en-US">
                <a:latin typeface="Times New Roman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err="1">
                <a:latin typeface="Times New Roman" charset="0"/>
              </a:rPr>
              <a:t>Réglementation</a:t>
            </a:r>
            <a:r>
              <a:rPr lang="en-US">
                <a:latin typeface="Times New Roman" charset="0"/>
              </a:rPr>
              <a:t> </a:t>
            </a:r>
            <a:r>
              <a:rPr lang="en-US" err="1">
                <a:latin typeface="Times New Roman" charset="0"/>
              </a:rPr>
              <a:t>publique</a:t>
            </a:r>
            <a:r>
              <a:rPr lang="en-US">
                <a:latin typeface="Times New Roman" charset="0"/>
              </a:rPr>
              <a:t> (</a:t>
            </a:r>
            <a:r>
              <a:rPr lang="en-US" err="1">
                <a:latin typeface="Times New Roman" charset="0"/>
              </a:rPr>
              <a:t>diplômes</a:t>
            </a:r>
            <a:r>
              <a:rPr lang="en-US">
                <a:latin typeface="Times New Roman" charset="0"/>
              </a:rPr>
              <a:t> des </a:t>
            </a:r>
            <a:r>
              <a:rPr lang="en-US" err="1">
                <a:latin typeface="Times New Roman" charset="0"/>
              </a:rPr>
              <a:t>médecins</a:t>
            </a:r>
            <a:r>
              <a:rPr lang="en-US">
                <a:latin typeface="Times New Roman" charset="0"/>
              </a:rPr>
              <a:t>, etc.)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800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fr-FR" sz="2000">
                <a:latin typeface="Arial" charset="0"/>
              </a:rPr>
              <a:t>Il peut y avoir plusieurs manières de répartir le gain total  produit par la coopération entre 2 agents économiques A et B : c</a:t>
            </a:r>
            <a:r>
              <a:rPr lang="ja-JP" altLang="fr-FR" sz="2000">
                <a:latin typeface="Arial" charset="0"/>
              </a:rPr>
              <a:t>’</a:t>
            </a:r>
            <a:r>
              <a:rPr lang="fr-FR" altLang="ja-JP" sz="2000">
                <a:latin typeface="Arial" charset="0"/>
              </a:rPr>
              <a:t>est </a:t>
            </a:r>
            <a:r>
              <a:rPr lang="fr-FR" altLang="ja-JP" sz="2000" b="1">
                <a:latin typeface="Arial" charset="0"/>
              </a:rPr>
              <a:t>l</a:t>
            </a:r>
            <a:r>
              <a:rPr lang="ja-JP" altLang="fr-FR" sz="2000" b="1">
                <a:latin typeface="Arial" charset="0"/>
              </a:rPr>
              <a:t>’</a:t>
            </a:r>
            <a:r>
              <a:rPr lang="fr-FR" altLang="ja-JP" sz="2000" b="1">
                <a:latin typeface="Arial" charset="0"/>
              </a:rPr>
              <a:t>ensemble des possibilités de répartition des gains</a:t>
            </a:r>
            <a:r>
              <a:rPr lang="fr-FR" altLang="ja-JP" sz="2000">
                <a:latin typeface="Arial" charset="0"/>
              </a:rPr>
              <a:t>:</a:t>
            </a:r>
          </a:p>
          <a:p>
            <a:pPr lvl="1" eaLnBrk="1" hangingPunct="1">
              <a:lnSpc>
                <a:spcPct val="130000"/>
              </a:lnSpc>
            </a:pPr>
            <a:r>
              <a:rPr lang="fr-FR" sz="2000">
                <a:latin typeface="Arial" charset="0"/>
              </a:rPr>
              <a:t>Gain de A + Gain de B ≤ Gain total</a:t>
            </a:r>
          </a:p>
          <a:p>
            <a:pPr eaLnBrk="1" hangingPunct="1">
              <a:lnSpc>
                <a:spcPct val="130000"/>
              </a:lnSpc>
            </a:pPr>
            <a:r>
              <a:rPr lang="fr-FR" sz="2000">
                <a:latin typeface="Arial" charset="0"/>
              </a:rPr>
              <a:t>Les agents vont négocier pour s’</a:t>
            </a:r>
            <a:r>
              <a:rPr lang="fr-FR" altLang="ja-JP" sz="2000">
                <a:latin typeface="Arial" charset="0"/>
              </a:rPr>
              <a:t>accorder sur l’un des </a:t>
            </a:r>
            <a:r>
              <a:rPr lang="fr-FR" altLang="ja-JP" sz="2000" b="1">
                <a:latin typeface="Arial" charset="0"/>
              </a:rPr>
              <a:t>contrats efficaces</a:t>
            </a:r>
            <a:r>
              <a:rPr lang="fr-FR" altLang="ja-JP" sz="2000">
                <a:latin typeface="Arial" charset="0"/>
              </a:rPr>
              <a:t>, c</a:t>
            </a:r>
            <a:r>
              <a:rPr lang="ja-JP" altLang="fr-FR" sz="2000">
                <a:latin typeface="Arial" charset="0"/>
              </a:rPr>
              <a:t>’</a:t>
            </a:r>
            <a:r>
              <a:rPr lang="fr-FR" altLang="ja-JP" sz="2000">
                <a:latin typeface="Arial" charset="0"/>
              </a:rPr>
              <a:t>est-à-dire sur un point de la </a:t>
            </a:r>
            <a:r>
              <a:rPr lang="fr-FR" altLang="ja-JP" sz="2000" b="1">
                <a:latin typeface="Arial" charset="0"/>
              </a:rPr>
              <a:t>frontière</a:t>
            </a:r>
            <a:r>
              <a:rPr lang="fr-FR" altLang="ja-JP" sz="2000">
                <a:latin typeface="Arial" charset="0"/>
              </a:rPr>
              <a:t> de cet ensemble, qui représente l’ensemble des contrats tels que l’on ne peut améliorer le gain de l</a:t>
            </a:r>
            <a:r>
              <a:rPr lang="ja-JP" altLang="fr-FR" sz="2000">
                <a:latin typeface="Arial" charset="0"/>
              </a:rPr>
              <a:t>’</a:t>
            </a:r>
            <a:r>
              <a:rPr lang="fr-FR" altLang="ja-JP" sz="2000">
                <a:latin typeface="Arial" charset="0"/>
              </a:rPr>
              <a:t>un sans détériorer le gain de l</a:t>
            </a:r>
            <a:r>
              <a:rPr lang="ja-JP" altLang="fr-FR" sz="2000">
                <a:latin typeface="Arial" charset="0"/>
              </a:rPr>
              <a:t>‘</a:t>
            </a:r>
            <a:r>
              <a:rPr lang="fr-FR" altLang="ja-JP" sz="2000">
                <a:latin typeface="Arial" charset="0"/>
              </a:rPr>
              <a:t>autre.</a:t>
            </a:r>
          </a:p>
          <a:p>
            <a:pPr lvl="1" eaLnBrk="1" hangingPunct="1">
              <a:lnSpc>
                <a:spcPct val="130000"/>
              </a:lnSpc>
            </a:pPr>
            <a:r>
              <a:rPr lang="fr-FR" sz="2000">
                <a:latin typeface="Arial" charset="0"/>
              </a:rPr>
              <a:t>Gain de A + Gain de B = Gain total</a:t>
            </a:r>
          </a:p>
        </p:txBody>
      </p:sp>
      <p:sp>
        <p:nvSpPr>
          <p:cNvPr id="141314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pPr algn="l" eaLnBrk="1" hangingPunct="1"/>
            <a:r>
              <a:rPr lang="fr-FR" sz="3600">
                <a:latin typeface="Arial" charset="0"/>
              </a:rPr>
              <a:t>II.2.B  La répartition du gain de la coopération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268413"/>
            <a:ext cx="8807450" cy="54737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fr-FR" sz="2000">
                <a:latin typeface="Arial" charset="0"/>
              </a:rPr>
              <a:t>Le </a:t>
            </a:r>
            <a:r>
              <a:rPr lang="fr-FR" sz="2000" b="1" u="sng">
                <a:latin typeface="Arial" charset="0"/>
              </a:rPr>
              <a:t>cœur de la négociation</a:t>
            </a:r>
            <a:r>
              <a:rPr lang="fr-FR" sz="2000" b="1">
                <a:latin typeface="Arial" charset="0"/>
              </a:rPr>
              <a:t> </a:t>
            </a:r>
            <a:r>
              <a:rPr lang="fr-FR" sz="2000">
                <a:latin typeface="Arial" charset="0"/>
              </a:rPr>
              <a:t>est l</a:t>
            </a:r>
            <a:r>
              <a:rPr lang="ja-JP" altLang="fr-FR" sz="2000">
                <a:latin typeface="Arial" charset="0"/>
              </a:rPr>
              <a:t>’</a:t>
            </a:r>
            <a:r>
              <a:rPr lang="fr-FR" altLang="ja-JP" sz="2000">
                <a:latin typeface="Arial" charset="0"/>
              </a:rPr>
              <a:t>ensemble des contrats efficaces et acceptables par les deux parties, </a:t>
            </a:r>
          </a:p>
          <a:p>
            <a:pPr lvl="1" eaLnBrk="1" hangingPunct="1">
              <a:lnSpc>
                <a:spcPct val="120000"/>
              </a:lnSpc>
            </a:pPr>
            <a:r>
              <a:rPr lang="fr-FR" sz="2000">
                <a:solidFill>
                  <a:srgbClr val="000000"/>
                </a:solidFill>
                <a:latin typeface="Arial" charset="0"/>
              </a:rPr>
              <a:t>c</a:t>
            </a:r>
            <a:r>
              <a:rPr lang="ja-JP" altLang="fr-FR" sz="200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fr-FR" altLang="ja-JP" sz="2000">
                <a:solidFill>
                  <a:srgbClr val="000000"/>
                </a:solidFill>
                <a:latin typeface="Arial" charset="0"/>
              </a:rPr>
              <a:t>est-à-dire qui respectent la </a:t>
            </a:r>
            <a:r>
              <a:rPr lang="fr-FR" altLang="ja-JP" sz="2000" b="1" u="sng">
                <a:solidFill>
                  <a:srgbClr val="000000"/>
                </a:solidFill>
                <a:latin typeface="Arial" charset="0"/>
              </a:rPr>
              <a:t>contrainte de participation</a:t>
            </a:r>
            <a:r>
              <a:rPr lang="fr-FR" altLang="ja-JP" sz="2000" b="1">
                <a:solidFill>
                  <a:srgbClr val="000000"/>
                </a:solidFill>
                <a:latin typeface="Arial" charset="0"/>
              </a:rPr>
              <a:t> </a:t>
            </a:r>
            <a:r>
              <a:rPr lang="fr-FR" altLang="ja-JP" sz="2000">
                <a:solidFill>
                  <a:srgbClr val="000000"/>
                </a:solidFill>
                <a:latin typeface="Arial" charset="0"/>
              </a:rPr>
              <a:t>de chacun : offrir à chacun une rémunération au moins égale à ce qu’il gagnerait seul.</a:t>
            </a:r>
          </a:p>
          <a:p>
            <a:pPr eaLnBrk="1" hangingPunct="1">
              <a:lnSpc>
                <a:spcPct val="120000"/>
              </a:lnSpc>
            </a:pPr>
            <a:r>
              <a:rPr lang="fr-FR" sz="2000" b="1">
                <a:latin typeface="Arial" charset="0"/>
              </a:rPr>
              <a:t>Contrats efficaces </a:t>
            </a:r>
            <a:r>
              <a:rPr lang="fr-FR" sz="2000">
                <a:latin typeface="Arial" charset="0"/>
              </a:rPr>
              <a:t>: Gain de A + Gain de B = Gain Total</a:t>
            </a:r>
          </a:p>
          <a:p>
            <a:pPr eaLnBrk="1" hangingPunct="1">
              <a:lnSpc>
                <a:spcPct val="120000"/>
              </a:lnSpc>
            </a:pPr>
            <a:r>
              <a:rPr lang="fr-FR" sz="2000">
                <a:latin typeface="Arial" charset="0"/>
              </a:rPr>
              <a:t>Contrainte de participation de A : Gain de A ≥ Gain de A seul</a:t>
            </a:r>
          </a:p>
          <a:p>
            <a:pPr eaLnBrk="1" hangingPunct="1">
              <a:lnSpc>
                <a:spcPct val="120000"/>
              </a:lnSpc>
            </a:pPr>
            <a:r>
              <a:rPr lang="fr-FR" sz="2000">
                <a:latin typeface="Arial" charset="0"/>
              </a:rPr>
              <a:t>Contrainte de participation de B : Gain de B ≥ Gain de B seul</a:t>
            </a:r>
          </a:p>
          <a:p>
            <a:pPr eaLnBrk="1" hangingPunct="1">
              <a:lnSpc>
                <a:spcPct val="120000"/>
              </a:lnSpc>
            </a:pPr>
            <a:r>
              <a:rPr lang="fr-FR" sz="2000">
                <a:latin typeface="Arial" charset="0"/>
              </a:rPr>
              <a:t>Le résultat de la négociation va conduire à un point particulier, situé dans le cœur de la négociation. </a:t>
            </a:r>
          </a:p>
          <a:p>
            <a:pPr eaLnBrk="1" hangingPunct="1">
              <a:lnSpc>
                <a:spcPct val="120000"/>
              </a:lnSpc>
            </a:pPr>
            <a:r>
              <a:rPr lang="fr-FR" sz="2000">
                <a:latin typeface="Arial" charset="0"/>
              </a:rPr>
              <a:t>Mais la négociation peut conduire à l’</a:t>
            </a:r>
            <a:r>
              <a:rPr lang="fr-FR" altLang="ja-JP" sz="2000">
                <a:latin typeface="Arial" charset="0"/>
              </a:rPr>
              <a:t>échec de la coopération si les agents n’arrivent pas à se mettre d</a:t>
            </a:r>
            <a:r>
              <a:rPr lang="ja-JP" altLang="fr-FR" sz="2000">
                <a:latin typeface="Arial" charset="0"/>
              </a:rPr>
              <a:t>’</a:t>
            </a:r>
            <a:r>
              <a:rPr lang="fr-FR" altLang="ja-JP" sz="2000">
                <a:latin typeface="Arial" charset="0"/>
              </a:rPr>
              <a:t>accord sur le partage des gains.</a:t>
            </a:r>
            <a:endParaRPr lang="fr-FR" sz="2000">
              <a:latin typeface="Arial" charset="0"/>
            </a:endParaRPr>
          </a:p>
        </p:txBody>
      </p:sp>
      <p:sp>
        <p:nvSpPr>
          <p:cNvPr id="143362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939088" cy="900113"/>
          </a:xfrm>
        </p:spPr>
        <p:txBody>
          <a:bodyPr/>
          <a:lstStyle/>
          <a:p>
            <a:pPr eaLnBrk="1" hangingPunct="1"/>
            <a:r>
              <a:rPr lang="fr-FR">
                <a:latin typeface="Arial" charset="0"/>
              </a:rPr>
              <a:t>Cœur de la négociation et contrainte de participation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algn="l" eaLnBrk="1" hangingPunct="1"/>
            <a:r>
              <a:rPr lang="fr-FR">
                <a:latin typeface="Arial" charset="0"/>
              </a:rPr>
              <a:t>Partage des gains de la coopération</a:t>
            </a:r>
          </a:p>
        </p:txBody>
      </p:sp>
      <p:sp>
        <p:nvSpPr>
          <p:cNvPr id="14541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752475"/>
          </a:xfrm>
        </p:spPr>
        <p:txBody>
          <a:bodyPr/>
          <a:lstStyle/>
          <a:p>
            <a:pPr marL="280988" indent="-280988" eaLnBrk="1" hangingPunct="1">
              <a:lnSpc>
                <a:spcPct val="90000"/>
              </a:lnSpc>
              <a:buFontTx/>
              <a:buNone/>
            </a:pPr>
            <a:r>
              <a:rPr lang="fr-FR" altLang="ja-JP" sz="2400">
                <a:latin typeface="Arial" charset="0"/>
              </a:rPr>
              <a:t>Production d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ordinateurs par Miriam et Paul dans le cas où les productions qu’ils peuvent réaliser seuls sont : </a:t>
            </a:r>
            <a:endParaRPr lang="fr-FR" sz="2400">
              <a:latin typeface="Arial" charset="0"/>
            </a:endParaRPr>
          </a:p>
        </p:txBody>
      </p:sp>
      <p:graphicFrame>
        <p:nvGraphicFramePr>
          <p:cNvPr id="63512" name="Group 24"/>
          <p:cNvGraphicFramePr>
            <a:graphicFrameLocks noGrp="1"/>
          </p:cNvGraphicFramePr>
          <p:nvPr/>
        </p:nvGraphicFramePr>
        <p:xfrm>
          <a:off x="611188" y="1989138"/>
          <a:ext cx="7086600" cy="155575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Production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en un mois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Miriam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Paul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Ecran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Unité centrale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5429" name="Text Box 1046"/>
          <p:cNvSpPr txBox="1">
            <a:spLocks noChangeArrowheads="1"/>
          </p:cNvSpPr>
          <p:nvPr/>
        </p:nvSpPr>
        <p:spPr bwMode="auto">
          <a:xfrm>
            <a:off x="152400" y="3886200"/>
            <a:ext cx="88392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fr-FR">
                <a:latin typeface="Arial" charset="0"/>
              </a:rPr>
              <a:t> Sans coopération </a:t>
            </a:r>
            <a:r>
              <a:rPr lang="fr-FR">
                <a:latin typeface="Arial" charset="0"/>
                <a:cs typeface="Arial" charset="0"/>
              </a:rPr>
              <a:t>Miriam </a:t>
            </a:r>
            <a:r>
              <a:rPr lang="fr-FR">
                <a:latin typeface="Arial" charset="0"/>
              </a:rPr>
              <a:t>produit 3 ordinateurs et Paul en produit 1.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fr-FR">
                <a:latin typeface="Arial" charset="0"/>
              </a:rPr>
              <a:t> Avec spécialisation, au total 6 ordinateurs sont produits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fr-FR">
                <a:latin typeface="Arial" charset="0"/>
              </a:rPr>
              <a:t> Supposons que chaque ordinateur peut être vendu 1000 $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fr-FR">
                <a:latin typeface="Arial" charset="0"/>
              </a:rPr>
              <a:t> Le gain créé par la coopération est égal à  : 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</a:pPr>
            <a:r>
              <a:rPr lang="fr-FR">
                <a:latin typeface="Arial" charset="0"/>
              </a:rPr>
              <a:t>Gain total – (Gain de </a:t>
            </a:r>
            <a:r>
              <a:rPr lang="fr-FR">
                <a:latin typeface="Arial" charset="0"/>
                <a:cs typeface="Arial" charset="0"/>
              </a:rPr>
              <a:t>Miriam </a:t>
            </a:r>
            <a:r>
              <a:rPr lang="fr-FR">
                <a:latin typeface="Arial" charset="0"/>
              </a:rPr>
              <a:t>seule + Gain de Paul seul)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fr-FR">
                <a:latin typeface="Arial" charset="0"/>
              </a:rPr>
              <a:t>	= 6x1000 – (3000 + 1000) = 2000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620713"/>
            <a:ext cx="8686800" cy="59324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sz="2400" b="1">
                <a:latin typeface="Arial" charset="0"/>
              </a:rPr>
              <a:t>L’</a:t>
            </a:r>
            <a:r>
              <a:rPr lang="fr-FR" altLang="ja-JP" sz="2400" b="1">
                <a:latin typeface="Arial" charset="0"/>
              </a:rPr>
              <a:t>ensemble des possibilités de répartition des gains</a:t>
            </a:r>
            <a:r>
              <a:rPr lang="fr-FR" altLang="ja-JP" sz="2400">
                <a:latin typeface="Arial" charset="0"/>
              </a:rPr>
              <a:t> entre Miriam et Paul est l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ensemble des contrats qui respectent l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équation suivante : </a:t>
            </a:r>
          </a:p>
          <a:p>
            <a:pPr marL="280988" indent="-280988" eaLnBrk="1" hangingPunct="1">
              <a:lnSpc>
                <a:spcPct val="120000"/>
              </a:lnSpc>
              <a:spcBef>
                <a:spcPct val="50000"/>
              </a:spcBef>
              <a:buFontTx/>
              <a:buNone/>
              <a:defRPr/>
            </a:pPr>
            <a:r>
              <a:rPr lang="fr-FR" sz="2400">
                <a:latin typeface="Arial" charset="0"/>
              </a:rPr>
              <a:t>		Gain de </a:t>
            </a:r>
            <a:r>
              <a:rPr lang="fr-FR" altLang="ja-JP" sz="2400">
                <a:latin typeface="Arial" charset="0"/>
              </a:rPr>
              <a:t>Miriam </a:t>
            </a:r>
            <a:r>
              <a:rPr lang="fr-FR" sz="2400">
                <a:latin typeface="Arial" charset="0"/>
              </a:rPr>
              <a:t>+ Gain de Paul ≤ Gain total</a:t>
            </a:r>
          </a:p>
          <a:p>
            <a:pPr marL="280988" indent="-280988" eaLnBrk="1" hangingPunct="1">
              <a:lnSpc>
                <a:spcPct val="120000"/>
              </a:lnSpc>
              <a:spcBef>
                <a:spcPct val="50000"/>
              </a:spcBef>
              <a:buFontTx/>
              <a:buNone/>
              <a:defRPr/>
            </a:pPr>
            <a:r>
              <a:rPr lang="fr-FR" sz="2400">
                <a:latin typeface="Arial" charset="0"/>
              </a:rPr>
              <a:t>		Gain de </a:t>
            </a:r>
            <a:r>
              <a:rPr lang="fr-FR" altLang="ja-JP" sz="2400">
                <a:latin typeface="Arial" charset="0"/>
              </a:rPr>
              <a:t>Miriam </a:t>
            </a:r>
            <a:r>
              <a:rPr lang="fr-FR" sz="2400">
                <a:latin typeface="Arial" charset="0"/>
              </a:rPr>
              <a:t>+ Gain de Paul ≤ 6 000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fr-FR" sz="2400" b="1">
                <a:latin typeface="Arial" charset="0"/>
              </a:rPr>
              <a:t>L’</a:t>
            </a:r>
            <a:r>
              <a:rPr lang="fr-FR" altLang="ja-JP" sz="2400" b="1">
                <a:latin typeface="Arial" charset="0"/>
              </a:rPr>
              <a:t>ensemble des contrats efficaces</a:t>
            </a:r>
            <a:r>
              <a:rPr lang="fr-FR" altLang="ja-JP" sz="2400">
                <a:latin typeface="Arial" charset="0"/>
              </a:rPr>
              <a:t> de répartition du gain total est l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ensemble des contrats qui respectent l</a:t>
            </a:r>
            <a:r>
              <a:rPr lang="ja-JP" altLang="fr-FR" sz="2400">
                <a:latin typeface="Arial" charset="0"/>
              </a:rPr>
              <a:t>’</a:t>
            </a:r>
            <a:r>
              <a:rPr lang="fr-FR" altLang="ja-JP" sz="2400">
                <a:latin typeface="Arial" charset="0"/>
              </a:rPr>
              <a:t>équation suivante : </a:t>
            </a:r>
          </a:p>
          <a:p>
            <a:pPr marL="280988" indent="-280988" eaLnBrk="1" hangingPunct="1">
              <a:lnSpc>
                <a:spcPct val="120000"/>
              </a:lnSpc>
              <a:buFontTx/>
              <a:buNone/>
              <a:defRPr/>
            </a:pPr>
            <a:r>
              <a:rPr lang="fr-FR" sz="2400">
                <a:latin typeface="Arial" charset="0"/>
              </a:rPr>
              <a:t>		Gain de </a:t>
            </a:r>
            <a:r>
              <a:rPr lang="fr-FR" altLang="ja-JP" sz="2400">
                <a:latin typeface="Arial" charset="0"/>
              </a:rPr>
              <a:t>Miriam </a:t>
            </a:r>
            <a:r>
              <a:rPr lang="fr-FR" sz="2400">
                <a:latin typeface="Arial" charset="0"/>
              </a:rPr>
              <a:t>+ Gain de Paul = 6000</a:t>
            </a:r>
          </a:p>
          <a:p>
            <a:pPr marL="280988" indent="-280988" eaLnBrk="1" hangingPunct="1">
              <a:lnSpc>
                <a:spcPct val="120000"/>
              </a:lnSpc>
              <a:buFontTx/>
              <a:buNone/>
              <a:defRPr/>
            </a:pPr>
            <a:endParaRPr lang="fr-FR" sz="2400"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83025"/>
            <a:ext cx="5964238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"/>
            <a:ext cx="6553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839200" cy="6705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fr-FR" sz="2400">
                <a:latin typeface="Arial" charset="0"/>
              </a:rPr>
              <a:t>Miriam acceptera de participer si :</a:t>
            </a:r>
          </a:p>
          <a:p>
            <a:pPr marL="280988" indent="-280988" eaLnBrk="1" hangingPunct="1">
              <a:lnSpc>
                <a:spcPct val="90000"/>
              </a:lnSpc>
              <a:buFontTx/>
              <a:buNone/>
              <a:defRPr/>
            </a:pPr>
            <a:r>
              <a:rPr lang="fr-FR" sz="2400">
                <a:latin typeface="Arial" charset="0"/>
              </a:rPr>
              <a:t>		Gain de </a:t>
            </a:r>
            <a:r>
              <a:rPr lang="fr-FR" altLang="ja-JP" sz="2400">
                <a:latin typeface="Arial" charset="0"/>
              </a:rPr>
              <a:t>Miriam </a:t>
            </a:r>
            <a:r>
              <a:rPr lang="fr-FR" sz="2400">
                <a:latin typeface="Arial" charset="0"/>
                <a:sym typeface="Symbol" charset="0"/>
              </a:rPr>
              <a:t> 3000</a:t>
            </a:r>
            <a:endParaRPr lang="fr-FR" sz="240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fr-FR" sz="2000">
                <a:latin typeface="Arial" charset="0"/>
              </a:rPr>
              <a:t>C</a:t>
            </a:r>
            <a:r>
              <a:rPr lang="ja-JP" altLang="fr-FR" sz="2000">
                <a:latin typeface="Arial" charset="0"/>
              </a:rPr>
              <a:t>’</a:t>
            </a:r>
            <a:r>
              <a:rPr lang="fr-FR" altLang="ja-JP" sz="2000">
                <a:latin typeface="Arial" charset="0"/>
              </a:rPr>
              <a:t>est l</a:t>
            </a:r>
            <a:r>
              <a:rPr lang="ja-JP" altLang="fr-FR" sz="2000">
                <a:latin typeface="Arial" charset="0"/>
              </a:rPr>
              <a:t>’</a:t>
            </a:r>
            <a:r>
              <a:rPr lang="fr-FR" altLang="ja-JP" sz="2000">
                <a:latin typeface="Arial" charset="0"/>
              </a:rPr>
              <a:t>équation de sa contrainte de participation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fr-FR" sz="2400">
                <a:latin typeface="Arial" charset="0"/>
              </a:rPr>
              <a:t>Paul acceptera de participer si 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fr-FR" sz="2400">
                <a:latin typeface="Arial" charset="0"/>
              </a:rPr>
              <a:t>	Gain de Paul </a:t>
            </a:r>
            <a:r>
              <a:rPr lang="fr-FR" sz="2400">
                <a:latin typeface="Arial" charset="0"/>
                <a:sym typeface="Symbol" charset="0"/>
              </a:rPr>
              <a:t> 1000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fr-FR" sz="2000">
                <a:latin typeface="Arial" charset="0"/>
              </a:rPr>
              <a:t>C</a:t>
            </a:r>
            <a:r>
              <a:rPr lang="ja-JP" altLang="fr-FR" sz="2000">
                <a:latin typeface="Arial" charset="0"/>
              </a:rPr>
              <a:t>’</a:t>
            </a:r>
            <a:r>
              <a:rPr lang="fr-FR" altLang="ja-JP" sz="2000">
                <a:latin typeface="Arial" charset="0"/>
              </a:rPr>
              <a:t>est l</a:t>
            </a:r>
            <a:r>
              <a:rPr lang="ja-JP" altLang="fr-FR" sz="2000">
                <a:latin typeface="Arial" charset="0"/>
              </a:rPr>
              <a:t>’</a:t>
            </a:r>
            <a:r>
              <a:rPr lang="fr-FR" altLang="ja-JP" sz="2000">
                <a:latin typeface="Arial" charset="0"/>
              </a:rPr>
              <a:t>équation de sa contrainte de participation</a:t>
            </a:r>
            <a:endParaRPr lang="fr-FR">
              <a:latin typeface="Arial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fr-FR" sz="2400">
                <a:latin typeface="Arial" charset="0"/>
                <a:sym typeface="Symbol" charset="0"/>
              </a:rPr>
              <a:t>Le </a:t>
            </a:r>
            <a:r>
              <a:rPr lang="fr-FR" sz="2400" b="1">
                <a:latin typeface="Arial" charset="0"/>
                <a:sym typeface="Symbol" charset="0"/>
              </a:rPr>
              <a:t>cœur de la négociation est donc défini par les 3 équations suivantes</a:t>
            </a:r>
            <a:r>
              <a:rPr lang="fr-FR" sz="2400">
                <a:latin typeface="Arial" charset="0"/>
                <a:sym typeface="Symbol" charset="0"/>
              </a:rPr>
              <a:t> :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fr-FR" sz="2400">
                <a:latin typeface="Arial" charset="0"/>
              </a:rPr>
              <a:t>	Gain de </a:t>
            </a:r>
            <a:r>
              <a:rPr lang="fr-FR" altLang="ja-JP" sz="2400">
                <a:latin typeface="Arial" charset="0"/>
              </a:rPr>
              <a:t>Miriam </a:t>
            </a:r>
            <a:r>
              <a:rPr lang="fr-FR" sz="2400">
                <a:latin typeface="Arial" charset="0"/>
              </a:rPr>
              <a:t>+ Gain de Paul = 6000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fr-FR" sz="2400">
                <a:latin typeface="Arial" charset="0"/>
              </a:rPr>
              <a:t>	Gain de </a:t>
            </a:r>
            <a:r>
              <a:rPr lang="fr-FR" altLang="ja-JP" sz="2400">
                <a:latin typeface="Arial" charset="0"/>
              </a:rPr>
              <a:t>Miriam </a:t>
            </a:r>
            <a:r>
              <a:rPr lang="fr-FR" sz="2400">
                <a:latin typeface="Arial" charset="0"/>
                <a:sym typeface="Symbol" charset="0"/>
              </a:rPr>
              <a:t> 3000</a:t>
            </a:r>
            <a:endParaRPr lang="fr-FR" sz="2400">
              <a:latin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fr-FR" sz="2400">
                <a:latin typeface="Arial" charset="0"/>
              </a:rPr>
              <a:t>	Gain de Paul </a:t>
            </a:r>
            <a:r>
              <a:rPr lang="fr-FR" sz="2400">
                <a:latin typeface="Arial" charset="0"/>
                <a:sym typeface="Symbol" charset="0"/>
              </a:rPr>
              <a:t> 1000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fr-FR" altLang="ja-JP" sz="2400">
                <a:latin typeface="Arial" charset="0"/>
              </a:rPr>
              <a:t>Miriam </a:t>
            </a:r>
            <a:r>
              <a:rPr lang="fr-FR" sz="2400">
                <a:latin typeface="Arial" charset="0"/>
                <a:sym typeface="Symbol" charset="0"/>
              </a:rPr>
              <a:t>et Paul vont négocier mais l’</a:t>
            </a:r>
            <a:r>
              <a:rPr lang="fr-FR" altLang="ja-JP" sz="2400">
                <a:latin typeface="Arial" charset="0"/>
                <a:sym typeface="Symbol" charset="0"/>
              </a:rPr>
              <a:t>on sait que les gains de </a:t>
            </a:r>
            <a:r>
              <a:rPr lang="fr-FR" altLang="ja-JP" sz="2400">
                <a:latin typeface="Arial" charset="0"/>
              </a:rPr>
              <a:t>Miriam </a:t>
            </a:r>
            <a:r>
              <a:rPr lang="fr-FR" altLang="ja-JP" sz="2400">
                <a:latin typeface="Arial" charset="0"/>
                <a:sym typeface="Symbol" charset="0"/>
              </a:rPr>
              <a:t>et Paul appartiendront au cœur de la négociation.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fr-FR" altLang="ja-JP" sz="2400">
                <a:latin typeface="Arial" charset="0"/>
                <a:sym typeface="Symbol" charset="0"/>
              </a:rPr>
              <a:t>Ils seront donc tels que :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fr-FR" altLang="ja-JP" sz="2400">
                <a:latin typeface="Arial" charset="0"/>
                <a:sym typeface="Symbol" charset="0"/>
              </a:rPr>
              <a:t> 	5000  Gain de </a:t>
            </a:r>
            <a:r>
              <a:rPr lang="fr-FR" altLang="ja-JP" sz="2400">
                <a:latin typeface="Arial" charset="0"/>
              </a:rPr>
              <a:t>Miriam </a:t>
            </a:r>
            <a:r>
              <a:rPr lang="fr-FR" altLang="ja-JP" sz="2400">
                <a:latin typeface="Arial" charset="0"/>
                <a:sym typeface="Symbol" charset="0"/>
              </a:rPr>
              <a:t> 3000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fr-FR" sz="2400">
                <a:latin typeface="Arial" charset="0"/>
                <a:sym typeface="Symbol" charset="0"/>
              </a:rPr>
              <a:t> 	3000  Gain de Paul  1000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3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0"/>
            <a:ext cx="82724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Coeur de la négociation</a:t>
            </a:r>
          </a:p>
        </p:txBody>
      </p:sp>
      <p:sp>
        <p:nvSpPr>
          <p:cNvPr id="153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>
                <a:latin typeface="Arial" charset="0"/>
              </a:rPr>
              <a:t>Ensemble des contrats acceptables par </a:t>
            </a:r>
            <a:r>
              <a:rPr lang="fr-FR" altLang="ja-JP">
                <a:latin typeface="Arial" charset="0"/>
              </a:rPr>
              <a:t>Miriam </a:t>
            </a:r>
            <a:r>
              <a:rPr lang="en-US">
                <a:latin typeface="Arial" charset="0"/>
              </a:rPr>
              <a:t>et Paul</a:t>
            </a:r>
          </a:p>
          <a:p>
            <a:pPr>
              <a:lnSpc>
                <a:spcPct val="130000"/>
              </a:lnSpc>
            </a:pPr>
            <a:r>
              <a:rPr lang="en-US">
                <a:latin typeface="Arial" charset="0"/>
              </a:rPr>
              <a:t>= intersection entre l’ensemble des contrats acceptables par Miriam et l’ensemble des contrats acceptables par Paul sur la droite des contrats.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2"/>
          <p:cNvSpPr>
            <a:spLocks noChangeArrowheads="1"/>
          </p:cNvSpPr>
          <p:nvPr/>
        </p:nvSpPr>
        <p:spPr bwMode="auto">
          <a:xfrm>
            <a:off x="304800" y="304800"/>
            <a:ext cx="8686800" cy="589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fr-FR">
                <a:latin typeface="Arial" charset="0"/>
                <a:sym typeface="Symbol" charset="0"/>
              </a:rPr>
              <a:t>Il y a donc plusieurs manières de répartir les gains entre Miriam et Paul tout en ayant : 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fr-FR">
                <a:latin typeface="Arial" charset="0"/>
                <a:sym typeface="Symbol" charset="0"/>
              </a:rPr>
              <a:t> une répartition efficace (l’</a:t>
            </a:r>
            <a:r>
              <a:rPr lang="fr-FR" altLang="ja-JP">
                <a:latin typeface="Arial" charset="0"/>
                <a:sym typeface="Symbol" charset="0"/>
              </a:rPr>
              <a:t>ensemble du gain total est réparti)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fr-FR">
                <a:latin typeface="Arial" charset="0"/>
                <a:sym typeface="Symbol" charset="0"/>
              </a:rPr>
              <a:t> une répartition qui respecte les contraintes de participation des agents 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fr-FR">
                <a:latin typeface="Arial" charset="0"/>
                <a:sym typeface="Symbol" charset="0"/>
              </a:rPr>
              <a:t>Par exemple : </a:t>
            </a:r>
          </a:p>
          <a:p>
            <a:pPr marL="800100" lvl="1" indent="-342900">
              <a:lnSpc>
                <a:spcPct val="9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fr-FR">
                <a:latin typeface="Arial" charset="0"/>
                <a:sym typeface="Symbol" charset="0"/>
              </a:rPr>
              <a:t> 5000 pour Pierre et 1000 pour Paul</a:t>
            </a:r>
          </a:p>
          <a:p>
            <a:pPr marL="800100" lvl="1" indent="-342900">
              <a:lnSpc>
                <a:spcPct val="9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fr-FR">
                <a:latin typeface="Arial" charset="0"/>
                <a:sym typeface="Symbol" charset="0"/>
              </a:rPr>
              <a:t> 3000 pour Pierre et 3000 pour Paul</a:t>
            </a:r>
          </a:p>
          <a:p>
            <a:pPr marL="800100" lvl="1" indent="-342900">
              <a:lnSpc>
                <a:spcPct val="9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fr-FR">
                <a:latin typeface="Arial" charset="0"/>
                <a:sym typeface="Symbol" charset="0"/>
              </a:rPr>
              <a:t> 4000 pour Pierre et 2000 pour Paul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fr-FR">
                <a:latin typeface="Arial" charset="0"/>
                <a:sym typeface="Symbol" charset="0"/>
              </a:rPr>
              <a:t> La question est alors de savoir </a:t>
            </a:r>
            <a:r>
              <a:rPr lang="fr-FR" b="1">
                <a:solidFill>
                  <a:srgbClr val="3366FF"/>
                </a:solidFill>
                <a:latin typeface="Arial" charset="0"/>
                <a:sym typeface="Symbol" charset="0"/>
              </a:rPr>
              <a:t>quelle est la répartition juste</a:t>
            </a:r>
            <a:r>
              <a:rPr lang="fr-FR">
                <a:latin typeface="Arial" charset="0"/>
                <a:sym typeface="Symbol" charset="0"/>
              </a:rPr>
              <a:t>  et  si les deux agents économiques seront d</a:t>
            </a:r>
            <a:r>
              <a:rPr lang="ja-JP" altLang="fr-FR">
                <a:latin typeface="Arial" charset="0"/>
                <a:sym typeface="Symbol" charset="0"/>
              </a:rPr>
              <a:t>’</a:t>
            </a:r>
            <a:r>
              <a:rPr lang="fr-FR" altLang="ja-JP">
                <a:latin typeface="Arial" charset="0"/>
                <a:sym typeface="Symbol" charset="0"/>
              </a:rPr>
              <a:t>accord sur le fait que cette répartition est juste.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 typeface="Arial" charset="0"/>
              <a:buChar char="•"/>
            </a:pPr>
            <a:endParaRPr lang="fr-FR">
              <a:latin typeface="Arial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457200"/>
            <a:ext cx="8610600" cy="6172200"/>
          </a:xfrm>
        </p:spPr>
        <p:txBody>
          <a:bodyPr/>
          <a:lstStyle/>
          <a:p>
            <a:r>
              <a:rPr lang="fr-FR" sz="2400">
                <a:latin typeface="Times New Roman" charset="0"/>
              </a:rPr>
              <a:t>La productivité marginale peut donc être croissante, constante ou décroissante</a:t>
            </a:r>
          </a:p>
          <a:p>
            <a:endParaRPr lang="fr-FR" sz="1000">
              <a:latin typeface="Times New Roman" charset="0"/>
            </a:endParaRPr>
          </a:p>
          <a:p>
            <a:r>
              <a:rPr lang="fr-FR" sz="2400" b="1">
                <a:latin typeface="Times New Roman" charset="0"/>
              </a:rPr>
              <a:t>On a intérêt à coopérer tant que la productivité marginale est supérieure à la productivité moyenne, </a:t>
            </a:r>
            <a:r>
              <a:rPr lang="fr-FR" sz="2400" b="1" err="1">
                <a:latin typeface="Times New Roman" charset="0"/>
              </a:rPr>
              <a:t>c-à-d</a:t>
            </a:r>
            <a:r>
              <a:rPr lang="fr-FR" sz="2400" b="1">
                <a:latin typeface="Times New Roman" charset="0"/>
              </a:rPr>
              <a:t> qu’elle est croissante.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19400"/>
            <a:ext cx="7427913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72961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14d5a05-beb2-456a-93b5-5f3e2eb45599" xsi:nil="true"/>
    <lcf76f155ced4ddcb4097134ff3c332f xmlns="f9bedc30-4342-40af-928b-b3397f58523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437F17E451EC43BD6F489C98DBF25D" ma:contentTypeVersion="13" ma:contentTypeDescription="Crée un document." ma:contentTypeScope="" ma:versionID="565bb7ce3d63c786ab4ca4517d5947c3">
  <xsd:schema xmlns:xsd="http://www.w3.org/2001/XMLSchema" xmlns:xs="http://www.w3.org/2001/XMLSchema" xmlns:p="http://schemas.microsoft.com/office/2006/metadata/properties" xmlns:ns2="a14d5a05-beb2-456a-93b5-5f3e2eb45599" xmlns:ns3="f9bedc30-4342-40af-928b-b3397f585232" targetNamespace="http://schemas.microsoft.com/office/2006/metadata/properties" ma:root="true" ma:fieldsID="83f0ab1e32ec7d3d2e7af95e9fc4044c" ns2:_="" ns3:_="">
    <xsd:import namespace="a14d5a05-beb2-456a-93b5-5f3e2eb45599"/>
    <xsd:import namespace="f9bedc30-4342-40af-928b-b3397f58523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cf76f155ced4ddcb4097134ff3c332f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d5a05-beb2-456a-93b5-5f3e2eb4559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2" nillable="true" ma:displayName="Taxonomy Catch All Column" ma:hidden="true" ma:list="{c3877ce5-e430-4c0a-b3a1-5f7660d1cce0}" ma:internalName="TaxCatchAll" ma:showField="CatchAllData" ma:web="a14d5a05-beb2-456a-93b5-5f3e2eb455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edc30-4342-40af-928b-b3397f585232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b819c43c-553b-4eee-b3d0-595c921e12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4DA6BD-1B06-4E6C-AB08-894495BCAE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61944F-F891-4852-9602-1FF718BEFB73}">
  <ds:schemaRefs>
    <ds:schemaRef ds:uri="a14d5a05-beb2-456a-93b5-5f3e2eb45599"/>
    <ds:schemaRef ds:uri="f9bedc30-4342-40af-928b-b3397f585232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7CEDF25-6314-4083-86C8-2A699C1BAA8E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73</Slides>
  <Notes>62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Modèle par défaut</vt:lpstr>
      <vt:lpstr>Partie II: les fondements de l’économie  : sources et obstacles de la coopération</vt:lpstr>
      <vt:lpstr>II.1   Les sources de la coopération dans la production  </vt:lpstr>
      <vt:lpstr>Quelques définitions</vt:lpstr>
      <vt:lpstr>PowerPoint Presentation</vt:lpstr>
      <vt:lpstr>II.1.A Les caractéristiques techniques au fondement de la coopération</vt:lpstr>
      <vt:lpstr>Les caractéristiques techniques :  1) la productivité marginale croissante du travail</vt:lpstr>
      <vt:lpstr>PowerPoint Presentation</vt:lpstr>
      <vt:lpstr>PowerPoint Presentation</vt:lpstr>
      <vt:lpstr>PowerPoint Presentation</vt:lpstr>
      <vt:lpstr>Les caractéristiques techniques :  2) les rendements d’échelle croissants</vt:lpstr>
      <vt:lpstr>PowerPoint Presentation</vt:lpstr>
      <vt:lpstr>Coûts fixes et coûts variables</vt:lpstr>
      <vt:lpstr>Économies d’échelle = rendements croissants</vt:lpstr>
      <vt:lpstr>Exemple : les rendements d’échelle croissants</vt:lpstr>
      <vt:lpstr>PowerPoint Presentation</vt:lpstr>
      <vt:lpstr>Les caractéristiques techniques :  3) les externalités positives</vt:lpstr>
      <vt:lpstr>II.1.B.  Les caractéristiques humaines : les différences de compétences</vt:lpstr>
      <vt:lpstr>Les avantages absolus et comparatifs (relatifs) </vt:lpstr>
      <vt:lpstr>Productivité</vt:lpstr>
      <vt:lpstr>Exemple 1 : Avantages absolus et comparatifs</vt:lpstr>
      <vt:lpstr>Exemple 1 : Avantages absolus et comparatifs</vt:lpstr>
      <vt:lpstr>Exemple 1 : Avantages absolus et comparatifs</vt:lpstr>
      <vt:lpstr>Exemple 1 : Avantages absolus et comparatifs</vt:lpstr>
      <vt:lpstr>Exemple 2 : Avantages absolus et comparatifs</vt:lpstr>
      <vt:lpstr>PowerPoint Presentation</vt:lpstr>
      <vt:lpstr>PowerPoint Presentation</vt:lpstr>
      <vt:lpstr>PowerPoint Presentation</vt:lpstr>
      <vt:lpstr>Spécialisation et gains de l’échange</vt:lpstr>
      <vt:lpstr>Avantages comparatifs et apprentissage par la pratique </vt:lpstr>
      <vt:lpstr>Coopération entre individus. Exemple de gains à l’échange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Spécialisation et commerce international</vt:lpstr>
      <vt:lpstr>PowerPoint Presentation</vt:lpstr>
      <vt:lpstr>Spécialisation : les sources de la coopération dans l’échange</vt:lpstr>
      <vt:lpstr>David RICARDO: échanges entre l’Angleterre et le Portugal</vt:lpstr>
      <vt:lpstr>Ricardo : échanges entre l’Angleterre et le Portugal</vt:lpstr>
      <vt:lpstr>Échanges Angleterre - Portugal</vt:lpstr>
      <vt:lpstr>PowerPoint Presentation</vt:lpstr>
      <vt:lpstr>Arbitrage</vt:lpstr>
      <vt:lpstr>PowerPoint Presentation</vt:lpstr>
      <vt:lpstr>Résumé: théorie de la spécialisation</vt:lpstr>
      <vt:lpstr>D’où proviennent les différences de coûts relatifs entre pays ? </vt:lpstr>
      <vt:lpstr>Exemple de l’Angleterre et du Portugal</vt:lpstr>
      <vt:lpstr>PowerPoint Presentation</vt:lpstr>
      <vt:lpstr>Théorème de Stolper-Samuelson</vt:lpstr>
      <vt:lpstr>II. 2. Les obstacles à la coopération</vt:lpstr>
      <vt:lpstr>II.2.A. L’Aléa moral</vt:lpstr>
      <vt:lpstr>Généralisation: Théorie des jeux</vt:lpstr>
      <vt:lpstr>Information imparfaite, information asymetrique</vt:lpstr>
      <vt:lpstr>Rappel: Décision individuelle et équilibre</vt:lpstr>
      <vt:lpstr>Information imparfaite et choix stratégiques</vt:lpstr>
      <vt:lpstr>Théorie des jeux.  Quelques définitions</vt:lpstr>
      <vt:lpstr>Dilemme du prisonnier</vt:lpstr>
      <vt:lpstr>Exemple des bergers de Hume</vt:lpstr>
      <vt:lpstr>PowerPoint Presentation</vt:lpstr>
      <vt:lpstr>Echec de la coopération:</vt:lpstr>
      <vt:lpstr>Autres exemples</vt:lpstr>
      <vt:lpstr>Jeu de la « poule mouillée »</vt:lpstr>
      <vt:lpstr>Solutions aux problèmes d’alea moral et selection adverse</vt:lpstr>
      <vt:lpstr>II.2.B  La répartition du gain de la coopération</vt:lpstr>
      <vt:lpstr>Cœur de la négociation et contrainte de participation</vt:lpstr>
      <vt:lpstr>Partage des gains de la coopération</vt:lpstr>
      <vt:lpstr>PowerPoint Presentation</vt:lpstr>
      <vt:lpstr>PowerPoint Presentation</vt:lpstr>
      <vt:lpstr>PowerPoint Presentation</vt:lpstr>
      <vt:lpstr>Coeur de la négociation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Partie 2: les fondements de l’économie  : sources et obstacles de la coopération</dc:title>
  <dc:creator>Vachou</dc:creator>
  <cp:revision>1</cp:revision>
  <dcterms:created xsi:type="dcterms:W3CDTF">2004-11-17T20:39:41Z</dcterms:created>
  <dcterms:modified xsi:type="dcterms:W3CDTF">2024-03-01T10:05:42Z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0x01010049437F17E451EC43BD6F489C98DBF25D</vt:lpwstr>
  </property>
  <property fmtid="{D5CDD505-2E9C-101B-9397-08002B2CF9AE}" pid="3" name="MediaServiceImageTags">
    <vt:lpwstr/>
  </property>
</Properties>
</file>