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3" r:id="rId5"/>
    <p:sldId id="259" r:id="rId6"/>
    <p:sldId id="272" r:id="rId7"/>
    <p:sldId id="268" r:id="rId8"/>
    <p:sldId id="269" r:id="rId9"/>
    <p:sldId id="270" r:id="rId10"/>
    <p:sldId id="265" r:id="rId11"/>
    <p:sldId id="266" r:id="rId12"/>
    <p:sldId id="279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86" r:id="rId24"/>
    <p:sldId id="287" r:id="rId25"/>
    <p:sldId id="290" r:id="rId26"/>
    <p:sldId id="289" r:id="rId27"/>
    <p:sldId id="292" r:id="rId28"/>
    <p:sldId id="291" r:id="rId29"/>
    <p:sldId id="296" r:id="rId30"/>
    <p:sldId id="293" r:id="rId31"/>
    <p:sldId id="295" r:id="rId32"/>
    <p:sldId id="298" r:id="rId33"/>
    <p:sldId id="294" r:id="rId34"/>
    <p:sldId id="297" r:id="rId35"/>
    <p:sldId id="299" r:id="rId36"/>
    <p:sldId id="300" r:id="rId37"/>
    <p:sldId id="26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0477-0AD0-4A00-BFE9-97EB1AF30B22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F80-03CD-499A-91CE-67BEEBEC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0477-0AD0-4A00-BFE9-97EB1AF30B22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F80-03CD-499A-91CE-67BEEBEC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57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0477-0AD0-4A00-BFE9-97EB1AF30B22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F80-03CD-499A-91CE-67BEEBEC8CB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5186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0477-0AD0-4A00-BFE9-97EB1AF30B22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F80-03CD-499A-91CE-67BEEBEC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068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0477-0AD0-4A00-BFE9-97EB1AF30B22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F80-03CD-499A-91CE-67BEEBEC8CB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6723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0477-0AD0-4A00-BFE9-97EB1AF30B22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F80-03CD-499A-91CE-67BEEBEC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693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0477-0AD0-4A00-BFE9-97EB1AF30B22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F80-03CD-499A-91CE-67BEEBEC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121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0477-0AD0-4A00-BFE9-97EB1AF30B22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F80-03CD-499A-91CE-67BEEBEC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22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0477-0AD0-4A00-BFE9-97EB1AF30B22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F80-03CD-499A-91CE-67BEEBEC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6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0477-0AD0-4A00-BFE9-97EB1AF30B22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F80-03CD-499A-91CE-67BEEBEC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38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0477-0AD0-4A00-BFE9-97EB1AF30B22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F80-03CD-499A-91CE-67BEEBEC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31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0477-0AD0-4A00-BFE9-97EB1AF30B22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F80-03CD-499A-91CE-67BEEBEC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09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0477-0AD0-4A00-BFE9-97EB1AF30B22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F80-03CD-499A-91CE-67BEEBEC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98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0477-0AD0-4A00-BFE9-97EB1AF30B22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F80-03CD-499A-91CE-67BEEBEC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83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0477-0AD0-4A00-BFE9-97EB1AF30B22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F80-03CD-499A-91CE-67BEEBEC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41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0477-0AD0-4A00-BFE9-97EB1AF30B22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F80-03CD-499A-91CE-67BEEBEC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8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A0477-0AD0-4A00-BFE9-97EB1AF30B22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461F80-03CD-499A-91CE-67BEEBEC8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05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B8866F-1927-43E1-A2D0-22837D4F2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Ceny energii elektrycznej na rynku spot - TGE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5F14EFE-EA79-472D-BDC9-1D1516D3E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19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1145F4-759C-42D7-8631-E6731F63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Dane do modelowania - źródła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20CE81-0C25-47B0-A756-5230E51B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Dane polskiego operator systemu przesyłowego – PSE operator</a:t>
            </a:r>
          </a:p>
          <a:p>
            <a:pPr marL="0" indent="0">
              <a:buNone/>
            </a:pPr>
            <a:endParaRPr lang="pl-PL" sz="2000" dirty="0"/>
          </a:p>
          <a:p>
            <a:r>
              <a:rPr lang="pl-PL" sz="2000" dirty="0"/>
              <a:t>Dane europejskiego operatora systemu przesyłowego – ENTSOE</a:t>
            </a:r>
          </a:p>
          <a:p>
            <a:pPr marL="0" indent="0">
              <a:buNone/>
            </a:pPr>
            <a:endParaRPr lang="pl-PL" sz="2000" dirty="0"/>
          </a:p>
          <a:p>
            <a:r>
              <a:rPr lang="pl-PL" sz="2000" dirty="0"/>
              <a:t>Większość danych dostępna publicznie poprzez API powyższych podmiotów</a:t>
            </a:r>
          </a:p>
          <a:p>
            <a:pPr lvl="1"/>
            <a:r>
              <a:rPr lang="pl-PL" sz="2000" dirty="0"/>
              <a:t>API te działają raczej topornie </a:t>
            </a:r>
            <a:r>
              <a:rPr lang="pl-PL" sz="2000"/>
              <a:t>– rekomendowane </a:t>
            </a:r>
            <a:r>
              <a:rPr lang="pl-PL" sz="2000" dirty="0"/>
              <a:t>zapisywanie danych we własnych bazach…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9539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806815-734E-4DAE-A606-BE6BD768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Eksploracyjna analiza danych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F906B4-6E07-429E-ADAF-9A71897E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Ze względu na specyfikę szeregów czasowych eksploracja danych została podzielona na:</a:t>
            </a:r>
          </a:p>
          <a:p>
            <a:pPr lvl="1"/>
            <a:r>
              <a:rPr lang="pl-PL" sz="2000" dirty="0"/>
              <a:t>EDA zmiennej wyjaśnianej (ceny na RDN)</a:t>
            </a:r>
          </a:p>
          <a:p>
            <a:pPr lvl="1"/>
            <a:r>
              <a:rPr lang="pl-PL" sz="2000" dirty="0"/>
              <a:t>EDA pozostałych zmiennych (</a:t>
            </a:r>
            <a:r>
              <a:rPr lang="pl-PL" sz="2000" dirty="0" err="1"/>
              <a:t>predyktorów</a:t>
            </a:r>
            <a:r>
              <a:rPr lang="pl-PL" sz="2000" dirty="0"/>
              <a:t>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572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D7B6DF-C491-442F-A66B-14E79E26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EDA zmiennej wyjaśnianej – rozkład wartości cen</a:t>
            </a:r>
            <a:endParaRPr lang="en-GB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D090CC7-4E78-4069-B24D-A3E7C9955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1930400"/>
            <a:ext cx="4563081" cy="4396285"/>
          </a:xfrm>
        </p:spPr>
      </p:pic>
    </p:spTree>
    <p:extLst>
      <p:ext uri="{BB962C8B-B14F-4D97-AF65-F5344CB8AC3E}">
        <p14:creationId xmlns:p14="http://schemas.microsoft.com/office/powerpoint/2010/main" val="1338567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83B8FF-C39A-4E10-B4F8-C296A89C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EDA zmiennej wyjaśnianej – wykresy autokorelacji godzinowej</a:t>
            </a:r>
            <a:endParaRPr lang="en-GB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0965F4F-7A11-4B7C-A20A-79FE866B0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930400"/>
            <a:ext cx="4819650" cy="4501172"/>
          </a:xfrm>
        </p:spPr>
      </p:pic>
    </p:spTree>
    <p:extLst>
      <p:ext uri="{BB962C8B-B14F-4D97-AF65-F5344CB8AC3E}">
        <p14:creationId xmlns:p14="http://schemas.microsoft.com/office/powerpoint/2010/main" val="27702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3A62E2-F810-4F47-9819-FC8B3B5D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EDA zmiennej wyjaśnianej – wykresy autokorelacji godzinowej</a:t>
            </a:r>
            <a:endParaRPr lang="en-GB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349C28C-A0AF-40FC-A0AC-AFE4FF90E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1929760"/>
            <a:ext cx="4462593" cy="4318640"/>
          </a:xfrm>
        </p:spPr>
      </p:pic>
    </p:spTree>
    <p:extLst>
      <p:ext uri="{BB962C8B-B14F-4D97-AF65-F5344CB8AC3E}">
        <p14:creationId xmlns:p14="http://schemas.microsoft.com/office/powerpoint/2010/main" val="279791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45E94A-FC99-412D-A8F9-9442CCA8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EDA zmiennej wyjaśnianej – wykresy autokorelacji godzinowej</a:t>
            </a:r>
            <a:endParaRPr lang="en-GB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0BC8DD9-6101-4414-8BB0-67E87ED3E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75" y="2152650"/>
            <a:ext cx="8222027" cy="3237773"/>
          </a:xfrm>
        </p:spPr>
      </p:pic>
    </p:spTree>
    <p:extLst>
      <p:ext uri="{BB962C8B-B14F-4D97-AF65-F5344CB8AC3E}">
        <p14:creationId xmlns:p14="http://schemas.microsoft.com/office/powerpoint/2010/main" val="2543283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5622F1-F92A-4908-84A2-40A520B4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EDA zmiennej wyjaśnianej – wykresy autokorelacji godzinowej</a:t>
            </a:r>
            <a:endParaRPr lang="en-GB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1A78BF8-B067-45F8-A790-85F856D94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28" y="1930400"/>
            <a:ext cx="8596668" cy="3419998"/>
          </a:xfrm>
        </p:spPr>
      </p:pic>
    </p:spTree>
    <p:extLst>
      <p:ext uri="{BB962C8B-B14F-4D97-AF65-F5344CB8AC3E}">
        <p14:creationId xmlns:p14="http://schemas.microsoft.com/office/powerpoint/2010/main" val="330961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16C4F6-ACFE-4B0A-AFA5-41DF6F56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EDA zmiennej wyjaśnianej - wnioski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996351-798F-4D15-BC0F-203394F81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000" dirty="0"/>
              <a:t>Słaba asymetria rozkładu cen</a:t>
            </a:r>
          </a:p>
          <a:p>
            <a:pPr lvl="1"/>
            <a:r>
              <a:rPr lang="pl-PL" sz="1800" dirty="0"/>
              <a:t>Relatywnie niewielka liczba `</a:t>
            </a:r>
            <a:r>
              <a:rPr lang="pl-PL" sz="1800" dirty="0" err="1"/>
              <a:t>outlierów</a:t>
            </a:r>
            <a:r>
              <a:rPr lang="pl-PL" sz="1800" dirty="0"/>
              <a:t>`</a:t>
            </a:r>
          </a:p>
          <a:p>
            <a:pPr marL="457200" lvl="1" indent="0">
              <a:buNone/>
            </a:pPr>
            <a:endParaRPr lang="pl-PL" sz="1800" dirty="0"/>
          </a:p>
          <a:p>
            <a:r>
              <a:rPr lang="pl-PL" sz="2000" dirty="0"/>
              <a:t>Silna korelacja zmiennej wyjaśnianej z odpowiadającymi jej wartościami z dnia poprzedniego</a:t>
            </a:r>
          </a:p>
          <a:p>
            <a:pPr lvl="1"/>
            <a:r>
              <a:rPr lang="pl-PL" sz="2000" dirty="0"/>
              <a:t>Naturalna `inercja` zapotrzebowania</a:t>
            </a:r>
          </a:p>
          <a:p>
            <a:pPr lvl="1"/>
            <a:endParaRPr lang="pl-PL" sz="2000" dirty="0"/>
          </a:p>
          <a:p>
            <a:r>
              <a:rPr lang="pl-PL" sz="2000" dirty="0"/>
              <a:t>Dodatkowo, wyraźna korelacja zmiennej dla odpowiadającego dnia tygodnia</a:t>
            </a:r>
          </a:p>
          <a:p>
            <a:pPr lvl="1"/>
            <a:r>
              <a:rPr lang="pl-PL" sz="2000" dirty="0"/>
              <a:t>Podobieństwo zapotrzebowania w te same dni tygodnia</a:t>
            </a:r>
          </a:p>
        </p:txBody>
      </p:sp>
    </p:spTree>
    <p:extLst>
      <p:ext uri="{BB962C8B-B14F-4D97-AF65-F5344CB8AC3E}">
        <p14:creationId xmlns:p14="http://schemas.microsoft.com/office/powerpoint/2010/main" val="615576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62BC4F-A08C-45FA-9D50-F5CB4289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EDA pozostałych zmiennych: Problem #1</a:t>
            </a:r>
            <a:endParaRPr lang="en-GB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45B7F9B-59BB-4D49-80E4-910281CEB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9" y="2160588"/>
            <a:ext cx="8161859" cy="3881437"/>
          </a:xfrm>
        </p:spPr>
      </p:pic>
    </p:spTree>
    <p:extLst>
      <p:ext uri="{BB962C8B-B14F-4D97-AF65-F5344CB8AC3E}">
        <p14:creationId xmlns:p14="http://schemas.microsoft.com/office/powerpoint/2010/main" val="1612395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0FFDC1-8A9F-4467-A4AA-DF664C0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EDA pozostałych zmiennych: Problem #1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4BD8AE-CDE4-4D70-8500-E44736EC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‚Ciągła’ zmienność korelacji cech na cenę na RDN</a:t>
            </a:r>
          </a:p>
          <a:p>
            <a:pPr marL="0" indent="0">
              <a:buNone/>
            </a:pPr>
            <a:endParaRPr lang="pl-PL" sz="2000" dirty="0"/>
          </a:p>
          <a:p>
            <a:r>
              <a:rPr lang="pl-PL" sz="2000" dirty="0"/>
              <a:t>Najsłabsze korelacje (w sensie wartości bezwzględnych) korespondują do generacji bloków o niskim priorytecie systemowym</a:t>
            </a:r>
          </a:p>
          <a:p>
            <a:pPr lvl="1"/>
            <a:r>
              <a:rPr lang="pl-PL" sz="2000" dirty="0"/>
              <a:t>Stare, </a:t>
            </a:r>
            <a:r>
              <a:rPr lang="pl-PL" sz="2000" dirty="0" err="1"/>
              <a:t>niskosprawne</a:t>
            </a:r>
            <a:r>
              <a:rPr lang="pl-PL" sz="2000" dirty="0"/>
              <a:t> bloki energetyczne</a:t>
            </a:r>
          </a:p>
          <a:p>
            <a:pPr lvl="1"/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05114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7EC56C-BB93-4EB6-B643-0D60F68E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Cel projektu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FD1F76-0095-40F5-A940-FBFAF465F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/>
              <a:t>Predykcja profilu cen energii elektrycznej na rynku spot (Towarowa Giełda Energii)</a:t>
            </a:r>
          </a:p>
          <a:p>
            <a:r>
              <a:rPr lang="pl-PL" sz="2800" dirty="0"/>
              <a:t>Przewidywania powinny się opierać na danych dostępnych do godziny 9 dnia poprzedniego (przed </a:t>
            </a:r>
            <a:r>
              <a:rPr lang="pl-PL" sz="2800" dirty="0" err="1"/>
              <a:t>fixingiem</a:t>
            </a:r>
            <a:r>
              <a:rPr lang="pl-PL" sz="2800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764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42F501-32DC-43CB-8B70-EE962DE8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Inżynieria cech: Problem #1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C74E76-523C-4E63-953B-13D8B7D5B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000" dirty="0"/>
              <a:t>Agregacja bloków na poziomie typu paliwa:</a:t>
            </a:r>
          </a:p>
          <a:p>
            <a:pPr lvl="1"/>
            <a:r>
              <a:rPr lang="pl-PL" sz="2000" dirty="0"/>
              <a:t>Węgiel kamienny,</a:t>
            </a:r>
          </a:p>
          <a:p>
            <a:pPr lvl="1"/>
            <a:r>
              <a:rPr lang="pl-PL" sz="2000" dirty="0"/>
              <a:t>Węgiel brunatny,</a:t>
            </a:r>
          </a:p>
          <a:p>
            <a:pPr lvl="1"/>
            <a:r>
              <a:rPr lang="pl-PL" sz="2000" dirty="0"/>
              <a:t>Biomasa,</a:t>
            </a:r>
          </a:p>
          <a:p>
            <a:pPr lvl="1"/>
            <a:r>
              <a:rPr lang="pl-PL" sz="2000" dirty="0"/>
              <a:t>Gaz ziemny</a:t>
            </a:r>
          </a:p>
          <a:p>
            <a:r>
              <a:rPr lang="pl-PL" sz="2000" dirty="0"/>
              <a:t>… oraz na poziomie mocy znamionowej:</a:t>
            </a:r>
          </a:p>
          <a:p>
            <a:pPr lvl="1"/>
            <a:r>
              <a:rPr lang="pl-PL" sz="2000" dirty="0"/>
              <a:t>Bloki klasy 200 MW,</a:t>
            </a:r>
          </a:p>
          <a:p>
            <a:pPr lvl="1"/>
            <a:r>
              <a:rPr lang="pl-PL" sz="2000" dirty="0"/>
              <a:t>Bloki klasy 300 MW</a:t>
            </a:r>
          </a:p>
          <a:p>
            <a:pPr lvl="1"/>
            <a:r>
              <a:rPr lang="pl-PL" sz="2000" dirty="0"/>
              <a:t>Bloki klasy 500 MW</a:t>
            </a:r>
          </a:p>
          <a:p>
            <a:pPr lvl="1"/>
            <a:r>
              <a:rPr lang="pl-PL" sz="2000" dirty="0"/>
              <a:t>Bloki klasy 1000 MW</a:t>
            </a:r>
          </a:p>
        </p:txBody>
      </p:sp>
    </p:spTree>
    <p:extLst>
      <p:ext uri="{BB962C8B-B14F-4D97-AF65-F5344CB8AC3E}">
        <p14:creationId xmlns:p14="http://schemas.microsoft.com/office/powerpoint/2010/main" val="2830897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B21798-DD1F-4945-8C22-40F2D371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Inżynieria cech: Problem #1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552AEC-AAE1-4C8F-A665-4A9129E66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Tak zagregowane wartości wygenerowały 16 charakterystyk (zmiennych przedziałowych)</a:t>
            </a:r>
          </a:p>
          <a:p>
            <a:endParaRPr lang="pl-PL" sz="2000" dirty="0"/>
          </a:p>
          <a:p>
            <a:r>
              <a:rPr lang="pl-PL" sz="2000" dirty="0"/>
              <a:t>Dla każdej z powyższych grup przyjęto dwie statystyki agregacyjne:</a:t>
            </a:r>
          </a:p>
          <a:p>
            <a:pPr lvl="1"/>
            <a:r>
              <a:rPr lang="pl-PL" sz="2000" dirty="0"/>
              <a:t>Sumaryczna generacja energii elektrycznej,</a:t>
            </a:r>
          </a:p>
          <a:p>
            <a:pPr lvl="1"/>
            <a:r>
              <a:rPr lang="pl-PL" sz="2000" dirty="0"/>
              <a:t>Sumaryczna moc dysponowana</a:t>
            </a:r>
          </a:p>
          <a:p>
            <a:pPr lvl="1"/>
            <a:endParaRPr lang="pl-PL" sz="2000" dirty="0"/>
          </a:p>
          <a:p>
            <a:r>
              <a:rPr lang="pl-PL" sz="2000" dirty="0"/>
              <a:t>Ostatecznie osiągnięto 32 zmienne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95944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FBEE43-9606-457F-AEE8-BC4DA6B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Moc dysponowana bloków na węgiel kamienny klasy 200 MW</a:t>
            </a:r>
            <a:endParaRPr lang="en-GB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C5013CD-22D7-4787-B612-2B14E3602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94" y="1920875"/>
            <a:ext cx="4830148" cy="4609161"/>
          </a:xfrm>
        </p:spPr>
      </p:pic>
    </p:spTree>
    <p:extLst>
      <p:ext uri="{BB962C8B-B14F-4D97-AF65-F5344CB8AC3E}">
        <p14:creationId xmlns:p14="http://schemas.microsoft.com/office/powerpoint/2010/main" val="2375829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D4C409-974F-4342-9EC7-6AE6D699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EDA pozostałych zmiennych: Problem #2</a:t>
            </a:r>
            <a:endParaRPr lang="en-GB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F877047-30B4-498D-AF03-4EF495D29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/>
              <a:t>Litwa - import</a:t>
            </a:r>
            <a:endParaRPr lang="en-GB" dirty="0"/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34B3EBBB-FF11-4373-9B6C-5D9BA2CBC1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0" y="2736850"/>
            <a:ext cx="3486280" cy="3305175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4F7E5ED-841D-4256-8C49-4ACD8A1BF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l-PL" dirty="0"/>
              <a:t>Litwa - eksport</a:t>
            </a:r>
            <a:endParaRPr lang="en-GB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3CEDAB05-6BBB-4B68-AA4D-ACE75B4A18D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22" y="2736850"/>
            <a:ext cx="3449269" cy="3305175"/>
          </a:xfrm>
        </p:spPr>
      </p:pic>
    </p:spTree>
    <p:extLst>
      <p:ext uri="{BB962C8B-B14F-4D97-AF65-F5344CB8AC3E}">
        <p14:creationId xmlns:p14="http://schemas.microsoft.com/office/powerpoint/2010/main" val="594602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B73EF8-60B2-4E5E-8013-3D6C53D4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EDA pozostałych zmiennych: Problem #2</a:t>
            </a:r>
            <a:endParaRPr lang="en-GB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90BB410-5790-4587-919C-B8514A2C4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/>
              <a:t>Słowacja - import</a:t>
            </a:r>
            <a:endParaRPr lang="en-GB" dirty="0"/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A00D0F57-DBA8-4D8B-BEED-96545D6E16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85" y="2736850"/>
            <a:ext cx="3491830" cy="3305175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A025DD7-9C13-4BDE-A60D-2E7A08BE1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l-PL" dirty="0"/>
              <a:t>Słowacja - eksport</a:t>
            </a:r>
            <a:endParaRPr lang="en-GB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EF673A6A-74F9-4065-A501-9E11BA3685D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75" y="2736850"/>
            <a:ext cx="3508362" cy="3305175"/>
          </a:xfrm>
        </p:spPr>
      </p:pic>
    </p:spTree>
    <p:extLst>
      <p:ext uri="{BB962C8B-B14F-4D97-AF65-F5344CB8AC3E}">
        <p14:creationId xmlns:p14="http://schemas.microsoft.com/office/powerpoint/2010/main" val="2527931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FE9E5E-8D17-4FC9-9256-8E8F7EF2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EDA pozostałych zmiennych: Problem #2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4C30D6-A98F-4A3C-AD7E-BBF1A276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Jedno- lub dwumodalne rozkłady zmiennych związanych z wymianą transgraniczną</a:t>
            </a:r>
          </a:p>
          <a:p>
            <a:endParaRPr lang="pl-PL" sz="2000" dirty="0"/>
          </a:p>
          <a:p>
            <a:r>
              <a:rPr lang="pl-PL" sz="2000" dirty="0"/>
              <a:t>Zmienna przedziałowa, której wartości przyjmują dwa lub trzy poziomy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52613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115C21-3793-4BB9-8879-31C27108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Inżynieria cech: Problem #2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D86055-E4F5-4345-A64B-DA052BDA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Kategoryzacja bazująca na równym podziale zakresu wartości zmiennych</a:t>
            </a:r>
          </a:p>
          <a:p>
            <a:endParaRPr lang="pl-PL" sz="2000" dirty="0"/>
          </a:p>
          <a:p>
            <a:r>
              <a:rPr lang="pl-PL" sz="2000" dirty="0"/>
              <a:t>W przypadku rozkładu jednomodalnego – 2 kategoria, w przypadku rozkładu dwumodalnego – 3 kategorie</a:t>
            </a:r>
          </a:p>
        </p:txBody>
      </p:sp>
    </p:spTree>
    <p:extLst>
      <p:ext uri="{BB962C8B-B14F-4D97-AF65-F5344CB8AC3E}">
        <p14:creationId xmlns:p14="http://schemas.microsoft.com/office/powerpoint/2010/main" val="1738063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31B940-CB07-4540-9A7F-C1AB121D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Modelowanie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08E8C9-CA55-457F-BA77-DC7DEE03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Zbiór danych został podzielony na 3 podzbiory:</a:t>
            </a:r>
          </a:p>
          <a:p>
            <a:pPr lvl="1"/>
            <a:r>
              <a:rPr lang="pl-PL" sz="2000" dirty="0"/>
              <a:t>Testowy: najświeższe dwa miesiące (od 11-2020 do 12-2020)</a:t>
            </a:r>
          </a:p>
          <a:p>
            <a:pPr lvl="1"/>
            <a:r>
              <a:rPr lang="pl-PL" sz="2000" dirty="0"/>
              <a:t>Walidacyjny: od 07-2020 do 10-2020</a:t>
            </a:r>
          </a:p>
          <a:p>
            <a:pPr lvl="1"/>
            <a:r>
              <a:rPr lang="pl-PL" sz="2000" dirty="0"/>
              <a:t>Treningowy: pozostałe okresy (począwszy od 01-2018)</a:t>
            </a:r>
          </a:p>
          <a:p>
            <a:pPr lvl="1"/>
            <a:endParaRPr lang="pl-PL" sz="2000" dirty="0"/>
          </a:p>
          <a:p>
            <a:r>
              <a:rPr lang="pl-PL" sz="2000" dirty="0"/>
              <a:t>3 kategorie modeli:</a:t>
            </a:r>
          </a:p>
          <a:p>
            <a:pPr lvl="1"/>
            <a:r>
              <a:rPr lang="pl-PL" sz="2000" dirty="0"/>
              <a:t>Model naiwny (benchmark)</a:t>
            </a:r>
          </a:p>
          <a:p>
            <a:pPr lvl="1"/>
            <a:r>
              <a:rPr lang="pl-PL" sz="2000" dirty="0"/>
              <a:t>Model liniowy (regresja liniowa)</a:t>
            </a:r>
          </a:p>
          <a:p>
            <a:pPr lvl="1"/>
            <a:r>
              <a:rPr lang="pl-PL" sz="2000" dirty="0"/>
              <a:t>Model nieliniowy (rekurencyjna sieć neuronowa)</a:t>
            </a:r>
            <a:endParaRPr lang="en-GB" sz="2000" dirty="0"/>
          </a:p>
          <a:p>
            <a:endParaRPr lang="pl-PL" sz="2000" dirty="0"/>
          </a:p>
          <a:p>
            <a:pPr lvl="1"/>
            <a:endParaRPr lang="pl-PL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89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AD3BCB-EA27-485B-B20B-706241D7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Model naiwny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366B1D-A349-466B-B23B-CCE73177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Wykorzystując dzienną sezonowość – model przewiduje na analogiczną godzinę cenę z dnia poprzedniego</a:t>
            </a:r>
          </a:p>
          <a:p>
            <a:endParaRPr lang="pl-PL" sz="2000" dirty="0"/>
          </a:p>
          <a:p>
            <a:r>
              <a:rPr lang="pl-PL" sz="2000" dirty="0"/>
              <a:t>Motywacja: benchmark (odpowiednik losowego wyboru klasy dla modelu klasyfikacji)</a:t>
            </a:r>
          </a:p>
          <a:p>
            <a:endParaRPr lang="pl-PL" sz="2000" dirty="0"/>
          </a:p>
          <a:p>
            <a:r>
              <a:rPr lang="pl-PL" sz="2000" dirty="0"/>
              <a:t>Jest to najprostszy przypadek modelu autoregresyjnego AR(1) – ze względu na swój charakter nie był on strojony do zbioru walidacyjnego (współczynnik równy jedności dla każdej godziny)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42133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EBCCD7-6F2A-4042-9923-3B53846D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Zbiór testowy – RMSE: 49.8 [zł/MWh]</a:t>
            </a:r>
            <a:endParaRPr lang="en-GB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F2B0187-D46C-4110-8ADE-3716679E4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44" y="2076450"/>
            <a:ext cx="9171419" cy="2999647"/>
          </a:xfrm>
        </p:spPr>
      </p:pic>
    </p:spTree>
    <p:extLst>
      <p:ext uri="{BB962C8B-B14F-4D97-AF65-F5344CB8AC3E}">
        <p14:creationId xmlns:p14="http://schemas.microsoft.com/office/powerpoint/2010/main" val="186943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A172FA-F01F-481B-95A0-D5072850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Uzasadnienie biznesowe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02BE92-2E1B-44A2-8FC3-25DDB5616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sz="2400" dirty="0"/>
              <a:t>Ze względu na brak magazynów energii (na skalę systemową) konieczne jest zbilansowanie zapotrzebowania i produkcji</a:t>
            </a:r>
          </a:p>
          <a:p>
            <a:pPr marL="0" indent="0">
              <a:buNone/>
            </a:pPr>
            <a:endParaRPr lang="pl-PL" sz="2400" dirty="0"/>
          </a:p>
          <a:p>
            <a:r>
              <a:rPr lang="pl-PL" sz="2400" dirty="0"/>
              <a:t>Niezbilansowany wolumen jest „wyrównywany” na Rynku Bilansującym, który jest bardzo niestabilny (transakcje na nim oznaczają zazwyczaj poważne straty)</a:t>
            </a:r>
          </a:p>
          <a:p>
            <a:pPr marL="0" indent="0">
              <a:buNone/>
            </a:pPr>
            <a:endParaRPr lang="pl-PL" sz="2400" dirty="0"/>
          </a:p>
          <a:p>
            <a:r>
              <a:rPr lang="pl-PL" sz="2400" dirty="0"/>
              <a:t>Dobrej jakości prognozy ograniczają te transakcje skutkując dużymi korzyściami ekonomicznymi</a:t>
            </a:r>
          </a:p>
        </p:txBody>
      </p:sp>
    </p:spTree>
    <p:extLst>
      <p:ext uri="{BB962C8B-B14F-4D97-AF65-F5344CB8AC3E}">
        <p14:creationId xmlns:p14="http://schemas.microsoft.com/office/powerpoint/2010/main" val="2810178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578F11-6BB7-4AB8-84BD-5D620D36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Model liniowy</a:t>
            </a:r>
            <a:br>
              <a:rPr lang="pl-PL" dirty="0"/>
            </a:b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D6B68E-D4DE-47B4-B724-FF73ECEA9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Klasa modeli regresji liniowej</a:t>
            </a:r>
          </a:p>
          <a:p>
            <a:pPr lvl="1"/>
            <a:r>
              <a:rPr lang="pl-PL" sz="2000" dirty="0"/>
              <a:t>Człon autoregresyjny jako zmienna</a:t>
            </a:r>
          </a:p>
          <a:p>
            <a:pPr lvl="1"/>
            <a:endParaRPr lang="pl-PL" sz="2000" dirty="0"/>
          </a:p>
          <a:p>
            <a:r>
              <a:rPr lang="pl-PL" sz="2000" dirty="0"/>
              <a:t>Motywacja: uogólniona, liniowa zależność między popytem a podażą</a:t>
            </a:r>
          </a:p>
          <a:p>
            <a:endParaRPr lang="pl-PL" sz="2000" dirty="0"/>
          </a:p>
          <a:p>
            <a:r>
              <a:rPr lang="pl-PL" sz="2000" dirty="0"/>
              <a:t>Ze względu na dużą liczbę dostępnych cech konieczna była </a:t>
            </a:r>
            <a:r>
              <a:rPr lang="pl-PL" sz="2000" dirty="0" err="1"/>
              <a:t>regularyzacja</a:t>
            </a:r>
            <a:r>
              <a:rPr lang="pl-PL" sz="2000" dirty="0"/>
              <a:t>:</a:t>
            </a:r>
          </a:p>
          <a:p>
            <a:pPr lvl="1"/>
            <a:r>
              <a:rPr lang="pl-PL" sz="2000" dirty="0" err="1"/>
              <a:t>Elastic</a:t>
            </a:r>
            <a:r>
              <a:rPr lang="pl-PL" sz="2000" dirty="0"/>
              <a:t> Net (liniowa kombinacja między </a:t>
            </a:r>
            <a:r>
              <a:rPr lang="pl-PL" sz="2000" dirty="0" err="1"/>
              <a:t>Ridge</a:t>
            </a:r>
            <a:r>
              <a:rPr lang="pl-PL" sz="2000" dirty="0"/>
              <a:t> a LASSO)</a:t>
            </a:r>
          </a:p>
          <a:p>
            <a:pPr lvl="1"/>
            <a:r>
              <a:rPr lang="pl-PL" sz="2000" dirty="0" err="1"/>
              <a:t>Hiperparametr</a:t>
            </a:r>
            <a:r>
              <a:rPr lang="pl-PL" sz="2000" dirty="0"/>
              <a:t> dostrojony na zbiorze walidacyjnym</a:t>
            </a:r>
          </a:p>
        </p:txBody>
      </p:sp>
    </p:spTree>
    <p:extLst>
      <p:ext uri="{BB962C8B-B14F-4D97-AF65-F5344CB8AC3E}">
        <p14:creationId xmlns:p14="http://schemas.microsoft.com/office/powerpoint/2010/main" val="991942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06220D-C563-4A48-B2A7-5AD4C5AE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Zbiór walidacyjny – RMSE: 41.5 [zł/MWh]</a:t>
            </a:r>
            <a:endParaRPr lang="en-GB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AFEE0E8B-E548-42F9-BE51-6D66F814F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05" y="2135992"/>
            <a:ext cx="8800325" cy="2905909"/>
          </a:xfrm>
        </p:spPr>
      </p:pic>
    </p:spTree>
    <p:extLst>
      <p:ext uri="{BB962C8B-B14F-4D97-AF65-F5344CB8AC3E}">
        <p14:creationId xmlns:p14="http://schemas.microsoft.com/office/powerpoint/2010/main" val="2460900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C08C44-5484-4D40-A059-5FC3E1AC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Zbiór testowy – RMSE: 44.5 [zł/MWh]</a:t>
            </a:r>
            <a:endParaRPr lang="en-GB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884D17C-ACA5-4F0B-BC30-6A588CE3F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8" y="2133600"/>
            <a:ext cx="9026018" cy="3101247"/>
          </a:xfrm>
        </p:spPr>
      </p:pic>
    </p:spTree>
    <p:extLst>
      <p:ext uri="{BB962C8B-B14F-4D97-AF65-F5344CB8AC3E}">
        <p14:creationId xmlns:p14="http://schemas.microsoft.com/office/powerpoint/2010/main" val="1996136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9B946C-D105-42F0-9FC5-BC642045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Model nieliniowy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CC174C-0760-41AB-AF06-AA9FDEB55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000" dirty="0"/>
              <a:t>Rekurencyjna sieć neuronowa o architekturze GRU</a:t>
            </a:r>
          </a:p>
          <a:p>
            <a:endParaRPr lang="pl-PL" sz="2000" dirty="0"/>
          </a:p>
          <a:p>
            <a:r>
              <a:rPr lang="pl-PL" sz="2000" dirty="0"/>
              <a:t>Motywacja: dane sekwencyjne, do których stosuje się sieci rekurencyjne z dużym powodzeniem (</a:t>
            </a:r>
            <a:r>
              <a:rPr lang="pl-PL" sz="2000" i="1" dirty="0"/>
              <a:t>NLP – Natural Language Processing</a:t>
            </a:r>
            <a:r>
              <a:rPr lang="pl-PL" sz="2000" dirty="0"/>
              <a:t>)</a:t>
            </a:r>
          </a:p>
          <a:p>
            <a:pPr lvl="1"/>
            <a:r>
              <a:rPr lang="pl-PL" sz="2000" dirty="0"/>
              <a:t>Zastosowana architektura GRU jest uproszczoną wersją warstw LSTM stanowiącą dobry kompromis między złożonością obliczeniową a dokładnością wyników dla zbiorów danych o średnich rozmiarach</a:t>
            </a:r>
          </a:p>
          <a:p>
            <a:pPr marL="457200" lvl="1" indent="0">
              <a:buNone/>
            </a:pPr>
            <a:endParaRPr lang="pl-PL" sz="2000" dirty="0"/>
          </a:p>
          <a:p>
            <a:r>
              <a:rPr lang="pl-PL" sz="2000" dirty="0"/>
              <a:t>Topologia sieci zoptymalizowana na zbiorze walidacyjnym</a:t>
            </a:r>
          </a:p>
          <a:p>
            <a:pPr lvl="1"/>
            <a:r>
              <a:rPr lang="pl-PL" sz="1800" dirty="0"/>
              <a:t>3 warstwy: 64 / 64 /32 neurony</a:t>
            </a:r>
          </a:p>
        </p:txBody>
      </p:sp>
    </p:spTree>
    <p:extLst>
      <p:ext uri="{BB962C8B-B14F-4D97-AF65-F5344CB8AC3E}">
        <p14:creationId xmlns:p14="http://schemas.microsoft.com/office/powerpoint/2010/main" val="2094487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4B2C36-49E0-4A0B-AC6A-D8209449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Zbiór testowy – RMSE: 45.5 [zł / MWh]</a:t>
            </a:r>
            <a:endParaRPr lang="en-GB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B1AFF63-A8EE-4FE7-A0D2-E497640F4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1" y="2202819"/>
            <a:ext cx="8908281" cy="2452362"/>
          </a:xfrm>
        </p:spPr>
      </p:pic>
    </p:spTree>
    <p:extLst>
      <p:ext uri="{BB962C8B-B14F-4D97-AF65-F5344CB8AC3E}">
        <p14:creationId xmlns:p14="http://schemas.microsoft.com/office/powerpoint/2010/main" val="2088708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A236FA-F8EC-4A2D-BFDB-737ADBF9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Wyniki</a:t>
            </a:r>
            <a:endParaRPr lang="en-GB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4E2A916-6EEC-45CA-9B90-D35B633D22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807277"/>
              </p:ext>
            </p:extLst>
          </p:nvPr>
        </p:nvGraphicFramePr>
        <p:xfrm>
          <a:off x="677863" y="2160588"/>
          <a:ext cx="85963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99121921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254686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RMSE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0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Naiwny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49.8 zł/MWh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Liniowy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44.5 zł/MWh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3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Nieliniowy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45.5 zł/MWh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Komercyjny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39.7 zł/MWh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715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348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2DE131-90D7-4E33-BC3A-11648388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Wyniki	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9B721C-F781-4A9D-9ABC-165B1CBF3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Zarówno model liniowy, jak i sieć neuronowa są lepsze od modelu trywialnego</a:t>
            </a:r>
          </a:p>
          <a:p>
            <a:endParaRPr lang="pl-PL" sz="2000" dirty="0"/>
          </a:p>
          <a:p>
            <a:r>
              <a:rPr lang="pl-PL" sz="2000" dirty="0"/>
              <a:t>Predykcje komercyjne wciąż pozostają poza zasięgiem</a:t>
            </a:r>
          </a:p>
          <a:p>
            <a:endParaRPr lang="pl-PL" sz="2000" dirty="0"/>
          </a:p>
          <a:p>
            <a:r>
              <a:rPr lang="pl-PL" sz="2000" dirty="0"/>
              <a:t>Niewielka różnica pomiędzy modelem liniowym i nieliniowym</a:t>
            </a:r>
          </a:p>
          <a:p>
            <a:pPr lvl="1"/>
            <a:r>
              <a:rPr lang="pl-PL" sz="2000" dirty="0"/>
              <a:t>Ze względu na interpretowalność i intuicyjność model liniowy byłby w tym przypadku rekomendowany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96173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A8986-18F3-4A39-BDC0-1BBC48E4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Refleksje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EA8357-AD8D-4AA3-BE01-B8E191A2A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963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pl-PL" sz="2000" dirty="0"/>
              <a:t>Polski rynek energii jest `płytki` - duzi gracze (koncerny energetyczne takie jak PGE) mogą </a:t>
            </a:r>
            <a:r>
              <a:rPr lang="pl-PL" sz="2000" dirty="0" err="1"/>
              <a:t>istonie</a:t>
            </a:r>
            <a:r>
              <a:rPr lang="pl-PL" sz="2000" dirty="0"/>
              <a:t> wpływać na rynek</a:t>
            </a:r>
          </a:p>
          <a:p>
            <a:pPr marL="0" indent="0">
              <a:buNone/>
            </a:pPr>
            <a:endParaRPr lang="pl-PL" sz="2000" dirty="0"/>
          </a:p>
          <a:p>
            <a:r>
              <a:rPr lang="pl-PL" sz="2000" dirty="0"/>
              <a:t>Dodatkowo – rynek jest dość młody i dynamicznie się zmienia</a:t>
            </a:r>
          </a:p>
          <a:p>
            <a:pPr lvl="1"/>
            <a:r>
              <a:rPr lang="pl-PL" sz="2000" dirty="0"/>
              <a:t>Efekt ten potęgują nowe regulacje towarzyszące transformacji energetycznej</a:t>
            </a:r>
          </a:p>
          <a:p>
            <a:pPr marL="457200" lvl="1" indent="0">
              <a:buNone/>
            </a:pPr>
            <a:endParaRPr lang="pl-PL" sz="2000" dirty="0"/>
          </a:p>
          <a:p>
            <a:r>
              <a:rPr lang="pl-PL" sz="2000" dirty="0"/>
              <a:t>Relatywnie mało danych (szczególnie dla modeli uczenia głębokiego)</a:t>
            </a:r>
          </a:p>
          <a:p>
            <a:pPr lvl="1"/>
            <a:r>
              <a:rPr lang="pl-PL" sz="2000" dirty="0"/>
              <a:t>Krótka historia do modelowania – dotyczy to zwłaszcza świąt / dni wolnych od pracy</a:t>
            </a:r>
          </a:p>
          <a:p>
            <a:pPr lvl="1"/>
            <a:r>
              <a:rPr lang="pl-PL" sz="2000" dirty="0"/>
              <a:t>Najistotniejszą rolę odgrywa dobra inżynieria cech (wiedza i doświadczenie </a:t>
            </a:r>
            <a:r>
              <a:rPr lang="pl-PL" sz="2000" dirty="0" err="1"/>
              <a:t>tradera</a:t>
            </a:r>
            <a:r>
              <a:rPr lang="pl-PL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100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619D6F-B73E-4D73-B5C9-78D37ABB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Typowy, dzienny profil cen</a:t>
            </a:r>
            <a:endParaRPr lang="en-GB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0858958-E64D-4258-A60E-81BB7A2820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/>
              <a:t>20 kwietnia 2020</a:t>
            </a:r>
            <a:endParaRPr lang="en-GB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73936E09-92DF-442C-BA4F-F41E3A27A7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3061115"/>
            <a:ext cx="4184650" cy="2656645"/>
          </a:xfrm>
          <a:prstGeom prst="rect">
            <a:avLst/>
          </a:prstGeo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D0C166F-392C-446F-A5EB-E2F8B5CD2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l-PL" dirty="0"/>
              <a:t>20 listopada 2020</a:t>
            </a:r>
            <a:endParaRPr lang="en-GB" dirty="0"/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CB02A1CC-BF4F-4A3E-927B-6C66BEEB75D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87938" y="3067696"/>
            <a:ext cx="4186237" cy="26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1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DA6F4A-8183-4F7D-8BE9-3FE79786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Typowy, dzienny profil cen</a:t>
            </a:r>
            <a:endParaRPr lang="en-GB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830F3D-05AC-4270-9885-DC4D63817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/>
              <a:t>16 grudnia 2020</a:t>
            </a:r>
            <a:endParaRPr lang="en-GB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53D701FE-A3F3-4A10-83C1-88F7EA24BD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3066031"/>
            <a:ext cx="4184650" cy="2646812"/>
          </a:xfrm>
          <a:prstGeom prst="rect">
            <a:avLst/>
          </a:prstGeo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411FA79-4000-461E-85E7-E76E64959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l-PL" dirty="0"/>
              <a:t>24 grudnia 2020</a:t>
            </a:r>
            <a:endParaRPr lang="en-GB" dirty="0"/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ECE3838E-95A7-45A3-BF56-7EF14B9177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87938" y="3066583"/>
            <a:ext cx="4186237" cy="266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9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9FD9DD-1EE8-4ADA-8A1D-458E9F79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Historyczna zmienność profilu cen</a:t>
            </a:r>
            <a:endParaRPr lang="en-GB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D1C49A7-5398-4641-8B15-9323CB5D7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674484"/>
            <a:ext cx="8596312" cy="2853645"/>
          </a:xfrm>
        </p:spPr>
      </p:pic>
    </p:spTree>
    <p:extLst>
      <p:ext uri="{BB962C8B-B14F-4D97-AF65-F5344CB8AC3E}">
        <p14:creationId xmlns:p14="http://schemas.microsoft.com/office/powerpoint/2010/main" val="161084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3B9ACD-08E5-4092-BF92-226396CE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Typowy profil cen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06A497-8150-4C54-9BE2-7A9AB8059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Widoczna silna sezonowość dzienna </a:t>
            </a:r>
          </a:p>
          <a:p>
            <a:pPr marL="0" indent="0">
              <a:buNone/>
            </a:pPr>
            <a:endParaRPr lang="pl-PL" sz="2400" dirty="0"/>
          </a:p>
          <a:p>
            <a:r>
              <a:rPr lang="pl-PL" sz="2400" dirty="0"/>
              <a:t>Brak innych wzorców sezonowych</a:t>
            </a:r>
          </a:p>
          <a:p>
            <a:pPr marL="0" indent="0">
              <a:buNone/>
            </a:pPr>
            <a:endParaRPr lang="pl-PL" sz="2400" dirty="0"/>
          </a:p>
          <a:p>
            <a:r>
              <a:rPr lang="pl-PL" sz="2400" dirty="0"/>
              <a:t>Sam profil zmienia się w zależności od pory roku</a:t>
            </a:r>
          </a:p>
          <a:p>
            <a:endParaRPr lang="pl-PL" sz="2400" dirty="0"/>
          </a:p>
          <a:p>
            <a:r>
              <a:rPr lang="pl-PL" sz="2400" dirty="0"/>
              <a:t>Cena jest bezpośrednią konsekwencją zapotrzebowania</a:t>
            </a:r>
          </a:p>
        </p:txBody>
      </p:sp>
    </p:spTree>
    <p:extLst>
      <p:ext uri="{BB962C8B-B14F-4D97-AF65-F5344CB8AC3E}">
        <p14:creationId xmlns:p14="http://schemas.microsoft.com/office/powerpoint/2010/main" val="330834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97EE56-C141-4ACC-8B6B-3398FB58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Potencjalne </a:t>
            </a:r>
            <a:r>
              <a:rPr lang="pl-PL" dirty="0" err="1"/>
              <a:t>predyktory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3E964C-C07F-4159-97FE-A1853E522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Zdolności wytwórcze</a:t>
            </a:r>
          </a:p>
          <a:p>
            <a:pPr lvl="1"/>
            <a:r>
              <a:rPr lang="pl-PL" sz="2000" dirty="0"/>
              <a:t>Koncerny publikują informacje na temat planowanych remontów jednostek</a:t>
            </a:r>
          </a:p>
          <a:p>
            <a:pPr marL="457200" lvl="1" indent="0">
              <a:buNone/>
            </a:pPr>
            <a:endParaRPr lang="pl-PL" sz="2000" dirty="0"/>
          </a:p>
          <a:p>
            <a:r>
              <a:rPr lang="pl-PL" sz="2000" dirty="0"/>
              <a:t>Generacja z dnia poprzedniego</a:t>
            </a:r>
          </a:p>
          <a:p>
            <a:pPr lvl="1"/>
            <a:r>
              <a:rPr lang="pl-PL" sz="2000" dirty="0"/>
              <a:t>Wygaszanie dużych bloków węglowych to długotrwały proces</a:t>
            </a:r>
          </a:p>
          <a:p>
            <a:pPr marL="457200" lvl="1" indent="0">
              <a:buNone/>
            </a:pPr>
            <a:endParaRPr lang="pl-PL" sz="2000" dirty="0"/>
          </a:p>
          <a:p>
            <a:r>
              <a:rPr lang="pl-PL" sz="2000" dirty="0"/>
              <a:t>Przewidywane warunki atmosferyczne</a:t>
            </a:r>
          </a:p>
          <a:p>
            <a:pPr lvl="1"/>
            <a:r>
              <a:rPr lang="pl-PL" sz="2000" dirty="0"/>
              <a:t>Warunki dla wiatraków / paneli </a:t>
            </a:r>
            <a:r>
              <a:rPr lang="pl-PL" sz="2000" dirty="0" err="1"/>
              <a:t>fotowoltanicznych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47444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491452-8D2C-4A24-A440-14E177DF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Potencjalne </a:t>
            </a:r>
            <a:r>
              <a:rPr lang="pl-PL" dirty="0" err="1"/>
              <a:t>predyktory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9D25444-A983-4DE2-B318-F3187B008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000" dirty="0"/>
              <a:t>Dane kalendarzowe</a:t>
            </a:r>
          </a:p>
          <a:p>
            <a:pPr lvl="1"/>
            <a:r>
              <a:rPr lang="pl-PL" sz="2000" dirty="0"/>
              <a:t>Miesiąc / Dzień tygodnia / święta</a:t>
            </a:r>
          </a:p>
          <a:p>
            <a:endParaRPr lang="pl-PL" sz="2000" dirty="0"/>
          </a:p>
          <a:p>
            <a:r>
              <a:rPr lang="pl-PL" sz="2000" dirty="0"/>
              <a:t>Ceny uprawnień do emisji CO2</a:t>
            </a:r>
          </a:p>
          <a:p>
            <a:pPr lvl="1"/>
            <a:r>
              <a:rPr lang="pl-PL" sz="2000" dirty="0"/>
              <a:t>Kilka lat temu cena uprawnień wynosiła 4,5 EUR/tCO2, obecnie jest ponad 50 EUR/tCO2</a:t>
            </a:r>
          </a:p>
          <a:p>
            <a:pPr lvl="1"/>
            <a:endParaRPr lang="pl-PL" sz="2000" dirty="0"/>
          </a:p>
          <a:p>
            <a:r>
              <a:rPr lang="pl-PL" sz="2000" dirty="0"/>
              <a:t>Import / Eksport</a:t>
            </a:r>
          </a:p>
          <a:p>
            <a:endParaRPr lang="pl-PL" sz="2000" dirty="0"/>
          </a:p>
          <a:p>
            <a:r>
              <a:rPr lang="pl-PL" sz="2000" dirty="0"/>
              <a:t>Historyczne ceny energii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409137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TM02900688[[fn=Faseta]]</Template>
  <TotalTime>2288</TotalTime>
  <Words>999</Words>
  <Application>Microsoft Office PowerPoint</Application>
  <PresentationFormat>Panoramiczny</PresentationFormat>
  <Paragraphs>174</Paragraphs>
  <Slides>37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41" baseType="lpstr">
      <vt:lpstr>Arial</vt:lpstr>
      <vt:lpstr>Trebuchet MS</vt:lpstr>
      <vt:lpstr>Wingdings 3</vt:lpstr>
      <vt:lpstr>Faseta</vt:lpstr>
      <vt:lpstr>Ceny energii elektrycznej na rynku spot - TGE</vt:lpstr>
      <vt:lpstr>Cel projektu</vt:lpstr>
      <vt:lpstr>Uzasadnienie biznesowe</vt:lpstr>
      <vt:lpstr>Typowy, dzienny profil cen</vt:lpstr>
      <vt:lpstr>Typowy, dzienny profil cen</vt:lpstr>
      <vt:lpstr>Historyczna zmienność profilu cen</vt:lpstr>
      <vt:lpstr>Typowy profil cen</vt:lpstr>
      <vt:lpstr>Potencjalne predyktory</vt:lpstr>
      <vt:lpstr>Potencjalne predyktory</vt:lpstr>
      <vt:lpstr>Dane do modelowania - źródła</vt:lpstr>
      <vt:lpstr>Eksploracyjna analiza danych</vt:lpstr>
      <vt:lpstr>EDA zmiennej wyjaśnianej – rozkład wartości cen</vt:lpstr>
      <vt:lpstr>EDA zmiennej wyjaśnianej – wykresy autokorelacji godzinowej</vt:lpstr>
      <vt:lpstr>EDA zmiennej wyjaśnianej – wykresy autokorelacji godzinowej</vt:lpstr>
      <vt:lpstr>EDA zmiennej wyjaśnianej – wykresy autokorelacji godzinowej</vt:lpstr>
      <vt:lpstr>EDA zmiennej wyjaśnianej – wykresy autokorelacji godzinowej</vt:lpstr>
      <vt:lpstr>EDA zmiennej wyjaśnianej - wnioski</vt:lpstr>
      <vt:lpstr>EDA pozostałych zmiennych: Problem #1</vt:lpstr>
      <vt:lpstr>EDA pozostałych zmiennych: Problem #1</vt:lpstr>
      <vt:lpstr>Inżynieria cech: Problem #1</vt:lpstr>
      <vt:lpstr>Inżynieria cech: Problem #1</vt:lpstr>
      <vt:lpstr>Moc dysponowana bloków na węgiel kamienny klasy 200 MW</vt:lpstr>
      <vt:lpstr>EDA pozostałych zmiennych: Problem #2</vt:lpstr>
      <vt:lpstr>EDA pozostałych zmiennych: Problem #2</vt:lpstr>
      <vt:lpstr>EDA pozostałych zmiennych: Problem #2</vt:lpstr>
      <vt:lpstr>Inżynieria cech: Problem #2</vt:lpstr>
      <vt:lpstr>Modelowanie</vt:lpstr>
      <vt:lpstr>Model naiwny</vt:lpstr>
      <vt:lpstr>Zbiór testowy – RMSE: 49.8 [zł/MWh]</vt:lpstr>
      <vt:lpstr>Model liniowy </vt:lpstr>
      <vt:lpstr>Zbiór walidacyjny – RMSE: 41.5 [zł/MWh]</vt:lpstr>
      <vt:lpstr>Zbiór testowy – RMSE: 44.5 [zł/MWh]</vt:lpstr>
      <vt:lpstr>Model nieliniowy</vt:lpstr>
      <vt:lpstr>Zbiór testowy – RMSE: 45.5 [zł / MWh]</vt:lpstr>
      <vt:lpstr>Wyniki</vt:lpstr>
      <vt:lpstr>Wyniki </vt:lpstr>
      <vt:lpstr>Refleksje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Adam (STUD)</dc:creator>
  <cp:lastModifiedBy>Marek Adam (STUD)</cp:lastModifiedBy>
  <cp:revision>105</cp:revision>
  <dcterms:created xsi:type="dcterms:W3CDTF">2021-05-22T13:05:24Z</dcterms:created>
  <dcterms:modified xsi:type="dcterms:W3CDTF">2021-05-28T16:57:22Z</dcterms:modified>
</cp:coreProperties>
</file>