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1"/>
  </p:notesMasterIdLst>
  <p:sldIdLst>
    <p:sldId id="256" r:id="rId5"/>
    <p:sldId id="257" r:id="rId6"/>
    <p:sldId id="262" r:id="rId7"/>
    <p:sldId id="301" r:id="rId8"/>
    <p:sldId id="300" r:id="rId9"/>
    <p:sldId id="304" r:id="rId10"/>
    <p:sldId id="303" r:id="rId11"/>
    <p:sldId id="306" r:id="rId12"/>
    <p:sldId id="307" r:id="rId13"/>
    <p:sldId id="313" r:id="rId14"/>
    <p:sldId id="308" r:id="rId15"/>
    <p:sldId id="309" r:id="rId16"/>
    <p:sldId id="310" r:id="rId17"/>
    <p:sldId id="311" r:id="rId18"/>
    <p:sldId id="312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Ernesto Bernal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88E4-2498-D382-51E6-BFD631C5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3297238"/>
            <a:ext cx="4079874" cy="1132373"/>
          </a:xfrm>
        </p:spPr>
        <p:txBody>
          <a:bodyPr/>
          <a:lstStyle/>
          <a:p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acceso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1B39FF-ACD7-254B-2B46-505A458851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A5B0E3-D59F-BF05-E344-D00D2398B7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FAEC7C-F46B-45B1-9FE2-A67AAE76BF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D03125-A387-322F-232F-E4B957424A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887" y="3570834"/>
            <a:ext cx="2366963" cy="2760663"/>
          </a:xfrm>
        </p:spPr>
      </p:sp>
      <p:sp>
        <p:nvSpPr>
          <p:cNvPr id="8" name="AutoShape 2" descr="Qué es un modificador de acceso en programación?">
            <a:extLst>
              <a:ext uri="{FF2B5EF4-FFF2-40B4-BE49-F238E27FC236}">
                <a16:creationId xmlns:a16="http://schemas.microsoft.com/office/drawing/2014/main" id="{926817FF-9D09-CB63-98EE-919A112309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54171" cy="285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Programacion Orientada a Objetos: Modificadores de acceso">
            <a:extLst>
              <a:ext uri="{FF2B5EF4-FFF2-40B4-BE49-F238E27FC236}">
                <a16:creationId xmlns:a16="http://schemas.microsoft.com/office/drawing/2014/main" id="{F641E446-B64E-4D33-F9C6-3F7686B2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" y="526503"/>
            <a:ext cx="5327748" cy="24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capsulamiento: Modificadores de acceso - Platzi">
            <a:extLst>
              <a:ext uri="{FF2B5EF4-FFF2-40B4-BE49-F238E27FC236}">
                <a16:creationId xmlns:a16="http://schemas.microsoft.com/office/drawing/2014/main" id="{9DB38420-341D-1241-85B4-F0F55E326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11838" r="6143" b="12021"/>
          <a:stretch/>
        </p:blipFill>
        <p:spPr bwMode="auto">
          <a:xfrm>
            <a:off x="408562" y="3333834"/>
            <a:ext cx="5264270" cy="25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45DFB4-43DD-45DB-B2B7-A6FAFB931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infierno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51F4BB-9C86-626C-5B87-9D43C173FC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6EE343-D703-DFEF-BBC5-F4254D3089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0D171CC-98F8-81E2-AAC6-9D49DFD7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</a:t>
            </a:r>
          </a:p>
        </p:txBody>
      </p:sp>
      <p:pic>
        <p:nvPicPr>
          <p:cNvPr id="2056" name="Picture 8" descr="Qué es la Programación Orientada a Objetos?">
            <a:extLst>
              <a:ext uri="{FF2B5EF4-FFF2-40B4-BE49-F238E27FC236}">
                <a16:creationId xmlns:a16="http://schemas.microsoft.com/office/drawing/2014/main" id="{DA92C894-C6EC-D43E-530C-B30A7518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914400"/>
            <a:ext cx="58959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2B9A-8B30-E63B-9FF4-12055D2B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94F3-EE41-5CE1-A26E-14695719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indica que una clase puede 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extenderse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a otra clase. De esta manera, los códigos puedan ser reutilizados de una clase a otra.</a:t>
            </a:r>
          </a:p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La clase que  existe se conoce como Super clase, y  la clase derivada como subclase.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871E-C3EF-B338-A8AF-D6AD58D2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</a:t>
            </a:r>
            <a:r>
              <a:rPr lang="en-US" dirty="0" err="1"/>
              <a:t>jeje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13582-EA39-1955-35D6-7CCB36F1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86ADD-1DF7-E18F-1AFB-77A648DD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530" y="4043327"/>
            <a:ext cx="4282811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17C5-340A-4D69-D10C-74853A0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577B-E550-CD55-BCF3-657D6078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Proteger el código de los demás.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Mantener el código.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AF1-C141-F6D3-4EA7-9362303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PON ATENCION JEJE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149B2-0B3A-69BC-95C9-2629FD3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Encapsulamiento Java - Cursos de Java">
            <a:extLst>
              <a:ext uri="{FF2B5EF4-FFF2-40B4-BE49-F238E27FC236}">
                <a16:creationId xmlns:a16="http://schemas.microsoft.com/office/drawing/2014/main" id="{D52B28F6-C755-87A1-6256-0A4CC9251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80" y="3162133"/>
            <a:ext cx="4381728" cy="274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5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F93C-4B4F-7288-1918-3D1E03C0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0A35-265A-2DDA-EF5C-4A40B37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El Polimorfismo significa que tiene muchas formas.</a:t>
            </a:r>
          </a:p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Un solo objeto puede referirse a la superclase o subclase según el tipo de referencia que se denomine polimorfismo.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E2F5E-409D-3AFC-9816-28BAD14F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PON ATENCION JEJE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B0562-142C-52EE-6753-C518F7E0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0D7D3-6D05-98EA-C8A5-9F600B3B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98" y="3706020"/>
            <a:ext cx="778831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521A-67DE-D457-9FE5-2EEFAF73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D297-1B90-93B5-3B39-777DC2FE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describe el proceso mediante el cual se da forma a una entidad de la realidad tangible para ponerla en un código.</a:t>
            </a:r>
          </a:p>
          <a:p>
            <a:r>
              <a:rPr lang="es-ES" dirty="0">
                <a:solidFill>
                  <a:schemeClr val="tx1"/>
                </a:solidFill>
              </a:rPr>
              <a:t>La abstracción de datos es el proceso de ocultar ciertos detalles y mostrar solo información esencial al usuario. La abstracción se puede lograr con clases abstractas o interfaces (sobre las cuales aprenderá más en el próximo capítulo).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2C1E-CEF1-90DB-3F51-C1F7FAD2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PON ATENCION JEJE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8BDD-236A-7A45-5799-2639BA72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974C0-DD76-D120-D765-E6A2AC87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3" y="4265216"/>
            <a:ext cx="283488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dejar</a:t>
            </a:r>
            <a:r>
              <a:rPr lang="en-US" dirty="0"/>
              <a:t> de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atencion</a:t>
            </a:r>
            <a:endParaRPr lang="en-US" dirty="0"/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8979" y="2783650"/>
            <a:ext cx="4587641" cy="28578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Ernesto Bernal</a:t>
            </a:r>
          </a:p>
          <a:p>
            <a:r>
              <a:rPr lang="en-US" dirty="0"/>
              <a:t>s2917077@int.Scotiabank.com.mx</a:t>
            </a:r>
          </a:p>
          <a:p>
            <a:r>
              <a:rPr lang="en-US" dirty="0"/>
              <a:t>Linkedin.com/</a:t>
            </a:r>
            <a:r>
              <a:rPr lang="en-US" dirty="0" err="1"/>
              <a:t>ernestober</a:t>
            </a:r>
            <a:endParaRPr lang="en-US" dirty="0"/>
          </a:p>
          <a:p>
            <a:r>
              <a:rPr lang="en-US" b="1" dirty="0"/>
              <a:t>https://www.geeksforgeeks.org/how-to-learn-java-collections-a-complete-guide/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0307" y="2852215"/>
            <a:ext cx="3708782" cy="2955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 es?</a:t>
            </a:r>
          </a:p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objetos</a:t>
            </a:r>
            <a:endParaRPr lang="en-US" dirty="0"/>
          </a:p>
          <a:p>
            <a:r>
              <a:rPr lang="en-US" dirty="0" err="1"/>
              <a:t>Modificadores</a:t>
            </a:r>
            <a:r>
              <a:rPr lang="en-US" dirty="0"/>
              <a:t> de </a:t>
            </a:r>
            <a:r>
              <a:rPr lang="en-US" dirty="0" err="1"/>
              <a:t>acceso</a:t>
            </a:r>
            <a:endParaRPr lang="en-US" dirty="0"/>
          </a:p>
          <a:p>
            <a:r>
              <a:rPr lang="en-US" dirty="0" err="1"/>
              <a:t>Promacion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55CA119-3AE4-4D6A-AB16-C0625CA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>
            <a:normAutofit/>
          </a:bodyPr>
          <a:lstStyle/>
          <a:p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</a:t>
            </a:r>
            <a:r>
              <a:rPr lang="en-US" dirty="0" err="1"/>
              <a:t>jeje</a:t>
            </a:r>
            <a:endParaRPr lang="en-US" dirty="0"/>
          </a:p>
        </p:txBody>
      </p:sp>
      <p:pic>
        <p:nvPicPr>
          <p:cNvPr id="10" name="Picture Placeholder 9" descr="A picture containing outdoor, train, bridge, traveling">
            <a:extLst>
              <a:ext uri="{FF2B5EF4-FFF2-40B4-BE49-F238E27FC236}">
                <a16:creationId xmlns:a16="http://schemas.microsoft.com/office/drawing/2014/main" id="{BE113317-F75C-4F41-AA60-AB7B65AD9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7" y="0"/>
            <a:ext cx="7212013" cy="6858000"/>
          </a:xfr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K </a:t>
            </a:r>
            <a:r>
              <a:rPr lang="en-US" dirty="0" err="1"/>
              <a:t>fakin</a:t>
            </a:r>
            <a:r>
              <a:rPr lang="en-US" dirty="0"/>
              <a:t> es java?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679280" cy="2610000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273044"/>
                </a:solidFill>
                <a:effectLst/>
                <a:latin typeface="Open Sans" panose="020B0604020202020204" pitchFamily="34" charset="0"/>
              </a:rPr>
              <a:t>Java es un lenguaje de programación de alto nivel, </a:t>
            </a:r>
            <a:r>
              <a:rPr lang="es-ES" b="0" i="0" dirty="0" err="1">
                <a:solidFill>
                  <a:srgbClr val="273044"/>
                </a:solidFill>
                <a:effectLst/>
                <a:latin typeface="Open Sans" panose="020B0604020202020204" pitchFamily="34" charset="0"/>
              </a:rPr>
              <a:t>multi-plataforma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4020202020204" pitchFamily="34" charset="0"/>
              </a:rPr>
              <a:t> y fuertemente tipado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2FA713-233B-426C-36A9-498F712C3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882AE7-67B0-51B2-9AD0-44ED996E43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8" name="Picture 4" descr="Java (programming language) - Wikipedia">
            <a:extLst>
              <a:ext uri="{FF2B5EF4-FFF2-40B4-BE49-F238E27FC236}">
                <a16:creationId xmlns:a16="http://schemas.microsoft.com/office/drawing/2014/main" id="{4DD11BB9-A5A6-A34F-D4C5-584CB4BA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5" y="0"/>
            <a:ext cx="374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75" y="1"/>
            <a:ext cx="3258750" cy="1200150"/>
          </a:xfrm>
        </p:spPr>
        <p:txBody>
          <a:bodyPr>
            <a:normAutofit/>
          </a:bodyPr>
          <a:lstStyle/>
          <a:p>
            <a:r>
              <a:rPr lang="en-US" dirty="0" err="1"/>
              <a:t>Caracteristicas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26" y="1564482"/>
            <a:ext cx="5449199" cy="51506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Características de Java:</a:t>
            </a:r>
            <a:endParaRPr lang="es-ES" b="0" i="0" dirty="0">
              <a:solidFill>
                <a:srgbClr val="273044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Polimorfismo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Abstracción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Herencia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Encapsulacion</a:t>
            </a:r>
            <a:endParaRPr lang="es-ES" b="0" i="0" dirty="0">
              <a:solidFill>
                <a:srgbClr val="273044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Orientado a objetos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Plataforma independiente: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un programa funciona en diferentes plataformas sin necesidad de modificación.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Alto rendimiento: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JIT (compilador Just In Time) produce un alto rendimiento en Java. JIT convierte el </a:t>
            </a:r>
            <a:r>
              <a:rPr lang="es-ES" b="0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bytecode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 en lenguaje de máquina y luego JVM inicia la ejecución.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Hilo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múltiple: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se conoce como subproceso. JVM crea un hilo llamado hilo principal. El usuario puede crear varios subprocesos extendiendo la clase de subproceso o implementando la interfaz </a:t>
            </a:r>
            <a:r>
              <a:rPr lang="es-ES" b="0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Runnable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2FA713-233B-426C-36A9-498F712C3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882AE7-67B0-51B2-9AD0-44ED996E43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8" name="Picture 4" descr="Java (programming language) - Wikipedia">
            <a:extLst>
              <a:ext uri="{FF2B5EF4-FFF2-40B4-BE49-F238E27FC236}">
                <a16:creationId xmlns:a16="http://schemas.microsoft.com/office/drawing/2014/main" id="{4DD11BB9-A5A6-A34F-D4C5-584CB4BA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5" y="0"/>
            <a:ext cx="3749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(PRIMITIVOS)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8C9B-5E77-4A32-9230-CF42155B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</a:t>
            </a:r>
            <a:r>
              <a:rPr lang="en-US" dirty="0" err="1"/>
              <a:t>jeje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06DF83-AE80-C17B-1B8B-D670689F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437B-F299-D0C9-D4F7-FE120F5FCAD2}"/>
              </a:ext>
            </a:extLst>
          </p:cNvPr>
          <p:cNvSpPr/>
          <p:nvPr/>
        </p:nvSpPr>
        <p:spPr>
          <a:xfrm>
            <a:off x="838200" y="2646381"/>
            <a:ext cx="2076225" cy="230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D17A-2B3B-2047-AF7E-B1FF6269FF39}"/>
              </a:ext>
            </a:extLst>
          </p:cNvPr>
          <p:cNvSpPr txBox="1"/>
          <p:nvPr/>
        </p:nvSpPr>
        <p:spPr>
          <a:xfrm>
            <a:off x="1042594" y="3335784"/>
            <a:ext cx="1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738B68-2B74-5903-806A-AABA7F5445B1}"/>
              </a:ext>
            </a:extLst>
          </p:cNvPr>
          <p:cNvSpPr/>
          <p:nvPr/>
        </p:nvSpPr>
        <p:spPr>
          <a:xfrm>
            <a:off x="3534784" y="2646381"/>
            <a:ext cx="2076225" cy="2302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FA63F-57BE-9444-2DD0-17A6DB68505E}"/>
              </a:ext>
            </a:extLst>
          </p:cNvPr>
          <p:cNvSpPr/>
          <p:nvPr/>
        </p:nvSpPr>
        <p:spPr>
          <a:xfrm>
            <a:off x="6444727" y="2646380"/>
            <a:ext cx="2076225" cy="23021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29925F-8CBF-CCD3-A1C9-E5AB4AD5A1BE}"/>
              </a:ext>
            </a:extLst>
          </p:cNvPr>
          <p:cNvSpPr/>
          <p:nvPr/>
        </p:nvSpPr>
        <p:spPr>
          <a:xfrm>
            <a:off x="9339771" y="2646379"/>
            <a:ext cx="2076225" cy="2302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D9B56-890B-20CA-9B4A-EA6239A712D2}"/>
              </a:ext>
            </a:extLst>
          </p:cNvPr>
          <p:cNvSpPr txBox="1"/>
          <p:nvPr/>
        </p:nvSpPr>
        <p:spPr>
          <a:xfrm>
            <a:off x="9339772" y="3335782"/>
            <a:ext cx="221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675CE-C1A9-89B6-1900-6AFB62FDAE8C}"/>
              </a:ext>
            </a:extLst>
          </p:cNvPr>
          <p:cNvSpPr txBox="1"/>
          <p:nvPr/>
        </p:nvSpPr>
        <p:spPr>
          <a:xfrm>
            <a:off x="6429828" y="3335782"/>
            <a:ext cx="225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25CBB-8537-3149-4F5C-299675CEFF71}"/>
              </a:ext>
            </a:extLst>
          </p:cNvPr>
          <p:cNvSpPr txBox="1"/>
          <p:nvPr/>
        </p:nvSpPr>
        <p:spPr>
          <a:xfrm>
            <a:off x="3469001" y="3335782"/>
            <a:ext cx="222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8048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(REFERNCIA A OBJETOS)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8C9B-5E77-4A32-9230-CF42155B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 err="1"/>
              <a:t>Pon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</a:t>
            </a:r>
            <a:r>
              <a:rPr lang="en-US" dirty="0" err="1"/>
              <a:t>jeje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06DF83-AE80-C17B-1B8B-D670689F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437B-F299-D0C9-D4F7-FE120F5FCAD2}"/>
              </a:ext>
            </a:extLst>
          </p:cNvPr>
          <p:cNvSpPr/>
          <p:nvPr/>
        </p:nvSpPr>
        <p:spPr>
          <a:xfrm>
            <a:off x="838200" y="2767368"/>
            <a:ext cx="2862431" cy="21811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8D17A-2B3B-2047-AF7E-B1FF6269FF39}"/>
              </a:ext>
            </a:extLst>
          </p:cNvPr>
          <p:cNvSpPr txBox="1"/>
          <p:nvPr/>
        </p:nvSpPr>
        <p:spPr>
          <a:xfrm>
            <a:off x="892343" y="3336693"/>
            <a:ext cx="29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09CC0-F5A3-45EA-E51A-94CD61040341}"/>
              </a:ext>
            </a:extLst>
          </p:cNvPr>
          <p:cNvSpPr/>
          <p:nvPr/>
        </p:nvSpPr>
        <p:spPr>
          <a:xfrm>
            <a:off x="4820323" y="2767368"/>
            <a:ext cx="2862431" cy="2181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050D5-C849-3A8A-DC28-1C4FD3717D2B}"/>
              </a:ext>
            </a:extLst>
          </p:cNvPr>
          <p:cNvSpPr/>
          <p:nvPr/>
        </p:nvSpPr>
        <p:spPr>
          <a:xfrm>
            <a:off x="8491369" y="2767367"/>
            <a:ext cx="2862431" cy="2181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616F9-8E02-DB66-8D17-AEF46D57ECFB}"/>
              </a:ext>
            </a:extLst>
          </p:cNvPr>
          <p:cNvSpPr txBox="1"/>
          <p:nvPr/>
        </p:nvSpPr>
        <p:spPr>
          <a:xfrm>
            <a:off x="4820323" y="3336693"/>
            <a:ext cx="29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135B2-7A18-CD90-EA68-56F2936C37A7}"/>
              </a:ext>
            </a:extLst>
          </p:cNvPr>
          <p:cNvSpPr txBox="1"/>
          <p:nvPr/>
        </p:nvSpPr>
        <p:spPr>
          <a:xfrm>
            <a:off x="8626194" y="3336693"/>
            <a:ext cx="29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25012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01B0-7A8B-7EC2-F70B-607A70E6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53108-1DD3-11A4-7353-651380538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9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403F-0EE9-7A1E-AABF-85F8296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2B5C-06B3-6F9D-D8AB-EC33C2A9F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Una clase tiene variables y métodos y está integrada por códigos.</a:t>
            </a:r>
          </a:p>
          <a:p>
            <a:pPr algn="l"/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Las variables: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son los atributos que definen el estado de una clase.</a:t>
            </a:r>
          </a:p>
          <a:p>
            <a:pPr algn="l"/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El método: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es el lugar donde se debe hacer la lógica de negocios exacta. Contiene instrucciones (o), para satisfacer el requisito particular.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37F3-7B5C-FCA0-AA56-8DDCBFCC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PON ATENCION JEJE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22C09-B279-BFE2-133B-9693684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EBC-506F-1462-1448-3324A47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C48B4-6312-FA19-6429-4D60E9E33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Es una instancia de una clase. El objeto tiene estado y comportamiento.</a:t>
            </a:r>
          </a:p>
          <a:p>
            <a:pPr algn="l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Siempre que la JVM lea la palabra clave "new ()", creará una instancia de esa clase.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A8B5-B155-811B-AF6D-B2D6C9BA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PON ATENCION JEJE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1C4A1-4DD4-349B-1B53-A8B7C695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01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3e5c4d-221e-4d93-9eb7-6ddccad83a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0F901260368343AA751CB53D15B3D4" ma:contentTypeVersion="12" ma:contentTypeDescription="Create a new document." ma:contentTypeScope="" ma:versionID="47978fb2e44d295eeb0339f4764fa064">
  <xsd:schema xmlns:xsd="http://www.w3.org/2001/XMLSchema" xmlns:xs="http://www.w3.org/2001/XMLSchema" xmlns:p="http://schemas.microsoft.com/office/2006/metadata/properties" xmlns:ns3="4f3e5c4d-221e-4d93-9eb7-6ddccad83a18" xmlns:ns4="2adaabff-b82c-49a9-a59f-f65ef4bd3d46" targetNamespace="http://schemas.microsoft.com/office/2006/metadata/properties" ma:root="true" ma:fieldsID="071fbad9474a7351953f7a9c00b63aaf" ns3:_="" ns4:_="">
    <xsd:import namespace="4f3e5c4d-221e-4d93-9eb7-6ddccad83a18"/>
    <xsd:import namespace="2adaabff-b82c-49a9-a59f-f65ef4bd3d4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e5c4d-221e-4d93-9eb7-6ddccad83a1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aabff-b82c-49a9-a59f-f65ef4bd3d4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4A8BD-7470-4767-A78C-01B8DE47DE70}">
  <ds:schemaRefs>
    <ds:schemaRef ds:uri="http://schemas.microsoft.com/office/2006/documentManagement/types"/>
    <ds:schemaRef ds:uri="4f3e5c4d-221e-4d93-9eb7-6ddccad83a18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2adaabff-b82c-49a9-a59f-f65ef4bd3d46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24404-40B0-44C0-A4C6-DBF187104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3e5c4d-221e-4d93-9eb7-6ddccad83a18"/>
    <ds:schemaRef ds:uri="2adaabff-b82c-49a9-a59f-f65ef4bd3d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{D2E6C4F9-F474-4057-91BE-54797630D02F}tf11158769_win32</Template>
  <TotalTime>128</TotalTime>
  <Words>466</Words>
  <Application>Microsoft Office PowerPoint</Application>
  <PresentationFormat>Widescreen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Aharoni</vt:lpstr>
      <vt:lpstr>Arial</vt:lpstr>
      <vt:lpstr>Avenir Next LT Pro</vt:lpstr>
      <vt:lpstr>Calibri</vt:lpstr>
      <vt:lpstr>Goudy Old Style</vt:lpstr>
      <vt:lpstr>Open Sans</vt:lpstr>
      <vt:lpstr>Verdana</vt:lpstr>
      <vt:lpstr>Wingdings</vt:lpstr>
      <vt:lpstr>FrostyVTI</vt:lpstr>
      <vt:lpstr>JAVA</vt:lpstr>
      <vt:lpstr>Indice</vt:lpstr>
      <vt:lpstr>K fakin es java?</vt:lpstr>
      <vt:lpstr>Caracteristicas</vt:lpstr>
      <vt:lpstr>Tipos de Datos (PRIMITIVOS)</vt:lpstr>
      <vt:lpstr>Tipos de Datos (REFERNCIA A OBJETOS)</vt:lpstr>
      <vt:lpstr>CLASES</vt:lpstr>
      <vt:lpstr>clase</vt:lpstr>
      <vt:lpstr>Objeto</vt:lpstr>
      <vt:lpstr>Modificadores de acceso</vt:lpstr>
      <vt:lpstr>POO</vt:lpstr>
      <vt:lpstr>Herencia</vt:lpstr>
      <vt:lpstr>Encapsulacion</vt:lpstr>
      <vt:lpstr>Polimorfismo</vt:lpstr>
      <vt:lpstr>Abstraccion</vt:lpstr>
      <vt:lpstr>Thank you</vt:lpstr>
    </vt:vector>
  </TitlesOfParts>
  <Company>Scotiabank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Bernal ortega, Jose ernesto</dc:creator>
  <cp:lastModifiedBy>Bernal ortega, Jose ernesto</cp:lastModifiedBy>
  <cp:revision>1</cp:revision>
  <dcterms:created xsi:type="dcterms:W3CDTF">2023-11-21T15:51:41Z</dcterms:created>
  <dcterms:modified xsi:type="dcterms:W3CDTF">2023-11-21T17:59:56Z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0x010100AF0F901260368343AA751CB53D15B3D4</vt:lpwstr>
  </property>
  <property fmtid="{D5CDD505-2E9C-101B-9397-08002B2CF9AE}" pid="3" name="MediaServiceImageTags">
    <vt:lpwstr/>
  </property>
</Properties>
</file>