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3"/>
    <p:sldId id="266" r:id="rId4"/>
    <p:sldId id="273" r:id="rId5"/>
    <p:sldId id="268" r:id="rId6"/>
    <p:sldId id="274" r:id="rId7"/>
    <p:sldId id="276" r:id="rId8"/>
    <p:sldId id="277" r:id="rId9"/>
    <p:sldId id="269" r:id="rId10"/>
    <p:sldId id="279" r:id="rId11"/>
    <p:sldId id="283" r:id="rId12"/>
    <p:sldId id="275" r:id="rId13"/>
    <p:sldId id="261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C2FFA5D-87B4-456A-9821-1D502468CF0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D202488-4139-4052-B998-251C9C912739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 noProof="0" dirty="0"/>
              <a:t>Add Footer Here</a:t>
            </a:r>
            <a:endParaRPr lang="en-US" noProof="0" dirty="0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202488-4139-4052-B998-251C9C912739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 dirty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202488-4139-4052-B998-251C9C912739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 dirty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202488-4139-4052-B998-251C9C912739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 dirty="0"/>
              <a:t>Add Footer Here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202488-4139-4052-B998-251C9C912739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 dirty="0"/>
              <a:t>Add Footer Here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202488-4139-4052-B998-251C9C912739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 dirty="0"/>
              <a:t>Add Footer Here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202488-4139-4052-B998-251C9C912739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 dirty="0"/>
              <a:t>Add Footer Here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202488-4139-4052-B998-251C9C912739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 dirty="0"/>
              <a:t>Add Footer Here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202488-4139-4052-B998-251C9C912739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 dirty="0"/>
              <a:t>Add Footer Here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D202488-4139-4052-B998-251C9C912739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noProof="0" dirty="0"/>
              <a:t>Add Footer Here</a:t>
            </a:r>
            <a:endParaRPr lang="en-US" noProof="0" dirty="0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5035" y="624840"/>
            <a:ext cx="5880100" cy="21647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600" b="1" i="0" dirty="0">
                <a:effectLst/>
                <a:latin typeface="Bahnschrift Light SemiCondensed" panose="020B0502040204020203" charset="0"/>
                <a:cs typeface="Bahnschrift Light SemiCondensed" panose="020B0502040204020203" charset="0"/>
              </a:rPr>
              <a:t>Understanding </a:t>
            </a:r>
            <a:br>
              <a:rPr lang="en-US" sz="4600" b="1" i="0" dirty="0">
                <a:effectLst/>
                <a:latin typeface="Bahnschrift Light SemiCondensed" panose="020B0502040204020203" charset="0"/>
                <a:cs typeface="Bahnschrift Light SemiCondensed" panose="020B0502040204020203" charset="0"/>
              </a:rPr>
            </a:br>
            <a:r>
              <a:rPr lang="en-US" sz="4600" b="1" i="0" dirty="0">
                <a:effectLst/>
                <a:latin typeface="Bahnschrift Light SemiCondensed" panose="020B0502040204020203" charset="0"/>
                <a:cs typeface="Bahnschrift Light SemiCondensed" panose="020B0502040204020203" charset="0"/>
              </a:rPr>
              <a:t>Path and Class Path </a:t>
            </a:r>
            <a:br>
              <a:rPr lang="en-US" sz="4600" b="1" i="0" dirty="0">
                <a:effectLst/>
                <a:latin typeface="Bahnschrift Light SemiCondensed" panose="020B0502040204020203" charset="0"/>
                <a:cs typeface="Bahnschrift Light SemiCondensed" panose="020B0502040204020203" charset="0"/>
              </a:rPr>
            </a:br>
            <a:r>
              <a:rPr lang="en-US" sz="4600" b="1" i="0" dirty="0">
                <a:effectLst/>
                <a:latin typeface="Bahnschrift Light SemiCondensed" panose="020B0502040204020203" charset="0"/>
                <a:cs typeface="Bahnschrift Light SemiCondensed" panose="020B0502040204020203" charset="0"/>
              </a:rPr>
              <a:t>in  Java</a:t>
            </a:r>
            <a:endParaRPr lang="en-IN" sz="4600" b="1" dirty="0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9755" y="3763645"/>
            <a:ext cx="3898265" cy="395605"/>
          </a:xfrm>
        </p:spPr>
        <p:txBody>
          <a:bodyPr>
            <a:normAutofit fontScale="60000"/>
          </a:bodyPr>
          <a:lstStyle/>
          <a:p>
            <a:pPr algn="r"/>
            <a:r>
              <a:rPr lang="en-US" dirty="0"/>
              <a:t>Presented By </a:t>
            </a:r>
            <a:r>
              <a:rPr lang="en-US" dirty="0" err="1"/>
              <a:t>Jyothi.E</a:t>
            </a:r>
            <a:endParaRPr lang="en-IN" dirty="0"/>
          </a:p>
        </p:txBody>
      </p:sp>
      <p:pic>
        <p:nvPicPr>
          <p:cNvPr id="6" name="Picture 5" descr="pa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624840"/>
            <a:ext cx="4812030" cy="60579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61290" y="3429635"/>
            <a:ext cx="4207510" cy="496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Setting up Class Path in Eclipse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765"/>
            <a:ext cx="11421745" cy="4577715"/>
          </a:xfrm>
        </p:spPr>
        <p:txBody>
          <a:bodyPr/>
          <a:p>
            <a:r>
              <a:rPr lang="en-US" sz="2400"/>
              <a:t>Right click on “Project” select  “build path” and click “configure build path”</a:t>
            </a:r>
            <a:endParaRPr lang="en-US" sz="2400"/>
          </a:p>
          <a:p>
            <a:pPr marL="3657600" lvl="8" indent="0">
              <a:buNone/>
            </a:pPr>
            <a:r>
              <a:rPr lang="en-US" sz="2400"/>
              <a:t>||</a:t>
            </a:r>
            <a:endParaRPr lang="en-US" sz="2400"/>
          </a:p>
          <a:p>
            <a:r>
              <a:rPr lang="en-US" sz="2400"/>
              <a:t>Select “Libraries” and select “Add External Jars” button</a:t>
            </a:r>
            <a:endParaRPr lang="en-US" sz="2400"/>
          </a:p>
          <a:p>
            <a:pPr marL="3657600" lvl="8" indent="0">
              <a:buNone/>
            </a:pPr>
            <a:r>
              <a:rPr lang="en-US" sz="2400"/>
              <a:t>||</a:t>
            </a:r>
            <a:endParaRPr lang="en-US" sz="2400"/>
          </a:p>
          <a:p>
            <a:r>
              <a:rPr lang="en-US" sz="2400"/>
              <a:t>Browse through the folder where requried jars exists, select them and press open</a:t>
            </a:r>
            <a:endParaRPr lang="en-US" sz="2400"/>
          </a:p>
          <a:p>
            <a:pPr marL="3657600" lvl="8" indent="0">
              <a:buNone/>
            </a:pPr>
            <a:r>
              <a:rPr lang="en-US" sz="2400"/>
              <a:t>||</a:t>
            </a:r>
            <a:endParaRPr lang="en-US" sz="2400"/>
          </a:p>
          <a:p>
            <a:r>
              <a:rPr lang="en-US" sz="2400"/>
              <a:t>Selected jar files will be added to Libraries. Finally press “Ok”</a:t>
            </a:r>
            <a:endParaRPr lang="en-US" sz="2400"/>
          </a:p>
          <a:p>
            <a:pPr marL="3657600" lvl="8" indent="0">
              <a:buNone/>
            </a:pPr>
            <a:r>
              <a:rPr lang="en-US" sz="2400"/>
              <a:t>||</a:t>
            </a:r>
            <a:endParaRPr lang="en-US" sz="2400"/>
          </a:p>
          <a:p>
            <a:r>
              <a:rPr lang="en-US" sz="2400"/>
              <a:t>Now, if you open the “Referenced libraries” in project you can observe the added jar file.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6095"/>
            <a:ext cx="10972800" cy="609600"/>
          </a:xfrm>
        </p:spPr>
        <p:txBody>
          <a:bodyPr/>
          <a:p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960" y="1456690"/>
            <a:ext cx="10972800" cy="5189220"/>
          </a:xfrm>
        </p:spPr>
        <p:txBody>
          <a:bodyPr/>
          <a:p>
            <a:pPr>
              <a:buFont typeface="Wingdings" panose="05000000000000000000" charset="0"/>
              <a:buChar char="q"/>
            </a:pPr>
            <a:r>
              <a:rPr lang="en-US" sz="2400"/>
              <a:t>Setting up the path/classpath  through command prompt is </a:t>
            </a:r>
            <a:r>
              <a:rPr lang="en-US" sz="2400" b="1"/>
              <a:t>Temporary </a:t>
            </a:r>
            <a:r>
              <a:rPr lang="en-US" sz="2400"/>
              <a:t>because, whatever the </a:t>
            </a:r>
            <a:r>
              <a:rPr lang="en-US" sz="2400">
                <a:sym typeface="+mn-ea"/>
              </a:rPr>
              <a:t>path/classpath </a:t>
            </a:r>
            <a:r>
              <a:rPr lang="en-US" sz="2400"/>
              <a:t>we have been set that can be applicable only within that command prompt.</a:t>
            </a:r>
            <a:endParaRPr lang="en-US" sz="2400"/>
          </a:p>
          <a:p>
            <a:pPr>
              <a:buFont typeface="Wingdings" panose="05000000000000000000" charset="0"/>
              <a:buChar char="q"/>
            </a:pPr>
            <a:endParaRPr lang="en-US" sz="2400"/>
          </a:p>
          <a:p>
            <a:pPr>
              <a:buFont typeface="Wingdings" panose="05000000000000000000" charset="0"/>
              <a:buChar char="q"/>
            </a:pPr>
            <a:r>
              <a:rPr lang="en-US" sz="2400">
                <a:sym typeface="+mn-ea"/>
              </a:rPr>
              <a:t>If we open new command prompt then we can not find path/classpath, because changes made in one command prompt can not be applicable in another </a:t>
            </a:r>
            <a:r>
              <a:rPr lang="en-US" sz="2400">
                <a:sym typeface="+mn-ea"/>
              </a:rPr>
              <a:t>command prompt. </a:t>
            </a:r>
            <a:r>
              <a:rPr lang="en-US" sz="2400">
                <a:sym typeface="+mn-ea"/>
              </a:rPr>
              <a:t> </a:t>
            </a:r>
            <a:endParaRPr lang="en-US" sz="2400"/>
          </a:p>
          <a:p>
            <a:pPr>
              <a:buFont typeface="Wingdings" panose="05000000000000000000" charset="0"/>
              <a:buChar char="q"/>
            </a:pPr>
            <a:endParaRPr lang="en-US" sz="2400"/>
          </a:p>
          <a:p>
            <a:pPr>
              <a:buFont typeface="Wingdings" panose="05000000000000000000" charset="0"/>
              <a:buChar char="q"/>
            </a:pPr>
            <a:r>
              <a:rPr lang="en-US" sz="2400">
                <a:sym typeface="+mn-ea"/>
              </a:rPr>
              <a:t>Setting up the </a:t>
            </a:r>
            <a:r>
              <a:rPr lang="en-US" sz="2400">
                <a:sym typeface="+mn-ea"/>
              </a:rPr>
              <a:t>path/classpath</a:t>
            </a:r>
            <a:r>
              <a:rPr lang="en-US" sz="2400">
                <a:sym typeface="+mn-ea"/>
              </a:rPr>
              <a:t> through </a:t>
            </a:r>
            <a:r>
              <a:rPr lang="en-US" altLang="en-IN" sz="2400" dirty="0">
                <a:sym typeface="+mn-ea"/>
              </a:rPr>
              <a:t>environmental variables</a:t>
            </a:r>
            <a:r>
              <a:rPr lang="en-US" sz="2400">
                <a:sym typeface="+mn-ea"/>
              </a:rPr>
              <a:t> is </a:t>
            </a:r>
            <a:r>
              <a:rPr lang="en-US" sz="2400" b="1">
                <a:sym typeface="+mn-ea"/>
              </a:rPr>
              <a:t>Permanent </a:t>
            </a:r>
            <a:r>
              <a:rPr lang="en-US" sz="2400">
                <a:sym typeface="+mn-ea"/>
              </a:rPr>
              <a:t>because, we have been set the </a:t>
            </a:r>
            <a:r>
              <a:rPr lang="en-US" sz="2400">
                <a:sym typeface="+mn-ea"/>
              </a:rPr>
              <a:t>path/classpath</a:t>
            </a:r>
            <a:r>
              <a:rPr lang="en-US" sz="2400">
                <a:sym typeface="+mn-ea"/>
              </a:rPr>
              <a:t> at System level. So the changes will be permanent.</a:t>
            </a:r>
            <a:endParaRPr lang="en-US" sz="2400"/>
          </a:p>
          <a:p>
            <a:pPr>
              <a:buFont typeface="Wingdings" panose="05000000000000000000" charset="0"/>
              <a:buChar char="q"/>
            </a:pPr>
            <a:endParaRPr lang="en-US" sz="2400"/>
          </a:p>
          <a:p>
            <a:pPr>
              <a:buFont typeface="Wingdings" panose="05000000000000000000" charset="0"/>
              <a:buChar char="q"/>
            </a:pPr>
            <a:endParaRPr lang="en-US" sz="2400"/>
          </a:p>
          <a:p>
            <a:pPr>
              <a:buFont typeface="Wingdings" panose="05000000000000000000" charset="0"/>
              <a:buChar char="q"/>
            </a:pP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>
            <a:spLocks noGrp="1"/>
          </p:cNvSpPr>
          <p:nvPr>
            <p:ph type="body" idx="1"/>
          </p:nvPr>
        </p:nvSpPr>
        <p:spPr>
          <a:xfrm>
            <a:off x="1287315" y="2579914"/>
            <a:ext cx="4645152" cy="172824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4"/>
          </p:nvPr>
        </p:nvSpPr>
        <p:spPr>
          <a:xfrm>
            <a:off x="5495733" y="1422128"/>
            <a:ext cx="6410128" cy="4288970"/>
          </a:xfrm>
        </p:spPr>
        <p:txBody>
          <a:bodyPr>
            <a:noAutofit/>
          </a:bodyPr>
          <a:lstStyle/>
          <a:p>
            <a:r>
              <a:rPr lang="en-US" sz="1500" dirty="0"/>
              <a:t> </a:t>
            </a:r>
            <a:r>
              <a:rPr lang="en-US" sz="1800" b="1" dirty="0">
                <a:latin typeface="Verdana" panose="020B0604030504040204" charset="0"/>
                <a:cs typeface="Verdana" panose="020B0604030504040204" charset="0"/>
              </a:rPr>
              <a:t>Class </a:t>
            </a:r>
            <a:r>
              <a:rPr lang="en-IN" sz="1800" b="1" dirty="0">
                <a:latin typeface="Verdana" panose="020B0604030504040204" charset="0"/>
                <a:cs typeface="Verdana" panose="020B0604030504040204" charset="0"/>
              </a:rPr>
              <a:t>Path</a:t>
            </a:r>
            <a:r>
              <a:rPr lang="en-IN" sz="1800" b="1" dirty="0">
                <a:latin typeface="Söhne"/>
              </a:rPr>
              <a:t> </a:t>
            </a:r>
            <a:r>
              <a:rPr lang="en-IN" sz="1500" b="1" dirty="0">
                <a:latin typeface="Söhne"/>
              </a:rPr>
              <a:t>:</a:t>
            </a:r>
            <a:endParaRPr lang="en-IN" sz="1500" b="1" dirty="0">
              <a:latin typeface="Söhne"/>
            </a:endParaRPr>
          </a:p>
          <a:p>
            <a:endParaRPr lang="en-US" sz="1500" b="1" dirty="0">
              <a:latin typeface="Söhne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Cambria" panose="02040503050406030204" charset="0"/>
                <a:cs typeface="Cambria" panose="02040503050406030204" charset="0"/>
              </a:rPr>
              <a:t>It is used for finding library files of Java and its related </a:t>
            </a:r>
            <a:r>
              <a:rPr lang="en-US" sz="1800" dirty="0" err="1">
                <a:latin typeface="Cambria" panose="02040503050406030204" charset="0"/>
                <a:cs typeface="Cambria" panose="02040503050406030204" charset="0"/>
              </a:rPr>
              <a:t>softwares</a:t>
            </a:r>
            <a:endParaRPr lang="en-US" sz="1800" dirty="0" err="1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+mj-lt"/>
              <a:buAutoNum type="arabicParenR"/>
            </a:pP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Cambria" panose="02040503050406030204" charset="0"/>
                <a:cs typeface="Cambria" panose="02040503050406030204" charset="0"/>
              </a:rPr>
              <a:t>Class path is used by compiler and JVM to find library files</a:t>
            </a: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+mj-lt"/>
              <a:buAutoNum type="arabicParenR"/>
            </a:pP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sz="1800" dirty="0">
                <a:latin typeface="Cambria" panose="02040503050406030204" charset="0"/>
                <a:cs typeface="Cambria" panose="02040503050406030204" charset="0"/>
              </a:rPr>
              <a:t>I</a:t>
            </a:r>
            <a:r>
              <a:rPr lang="en-US" sz="1800" dirty="0">
                <a:latin typeface="Cambria" panose="02040503050406030204" charset="0"/>
                <a:cs typeface="Cambria" panose="02040503050406030204" charset="0"/>
              </a:rPr>
              <a:t>n Class path we must place .\lib\.jar file or directory path in which the class file is available</a:t>
            </a: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+mj-lt"/>
              <a:buAutoNum type="arabicParenR"/>
            </a:pP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Cambria" panose="02040503050406030204" charset="0"/>
                <a:cs typeface="Cambria" panose="02040503050406030204" charset="0"/>
              </a:rPr>
              <a:t>When we get the error -&gt; can not find symbol class Test -&gt; </a:t>
            </a:r>
            <a:r>
              <a:rPr lang="en-US" sz="1800" dirty="0" err="1">
                <a:latin typeface="Cambria" panose="02040503050406030204" charset="0"/>
                <a:cs typeface="Cambria" panose="02040503050406030204" charset="0"/>
              </a:rPr>
              <a:t>java.lang.ClassNotFoundException</a:t>
            </a:r>
            <a:r>
              <a:rPr lang="en-US" sz="1800" dirty="0">
                <a:latin typeface="Cambria" panose="02040503050406030204" charset="0"/>
                <a:cs typeface="Cambria" panose="02040503050406030204" charset="0"/>
              </a:rPr>
              <a:t>: Test then we must set class path</a:t>
            </a: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+mj-lt"/>
              <a:buAutoNum type="arabicParenR"/>
            </a:pP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Cambria" panose="02040503050406030204" charset="0"/>
                <a:cs typeface="Cambria" panose="02040503050406030204" charset="0"/>
              </a:rPr>
              <a:t>Compiler and JVM always gives first priority to Class path, </a:t>
            </a: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30" y="558800"/>
            <a:ext cx="10151110" cy="766445"/>
          </a:xfrm>
        </p:spPr>
        <p:txBody>
          <a:bodyPr anchor="t">
            <a:normAutofit/>
          </a:bodyPr>
          <a:lstStyle/>
          <a:p>
            <a:r>
              <a:rPr lang="en-US" b="1" i="0" dirty="0">
                <a:cs typeface="+mj-lt"/>
              </a:rPr>
              <a:t>Path v/s Class path</a:t>
            </a:r>
            <a:r>
              <a:rPr lang="en-US" b="1" i="0" dirty="0">
                <a:latin typeface="Söhne"/>
              </a:rPr>
              <a:t>  </a:t>
            </a:r>
            <a:endParaRPr lang="en-IN" b="1" i="0" dirty="0">
              <a:latin typeface="Söhne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40" y="1422127"/>
            <a:ext cx="5057192" cy="4288971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Verdana" panose="020B0604030504040204" charset="0"/>
                <a:cs typeface="Verdana" panose="020B0604030504040204" charset="0"/>
              </a:rPr>
              <a:t>Path</a:t>
            </a:r>
            <a:r>
              <a:rPr lang="en-IN" sz="2400" b="1" dirty="0">
                <a:latin typeface="Söhne"/>
              </a:rPr>
              <a:t> :</a:t>
            </a:r>
            <a:endParaRPr lang="en-IN" sz="2400" b="1" dirty="0">
              <a:latin typeface="Söhne"/>
            </a:endParaRPr>
          </a:p>
          <a:p>
            <a:endParaRPr lang="en-IN" sz="2400" b="1" dirty="0">
              <a:latin typeface="Söhne"/>
            </a:endParaRPr>
          </a:p>
          <a:p>
            <a:pPr marL="457200" indent="-457200">
              <a:buAutoNum type="arabicParenR"/>
            </a:pPr>
            <a:r>
              <a:rPr lang="en-US" sz="1800" dirty="0">
                <a:latin typeface="Cambria" panose="02040503050406030204" charset="0"/>
                <a:cs typeface="Cambria" panose="02040503050406030204" charset="0"/>
              </a:rPr>
              <a:t>It is used for finding binary files of a software</a:t>
            </a: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AutoNum type="arabicParenR"/>
            </a:pP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AutoNum type="arabicParenR"/>
            </a:pPr>
            <a:r>
              <a:rPr lang="en-US" sz="1800" dirty="0">
                <a:latin typeface="Cambria" panose="02040503050406030204" charset="0"/>
                <a:cs typeface="Cambria" panose="02040503050406030204" charset="0"/>
              </a:rPr>
              <a:t>Path is used by CMD prompt for finding binary files</a:t>
            </a: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AutoNum type="arabicParenR"/>
            </a:pPr>
            <a:r>
              <a:rPr lang="en-US" sz="1800" dirty="0">
                <a:latin typeface="Cambria" panose="02040503050406030204" charset="0"/>
                <a:cs typeface="Cambria" panose="02040503050406030204" charset="0"/>
              </a:rPr>
              <a:t>In path variable we must place .\bin folder path </a:t>
            </a: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AutoNum type="arabicParenR"/>
            </a:pP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AutoNum type="arabicParenR"/>
            </a:pPr>
            <a:r>
              <a:rPr lang="en-US" sz="1800" dirty="0">
                <a:latin typeface="Cambria" panose="02040503050406030204" charset="0"/>
                <a:cs typeface="Cambria" panose="02040503050406030204" charset="0"/>
              </a:rPr>
              <a:t>When we get the error '---' is not recognized, we must set path variable</a:t>
            </a: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AutoNum type="arabicParenR"/>
            </a:pP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AutoNum type="arabicParenR"/>
            </a:pPr>
            <a:r>
              <a:rPr lang="en-US" sz="1800" dirty="0">
                <a:latin typeface="Cambria" panose="02040503050406030204" charset="0"/>
                <a:cs typeface="Cambria" panose="02040503050406030204" charset="0"/>
              </a:rPr>
              <a:t>CMD prompt gives first priority to CWD(current working  directory)</a:t>
            </a:r>
            <a:endParaRPr lang="en-US" sz="1800" dirty="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en-IN" sz="1800" dirty="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278)"/>
          <p:cNvPicPr>
            <a:picLocks noChangeAspect="1"/>
          </p:cNvPicPr>
          <p:nvPr>
            <p:ph idx="1"/>
          </p:nvPr>
        </p:nvPicPr>
        <p:blipFill>
          <a:blip r:embed="rId1"/>
          <a:srcRect l="26957" t="29151" r="52230" b="435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Teach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78408" y="1645522"/>
            <a:ext cx="3840852" cy="3840852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522095" y="1853565"/>
            <a:ext cx="4032885" cy="4125595"/>
          </a:xfrm>
        </p:spPr>
        <p:txBody>
          <a:bodyPr>
            <a:normAutofit/>
          </a:bodyPr>
          <a:lstStyle/>
          <a:p>
            <a:r>
              <a:rPr lang="en-US" dirty="0"/>
              <a:t>&gt;</a:t>
            </a:r>
            <a:r>
              <a:rPr lang="en-US" sz="2800" dirty="0">
                <a:latin typeface="Cambria" panose="02040503050406030204" charset="0"/>
                <a:cs typeface="Cambria" panose="02040503050406030204" charset="0"/>
              </a:rPr>
              <a:t> Introduction </a:t>
            </a:r>
            <a:endParaRPr lang="en-US" sz="28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800" dirty="0">
                <a:latin typeface="Cambria" panose="02040503050406030204" charset="0"/>
                <a:cs typeface="Cambria" panose="02040503050406030204" charset="0"/>
              </a:rPr>
              <a:t>        - Path</a:t>
            </a:r>
            <a:endParaRPr lang="en-US" sz="28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800" dirty="0">
                <a:latin typeface="Cambria" panose="02040503050406030204" charset="0"/>
                <a:cs typeface="Cambria" panose="02040503050406030204" charset="0"/>
              </a:rPr>
              <a:t>        - Class Path</a:t>
            </a:r>
            <a:endParaRPr lang="en-US" sz="28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800" dirty="0">
                <a:latin typeface="Cambria" panose="02040503050406030204" charset="0"/>
                <a:cs typeface="Cambria" panose="02040503050406030204" charset="0"/>
              </a:rPr>
              <a:t>&gt; How to set Path</a:t>
            </a:r>
            <a:endParaRPr lang="en-US" sz="28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800" dirty="0">
                <a:latin typeface="Cambria" panose="02040503050406030204" charset="0"/>
                <a:cs typeface="Cambria" panose="02040503050406030204" charset="0"/>
              </a:rPr>
              <a:t>&gt; How to set Class path</a:t>
            </a:r>
            <a:endParaRPr lang="en-US" sz="28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800" dirty="0">
                <a:latin typeface="Cambria" panose="02040503050406030204" charset="0"/>
                <a:cs typeface="Cambria" panose="02040503050406030204" charset="0"/>
              </a:rPr>
              <a:t>&gt; Path Vs Class Path</a:t>
            </a:r>
            <a:endParaRPr lang="en-US" sz="2800" dirty="0"/>
          </a:p>
          <a:p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335" y="710565"/>
            <a:ext cx="10366375" cy="1049020"/>
          </a:xfrm>
        </p:spPr>
        <p:txBody>
          <a:bodyPr anchor="t">
            <a:normAutofit/>
          </a:bodyPr>
          <a:lstStyle/>
          <a:p>
            <a:pPr algn="ctr"/>
            <a:r>
              <a:rPr lang="en-IN" sz="3600" b="1" i="0">
                <a:effectLst/>
              </a:rPr>
              <a:t>Contents</a:t>
            </a:r>
            <a:r>
              <a:rPr lang="en-US" sz="3600" b="1"/>
              <a:t>  </a:t>
            </a:r>
            <a:endParaRPr lang="en-IN" sz="36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3525"/>
            <a:ext cx="10972800" cy="941070"/>
          </a:xfrm>
        </p:spPr>
        <p:txBody>
          <a:bodyPr/>
          <a:p>
            <a:pPr algn="l"/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9705"/>
            <a:ext cx="10972800" cy="5908040"/>
          </a:xfrm>
        </p:spPr>
        <p:txBody>
          <a:bodyPr/>
          <a:p>
            <a:pPr algn="ctr"/>
            <a:r>
              <a:rPr lang="en-US" sz="3600" b="1"/>
              <a:t>what is Path and Class Path</a:t>
            </a:r>
            <a:endParaRPr lang="en-US" sz="3600" b="1"/>
          </a:p>
          <a:p>
            <a:pPr>
              <a:buFont typeface="Wingdings" panose="05000000000000000000" charset="0"/>
              <a:buChar char="q"/>
            </a:pPr>
            <a:r>
              <a:rPr lang="en-US" sz="2800"/>
              <a:t>Both Path and Class Path are environmental variables in java</a:t>
            </a:r>
            <a:r>
              <a:rPr lang="en-US"/>
              <a:t>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 sz="2800"/>
              <a:t>To find the location of files</a:t>
            </a:r>
            <a:r>
              <a:rPr lang="en-US"/>
              <a:t>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US" b="1"/>
              <a:t>Path </a:t>
            </a:r>
            <a:r>
              <a:rPr lang="en-US"/>
              <a:t>	=&gt; Helps to  OS to find executable files.</a:t>
            </a:r>
            <a:endParaRPr 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US" b="1"/>
              <a:t>Class Path</a:t>
            </a:r>
            <a:r>
              <a:rPr lang="en-US"/>
              <a:t> =&gt; Helps the class loader to locate the class files.</a:t>
            </a:r>
            <a:endParaRPr lang="en-US"/>
          </a:p>
          <a:p>
            <a:pPr marL="457200" lvl="1" indent="0">
              <a:buFont typeface="Wingdings" panose="05000000000000000000" charset="0"/>
              <a:buNone/>
            </a:pPr>
            <a:endParaRPr 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US" b="1"/>
              <a:t>NOTE </a:t>
            </a:r>
            <a:r>
              <a:rPr lang="en-US"/>
              <a:t>: In IDEs like Eclipse, no need to set path to compile and run the java programs</a:t>
            </a:r>
            <a:endParaRPr lang="en-US"/>
          </a:p>
          <a:p>
            <a:pPr marL="457200" lvl="1" indent="0">
              <a:buFont typeface="Wingdings" panose="05000000000000000000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540" y="433705"/>
            <a:ext cx="5332095" cy="959485"/>
          </a:xfrm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cs typeface="+mj-lt"/>
              </a:rPr>
              <a:t>How to set PATH</a:t>
            </a:r>
            <a:endParaRPr lang="en-IN" sz="3200" b="1" i="0" dirty="0">
              <a:latin typeface="Söhne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3495" y="1564640"/>
            <a:ext cx="10681335" cy="5293360"/>
          </a:xfrm>
        </p:spPr>
        <p:txBody>
          <a:bodyPr/>
          <a:lstStyle/>
          <a:p>
            <a:pPr marL="0" indent="0">
              <a:buNone/>
            </a:pPr>
            <a:r>
              <a:rPr lang="en-US" altLang="en-IN" b="1" dirty="0"/>
              <a:t>Path </a:t>
            </a:r>
            <a:r>
              <a:rPr lang="en-US" altLang="en-IN" dirty="0"/>
              <a:t>:</a:t>
            </a:r>
            <a:endParaRPr lang="en-US" altLang="en-IN" dirty="0"/>
          </a:p>
          <a:p>
            <a:pPr marL="0" indent="0">
              <a:buNone/>
            </a:pPr>
            <a:endParaRPr lang="en-US" altLang="en-IN" dirty="0"/>
          </a:p>
          <a:p>
            <a:pPr marL="0" indent="457200">
              <a:buNone/>
            </a:pPr>
            <a:r>
              <a:rPr lang="en-US" altLang="en-IN" sz="2400" dirty="0"/>
              <a:t>Path is an environmental variable used to find and locate binary files like “java” and “javac”.</a:t>
            </a:r>
            <a:endParaRPr lang="en-US" altLang="en-IN" sz="2400" dirty="0"/>
          </a:p>
          <a:p>
            <a:pPr marL="0" indent="457200">
              <a:buNone/>
            </a:pPr>
            <a:endParaRPr lang="en-US" altLang="en-IN" dirty="0"/>
          </a:p>
          <a:p>
            <a:pPr marL="0" indent="457200">
              <a:buNone/>
            </a:pPr>
            <a:r>
              <a:rPr lang="en-US" altLang="en-IN" sz="2400" b="1" dirty="0"/>
              <a:t>We can set the path in two ways</a:t>
            </a:r>
            <a:r>
              <a:rPr lang="en-US" altLang="en-IN" sz="2400" dirty="0"/>
              <a:t>:</a:t>
            </a:r>
            <a:endParaRPr lang="en-US" altLang="en-IN" sz="2400" dirty="0"/>
          </a:p>
          <a:p>
            <a:pPr marL="0" indent="457200">
              <a:buNone/>
            </a:pPr>
            <a:r>
              <a:rPr lang="en-US" altLang="en-IN" sz="2400" dirty="0"/>
              <a:t>     1</a:t>
            </a:r>
            <a:r>
              <a:rPr lang="en-US" altLang="en-IN" dirty="0"/>
              <a:t>. </a:t>
            </a:r>
            <a:r>
              <a:rPr lang="en-US" altLang="en-IN" sz="2400" dirty="0"/>
              <a:t>Through command prompt (temporary)</a:t>
            </a:r>
            <a:endParaRPr lang="en-US" altLang="en-IN" sz="2400" dirty="0"/>
          </a:p>
          <a:p>
            <a:pPr marL="0" indent="457200">
              <a:buNone/>
            </a:pPr>
            <a:r>
              <a:rPr lang="en-US" altLang="en-IN" sz="2400" dirty="0"/>
              <a:t>     2. Through environmental variables (permanent)</a:t>
            </a:r>
            <a:endParaRPr lang="en-US" altLang="en-IN" sz="2400" dirty="0"/>
          </a:p>
          <a:p>
            <a:pPr marL="0" indent="457200">
              <a:buNone/>
            </a:pPr>
            <a:endParaRPr lang="en-US" altLang="en-IN" sz="2400" dirty="0"/>
          </a:p>
          <a:p>
            <a:pPr marL="2286000" lvl="5" indent="457200">
              <a:buNone/>
            </a:pPr>
            <a:r>
              <a:rPr lang="en-US" altLang="en-IN" dirty="0"/>
              <a:t> </a:t>
            </a:r>
            <a:endParaRPr lang="en-US" alt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Setting up through CMD prompt</a:t>
            </a:r>
            <a:endParaRPr 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285115" y="4173220"/>
            <a:ext cx="8261985" cy="2484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</a:t>
            </a:r>
            <a:r>
              <a:rPr lang="en-US"/>
              <a:t>Command to know wheather the path has been set or not  :</a:t>
            </a:r>
            <a:endParaRPr lang="en-US"/>
          </a:p>
          <a:p>
            <a:endParaRPr lang="en-US"/>
          </a:p>
          <a:p>
            <a:pPr algn="l"/>
            <a:r>
              <a:rPr lang="en-US"/>
              <a:t>        &gt;</a:t>
            </a:r>
            <a:r>
              <a:rPr lang="en-US" b="1"/>
              <a:t> echo %PATH%</a:t>
            </a:r>
            <a:endParaRPr lang="en-US"/>
          </a:p>
          <a:p>
            <a:endParaRPr lang="en-US"/>
          </a:p>
          <a:p>
            <a:r>
              <a:rPr lang="en-US"/>
              <a:t>Command to set the path :</a:t>
            </a:r>
            <a:endParaRPr lang="en-US"/>
          </a:p>
          <a:p>
            <a:endParaRPr lang="en-US"/>
          </a:p>
          <a:p>
            <a:r>
              <a:rPr lang="en-US"/>
              <a:t>      &gt; </a:t>
            </a:r>
            <a:r>
              <a:rPr lang="en-US" b="1"/>
              <a:t>set PATH = %PATH% ; C:\Program Files\Java\jdk-21\bin</a:t>
            </a:r>
            <a:endParaRPr lang="en-US" b="1"/>
          </a:p>
          <a:p>
            <a:pPr indent="457200"/>
            <a:endParaRPr lang="en-US"/>
          </a:p>
          <a:p>
            <a:pPr indent="457200"/>
            <a:endParaRPr lang="en-US"/>
          </a:p>
          <a:p>
            <a:pPr indent="457200"/>
            <a:r>
              <a:rPr lang="en-US"/>
              <a:t> </a:t>
            </a:r>
            <a:endParaRPr lang="en-US"/>
          </a:p>
        </p:txBody>
      </p:sp>
      <p:pic>
        <p:nvPicPr>
          <p:cNvPr id="7" name="Content Placeholder 6" descr="Screenshot (273)"/>
          <p:cNvPicPr>
            <a:picLocks noChangeAspect="1"/>
          </p:cNvPicPr>
          <p:nvPr>
            <p:ph idx="1"/>
          </p:nvPr>
        </p:nvPicPr>
        <p:blipFill>
          <a:blip r:embed="rId1"/>
          <a:srcRect l="23649" t="34526" r="37083" b="42354"/>
          <a:stretch>
            <a:fillRect/>
          </a:stretch>
        </p:blipFill>
        <p:spPr>
          <a:xfrm>
            <a:off x="7531100" y="4172585"/>
            <a:ext cx="4520565" cy="2599055"/>
          </a:xfrm>
          <a:prstGeom prst="rect">
            <a:avLst/>
          </a:prstGeom>
        </p:spPr>
      </p:pic>
      <p:pic>
        <p:nvPicPr>
          <p:cNvPr id="9" name="Picture 8" descr="Screenshot (275)"/>
          <p:cNvPicPr>
            <a:picLocks noChangeAspect="1"/>
          </p:cNvPicPr>
          <p:nvPr/>
        </p:nvPicPr>
        <p:blipFill>
          <a:blip r:embed="rId2"/>
          <a:srcRect t="8431" r="1286" b="51149"/>
          <a:stretch>
            <a:fillRect/>
          </a:stretch>
        </p:blipFill>
        <p:spPr>
          <a:xfrm>
            <a:off x="156845" y="1302385"/>
            <a:ext cx="12035155" cy="2770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Setting up through </a:t>
            </a:r>
            <a:r>
              <a:rPr lang="en-US" altLang="en-IN" sz="4000" dirty="0">
                <a:sym typeface="+mn-ea"/>
              </a:rPr>
              <a:t>environmental variables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Go To Settings</a:t>
            </a:r>
            <a:endParaRPr lang="en-US" sz="2000"/>
          </a:p>
          <a:p>
            <a:pPr marL="914400" lvl="2" indent="0">
              <a:buNone/>
            </a:pPr>
            <a:r>
              <a:rPr lang="en-US" sz="2000"/>
              <a:t>| </a:t>
            </a:r>
            <a:endParaRPr lang="en-US" sz="2000"/>
          </a:p>
          <a:p>
            <a:r>
              <a:rPr lang="en-US" sz="2000"/>
              <a:t>Click on </a:t>
            </a:r>
            <a:r>
              <a:rPr lang="en-US" altLang="en-IN" sz="2000" dirty="0">
                <a:sym typeface="+mn-ea"/>
              </a:rPr>
              <a:t>environmental variables</a:t>
            </a:r>
            <a:endParaRPr lang="en-US" altLang="en-IN" sz="2000" dirty="0">
              <a:sym typeface="+mn-ea"/>
            </a:endParaRPr>
          </a:p>
          <a:p>
            <a:pPr marL="914400" lvl="2" indent="0">
              <a:buNone/>
            </a:pPr>
            <a:r>
              <a:rPr lang="en-US" altLang="en-IN" sz="2000" dirty="0">
                <a:sym typeface="+mn-ea"/>
              </a:rPr>
              <a:t>|</a:t>
            </a:r>
            <a:endParaRPr lang="en-US" altLang="en-IN" sz="2000" dirty="0">
              <a:sym typeface="+mn-ea"/>
            </a:endParaRPr>
          </a:p>
          <a:p>
            <a:r>
              <a:rPr lang="en-US" altLang="en-IN" sz="2000" dirty="0">
                <a:sym typeface="+mn-ea"/>
              </a:rPr>
              <a:t> Find the “Path Variable” under “System variables” and click “edit”</a:t>
            </a:r>
            <a:endParaRPr lang="en-US" altLang="en-IN" sz="2000" dirty="0">
              <a:sym typeface="+mn-ea"/>
            </a:endParaRPr>
          </a:p>
          <a:p>
            <a:pPr marL="914400" lvl="2" indent="0">
              <a:buNone/>
            </a:pPr>
            <a:r>
              <a:rPr lang="en-US" altLang="en-IN" sz="2000" dirty="0">
                <a:sym typeface="+mn-ea"/>
              </a:rPr>
              <a:t>|</a:t>
            </a:r>
            <a:endParaRPr lang="en-US" altLang="en-IN" sz="2000" dirty="0">
              <a:sym typeface="+mn-ea"/>
            </a:endParaRPr>
          </a:p>
          <a:p>
            <a:r>
              <a:rPr lang="en-US" altLang="en-IN" sz="2000" dirty="0">
                <a:sym typeface="+mn-ea"/>
              </a:rPr>
              <a:t>click “new” and add path upto “bin” directory</a:t>
            </a:r>
            <a:endParaRPr lang="en-US" altLang="en-IN" sz="2000" dirty="0">
              <a:sym typeface="+mn-ea"/>
            </a:endParaRPr>
          </a:p>
          <a:p>
            <a:pPr marL="914400" lvl="2" indent="0">
              <a:buNone/>
            </a:pPr>
            <a:r>
              <a:rPr lang="en-US" altLang="en-IN" sz="2000" dirty="0">
                <a:sym typeface="+mn-ea"/>
              </a:rPr>
              <a:t>|.</a:t>
            </a:r>
            <a:endParaRPr lang="en-US" altLang="en-IN" sz="2000" dirty="0">
              <a:sym typeface="+mn-ea"/>
            </a:endParaRPr>
          </a:p>
          <a:p>
            <a:r>
              <a:rPr lang="en-US" altLang="en-IN" sz="2000" dirty="0">
                <a:sym typeface="+mn-ea"/>
              </a:rPr>
              <a:t>for example : </a:t>
            </a:r>
            <a:r>
              <a:rPr lang="en-US" sz="2000">
                <a:sym typeface="+mn-ea"/>
              </a:rPr>
              <a:t>C:\Program Files\Java\jdk-21\bin</a:t>
            </a:r>
            <a:endParaRPr lang="en-US" sz="2000">
              <a:sym typeface="+mn-ea"/>
            </a:endParaRPr>
          </a:p>
          <a:p>
            <a:pPr marL="914400" lvl="2" indent="0">
              <a:buNone/>
            </a:pPr>
            <a:r>
              <a:rPr lang="en-US" sz="2000"/>
              <a:t>|</a:t>
            </a:r>
            <a:endParaRPr lang="en-US" sz="2000"/>
          </a:p>
          <a:p>
            <a:r>
              <a:rPr lang="en-US" altLang="en-IN" sz="2000" dirty="0">
                <a:sym typeface="+mn-ea"/>
              </a:rPr>
              <a:t>Apply changes . Click “Ok”  and close the window</a:t>
            </a:r>
            <a:endParaRPr lang="en-US" altLang="en-IN" sz="2000" dirty="0">
              <a:sym typeface="+mn-ea"/>
            </a:endParaRPr>
          </a:p>
          <a:p>
            <a:pPr marL="0" indent="0">
              <a:buNone/>
            </a:pPr>
            <a:r>
              <a:rPr lang="en-US" altLang="en-IN" sz="2400" dirty="0">
                <a:sym typeface="+mn-ea"/>
              </a:rPr>
              <a:t> </a:t>
            </a:r>
            <a:endParaRPr lang="en-US" altLang="en-IN" sz="2400" dirty="0">
              <a:sym typeface="+mn-ea"/>
            </a:endParaRPr>
          </a:p>
          <a:p>
            <a:endParaRPr lang="en-US" altLang="en-IN" sz="1350" dirty="0">
              <a:sym typeface="+mn-ea"/>
            </a:endParaRPr>
          </a:p>
          <a:p>
            <a:pPr lvl="2"/>
            <a:endParaRPr lang="en-US" sz="1350"/>
          </a:p>
          <a:p>
            <a:endParaRPr lang="en-US" sz="1800"/>
          </a:p>
        </p:txBody>
      </p:sp>
      <p:pic>
        <p:nvPicPr>
          <p:cNvPr id="5" name="Picture 4" descr="path3"/>
          <p:cNvPicPr>
            <a:picLocks noChangeAspect="1"/>
          </p:cNvPicPr>
          <p:nvPr/>
        </p:nvPicPr>
        <p:blipFill>
          <a:blip r:embed="rId1"/>
          <a:srcRect t="-5148" r="45195"/>
          <a:stretch>
            <a:fillRect/>
          </a:stretch>
        </p:blipFill>
        <p:spPr>
          <a:xfrm>
            <a:off x="9194800" y="3289935"/>
            <a:ext cx="2997200" cy="3471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dirty="0">
                <a:cs typeface="+mj-lt"/>
                <a:sym typeface="+mn-ea"/>
              </a:rPr>
              <a:t>How to set CLASS PATH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9050"/>
            <a:ext cx="10972800" cy="4837430"/>
          </a:xfrm>
        </p:spPr>
        <p:txBody>
          <a:bodyPr/>
          <a:p>
            <a:pPr marL="0" indent="0">
              <a:buNone/>
            </a:pPr>
            <a:r>
              <a:rPr lang="en-US" altLang="en-IN" b="1" dirty="0">
                <a:sym typeface="+mn-ea"/>
              </a:rPr>
              <a:t>Class Path </a:t>
            </a:r>
            <a:r>
              <a:rPr lang="en-US" altLang="en-IN" dirty="0">
                <a:sym typeface="+mn-ea"/>
              </a:rPr>
              <a:t>:</a:t>
            </a:r>
            <a:endParaRPr lang="en-US" altLang="en-IN" dirty="0"/>
          </a:p>
          <a:p>
            <a:pPr marL="0" indent="0">
              <a:buNone/>
            </a:pPr>
            <a:endParaRPr lang="en-US" altLang="en-IN" dirty="0"/>
          </a:p>
          <a:p>
            <a:pPr marL="0" indent="457200">
              <a:buNone/>
            </a:pPr>
            <a:r>
              <a:rPr lang="en-US" altLang="en-IN" dirty="0">
                <a:sym typeface="+mn-ea"/>
              </a:rPr>
              <a:t>Class Path is an environmental variable used by the system to locate and load the java byte codes which are stored in the .class files.</a:t>
            </a:r>
            <a:endParaRPr lang="en-US" altLang="en-IN" dirty="0">
              <a:sym typeface="+mn-ea"/>
            </a:endParaRPr>
          </a:p>
          <a:p>
            <a:pPr marL="0" indent="457200">
              <a:buNone/>
            </a:pPr>
            <a:endParaRPr lang="en-US" altLang="en-IN" dirty="0"/>
          </a:p>
          <a:p>
            <a:pPr marL="457200" lvl="1" indent="457200">
              <a:buNone/>
            </a:pPr>
            <a:r>
              <a:rPr lang="en-US" altLang="en-IN" b="1" dirty="0">
                <a:sym typeface="+mn-ea"/>
              </a:rPr>
              <a:t>We can set the class path in two ways</a:t>
            </a:r>
            <a:r>
              <a:rPr lang="en-US" altLang="en-IN" dirty="0">
                <a:sym typeface="+mn-ea"/>
              </a:rPr>
              <a:t>:</a:t>
            </a:r>
            <a:endParaRPr lang="en-US" altLang="en-IN" dirty="0"/>
          </a:p>
          <a:p>
            <a:pPr marL="0" indent="457200">
              <a:buNone/>
            </a:pPr>
            <a:r>
              <a:rPr lang="en-US" altLang="en-IN" dirty="0">
                <a:sym typeface="+mn-ea"/>
              </a:rPr>
              <a:t>     1</a:t>
            </a:r>
            <a:r>
              <a:rPr lang="en-US" altLang="en-IN" dirty="0">
                <a:sym typeface="+mn-ea"/>
              </a:rPr>
              <a:t>. Through command prompt (temporary)</a:t>
            </a:r>
            <a:endParaRPr lang="en-US" altLang="en-IN" dirty="0"/>
          </a:p>
          <a:p>
            <a:pPr marL="0" indent="457200">
              <a:buNone/>
            </a:pPr>
            <a:r>
              <a:rPr lang="en-US" altLang="en-IN" dirty="0">
                <a:sym typeface="+mn-ea"/>
              </a:rPr>
              <a:t>     2. Through environmental variables (permanent)</a:t>
            </a:r>
            <a:endParaRPr lang="en-US" altLang="en-IN" dirty="0"/>
          </a:p>
          <a:p>
            <a:pPr marL="0" indent="457200">
              <a:buNone/>
            </a:pPr>
            <a:endParaRPr lang="en-US" alt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sym typeface="+mn-ea"/>
              </a:rPr>
              <a:t>Setting up through CMD prompt</a:t>
            </a:r>
            <a:r>
              <a:rPr lang="en-US" b="1" dirty="0">
                <a:cs typeface="+mj-lt"/>
              </a:rPr>
              <a:t> </a:t>
            </a:r>
            <a:endParaRPr lang="en-IN" b="1" dirty="0">
              <a:latin typeface="Söhne"/>
            </a:endParaRPr>
          </a:p>
        </p:txBody>
      </p:sp>
      <p:pic>
        <p:nvPicPr>
          <p:cNvPr id="4" name="Content Placeholder 3" descr="Screenshot (276)"/>
          <p:cNvPicPr>
            <a:picLocks noChangeAspect="1"/>
          </p:cNvPicPr>
          <p:nvPr>
            <p:ph idx="1"/>
          </p:nvPr>
        </p:nvPicPr>
        <p:blipFill>
          <a:blip r:embed="rId1"/>
          <a:srcRect l="9978" t="20274" r="22058" b="34242"/>
          <a:stretch>
            <a:fillRect/>
          </a:stretch>
        </p:blipFill>
        <p:spPr>
          <a:xfrm>
            <a:off x="409575" y="1573530"/>
            <a:ext cx="5830570" cy="2308860"/>
          </a:xfrm>
          <a:prstGeom prst="rect">
            <a:avLst/>
          </a:prstGeom>
        </p:spPr>
      </p:pic>
      <p:pic>
        <p:nvPicPr>
          <p:cNvPr id="5" name="Picture 4" descr="Screenshot (277)"/>
          <p:cNvPicPr>
            <a:picLocks noChangeAspect="1"/>
          </p:cNvPicPr>
          <p:nvPr/>
        </p:nvPicPr>
        <p:blipFill>
          <a:blip r:embed="rId2"/>
          <a:srcRect l="11891" t="29019" r="42995" b="44265"/>
          <a:stretch>
            <a:fillRect/>
          </a:stretch>
        </p:blipFill>
        <p:spPr>
          <a:xfrm>
            <a:off x="6341110" y="1573530"/>
            <a:ext cx="5746115" cy="23094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58850" y="4215130"/>
            <a:ext cx="10441940" cy="2417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ym typeface="+mn-ea"/>
              </a:rPr>
              <a:t>     Command to know wheather the class path has been set or not  :</a:t>
            </a:r>
            <a:endParaRPr lang="en-US"/>
          </a:p>
          <a:p>
            <a:endParaRPr lang="en-US"/>
          </a:p>
          <a:p>
            <a:pPr algn="l"/>
            <a:r>
              <a:rPr lang="en-US">
                <a:sym typeface="+mn-ea"/>
              </a:rPr>
              <a:t>             &gt;</a:t>
            </a:r>
            <a:r>
              <a:rPr lang="en-US" b="1">
                <a:sym typeface="+mn-ea"/>
              </a:rPr>
              <a:t> echo %CLASSPATH%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     Command to set the class path :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            &gt; </a:t>
            </a:r>
            <a:r>
              <a:rPr lang="en-US" b="1">
                <a:sym typeface="+mn-ea"/>
              </a:rPr>
              <a:t>set  CLASSPATH = %CLASSPATH% ; path(where .class files are present)</a:t>
            </a:r>
            <a:endParaRPr lang="en-US" b="1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sym typeface="+mn-ea"/>
              </a:rPr>
              <a:t>Setting up through </a:t>
            </a:r>
            <a:r>
              <a:rPr lang="en-US" altLang="en-IN" sz="4000" dirty="0">
                <a:sym typeface="+mn-ea"/>
              </a:rPr>
              <a:t>environmental variables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sym typeface="+mn-ea"/>
              </a:rPr>
              <a:t>Go To Settings</a:t>
            </a:r>
            <a:endParaRPr lang="en-US" sz="2400"/>
          </a:p>
          <a:p>
            <a:pPr marL="914400" lvl="2" indent="0">
              <a:buNone/>
            </a:pPr>
            <a:r>
              <a:rPr lang="en-US" sz="2400">
                <a:sym typeface="+mn-ea"/>
              </a:rPr>
              <a:t>| </a:t>
            </a:r>
            <a:endParaRPr lang="en-US" sz="2400"/>
          </a:p>
          <a:p>
            <a:r>
              <a:rPr lang="en-US" sz="2400">
                <a:sym typeface="+mn-ea"/>
              </a:rPr>
              <a:t>Click on </a:t>
            </a:r>
            <a:r>
              <a:rPr lang="en-US" altLang="en-IN" sz="2400" dirty="0">
                <a:sym typeface="+mn-ea"/>
              </a:rPr>
              <a:t>environmental variables</a:t>
            </a:r>
            <a:endParaRPr lang="en-US" altLang="en-IN" sz="2400" dirty="0">
              <a:sym typeface="+mn-ea"/>
            </a:endParaRPr>
          </a:p>
          <a:p>
            <a:pPr marL="914400" lvl="2" indent="0">
              <a:buNone/>
            </a:pPr>
            <a:r>
              <a:rPr lang="en-US" altLang="en-IN" sz="2400" dirty="0">
                <a:sym typeface="+mn-ea"/>
              </a:rPr>
              <a:t>|</a:t>
            </a:r>
            <a:endParaRPr lang="en-US" altLang="en-IN" sz="2400" dirty="0">
              <a:sym typeface="+mn-ea"/>
            </a:endParaRPr>
          </a:p>
          <a:p>
            <a:r>
              <a:rPr lang="en-US" altLang="en-IN" sz="2400" dirty="0">
                <a:sym typeface="+mn-ea"/>
              </a:rPr>
              <a:t> click “new”  under “System variables” and provide “variable name and value”</a:t>
            </a:r>
            <a:endParaRPr lang="en-US" altLang="en-IN" sz="2400" dirty="0">
              <a:sym typeface="+mn-ea"/>
            </a:endParaRPr>
          </a:p>
          <a:p>
            <a:pPr marL="914400" lvl="2" indent="0">
              <a:buNone/>
            </a:pPr>
            <a:r>
              <a:rPr lang="en-US" altLang="en-IN" sz="2400" dirty="0">
                <a:sym typeface="+mn-ea"/>
              </a:rPr>
              <a:t>|</a:t>
            </a:r>
            <a:endParaRPr lang="en-US" altLang="en-IN" sz="2400" dirty="0">
              <a:sym typeface="+mn-ea"/>
            </a:endParaRPr>
          </a:p>
          <a:p>
            <a:pPr marL="914400" lvl="2" indent="0">
              <a:buNone/>
            </a:pPr>
            <a:r>
              <a:rPr lang="en-US" altLang="en-IN" dirty="0">
                <a:sym typeface="+mn-ea"/>
              </a:rPr>
              <a:t>for example : variable name : CLASSPATH</a:t>
            </a:r>
            <a:endParaRPr lang="en-US" altLang="en-IN" dirty="0">
              <a:sym typeface="+mn-ea"/>
            </a:endParaRPr>
          </a:p>
          <a:p>
            <a:pPr marL="2286000" lvl="5" indent="457200">
              <a:buNone/>
            </a:pPr>
            <a:r>
              <a:rPr lang="en-US" altLang="en-IN" sz="2400" dirty="0">
                <a:sym typeface="+mn-ea"/>
              </a:rPr>
              <a:t> variable value : Path(where .class files are present</a:t>
            </a:r>
            <a:endParaRPr lang="en-US" altLang="en-IN" sz="2400" dirty="0">
              <a:sym typeface="+mn-ea"/>
            </a:endParaRPr>
          </a:p>
          <a:p>
            <a:pPr marL="914400" lvl="2" indent="0">
              <a:buNone/>
            </a:pPr>
            <a:r>
              <a:rPr lang="en-US" sz="2400">
                <a:sym typeface="+mn-ea"/>
              </a:rPr>
              <a:t>|</a:t>
            </a:r>
            <a:endParaRPr lang="en-US" sz="2400"/>
          </a:p>
          <a:p>
            <a:r>
              <a:rPr lang="en-US" altLang="en-IN" sz="2400" dirty="0">
                <a:sym typeface="+mn-ea"/>
              </a:rPr>
              <a:t>Apply changes . Click “Ok”  and close the window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3756</Words>
  <Application>WPS Presentation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Bahnschrift Light SemiCondensed</vt:lpstr>
      <vt:lpstr>Cambria</vt:lpstr>
      <vt:lpstr>Wingdings</vt:lpstr>
      <vt:lpstr>Söhne</vt:lpstr>
      <vt:lpstr>Segoe Print</vt:lpstr>
      <vt:lpstr>Verdana</vt:lpstr>
      <vt:lpstr>Microsoft YaHei</vt:lpstr>
      <vt:lpstr>Arial Unicode MS</vt:lpstr>
      <vt:lpstr>Calibri</vt:lpstr>
      <vt:lpstr>Business Cooperate</vt:lpstr>
      <vt:lpstr>Understanding  Path and Class Path  in  Java</vt:lpstr>
      <vt:lpstr>Contents  </vt:lpstr>
      <vt:lpstr>Introduction</vt:lpstr>
      <vt:lpstr>How to set PATH</vt:lpstr>
      <vt:lpstr>Setting up through CMD prompt</vt:lpstr>
      <vt:lpstr>Setting up through environmental variables</vt:lpstr>
      <vt:lpstr>How to set CLASS PATH</vt:lpstr>
      <vt:lpstr>Setting up through CMD prompt </vt:lpstr>
      <vt:lpstr>Setting up through environmental variables</vt:lpstr>
      <vt:lpstr>PowerPoint 演示文稿</vt:lpstr>
      <vt:lpstr> </vt:lpstr>
      <vt:lpstr>Path v/s Class path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Path and Class Path in Java</dc:title>
  <dc:creator>MANOJ B--PVKK</dc:creator>
  <cp:lastModifiedBy>Jyothi</cp:lastModifiedBy>
  <cp:revision>12</cp:revision>
  <dcterms:created xsi:type="dcterms:W3CDTF">2023-12-18T04:11:00Z</dcterms:created>
  <dcterms:modified xsi:type="dcterms:W3CDTF">2023-12-19T08:27:09Z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6B3F7C635EA74020BCBC4FF875897191_13</vt:lpwstr>
  </property>
  <property fmtid="{D5CDD505-2E9C-101B-9397-08002B2CF9AE}" pid="3" name="KSOProductBuildVer">
    <vt:lpwstr>1033-12.2.0.13359</vt:lpwstr>
  </property>
</Properties>
</file>