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9"/>
  </p:notesMasterIdLst>
  <p:sldIdLst>
    <p:sldId id="256" r:id="rId2"/>
    <p:sldId id="257" r:id="rId3"/>
    <p:sldId id="259" r:id="rId4"/>
    <p:sldId id="262" r:id="rId5"/>
    <p:sldId id="263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86" y="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E6989-0213-4F13-B113-1E467CB2FFB1}" type="datetimeFigureOut">
              <a:rPr lang="en-US" smtClean="0"/>
              <a:t>08-Mar-23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0205F-2450-4C53-A7CC-9BAD4F325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13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0DBFD788-9579-4B01-968C-96E5481508D7}" type="datetime1">
              <a:rPr lang="en-US" smtClean="0"/>
              <a:t>08-Mar-23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1400" cap="none" baseline="0" dirty="0"/>
            </a:lvl1pPr>
          </a:lstStyle>
          <a:p>
            <a:r>
              <a:rPr lang="en-US" dirty="0" smtClean="0"/>
              <a:t>doc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Germanas</a:t>
            </a:r>
            <a:r>
              <a:rPr lang="en-US" dirty="0" smtClean="0"/>
              <a:t> </a:t>
            </a:r>
            <a:r>
              <a:rPr lang="en-US" dirty="0" err="1" smtClean="0"/>
              <a:t>Budnikas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8635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506F-6084-4C58-8A2B-4932B8A56CF9}" type="datetime1">
              <a:rPr lang="en-US" smtClean="0"/>
              <a:t>08-Mar-23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dr Germanas Budnikas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00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932C-3D60-4DB7-8A78-725BCCDFEAC1}" type="datetime1">
              <a:rPr lang="en-US" smtClean="0"/>
              <a:t>08-Mar-23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dr Germanas Budnikas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4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02BA-B965-443A-8444-DA4D7737202F}" type="datetime1">
              <a:rPr lang="en-US" smtClean="0"/>
              <a:t>08-Mar-23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dr Germanas Budnikas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0005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71FE-8F3D-4124-87C9-19407AC19527}" type="datetime1">
              <a:rPr lang="en-US" smtClean="0"/>
              <a:t>08-Mar-23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dr Germanas Budnikas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94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A018-8CA5-499F-9C9D-48762A8CF30D}" type="datetime1">
              <a:rPr lang="en-US" smtClean="0"/>
              <a:t>08-Mar-23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dr Germanas Budnikas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62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5884-517E-4B75-BB89-2A52CD2C262F}" type="datetime1">
              <a:rPr lang="en-US" smtClean="0"/>
              <a:t>08-Mar-23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dr Germanas Budnikas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96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8391-7D03-4F7B-AC6B-CBF6E2AAA449}" type="datetime1">
              <a:rPr lang="en-US" smtClean="0"/>
              <a:t>08-Mar-23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dr Germanas Budnikas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87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E945-EA2F-4C26-9E5B-AD1962A868E4}" type="datetime1">
              <a:rPr lang="en-US" smtClean="0"/>
              <a:t>08-Mar-23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dr Germanas Budnikas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7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988B-7C0E-4B21-8B12-FB79371B6DAF}" type="datetime1">
              <a:rPr lang="en-US" smtClean="0"/>
              <a:t>08-Mar-23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cap="none" baseline="0"/>
            </a:lvl1pPr>
          </a:lstStyle>
          <a:p>
            <a:r>
              <a:rPr lang="en-US" dirty="0" smtClean="0"/>
              <a:t>doc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Germanas</a:t>
            </a:r>
            <a:r>
              <a:rPr lang="en-US" dirty="0" smtClean="0"/>
              <a:t> </a:t>
            </a:r>
            <a:r>
              <a:rPr lang="en-US" dirty="0" err="1" smtClean="0"/>
              <a:t>Budnikas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13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B769-5D87-4118-9633-523440AC2DE9}" type="datetime1">
              <a:rPr lang="en-US" smtClean="0"/>
              <a:t>08-Mar-23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cap="none" baseline="0"/>
            </a:lvl1pPr>
          </a:lstStyle>
          <a:p>
            <a:r>
              <a:rPr lang="en-US" dirty="0" smtClean="0"/>
              <a:t>doc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Germanas</a:t>
            </a:r>
            <a:r>
              <a:rPr lang="en-US" dirty="0" smtClean="0"/>
              <a:t> </a:t>
            </a:r>
            <a:r>
              <a:rPr lang="en-US" dirty="0" err="1" smtClean="0"/>
              <a:t>Budnikas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824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9D05-2F29-4F8B-8E48-24E8BE029EFE}" type="datetime1">
              <a:rPr lang="en-US" smtClean="0"/>
              <a:t>08-Mar-23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cap="none" baseline="0"/>
            </a:lvl1pPr>
          </a:lstStyle>
          <a:p>
            <a:r>
              <a:rPr lang="en-US" dirty="0" smtClean="0"/>
              <a:t>doc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Germanas</a:t>
            </a:r>
            <a:r>
              <a:rPr lang="en-US" dirty="0" smtClean="0"/>
              <a:t> </a:t>
            </a:r>
            <a:r>
              <a:rPr lang="en-US" dirty="0" err="1" smtClean="0"/>
              <a:t>Budnikas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46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00D1-707C-4E58-9E9D-B5B41792D510}" type="datetime1">
              <a:rPr lang="en-US" smtClean="0"/>
              <a:t>08-Mar-23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cap="none" baseline="0"/>
            </a:lvl1pPr>
          </a:lstStyle>
          <a:p>
            <a:r>
              <a:rPr lang="en-US" dirty="0" smtClean="0"/>
              <a:t>doc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Germanas</a:t>
            </a:r>
            <a:r>
              <a:rPr lang="en-US" dirty="0" smtClean="0"/>
              <a:t> </a:t>
            </a:r>
            <a:r>
              <a:rPr lang="en-US" dirty="0" err="1" smtClean="0"/>
              <a:t>Budnikas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19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298B-11C9-44C0-855F-D70817FAC9B4}" type="datetime1">
              <a:rPr lang="en-US" smtClean="0"/>
              <a:t>08-Mar-23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cap="none" baseline="0"/>
            </a:lvl1pPr>
          </a:lstStyle>
          <a:p>
            <a:r>
              <a:rPr lang="en-US" dirty="0" smtClean="0"/>
              <a:t>doc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Germanas</a:t>
            </a:r>
            <a:r>
              <a:rPr lang="en-US" dirty="0" smtClean="0"/>
              <a:t> </a:t>
            </a:r>
            <a:r>
              <a:rPr lang="en-US" dirty="0" err="1" smtClean="0"/>
              <a:t>Budnikas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59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6917-5F76-46C3-AB4C-1469287B4B2E}" type="datetime1">
              <a:rPr lang="en-US" smtClean="0"/>
              <a:t>08-Mar-23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Germanas</a:t>
            </a:r>
            <a:r>
              <a:rPr lang="en-US" dirty="0" smtClean="0"/>
              <a:t> </a:t>
            </a:r>
            <a:r>
              <a:rPr lang="en-US" dirty="0" err="1" smtClean="0"/>
              <a:t>Budnikas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75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9211-8DEB-455A-B7CC-97E457D9C348}" type="datetime1">
              <a:rPr lang="en-US" smtClean="0"/>
              <a:t>08-Mar-23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dr Germanas Budnikas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9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7FFA-FF50-44D4-AF16-ECA62E5555A8}" type="datetime1">
              <a:rPr lang="en-US" smtClean="0"/>
              <a:t>08-Mar-23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dr Germanas Budnikas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9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144C97D1-5344-499D-AD85-263653D52F0A}" type="datetime1">
              <a:rPr lang="en-US" smtClean="0"/>
              <a:t>08-Mar-23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doc dr Germanas Budnikas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8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ealpython.com/linear-regression-in-pyth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bogotobogo.com/python/scikit-learn/Single-Layer-Neural-Network-Adaptive-Linear-Neuron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2 LAB WORK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 smtClean="0"/>
              <a:t>Intro</a:t>
            </a:r>
            <a:r>
              <a:rPr lang="pl-PL" dirty="0" smtClean="0"/>
              <a:t> to the </a:t>
            </a:r>
            <a:r>
              <a:rPr lang="pl-PL" dirty="0" err="1" smtClean="0"/>
              <a:t>work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dr Germanas Budnikas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6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content</a:t>
            </a:r>
            <a:endParaRPr lang="en-US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lt-LT" dirty="0" smtClean="0"/>
              <a:t>Obje</a:t>
            </a:r>
            <a:r>
              <a:rPr lang="pl-PL" dirty="0" smtClean="0"/>
              <a:t>CT</a:t>
            </a:r>
            <a:r>
              <a:rPr lang="lt-LT" dirty="0" smtClean="0"/>
              <a:t>: </a:t>
            </a:r>
            <a:r>
              <a:rPr lang="pl-PL" dirty="0" smtClean="0"/>
              <a:t>TIME SERIES VALUES</a:t>
            </a:r>
            <a:endParaRPr lang="lt-LT" dirty="0" smtClean="0"/>
          </a:p>
          <a:p>
            <a:r>
              <a:rPr lang="pl-PL" dirty="0" smtClean="0"/>
              <a:t>GOAL: FORECAST VALUES USING DIFFERENT METHODS</a:t>
            </a:r>
          </a:p>
          <a:p>
            <a:r>
              <a:rPr lang="pl-PL" dirty="0" smtClean="0"/>
              <a:t>ANALYSIS METHODS</a:t>
            </a:r>
            <a:r>
              <a:rPr lang="lt-LT" dirty="0" smtClean="0"/>
              <a:t>: </a:t>
            </a:r>
          </a:p>
          <a:p>
            <a:pPr lvl="1"/>
            <a:r>
              <a:rPr lang="pl-PL" dirty="0" smtClean="0"/>
              <a:t>LINEAR AUTOREGRESSION METHOD</a:t>
            </a:r>
            <a:endParaRPr lang="lt-LT" dirty="0" smtClean="0"/>
          </a:p>
          <a:p>
            <a:pPr lvl="1"/>
            <a:r>
              <a:rPr lang="pl-PL" dirty="0" smtClean="0"/>
              <a:t>LINEAR NEURON</a:t>
            </a:r>
            <a:endParaRPr lang="lt-LT" dirty="0" smtClean="0"/>
          </a:p>
          <a:p>
            <a:pPr lvl="1"/>
            <a:r>
              <a:rPr lang="pl-PL" dirty="0" smtClean="0"/>
              <a:t>COMPARATIVE ANALYSIS</a:t>
            </a:r>
            <a:endParaRPr lang="lt-LT" dirty="0" smtClean="0"/>
          </a:p>
          <a:p>
            <a:endParaRPr lang="en-US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dr Germanas Budnikas</a:t>
            </a:r>
            <a:endParaRPr lang="en-US" dirty="0"/>
          </a:p>
        </p:txBody>
      </p:sp>
      <p:sp>
        <p:nvSpPr>
          <p:cNvPr id="11" name="Symbol zastępczy tekstu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SUN PLUM VALUE </a:t>
            </a:r>
            <a:r>
              <a:rPr lang="pl-PL" dirty="0" smtClean="0"/>
              <a:t>FORECAST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7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OBSERVATION DATA</a:t>
            </a:r>
            <a:endParaRPr lang="en-US" dirty="0"/>
          </a:p>
        </p:txBody>
      </p:sp>
      <p:pic>
        <p:nvPicPr>
          <p:cNvPr id="3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069465"/>
            <a:ext cx="1967230" cy="19189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rostokąt 3"/>
          <p:cNvSpPr/>
          <p:nvPr/>
        </p:nvSpPr>
        <p:spPr>
          <a:xfrm>
            <a:off x="3038475" y="2069465"/>
            <a:ext cx="13940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uhaus 93" panose="04030905020B02020C02" pitchFamily="82" charset="0"/>
              </a:rPr>
              <a:t>1700	5</a:t>
            </a:r>
          </a:p>
          <a:p>
            <a:r>
              <a:rPr lang="en-US" dirty="0">
                <a:latin typeface="Bauhaus 93" panose="04030905020B02020C02" pitchFamily="82" charset="0"/>
              </a:rPr>
              <a:t>1701	11</a:t>
            </a:r>
          </a:p>
          <a:p>
            <a:r>
              <a:rPr lang="en-US" dirty="0">
                <a:latin typeface="Bauhaus 93" panose="04030905020B02020C02" pitchFamily="82" charset="0"/>
              </a:rPr>
              <a:t>1702	16</a:t>
            </a:r>
          </a:p>
          <a:p>
            <a:r>
              <a:rPr lang="en-US" dirty="0">
                <a:latin typeface="Bauhaus 93" panose="04030905020B02020C02" pitchFamily="82" charset="0"/>
              </a:rPr>
              <a:t>1703	23</a:t>
            </a:r>
            <a:endParaRPr lang="lt-LT" dirty="0">
              <a:latin typeface="Bauhaus 93" panose="04030905020B02020C02" pitchFamily="82" charset="0"/>
            </a:endParaRPr>
          </a:p>
          <a:p>
            <a:r>
              <a:rPr lang="en-US" dirty="0">
                <a:latin typeface="Bauhaus 93" panose="04030905020B02020C02" pitchFamily="82" charset="0"/>
              </a:rPr>
              <a:t>1704	36</a:t>
            </a:r>
          </a:p>
          <a:p>
            <a:r>
              <a:rPr lang="lt-LT" dirty="0">
                <a:latin typeface="Bauhaus 93" panose="04030905020B02020C02" pitchFamily="82" charset="0"/>
              </a:rPr>
              <a:t>1705	58</a:t>
            </a:r>
          </a:p>
          <a:p>
            <a:r>
              <a:rPr lang="lt-LT" dirty="0">
                <a:latin typeface="Bauhaus 93" panose="04030905020B02020C02" pitchFamily="82" charset="0"/>
              </a:rPr>
              <a:t>...            ...</a:t>
            </a:r>
          </a:p>
          <a:p>
            <a:r>
              <a:rPr lang="en-US" dirty="0">
                <a:latin typeface="Bauhaus 93" panose="04030905020B02020C02" pitchFamily="82" charset="0"/>
              </a:rPr>
              <a:t>2014	79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dr Germanas Budnikas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1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LINEAR AUTOREGRESSION MODEL</a:t>
            </a:r>
            <a:endParaRPr lang="en-US" dirty="0"/>
          </a:p>
        </p:txBody>
      </p:sp>
      <p:pic>
        <p:nvPicPr>
          <p:cNvPr id="3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069465"/>
            <a:ext cx="1967230" cy="19189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rostokąt 3"/>
          <p:cNvSpPr/>
          <p:nvPr/>
        </p:nvSpPr>
        <p:spPr>
          <a:xfrm>
            <a:off x="3038474" y="2069465"/>
            <a:ext cx="16398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uhaus 93" panose="04030905020B02020C02" pitchFamily="82" charset="0"/>
              </a:rPr>
              <a:t>1700	5</a:t>
            </a:r>
          </a:p>
          <a:p>
            <a:r>
              <a:rPr lang="en-US" dirty="0">
                <a:latin typeface="Bauhaus 93" panose="04030905020B02020C02" pitchFamily="82" charset="0"/>
              </a:rPr>
              <a:t>1701	11</a:t>
            </a:r>
          </a:p>
          <a:p>
            <a:r>
              <a:rPr lang="en-US" dirty="0">
                <a:latin typeface="Bauhaus 93" panose="04030905020B02020C02" pitchFamily="82" charset="0"/>
              </a:rPr>
              <a:t>1702	16</a:t>
            </a:r>
          </a:p>
          <a:p>
            <a:r>
              <a:rPr lang="en-US" dirty="0" smtClean="0">
                <a:latin typeface="Bauhaus 93" panose="04030905020B02020C02" pitchFamily="82" charset="0"/>
              </a:rPr>
              <a:t>1703	23</a:t>
            </a:r>
            <a:endParaRPr lang="lt-LT" dirty="0" smtClean="0">
              <a:latin typeface="Bauhaus 93" panose="04030905020B02020C02" pitchFamily="82" charset="0"/>
            </a:endParaRPr>
          </a:p>
          <a:p>
            <a:r>
              <a:rPr lang="en-US" dirty="0">
                <a:latin typeface="Bauhaus 93" panose="04030905020B02020C02" pitchFamily="82" charset="0"/>
              </a:rPr>
              <a:t>1704	36</a:t>
            </a:r>
          </a:p>
          <a:p>
            <a:r>
              <a:rPr lang="lt-LT" dirty="0" smtClean="0">
                <a:latin typeface="Bauhaus 93" panose="04030905020B02020C02" pitchFamily="82" charset="0"/>
              </a:rPr>
              <a:t>1705	58</a:t>
            </a:r>
          </a:p>
          <a:p>
            <a:r>
              <a:rPr lang="lt-LT" dirty="0" smtClean="0">
                <a:latin typeface="Bauhaus 93" panose="04030905020B02020C02" pitchFamily="82" charset="0"/>
              </a:rPr>
              <a:t>...            ...</a:t>
            </a:r>
          </a:p>
          <a:p>
            <a:r>
              <a:rPr lang="en-US" dirty="0" smtClean="0">
                <a:latin typeface="Bauhaus 93" panose="04030905020B02020C02" pitchFamily="82" charset="0"/>
              </a:rPr>
              <a:t>2014	79</a:t>
            </a:r>
            <a:endParaRPr lang="en-US" dirty="0">
              <a:latin typeface="Bauhaus 93" panose="04030905020B02020C02" pitchFamily="82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1059815" y="4869934"/>
            <a:ext cx="9205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latin typeface="Bauhaus 93" panose="04030905020B02020C02" pitchFamily="82" charset="0"/>
              </a:rPr>
              <a:t>36		</a:t>
            </a:r>
            <a:r>
              <a:rPr lang="lt-LT" dirty="0">
                <a:latin typeface="Bauhaus 93" panose="04030905020B02020C02" pitchFamily="82" charset="0"/>
              </a:rPr>
              <a:t>	</a:t>
            </a:r>
            <a:r>
              <a:rPr lang="lt-LT" dirty="0" smtClean="0">
                <a:latin typeface="Bauhaus 93" panose="04030905020B02020C02" pitchFamily="82" charset="0"/>
              </a:rPr>
              <a:t>	</a:t>
            </a:r>
            <a:r>
              <a:rPr lang="pl-PL" dirty="0" smtClean="0">
                <a:latin typeface="Bauhaus 93" panose="04030905020B02020C02" pitchFamily="82" charset="0"/>
              </a:rPr>
              <a:t>23				</a:t>
            </a:r>
            <a:r>
              <a:rPr lang="lt-LT" dirty="0" smtClean="0">
                <a:latin typeface="Bauhaus 93" panose="04030905020B02020C02" pitchFamily="82" charset="0"/>
              </a:rPr>
              <a:t>	</a:t>
            </a:r>
            <a:r>
              <a:rPr lang="pl-PL" dirty="0" smtClean="0">
                <a:latin typeface="Bauhaus 93" panose="04030905020B02020C02" pitchFamily="82" charset="0"/>
              </a:rPr>
              <a:t>	16							5</a:t>
            </a:r>
          </a:p>
        </p:txBody>
      </p:sp>
      <p:sp>
        <p:nvSpPr>
          <p:cNvPr id="7" name="Prostokąt 6"/>
          <p:cNvSpPr/>
          <p:nvPr/>
        </p:nvSpPr>
        <p:spPr>
          <a:xfrm>
            <a:off x="3997842" y="3179135"/>
            <a:ext cx="361507" cy="318977"/>
          </a:xfrm>
          <a:prstGeom prst="rect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rostokąt 7"/>
          <p:cNvSpPr/>
          <p:nvPr/>
        </p:nvSpPr>
        <p:spPr>
          <a:xfrm>
            <a:off x="1100456" y="4885809"/>
            <a:ext cx="361507" cy="318977"/>
          </a:xfrm>
          <a:prstGeom prst="rect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Prostokąt 8"/>
              <p:cNvSpPr/>
              <p:nvPr/>
            </p:nvSpPr>
            <p:spPr>
              <a:xfrm>
                <a:off x="-447040" y="4285159"/>
                <a:ext cx="1210926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Prostoką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47040" y="4285159"/>
                <a:ext cx="1210926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ymbol zastępczy numeru slajd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Symbol zastępczy stopki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dr Germanas Budnikas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LINEAR AUTOREGRESSION MODEL</a:t>
            </a:r>
            <a:endParaRPr lang="en-US" dirty="0"/>
          </a:p>
        </p:txBody>
      </p:sp>
      <p:pic>
        <p:nvPicPr>
          <p:cNvPr id="3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069465"/>
            <a:ext cx="1967230" cy="19189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rostokąt 3"/>
          <p:cNvSpPr/>
          <p:nvPr/>
        </p:nvSpPr>
        <p:spPr>
          <a:xfrm>
            <a:off x="3038474" y="2069465"/>
            <a:ext cx="16398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uhaus 93" panose="04030905020B02020C02" pitchFamily="82" charset="0"/>
              </a:rPr>
              <a:t>1700	5</a:t>
            </a:r>
          </a:p>
          <a:p>
            <a:r>
              <a:rPr lang="en-US" dirty="0">
                <a:latin typeface="Bauhaus 93" panose="04030905020B02020C02" pitchFamily="82" charset="0"/>
              </a:rPr>
              <a:t>1701	11</a:t>
            </a:r>
          </a:p>
          <a:p>
            <a:r>
              <a:rPr lang="en-US" dirty="0">
                <a:latin typeface="Bauhaus 93" panose="04030905020B02020C02" pitchFamily="82" charset="0"/>
              </a:rPr>
              <a:t>1702	16</a:t>
            </a:r>
          </a:p>
          <a:p>
            <a:r>
              <a:rPr lang="en-US" dirty="0" smtClean="0">
                <a:latin typeface="Bauhaus 93" panose="04030905020B02020C02" pitchFamily="82" charset="0"/>
              </a:rPr>
              <a:t>1703	23</a:t>
            </a:r>
            <a:endParaRPr lang="lt-LT" dirty="0" smtClean="0">
              <a:latin typeface="Bauhaus 93" panose="04030905020B02020C02" pitchFamily="82" charset="0"/>
            </a:endParaRPr>
          </a:p>
          <a:p>
            <a:r>
              <a:rPr lang="en-US" dirty="0">
                <a:latin typeface="Bauhaus 93" panose="04030905020B02020C02" pitchFamily="82" charset="0"/>
              </a:rPr>
              <a:t>1704	36</a:t>
            </a:r>
          </a:p>
          <a:p>
            <a:r>
              <a:rPr lang="lt-LT" dirty="0" smtClean="0">
                <a:latin typeface="Bauhaus 93" panose="04030905020B02020C02" pitchFamily="82" charset="0"/>
              </a:rPr>
              <a:t>1705	58</a:t>
            </a:r>
          </a:p>
          <a:p>
            <a:r>
              <a:rPr lang="lt-LT" dirty="0" smtClean="0">
                <a:latin typeface="Bauhaus 93" panose="04030905020B02020C02" pitchFamily="82" charset="0"/>
              </a:rPr>
              <a:t>...            ...</a:t>
            </a:r>
          </a:p>
          <a:p>
            <a:r>
              <a:rPr lang="en-US" dirty="0" smtClean="0">
                <a:latin typeface="Bauhaus 93" panose="04030905020B02020C02" pitchFamily="82" charset="0"/>
              </a:rPr>
              <a:t>2014	79</a:t>
            </a:r>
            <a:endParaRPr lang="en-US" dirty="0">
              <a:latin typeface="Bauhaus 93" panose="04030905020B02020C02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-447040" y="4285159"/>
                <a:ext cx="1210926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47040" y="4285159"/>
                <a:ext cx="1210926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rostokąt 8"/>
              <p:cNvSpPr/>
              <p:nvPr/>
            </p:nvSpPr>
            <p:spPr>
              <a:xfrm>
                <a:off x="508000" y="4758174"/>
                <a:ext cx="1132205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Prostoką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758174"/>
                <a:ext cx="113220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rostokąt 9"/>
              <p:cNvSpPr/>
              <p:nvPr/>
            </p:nvSpPr>
            <p:spPr>
              <a:xfrm>
                <a:off x="814166" y="5281394"/>
                <a:ext cx="32677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Prostoką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66" y="5281394"/>
                <a:ext cx="326775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dr Germanas Budnikas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LINEAR AUTOREGRESSION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85800" y="2063396"/>
                <a:ext cx="10394707" cy="3757301"/>
              </a:xfrm>
            </p:spPr>
            <p:txBody>
              <a:bodyPr>
                <a:normAutofit/>
              </a:bodyPr>
              <a:lstStyle/>
              <a:p>
                <a:r>
                  <a:rPr lang="pl-PL" dirty="0" err="1" smtClean="0"/>
                  <a:t>Python</a:t>
                </a:r>
                <a:r>
                  <a:rPr lang="pl-PL" dirty="0" smtClean="0"/>
                  <a:t> </a:t>
                </a:r>
                <a:r>
                  <a:rPr lang="pl-PL" dirty="0" smtClean="0"/>
                  <a:t>IMPLEMENTATION</a:t>
                </a:r>
                <a:endParaRPr lang="pl-PL" dirty="0" smtClean="0"/>
              </a:p>
              <a:p>
                <a:endParaRPr lang="pl-PL" dirty="0"/>
              </a:p>
              <a:p>
                <a:pPr marL="0" indent="0">
                  <a:buNone/>
                </a:pPr>
                <a:endParaRPr lang="pl-PL" dirty="0" smtClean="0"/>
              </a:p>
              <a:p>
                <a:r>
                  <a:rPr lang="pl-PL" dirty="0" smtClean="0"/>
                  <a:t>Tutorial</a:t>
                </a:r>
                <a:r>
                  <a:rPr lang="lt-LT" dirty="0" smtClean="0"/>
                  <a:t> </a:t>
                </a:r>
                <a:r>
                  <a:rPr lang="pl-PL" dirty="0" smtClean="0"/>
                  <a:t>                           </a:t>
                </a:r>
                <a:r>
                  <a:rPr lang="pl-PL" cap="none" dirty="0" smtClean="0">
                    <a:latin typeface="Bell MT" panose="02020503060305020303" pitchFamily="18" charset="0"/>
                    <a:hlinkClick r:id="rId2"/>
                  </a:rPr>
                  <a:t>https</a:t>
                </a:r>
                <a:r>
                  <a:rPr lang="pl-PL" cap="none" dirty="0">
                    <a:latin typeface="Bell MT" panose="02020503060305020303" pitchFamily="18" charset="0"/>
                    <a:hlinkClick r:id="rId2"/>
                  </a:rPr>
                  <a:t>://realpython.com/linear-regression-in-python</a:t>
                </a:r>
                <a:r>
                  <a:rPr lang="pl-PL" cap="none" dirty="0" smtClean="0">
                    <a:latin typeface="Bell MT" panose="02020503060305020303" pitchFamily="18" charset="0"/>
                    <a:hlinkClick r:id="rId2"/>
                  </a:rPr>
                  <a:t>/</a:t>
                </a:r>
                <a:r>
                  <a:rPr lang="pl-PL" cap="none" dirty="0" smtClean="0">
                    <a:latin typeface="Bell MT" panose="02020503060305020303" pitchFamily="18" charset="0"/>
                  </a:rPr>
                  <a:t> </a:t>
                </a:r>
              </a:p>
              <a:p>
                <a:r>
                  <a:rPr lang="pl-PL" dirty="0" smtClean="0"/>
                  <a:t>WORK PROGRESS  </a:t>
                </a:r>
                <a:r>
                  <a:rPr lang="en-US" dirty="0" smtClean="0"/>
                  <a:t>         </a:t>
                </a:r>
                <a:r>
                  <a:rPr lang="lt-LT" dirty="0" smtClean="0"/>
                  <a:t> </a:t>
                </a:r>
                <a:r>
                  <a:rPr lang="en-US" dirty="0" smtClean="0"/>
                  <a:t>      </a:t>
                </a:r>
                <a:r>
                  <a:rPr lang="en-US" cap="none" dirty="0" smtClean="0">
                    <a:latin typeface="Bell MT" panose="02020503060305020303" pitchFamily="18" charset="0"/>
                  </a:rPr>
                  <a:t>3 </a:t>
                </a:r>
                <a:r>
                  <a:rPr lang="pl-PL" cap="none" dirty="0" err="1" smtClean="0">
                    <a:latin typeface="Bell MT" panose="02020503060305020303" pitchFamily="18" charset="0"/>
                  </a:rPr>
                  <a:t>prediction</a:t>
                </a:r>
                <a:r>
                  <a:rPr lang="pl-PL" cap="none" dirty="0" smtClean="0">
                    <a:latin typeface="Bell MT" panose="02020503060305020303" pitchFamily="18" charset="0"/>
                  </a:rPr>
                  <a:t> </a:t>
                </a:r>
                <a:r>
                  <a:rPr lang="pl-PL" cap="none" dirty="0" err="1" smtClean="0">
                    <a:latin typeface="Bell MT" panose="02020503060305020303" pitchFamily="18" charset="0"/>
                  </a:rPr>
                  <a:t>models</a:t>
                </a:r>
                <a:r>
                  <a:rPr lang="pl-PL" cap="none" dirty="0" smtClean="0">
                    <a:latin typeface="Bell MT" panose="02020503060305020303" pitchFamily="18" charset="0"/>
                  </a:rPr>
                  <a:t> are </a:t>
                </a:r>
                <a:r>
                  <a:rPr lang="pl-PL" cap="none" dirty="0" err="1" smtClean="0">
                    <a:latin typeface="Bell MT" panose="02020503060305020303" pitchFamily="18" charset="0"/>
                  </a:rPr>
                  <a:t>built</a:t>
                </a:r>
                <a:r>
                  <a:rPr lang="pl-PL" cap="none" dirty="0" smtClean="0">
                    <a:latin typeface="Bell MT" panose="02020503060305020303" pitchFamily="18" charset="0"/>
                  </a:rPr>
                  <a:t> </a:t>
                </a:r>
                <a:r>
                  <a:rPr lang="pl-PL" cap="none" dirty="0" err="1" smtClean="0">
                    <a:latin typeface="Bell MT" panose="02020503060305020303" pitchFamily="18" charset="0"/>
                  </a:rPr>
                  <a:t>at</a:t>
                </a:r>
                <a:r>
                  <a:rPr lang="en-US" cap="none" dirty="0" smtClean="0">
                    <a:latin typeface="Bell MT" panose="02020503060305020303" pitchFamily="18" charset="0"/>
                  </a:rPr>
                  <a:t> </a:t>
                </a:r>
                <a:r>
                  <a:rPr lang="en-US" cap="none" dirty="0" smtClean="0">
                    <a:latin typeface="Bell MT" panose="02020503060305020303" pitchFamily="18" charset="0"/>
                  </a:rPr>
                  <a:t>N= 2, N= 6, N= </a:t>
                </a:r>
                <a:r>
                  <a:rPr lang="en-US" cap="none" dirty="0" smtClean="0">
                    <a:latin typeface="Bell MT" panose="02020503060305020303" pitchFamily="18" charset="0"/>
                  </a:rPr>
                  <a:t>10</a:t>
                </a:r>
                <a:r>
                  <a:rPr lang="pl-PL" cap="none" dirty="0" smtClean="0">
                    <a:latin typeface="Bell MT" panose="02020503060305020303" pitchFamily="18" charset="0"/>
                  </a:rPr>
                  <a:t>. </a:t>
                </a:r>
                <a:r>
                  <a:rPr lang="pl-PL" cap="none" dirty="0" err="1" smtClean="0">
                    <a:latin typeface="Bell MT" panose="02020503060305020303" pitchFamily="18" charset="0"/>
                  </a:rPr>
                  <a:t>Developed</a:t>
                </a:r>
                <a:r>
                  <a:rPr lang="pl-PL" cap="none" dirty="0" smtClean="0">
                    <a:latin typeface="Bell MT" panose="02020503060305020303" pitchFamily="18" charset="0"/>
                  </a:rPr>
                  <a:t/>
                </a:r>
                <a:br>
                  <a:rPr lang="pl-PL" cap="none" dirty="0" smtClean="0">
                    <a:latin typeface="Bell MT" panose="02020503060305020303" pitchFamily="18" charset="0"/>
                  </a:rPr>
                </a:br>
                <a:r>
                  <a:rPr lang="pl-PL" cap="none" dirty="0" smtClean="0">
                    <a:latin typeface="Bell MT" panose="02020503060305020303" pitchFamily="18" charset="0"/>
                  </a:rPr>
                  <a:t>                                        </a:t>
                </a:r>
                <a:r>
                  <a:rPr lang="pl-PL" cap="none" dirty="0" err="1" smtClean="0">
                    <a:latin typeface="Bell MT" panose="02020503060305020303" pitchFamily="18" charset="0"/>
                  </a:rPr>
                  <a:t>models</a:t>
                </a:r>
                <a:r>
                  <a:rPr lang="pl-PL" cap="none" dirty="0" smtClean="0">
                    <a:latin typeface="Bell MT" panose="02020503060305020303" pitchFamily="18" charset="0"/>
                  </a:rPr>
                  <a:t> are </a:t>
                </a:r>
                <a:r>
                  <a:rPr lang="pl-PL" cap="none" dirty="0" err="1" smtClean="0">
                    <a:latin typeface="Bell MT" panose="02020503060305020303" pitchFamily="18" charset="0"/>
                  </a:rPr>
                  <a:t>tested</a:t>
                </a:r>
                <a:r>
                  <a:rPr lang="pl-PL" cap="none" dirty="0" smtClean="0">
                    <a:latin typeface="Bell MT" panose="02020503060305020303" pitchFamily="18" charset="0"/>
                  </a:rPr>
                  <a:t>; error </a:t>
                </a:r>
                <a:r>
                  <a:rPr lang="pl-PL" cap="none" dirty="0" err="1" smtClean="0">
                    <a:latin typeface="Bell MT" panose="02020503060305020303" pitchFamily="18" charset="0"/>
                  </a:rPr>
                  <a:t>measures</a:t>
                </a:r>
                <a:r>
                  <a:rPr lang="pl-PL" cap="none" dirty="0" smtClean="0">
                    <a:latin typeface="Bell MT" panose="02020503060305020303" pitchFamily="18" charset="0"/>
                  </a:rPr>
                  <a:t> are </a:t>
                </a:r>
                <a:r>
                  <a:rPr lang="pl-PL" cap="none" dirty="0" err="1" smtClean="0">
                    <a:latin typeface="Bell MT" panose="02020503060305020303" pitchFamily="18" charset="0"/>
                  </a:rPr>
                  <a:t>calculated</a:t>
                </a:r>
                <a:r>
                  <a:rPr lang="pl-PL" cap="none" dirty="0" smtClean="0">
                    <a:latin typeface="Bell MT" panose="02020503060305020303" pitchFamily="18" charset="0"/>
                  </a:rPr>
                  <a:t> MSE</a:t>
                </a:r>
                <a:r>
                  <a:rPr lang="pl-PL" cap="none" dirty="0" smtClean="0">
                    <a:latin typeface="Bell MT" panose="02020503060305020303" pitchFamily="18" charset="0"/>
                  </a:rPr>
                  <a:t>, MAD:</a:t>
                </a:r>
                <a:r>
                  <a:rPr lang="lt-LT" cap="none" dirty="0" smtClean="0">
                    <a:latin typeface="Bell MT" panose="02020503060305020303" pitchFamily="18" charset="0"/>
                  </a:rPr>
                  <a:t> </a:t>
                </a:r>
                <a:br>
                  <a:rPr lang="lt-LT" cap="none" dirty="0" smtClean="0">
                    <a:latin typeface="Bell MT" panose="02020503060305020303" pitchFamily="18" charset="0"/>
                  </a:rPr>
                </a:br>
                <a:r>
                  <a:rPr lang="pl-PL" cap="none" dirty="0" smtClean="0">
                    <a:latin typeface="Bell MT" panose="02020503060305020303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lt-LT" i="0">
                        <a:latin typeface="Cambria Math" panose="02040503050406030204" pitchFamily="18" charset="0"/>
                      </a:rPr>
                      <m:t>MSE</m:t>
                    </m:r>
                    <m:r>
                      <a:rPr lang="lt-LT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t-LT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lt-LT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lt-LT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lt-LT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lt-LT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lt-LT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lt-LT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lt-LT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lt-L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lt-LT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t-LT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lt-LT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lt-LT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lt-LT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lt-LT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t-LT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lt-LT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lt-LT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lt-LT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lt-L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lt-LT" cap="none" dirty="0" smtClean="0">
                    <a:latin typeface="Bell MT" panose="02020503060305020303" pitchFamily="18" charset="0"/>
                  </a:rPr>
                  <a:t> </a:t>
                </a:r>
                <a:r>
                  <a:rPr lang="pl-PL" cap="none" dirty="0" smtClean="0">
                    <a:latin typeface="Bell MT" panose="02020503060305020303" pitchFamily="18" charset="0"/>
                  </a:rPr>
                  <a:t/>
                </a:r>
                <a:br>
                  <a:rPr lang="pl-PL" cap="none" dirty="0" smtClean="0">
                    <a:latin typeface="Bell MT" panose="02020503060305020303" pitchFamily="18" charset="0"/>
                  </a:rPr>
                </a:br>
                <a:r>
                  <a:rPr lang="pl-PL" cap="none" dirty="0" smtClean="0">
                    <a:latin typeface="Bell MT" panose="02020503060305020303" pitchFamily="18" charset="0"/>
                  </a:rPr>
                  <a:t>		</a:t>
                </a:r>
                <a:r>
                  <a:rPr lang="lt-LT" cap="none" dirty="0" smtClean="0">
                    <a:latin typeface="Bell MT" panose="02020503060305020303" pitchFamily="18" charset="0"/>
                  </a:rPr>
                  <a:t> </a:t>
                </a:r>
                <a:r>
                  <a:rPr lang="pl-PL" cap="none" dirty="0" smtClean="0">
                    <a:latin typeface="Bell MT" panose="02020503060305020303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lt-LT" b="0" i="0" smtClean="0">
                        <a:latin typeface="Cambria Math" panose="02040503050406030204" pitchFamily="18" charset="0"/>
                      </a:rPr>
                      <m:t>MAD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𝑚𝑒𝑑𝑖𝑎𝑛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t-LT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lt-LT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lt-L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lt-LT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lt-LT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lt-LT" cap="none" dirty="0" smtClean="0">
                  <a:latin typeface="Bell MT" panose="02020503060305020303" pitchFamily="18" charset="0"/>
                </a:endParaRPr>
              </a:p>
              <a:p>
                <a:endParaRPr lang="pl-PL" cap="none" dirty="0" smtClean="0">
                  <a:latin typeface="Bell MT" panose="02020503060305020303" pitchFamily="18" charset="0"/>
                </a:endParaRPr>
              </a:p>
            </p:txBody>
          </p:sp>
        </mc:Choice>
        <mc:Fallback>
          <p:sp>
            <p:nvSpPr>
              <p:cNvPr id="4" name="Symbol zastępczy zawartości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85800" y="2063396"/>
                <a:ext cx="10394707" cy="3757301"/>
              </a:xfrm>
              <a:blipFill>
                <a:blip r:embed="rId3"/>
                <a:stretch>
                  <a:fillRect l="-1349" t="-10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az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9446" y="1837765"/>
            <a:ext cx="5039428" cy="1362265"/>
          </a:xfrm>
          <a:prstGeom prst="rect">
            <a:avLst/>
          </a:prstGeom>
        </p:spPr>
      </p:pic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Symbol zastępczy stop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dr Germanas Budnikas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95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LINEAR AUTOREGRESSION MODEL</a:t>
            </a:r>
            <a:endParaRPr lang="en-US" dirty="0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3"/>
          </p:nvPr>
        </p:nvSpPr>
        <p:spPr>
          <a:xfrm>
            <a:off x="5378245" y="2063396"/>
            <a:ext cx="5702262" cy="3311189"/>
          </a:xfrm>
        </p:spPr>
        <p:txBody>
          <a:bodyPr/>
          <a:lstStyle/>
          <a:p>
            <a:r>
              <a:rPr lang="pl-PL" dirty="0"/>
              <a:t>Tutorial: </a:t>
            </a:r>
            <a:r>
              <a:rPr lang="lt-LT" dirty="0" smtClean="0"/>
              <a:t>	</a:t>
            </a:r>
            <a:r>
              <a:rPr lang="pl-PL" sz="1200" cap="none" dirty="0" smtClean="0">
                <a:latin typeface="Bell MT" panose="02020503060305020303" pitchFamily="18" charset="0"/>
                <a:hlinkClick r:id="rId2"/>
              </a:rPr>
              <a:t>https</a:t>
            </a:r>
            <a:r>
              <a:rPr lang="pl-PL" sz="1200" cap="none" dirty="0">
                <a:latin typeface="Bell MT" panose="02020503060305020303" pitchFamily="18" charset="0"/>
                <a:hlinkClick r:id="rId2"/>
              </a:rPr>
              <a:t>://</a:t>
            </a:r>
            <a:r>
              <a:rPr lang="pl-PL" sz="1200" cap="none" dirty="0" smtClean="0">
                <a:latin typeface="Bell MT" panose="02020503060305020303" pitchFamily="18" charset="0"/>
                <a:hlinkClick r:id="rId2"/>
              </a:rPr>
              <a:t>www.bogotobogo.com/python/scikit-learn/Single-Layer-Neural-Network-Adaptive-Linear-Neuron.php</a:t>
            </a:r>
            <a:r>
              <a:rPr lang="lt-LT" sz="1200" cap="none" dirty="0" smtClean="0">
                <a:latin typeface="Bell MT" panose="02020503060305020303" pitchFamily="18" charset="0"/>
              </a:rPr>
              <a:t> </a:t>
            </a:r>
            <a:endParaRPr lang="pl-PL" sz="1200" cap="none" dirty="0">
              <a:latin typeface="Bell MT" panose="02020503060305020303" pitchFamily="18" charset="0"/>
            </a:endParaRPr>
          </a:p>
          <a:p>
            <a:r>
              <a:rPr lang="pl-PL" dirty="0" err="1" smtClean="0"/>
              <a:t>Work</a:t>
            </a:r>
            <a:r>
              <a:rPr lang="pl-PL" dirty="0" smtClean="0"/>
              <a:t> </a:t>
            </a:r>
            <a:r>
              <a:rPr lang="pl-PL" dirty="0" err="1" smtClean="0"/>
              <a:t>progress</a:t>
            </a:r>
            <a:r>
              <a:rPr lang="pl-PL" dirty="0" smtClean="0"/>
              <a:t>: </a:t>
            </a:r>
            <a:r>
              <a:rPr lang="lt-LT" dirty="0" smtClean="0"/>
              <a:t>	</a:t>
            </a:r>
            <a:r>
              <a:rPr lang="pl-PL" i="1" cap="none" dirty="0" err="1" smtClean="0">
                <a:latin typeface="Bell MT" panose="02020503060305020303" pitchFamily="18" charset="0"/>
              </a:rPr>
              <a:t>very</a:t>
            </a:r>
            <a:r>
              <a:rPr lang="pl-PL" i="1" cap="none" dirty="0" smtClean="0">
                <a:latin typeface="Bell MT" panose="02020503060305020303" pitchFamily="18" charset="0"/>
              </a:rPr>
              <a:t> small </a:t>
            </a:r>
            <a:r>
              <a:rPr lang="pl-PL" cap="none" dirty="0" smtClean="0">
                <a:latin typeface="Bell MT" panose="02020503060305020303" pitchFamily="18" charset="0"/>
              </a:rPr>
              <a:t>learning </a:t>
            </a:r>
            <a:r>
              <a:rPr lang="pl-PL" cap="none" dirty="0" err="1" smtClean="0">
                <a:latin typeface="Bell MT" panose="02020503060305020303" pitchFamily="18" charset="0"/>
              </a:rPr>
              <a:t>rate</a:t>
            </a:r>
            <a:r>
              <a:rPr lang="pl-PL" cap="none" dirty="0" smtClean="0">
                <a:latin typeface="Bell MT" panose="02020503060305020303" pitchFamily="18" charset="0"/>
              </a:rPr>
              <a:t> is a </a:t>
            </a:r>
            <a:r>
              <a:rPr lang="pl-PL" cap="none" dirty="0" err="1" smtClean="0">
                <a:latin typeface="Bell MT" panose="02020503060305020303" pitchFamily="18" charset="0"/>
              </a:rPr>
              <a:t>must</a:t>
            </a:r>
            <a:r>
              <a:rPr lang="lt-LT" cap="none" dirty="0" smtClean="0">
                <a:latin typeface="Bell MT" panose="02020503060305020303" pitchFamily="18" charset="0"/>
              </a:rPr>
              <a:t>. </a:t>
            </a:r>
            <a:r>
              <a:rPr lang="pl-PL" dirty="0" smtClean="0"/>
              <a:t> </a:t>
            </a:r>
            <a:endParaRPr lang="en-US" dirty="0"/>
          </a:p>
        </p:txBody>
      </p:sp>
      <p:grpSp>
        <p:nvGrpSpPr>
          <p:cNvPr id="3" name="Canvas 1"/>
          <p:cNvGrpSpPr/>
          <p:nvPr/>
        </p:nvGrpSpPr>
        <p:grpSpPr>
          <a:xfrm>
            <a:off x="685801" y="1947086"/>
            <a:ext cx="4513520" cy="3563901"/>
            <a:chOff x="0" y="0"/>
            <a:chExt cx="4239260" cy="3200400"/>
          </a:xfrm>
        </p:grpSpPr>
        <p:sp>
          <p:nvSpPr>
            <p:cNvPr id="4" name="Prostokąt 3"/>
            <p:cNvSpPr/>
            <p:nvPr/>
          </p:nvSpPr>
          <p:spPr>
            <a:xfrm>
              <a:off x="0" y="0"/>
              <a:ext cx="4239260" cy="3200400"/>
            </a:xfrm>
            <a:prstGeom prst="rect">
              <a:avLst/>
            </a:prstGeom>
          </p:spPr>
        </p:sp>
        <p:pic>
          <p:nvPicPr>
            <p:cNvPr id="5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439640" cy="3200400"/>
            </a:xfrm>
            <a:prstGeom prst="rect">
              <a:avLst/>
            </a:prstGeom>
          </p:spPr>
        </p:pic>
        <p:sp>
          <p:nvSpPr>
            <p:cNvPr id="6" name="Text Box 3"/>
            <p:cNvSpPr txBox="1"/>
            <p:nvPr/>
          </p:nvSpPr>
          <p:spPr>
            <a:xfrm>
              <a:off x="95250" y="1301750"/>
              <a:ext cx="787400" cy="4381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lt-LT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Istoriniai duomenys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4"/>
            <p:cNvSpPr txBox="1"/>
            <p:nvPr/>
          </p:nvSpPr>
          <p:spPr>
            <a:xfrm>
              <a:off x="1422400" y="0"/>
              <a:ext cx="2781300" cy="2794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lt-LT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Įvesčių matrica </a:t>
              </a:r>
              <a:r>
                <a:rPr lang="lt-LT" sz="1100" i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  <a:r>
                <a:rPr lang="lt-LT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: </a:t>
              </a:r>
              <a:r>
                <a:rPr lang="lt-LT" sz="1100" i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  <a:r>
                <a:rPr lang="lt-LT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eilučių × daug stulpelių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5"/>
            <p:cNvSpPr txBox="1"/>
            <p:nvPr/>
          </p:nvSpPr>
          <p:spPr>
            <a:xfrm>
              <a:off x="1924050" y="1301750"/>
              <a:ext cx="2108200" cy="5016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</a:pPr>
              <a:r>
                <a:rPr lang="lt-LT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Išvesčių matrica </a:t>
              </a:r>
              <a:r>
                <a:rPr lang="lt-LT" sz="1100" i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lt-LT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: 1 eilutė × stulpelių kiekis kaip matricoje </a:t>
              </a:r>
              <a:r>
                <a:rPr lang="lt-LT" sz="1100" i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Symbol zastępczy numeru slajd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Symbol zastępczy stopki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 dr Germanas Budnikas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33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ydarzenie główne">
  <a:themeElements>
    <a:clrScheme name="Wydarzenie główne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Wydarzenie główne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ydarzenie główne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686B1E04-F35C-4AB5-985D-0C358CA11055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TM04033927[[fn=Wydarzenie główne]]</Template>
  <TotalTime>942</TotalTime>
  <Words>142</Words>
  <Application>Microsoft Office PowerPoint</Application>
  <PresentationFormat>Panoramiczny</PresentationFormat>
  <Paragraphs>68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5" baseType="lpstr">
      <vt:lpstr>Arial</vt:lpstr>
      <vt:lpstr>Bauhaus 93</vt:lpstr>
      <vt:lpstr>Bell MT</vt:lpstr>
      <vt:lpstr>Calibri</vt:lpstr>
      <vt:lpstr>Cambria Math</vt:lpstr>
      <vt:lpstr>Impact</vt:lpstr>
      <vt:lpstr>Times New Roman</vt:lpstr>
      <vt:lpstr>Wydarzenie główne</vt:lpstr>
      <vt:lpstr>2 LAB WORK</vt:lpstr>
      <vt:lpstr>content</vt:lpstr>
      <vt:lpstr>OBSERVATION DATA</vt:lpstr>
      <vt:lpstr>LINEAR AUTOREGRESSION MODEL</vt:lpstr>
      <vt:lpstr>LINEAR AUTOREGRESSION MODEL</vt:lpstr>
      <vt:lpstr>LINEAR AUTOREGRESSION MODEL</vt:lpstr>
      <vt:lpstr>LINEAR AUTOREGRESSION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laboratorinis darbas</dc:title>
  <dc:creator>G. Budnik</dc:creator>
  <cp:lastModifiedBy>G. Budnik</cp:lastModifiedBy>
  <cp:revision>21</cp:revision>
  <dcterms:created xsi:type="dcterms:W3CDTF">2021-03-23T18:48:00Z</dcterms:created>
  <dcterms:modified xsi:type="dcterms:W3CDTF">2023-03-08T15:00:55Z</dcterms:modified>
</cp:coreProperties>
</file>