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4" r:id="rId1"/>
  </p:sldMasterIdLst>
  <p:notesMasterIdLst>
    <p:notesMasterId r:id="rId18"/>
  </p:notesMasterIdLst>
  <p:sldIdLst>
    <p:sldId id="256" r:id="rId2"/>
    <p:sldId id="265" r:id="rId3"/>
    <p:sldId id="266" r:id="rId4"/>
    <p:sldId id="267" r:id="rId5"/>
    <p:sldId id="268" r:id="rId6"/>
    <p:sldId id="270" r:id="rId7"/>
    <p:sldId id="274" r:id="rId8"/>
    <p:sldId id="258" r:id="rId9"/>
    <p:sldId id="269" r:id="rId10"/>
    <p:sldId id="271" r:id="rId11"/>
    <p:sldId id="272" r:id="rId12"/>
    <p:sldId id="257" r:id="rId13"/>
    <p:sldId id="273" r:id="rId14"/>
    <p:sldId id="259" r:id="rId15"/>
    <p:sldId id="264" r:id="rId16"/>
    <p:sldId id="26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19"/>
    <p:restoredTop sz="72837"/>
  </p:normalViewPr>
  <p:slideViewPr>
    <p:cSldViewPr snapToGrid="0" snapToObjects="1">
      <p:cViewPr varScale="1">
        <p:scale>
          <a:sx n="71" d="100"/>
          <a:sy n="71" d="100"/>
        </p:scale>
        <p:origin x="16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679F0-71CF-C84C-8049-607D87B54233}" type="datetimeFigureOut">
              <a:rPr kumimoji="1" lang="zh-TW" altLang="en-US" smtClean="0"/>
              <a:t>2016/11/9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890ED-5E3E-B942-A4AF-09B5253943D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79187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890ED-5E3E-B942-A4AF-09B5253943D9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64628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890ED-5E3E-B942-A4AF-09B5253943D9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92730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890ED-5E3E-B942-A4AF-09B5253943D9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05265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890ED-5E3E-B942-A4AF-09B5253943D9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43152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890ED-5E3E-B942-A4AF-09B5253943D9}" type="slidenum">
              <a:rPr kumimoji="1" lang="zh-TW" altLang="en-US" smtClean="0"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43733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6143-E03C-4CFD-AFDC-14E5BDEA754C}" type="datetimeFigureOut">
              <a:rPr lang="en-US" smtClean="0"/>
              <a:t>11/9/16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28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11/9/16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942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11/9/16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750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11/9/16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310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11/9/16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47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11/9/16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822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smtClean="0"/>
              <a:t>11/9/16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342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11/9/16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94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11/9/16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21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t>11/9/16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667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smtClean="0"/>
              <a:t>11/9/16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422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11/9/16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5870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64547" y="-236489"/>
            <a:ext cx="10662906" cy="4041648"/>
          </a:xfrm>
        </p:spPr>
        <p:txBody>
          <a:bodyPr/>
          <a:lstStyle/>
          <a:p>
            <a:r>
              <a:rPr kumimoji="1" lang="en-US" altLang="zh-TW" dirty="0" smtClean="0"/>
              <a:t>JPA quick start tutorial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2332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799" y="1168284"/>
            <a:ext cx="9220401" cy="5062467"/>
          </a:xfrm>
        </p:spPr>
      </p:pic>
    </p:spTree>
    <p:extLst>
      <p:ext uri="{BB962C8B-B14F-4D97-AF65-F5344CB8AC3E}">
        <p14:creationId xmlns:p14="http://schemas.microsoft.com/office/powerpoint/2010/main" val="132281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96236" y="2223247"/>
            <a:ext cx="11084860" cy="2372005"/>
          </a:xfrm>
        </p:spPr>
        <p:txBody>
          <a:bodyPr>
            <a:normAutofit/>
          </a:bodyPr>
          <a:lstStyle/>
          <a:p>
            <a:r>
              <a:rPr kumimoji="1" lang="zh-TW" altLang="en-US" dirty="0" smtClean="0"/>
              <a:t>使用更簡易的做法</a:t>
            </a: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en-US" altLang="zh-TW" dirty="0" smtClean="0"/>
              <a:t>--Spring Data JPA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7117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Spring Data JPA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3600" dirty="0" smtClean="0">
                <a:latin typeface="Heiti TC Light" charset="-120"/>
                <a:ea typeface="Heiti TC Light" charset="-120"/>
                <a:cs typeface="Heiti TC Light" charset="-120"/>
              </a:rPr>
              <a:t>不需實作</a:t>
            </a:r>
            <a:r>
              <a:rPr kumimoji="1" lang="en-US" altLang="zh-TW" sz="3600" dirty="0" smtClean="0">
                <a:latin typeface="Heiti TC Light" charset="-120"/>
                <a:ea typeface="Heiti TC Light" charset="-120"/>
                <a:cs typeface="Heiti TC Light" charset="-120"/>
              </a:rPr>
              <a:t>Dao</a:t>
            </a:r>
          </a:p>
          <a:p>
            <a:r>
              <a:rPr kumimoji="1" lang="zh-TW" altLang="en-US" sz="3600" dirty="0">
                <a:latin typeface="Heiti TC Light" charset="-120"/>
                <a:ea typeface="Heiti TC Light" charset="-120"/>
                <a:cs typeface="Heiti TC Light" charset="-120"/>
              </a:rPr>
              <a:t>脫離</a:t>
            </a:r>
            <a:r>
              <a:rPr kumimoji="1" lang="en-US" altLang="zh-TW" sz="3600" dirty="0">
                <a:latin typeface="Heiti TC Light" charset="-120"/>
                <a:ea typeface="Heiti TC Light" charset="-120"/>
                <a:cs typeface="Heiti TC Light" charset="-120"/>
              </a:rPr>
              <a:t>SQL</a:t>
            </a:r>
            <a:r>
              <a:rPr kumimoji="1" lang="zh-TW" altLang="en-US" sz="3600" dirty="0" smtClean="0">
                <a:latin typeface="Heiti TC Light" charset="-120"/>
                <a:ea typeface="Heiti TC Light" charset="-120"/>
                <a:cs typeface="Heiti TC Light" charset="-120"/>
              </a:rPr>
              <a:t>語法</a:t>
            </a:r>
            <a:endParaRPr kumimoji="1" lang="en-US" altLang="zh-TW" sz="3600" dirty="0" smtClean="0">
              <a:latin typeface="Heiti TC Light" charset="-120"/>
              <a:ea typeface="Heiti TC Light" charset="-120"/>
              <a:cs typeface="Heiti TC Light" charset="-120"/>
            </a:endParaRPr>
          </a:p>
          <a:p>
            <a:r>
              <a:rPr kumimoji="1" lang="zh-TW" altLang="en-US" sz="3600" dirty="0" smtClean="0">
                <a:latin typeface="Heiti TC Light" charset="-120"/>
                <a:ea typeface="Heiti TC Light" charset="-120"/>
                <a:cs typeface="Heiti TC Light" charset="-120"/>
              </a:rPr>
              <a:t>分頁與排序</a:t>
            </a:r>
            <a:endParaRPr kumimoji="1" lang="en-US" altLang="zh-TW" sz="3600" dirty="0" smtClean="0">
              <a:latin typeface="Heiti TC Light" charset="-120"/>
              <a:ea typeface="Heiti TC Light" charset="-120"/>
              <a:cs typeface="Heiti TC Light" charset="-120"/>
            </a:endParaRPr>
          </a:p>
          <a:p>
            <a:r>
              <a:rPr kumimoji="1" lang="zh-TW" altLang="en-US" sz="3600" dirty="0" smtClean="0">
                <a:latin typeface="Heiti TC Light" charset="-120"/>
                <a:ea typeface="Heiti TC Light" charset="-120"/>
                <a:cs typeface="Heiti TC Light" charset="-120"/>
              </a:rPr>
              <a:t>靈活的查詢語法</a:t>
            </a:r>
            <a:endParaRPr kumimoji="1" lang="zh-TW" altLang="en-US" sz="3600" dirty="0">
              <a:latin typeface="Heiti TC Light" charset="-120"/>
              <a:ea typeface="Heiti TC Light" charset="-120"/>
              <a:cs typeface="Heiti TC Light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981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繼承</a:t>
            </a:r>
            <a:r>
              <a:rPr lang="en-US" altLang="zh-TW" dirty="0" err="1"/>
              <a:t>JpaRepository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TW" dirty="0" smtClean="0"/>
          </a:p>
          <a:p>
            <a:r>
              <a:rPr kumimoji="1" lang="zh-TW" altLang="en-US" sz="3600" dirty="0" smtClean="0"/>
              <a:t>物件本身與</a:t>
            </a:r>
            <a:r>
              <a:rPr kumimoji="1" lang="en-US" altLang="zh-TW" sz="3600" dirty="0" smtClean="0"/>
              <a:t>primary key</a:t>
            </a:r>
          </a:p>
          <a:p>
            <a:r>
              <a:rPr kumimoji="1" lang="zh-TW" altLang="en-US" sz="3600" dirty="0" smtClean="0"/>
              <a:t>以方法命名的方式操作查詢功能</a:t>
            </a:r>
            <a:endParaRPr kumimoji="1" lang="en-US" altLang="zh-TW" sz="3600" dirty="0"/>
          </a:p>
          <a:p>
            <a:r>
              <a:rPr kumimoji="1" lang="en-US" altLang="zh-TW" sz="3600" dirty="0" smtClean="0"/>
              <a:t>Spring Data JPA</a:t>
            </a:r>
            <a:r>
              <a:rPr kumimoji="1" lang="zh-TW" altLang="en-US" sz="3600" dirty="0" smtClean="0"/>
              <a:t>自動實作</a:t>
            </a:r>
            <a:r>
              <a:rPr kumimoji="1" lang="en-US" altLang="zh-TW" sz="3600" dirty="0" smtClean="0"/>
              <a:t>Dao</a:t>
            </a:r>
            <a:endParaRPr kumimoji="1"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27319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Dao</a:t>
            </a:r>
            <a:r>
              <a:rPr kumimoji="1" lang="zh-TW" altLang="en-US" dirty="0" smtClean="0"/>
              <a:t>命名方式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96516"/>
            <a:ext cx="10515600" cy="2922866"/>
          </a:xfrm>
        </p:spPr>
      </p:pic>
    </p:spTree>
    <p:extLst>
      <p:ext uri="{BB962C8B-B14F-4D97-AF65-F5344CB8AC3E}">
        <p14:creationId xmlns:p14="http://schemas.microsoft.com/office/powerpoint/2010/main" val="162724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40223" y="5389283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TW" sz="2400" dirty="0"/>
              <a:t>http://</a:t>
            </a:r>
            <a:r>
              <a:rPr kumimoji="1" lang="en-US" altLang="zh-TW" sz="2400" dirty="0" err="1"/>
              <a:t>docs.spring.io</a:t>
            </a:r>
            <a:r>
              <a:rPr kumimoji="1" lang="en-US" altLang="zh-TW" sz="2400" dirty="0"/>
              <a:t>/spring-data/</a:t>
            </a:r>
            <a:r>
              <a:rPr kumimoji="1" lang="en-US" altLang="zh-TW" sz="2400" dirty="0" err="1"/>
              <a:t>jpa</a:t>
            </a:r>
            <a:r>
              <a:rPr kumimoji="1" lang="en-US" altLang="zh-TW" sz="2400" dirty="0"/>
              <a:t>/docs/current/reference/html/</a:t>
            </a:r>
            <a:endParaRPr kumimoji="1" lang="zh-TW" altLang="en-US" sz="24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024" y="1037945"/>
            <a:ext cx="7457503" cy="4351338"/>
          </a:xfrm>
        </p:spPr>
      </p:pic>
    </p:spTree>
    <p:extLst>
      <p:ext uri="{BB962C8B-B14F-4D97-AF65-F5344CB8AC3E}">
        <p14:creationId xmlns:p14="http://schemas.microsoft.com/office/powerpoint/2010/main" val="161610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Query</a:t>
            </a:r>
            <a:r>
              <a:rPr kumimoji="1" lang="zh-TW" altLang="en-US" dirty="0" smtClean="0"/>
              <a:t>語法輔助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065098"/>
            <a:ext cx="10515600" cy="786796"/>
          </a:xfrm>
        </p:spPr>
      </p:pic>
      <p:sp>
        <p:nvSpPr>
          <p:cNvPr id="5" name="文字方塊 4"/>
          <p:cNvSpPr txBox="1"/>
          <p:nvPr/>
        </p:nvSpPr>
        <p:spPr>
          <a:xfrm>
            <a:off x="838199" y="1690688"/>
            <a:ext cx="9846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TW" dirty="0" smtClean="0"/>
              <a:t>  </a:t>
            </a:r>
            <a:r>
              <a:rPr kumimoji="1" lang="en-US" altLang="zh-TW" sz="3600" dirty="0" smtClean="0"/>
              <a:t>JPQL </a:t>
            </a:r>
            <a:r>
              <a:rPr lang="zh-TW" altLang="en-US" sz="3600" dirty="0" smtClean="0"/>
              <a:t>（</a:t>
            </a:r>
            <a:r>
              <a:rPr lang="en-US" altLang="zh-TW" sz="3600" dirty="0"/>
              <a:t>Java Persistence Query Language</a:t>
            </a:r>
            <a:r>
              <a:rPr lang="zh-TW" altLang="en-US" sz="3600" dirty="0"/>
              <a:t>），</a:t>
            </a:r>
            <a:r>
              <a:rPr kumimoji="1" lang="en-US" altLang="zh-TW" sz="3600" dirty="0" smtClean="0"/>
              <a:t>or </a:t>
            </a:r>
            <a:r>
              <a:rPr kumimoji="1" lang="en-US" altLang="zh-TW" sz="3600" dirty="0" err="1" smtClean="0"/>
              <a:t>nativeQuery</a:t>
            </a:r>
            <a:endParaRPr kumimoji="1" lang="zh-TW" altLang="en-US" sz="36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016251"/>
            <a:ext cx="10994368" cy="72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55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什麼是</a:t>
            </a:r>
            <a:r>
              <a:rPr kumimoji="1" lang="en-US" altLang="zh-TW" dirty="0" smtClean="0"/>
              <a:t>JPA</a:t>
            </a:r>
            <a:r>
              <a:rPr kumimoji="1" lang="en-US" altLang="zh-TW" dirty="0" smtClean="0"/>
              <a:t>?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045758"/>
            <a:ext cx="10515600" cy="4351338"/>
          </a:xfrm>
        </p:spPr>
        <p:txBody>
          <a:bodyPr/>
          <a:lstStyle/>
          <a:p>
            <a:r>
              <a:rPr kumimoji="1" lang="en-US" altLang="zh-TW" dirty="0" smtClean="0"/>
              <a:t>Hibernate ? JPA ? Spring </a:t>
            </a:r>
            <a:r>
              <a:rPr kumimoji="1" lang="en-US" altLang="zh-TW" dirty="0" smtClean="0"/>
              <a:t>Data JPA </a:t>
            </a:r>
            <a:r>
              <a:rPr kumimoji="1" lang="zh-TW" altLang="en-US" dirty="0" smtClean="0"/>
              <a:t>？</a:t>
            </a:r>
            <a:endParaRPr kumimoji="1" lang="en-US" altLang="zh-TW" dirty="0"/>
          </a:p>
          <a:p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27701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Hibernate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Hibernate </a:t>
            </a:r>
            <a:r>
              <a:rPr lang="zh-TW" altLang="en-US" dirty="0"/>
              <a:t>是「物件</a:t>
            </a:r>
            <a:r>
              <a:rPr lang="en-US" altLang="zh-TW" dirty="0"/>
              <a:t>/</a:t>
            </a:r>
            <a:r>
              <a:rPr lang="zh-TW" altLang="en-US" dirty="0"/>
              <a:t>關係對應」（</a:t>
            </a:r>
            <a:r>
              <a:rPr lang="en-US" altLang="zh-TW" dirty="0"/>
              <a:t>Object/Relational Mapping</a:t>
            </a:r>
            <a:r>
              <a:rPr lang="zh-TW" altLang="en-US" dirty="0"/>
              <a:t>）的解決方案，簡寫為</a:t>
            </a:r>
            <a:r>
              <a:rPr lang="en-US" altLang="zh-TW" dirty="0"/>
              <a:t>ORM</a:t>
            </a:r>
            <a:r>
              <a:rPr lang="zh-TW" altLang="en-US" dirty="0"/>
              <a:t>，簡單的說就是將 </a:t>
            </a:r>
            <a:r>
              <a:rPr lang="en-US" altLang="zh-TW" dirty="0"/>
              <a:t>Java </a:t>
            </a:r>
            <a:r>
              <a:rPr lang="zh-TW" altLang="en-US" dirty="0"/>
              <a:t>中的物件與物件關係，映射至關聯式資料庫中的表格與表格之間的關係， </a:t>
            </a:r>
            <a:r>
              <a:rPr lang="en-US" altLang="zh-TW" dirty="0"/>
              <a:t>Hibernate </a:t>
            </a:r>
            <a:r>
              <a:rPr lang="zh-TW" altLang="en-US" dirty="0"/>
              <a:t>提供了這個過程中自動對應轉換的方案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實現了直接使用程式對資料庫進行</a:t>
            </a:r>
            <a:r>
              <a:rPr lang="en-US" altLang="zh-TW" dirty="0" smtClean="0"/>
              <a:t>CRUL</a:t>
            </a:r>
            <a:r>
              <a:rPr lang="zh-TW" altLang="en-US" dirty="0" smtClean="0"/>
              <a:t>的操作。</a:t>
            </a:r>
            <a:endParaRPr lang="en-US" altLang="zh-TW" dirty="0" smtClean="0"/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1587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JPA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Java Persistence API</a:t>
            </a:r>
            <a:r>
              <a:rPr kumimoji="1" lang="zh-TW" altLang="en-US" dirty="0" smtClean="0"/>
              <a:t>，</a:t>
            </a:r>
            <a:r>
              <a:rPr kumimoji="1" lang="en-US" altLang="zh-TW" dirty="0" smtClean="0"/>
              <a:t>Java EE 5</a:t>
            </a:r>
            <a:r>
              <a:rPr kumimoji="1" lang="zh-TW" altLang="en-US" dirty="0" smtClean="0"/>
              <a:t>標準的 </a:t>
            </a:r>
            <a:r>
              <a:rPr kumimoji="1" lang="en-US" altLang="zh-TW" dirty="0" smtClean="0"/>
              <a:t>ORM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Interface </a:t>
            </a:r>
            <a:r>
              <a:rPr kumimoji="1" lang="zh-TW" altLang="en-US" dirty="0" smtClean="0"/>
              <a:t>，也是</a:t>
            </a:r>
            <a:r>
              <a:rPr kumimoji="1" lang="en-US" altLang="zh-TW" dirty="0" smtClean="0"/>
              <a:t>EJB3</a:t>
            </a:r>
            <a:r>
              <a:rPr kumimoji="1" lang="zh-TW" altLang="en-US" dirty="0" smtClean="0"/>
              <a:t>規範的一部分。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r>
              <a:rPr kumimoji="1" lang="zh-TW" altLang="en-US" dirty="0" smtClean="0"/>
              <a:t>為了簡化與整合現有的</a:t>
            </a:r>
            <a:r>
              <a:rPr kumimoji="1" lang="en-US" altLang="zh-TW" dirty="0" smtClean="0"/>
              <a:t>ORM</a:t>
            </a:r>
            <a:r>
              <a:rPr kumimoji="1" lang="zh-TW" altLang="en-US" dirty="0" smtClean="0"/>
              <a:t>技術，結束</a:t>
            </a:r>
            <a:r>
              <a:rPr kumimoji="1" lang="en-US" altLang="zh-TW" dirty="0" smtClean="0"/>
              <a:t>Hibernate </a:t>
            </a:r>
            <a:r>
              <a:rPr kumimoji="1" lang="zh-TW" altLang="en-US" dirty="0" smtClean="0"/>
              <a:t>、</a:t>
            </a:r>
            <a:r>
              <a:rPr kumimoji="1" lang="en-US" altLang="zh-TW" dirty="0" err="1" smtClean="0"/>
              <a:t>TopLink</a:t>
            </a:r>
            <a:r>
              <a:rPr lang="zh-TW" altLang="en-US" dirty="0" smtClean="0"/>
              <a:t>、</a:t>
            </a:r>
            <a:r>
              <a:rPr lang="en-US" altLang="zh-TW" dirty="0" err="1"/>
              <a:t>OpenJpa</a:t>
            </a:r>
            <a:r>
              <a:rPr lang="zh-TW" altLang="en-US" dirty="0" smtClean="0"/>
              <a:t>等各自為營的局面。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kumimoji="1" lang="zh-TW" altLang="en-US" dirty="0" smtClean="0"/>
              <a:t>由</a:t>
            </a:r>
            <a:r>
              <a:rPr kumimoji="1" lang="en-US" altLang="zh-TW" dirty="0" smtClean="0"/>
              <a:t>SUN</a:t>
            </a:r>
            <a:r>
              <a:rPr kumimoji="1" lang="zh-TW" altLang="en-US" dirty="0" smtClean="0"/>
              <a:t>提供的規範，只提供</a:t>
            </a:r>
            <a:r>
              <a:rPr kumimoji="1" lang="en-US" altLang="zh-TW" dirty="0" err="1" smtClean="0"/>
              <a:t>InterFace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不提供實作。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397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8496" y="666759"/>
            <a:ext cx="7135007" cy="561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75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3920067" y="2806951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dirty="0" smtClean="0"/>
              <a:t>JPA</a:t>
            </a:r>
            <a:r>
              <a:rPr kumimoji="1" lang="zh-TW" altLang="en-US" dirty="0" smtClean="0"/>
              <a:t>的實作方式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1471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231900"/>
            <a:ext cx="100584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537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903" y="1302327"/>
            <a:ext cx="6047692" cy="5130814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8927" y="143019"/>
            <a:ext cx="10515600" cy="1325563"/>
          </a:xfrm>
        </p:spPr>
        <p:txBody>
          <a:bodyPr/>
          <a:lstStyle/>
          <a:p>
            <a:r>
              <a:rPr kumimoji="1" lang="en-US" altLang="zh-TW" dirty="0" smtClean="0"/>
              <a:t>Entity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985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DAO Interface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136055"/>
            <a:ext cx="9753600" cy="1730477"/>
          </a:xfrm>
        </p:spPr>
      </p:pic>
    </p:spTree>
    <p:extLst>
      <p:ext uri="{BB962C8B-B14F-4D97-AF65-F5344CB8AC3E}">
        <p14:creationId xmlns:p14="http://schemas.microsoft.com/office/powerpoint/2010/main" val="1814773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4914</TotalTime>
  <Words>220</Words>
  <Application>Microsoft Macintosh PowerPoint</Application>
  <PresentationFormat>寬螢幕</PresentationFormat>
  <Paragraphs>38</Paragraphs>
  <Slides>16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Calibri</vt:lpstr>
      <vt:lpstr>Calibri Light</vt:lpstr>
      <vt:lpstr>DengXian</vt:lpstr>
      <vt:lpstr>Heiti TC Light</vt:lpstr>
      <vt:lpstr>新細明體</vt:lpstr>
      <vt:lpstr>Arial</vt:lpstr>
      <vt:lpstr>Office Theme</vt:lpstr>
      <vt:lpstr>JPA quick start tutorial</vt:lpstr>
      <vt:lpstr>什麼是JPA?</vt:lpstr>
      <vt:lpstr>Hibernate </vt:lpstr>
      <vt:lpstr>JPA</vt:lpstr>
      <vt:lpstr>PowerPoint 簡報</vt:lpstr>
      <vt:lpstr>PowerPoint 簡報</vt:lpstr>
      <vt:lpstr>PowerPoint 簡報</vt:lpstr>
      <vt:lpstr>Entity</vt:lpstr>
      <vt:lpstr>DAO Interface</vt:lpstr>
      <vt:lpstr>PowerPoint 簡報</vt:lpstr>
      <vt:lpstr>使用更簡易的做法  --Spring Data JPA</vt:lpstr>
      <vt:lpstr>Spring Data JPA</vt:lpstr>
      <vt:lpstr>繼承JpaRepository</vt:lpstr>
      <vt:lpstr>Dao命名方式</vt:lpstr>
      <vt:lpstr>http://docs.spring.io/spring-data/jpa/docs/current/reference/html/</vt:lpstr>
      <vt:lpstr>Query語法輔助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Microsoft Office 使用者</cp:lastModifiedBy>
  <cp:revision>30</cp:revision>
  <dcterms:created xsi:type="dcterms:W3CDTF">2016-11-05T14:37:08Z</dcterms:created>
  <dcterms:modified xsi:type="dcterms:W3CDTF">2016-11-11T01:53:32Z</dcterms:modified>
</cp:coreProperties>
</file>