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7" r:id="rId2"/>
    <p:sldId id="323" r:id="rId3"/>
    <p:sldId id="324" r:id="rId4"/>
    <p:sldId id="325" r:id="rId5"/>
    <p:sldId id="327" r:id="rId6"/>
    <p:sldId id="326" r:id="rId7"/>
    <p:sldId id="330" r:id="rId8"/>
    <p:sldId id="331" r:id="rId9"/>
    <p:sldId id="332" r:id="rId10"/>
    <p:sldId id="333" r:id="rId11"/>
    <p:sldId id="334" r:id="rId12"/>
    <p:sldId id="335" r:id="rId13"/>
    <p:sldId id="322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9F7"/>
    <a:srgbClr val="2A64AF"/>
    <a:srgbClr val="605D5D"/>
    <a:srgbClr val="6E6A6A"/>
    <a:srgbClr val="2C74B4"/>
    <a:srgbClr val="489CA9"/>
    <a:srgbClr val="3272C4"/>
    <a:srgbClr val="00B3C3"/>
    <a:srgbClr val="A67D2C"/>
    <a:srgbClr val="EEAC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7" autoAdjust="0"/>
    <p:restoredTop sz="95958" autoAdjust="0"/>
  </p:normalViewPr>
  <p:slideViewPr>
    <p:cSldViewPr snapToGrid="0" snapToObjects="1">
      <p:cViewPr varScale="1">
        <p:scale>
          <a:sx n="91" d="100"/>
          <a:sy n="91" d="100"/>
        </p:scale>
        <p:origin x="7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7" d="100"/>
          <a:sy n="77" d="100"/>
        </p:scale>
        <p:origin x="1240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317528-8E59-DC49-994A-6B60BE051FFF}" type="datetimeFigureOut">
              <a:rPr kumimoji="1" lang="zh-TW" altLang="en-US" smtClean="0"/>
              <a:t>2018/6/28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204C28-9B19-7A42-A874-767BBA3F1A0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72952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AECE7-6761-A946-B94E-851E0B632371}" type="datetimeFigureOut">
              <a:rPr kumimoji="1" lang="zh-TW" altLang="en-US" smtClean="0"/>
              <a:t>2018/6/28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B117D-015C-BF4B-986F-E33F19DE73A0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56" t="42581" r="31673" b="42836"/>
          <a:stretch/>
        </p:blipFill>
        <p:spPr>
          <a:xfrm>
            <a:off x="1388829" y="2200276"/>
            <a:ext cx="7084204" cy="2202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149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70647-C507-CB43-8053-7F4F4D7E29F2}" type="datetimeFigureOut">
              <a:rPr kumimoji="1" lang="zh-TW" altLang="en-US" smtClean="0"/>
              <a:t>2018/6/28</a:t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E6185-975A-434E-8769-7B9C3F294431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5" name="標題 1"/>
          <p:cNvSpPr>
            <a:spLocks noGrp="1"/>
          </p:cNvSpPr>
          <p:nvPr>
            <p:ph type="ctrTitle" hasCustomPrompt="1"/>
          </p:nvPr>
        </p:nvSpPr>
        <p:spPr>
          <a:xfrm>
            <a:off x="5278244" y="1546209"/>
            <a:ext cx="4021873" cy="664797"/>
          </a:xfrm>
          <a:ln w="12700">
            <a:miter lim="400000"/>
          </a:ln>
          <a:effectLst/>
        </p:spPr>
        <p:txBody>
          <a:bodyPr wrap="square" lIns="45719" tIns="0" rIns="45719" bIns="0" anchor="ctr">
            <a:spAutoFit/>
          </a:bodyPr>
          <a:lstStyle>
            <a:lvl1pPr>
              <a:defRPr lang="zh-TW" altLang="en-US" sz="4800" b="1" dirty="0">
                <a:solidFill>
                  <a:srgbClr val="2958A1"/>
                </a:solidFill>
                <a:effectLst/>
                <a:latin typeface="Microsoft JhengHei"/>
                <a:ea typeface="Microsoft JhengHei"/>
                <a:cs typeface="Microsoft JhengHei"/>
              </a:defRPr>
            </a:lvl1pPr>
          </a:lstStyle>
          <a:p>
            <a:pPr marL="0" lvl="0"/>
            <a:r>
              <a:rPr kumimoji="1" lang="zh-TW" altLang="en-US" dirty="0"/>
              <a:t>請輸入標題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70647-C507-CB43-8053-7F4F4D7E29F2}" type="datetimeFigureOut">
              <a:rPr kumimoji="1" lang="zh-TW" altLang="en-US" smtClean="0"/>
              <a:t>2018/6/28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E6185-975A-434E-8769-7B9C3F294431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10" name="標題 1"/>
          <p:cNvSpPr>
            <a:spLocks noGrp="1"/>
          </p:cNvSpPr>
          <p:nvPr>
            <p:ph type="ctrTitle" hasCustomPrompt="1"/>
          </p:nvPr>
        </p:nvSpPr>
        <p:spPr>
          <a:xfrm>
            <a:off x="552496" y="2801253"/>
            <a:ext cx="9144000" cy="830997"/>
          </a:xfrm>
          <a:ln w="12700">
            <a:miter lim="400000"/>
          </a:ln>
          <a:effectLst/>
        </p:spPr>
        <p:txBody>
          <a:bodyPr lIns="45719" tIns="0" rIns="45719" bIns="0" anchor="ctr">
            <a:spAutoFit/>
          </a:bodyPr>
          <a:lstStyle>
            <a:lvl1pPr>
              <a:defRPr lang="zh-TW" altLang="en-US" sz="6000" b="1" dirty="0">
                <a:solidFill>
                  <a:srgbClr val="2958A1"/>
                </a:solidFill>
                <a:effectLst/>
                <a:latin typeface="Microsoft JhengHei"/>
                <a:ea typeface="Microsoft JhengHei"/>
                <a:cs typeface="Microsoft JhengHei"/>
              </a:defRPr>
            </a:lvl1pPr>
          </a:lstStyle>
          <a:p>
            <a:pPr marL="0" lvl="0"/>
            <a:r>
              <a:rPr kumimoji="1" lang="zh-TW" altLang="en-US" dirty="0"/>
              <a:t>請輸入標題</a:t>
            </a:r>
          </a:p>
        </p:txBody>
      </p:sp>
      <p:sp>
        <p:nvSpPr>
          <p:cNvPr id="11" name="副標題 2"/>
          <p:cNvSpPr>
            <a:spLocks noGrp="1"/>
          </p:cNvSpPr>
          <p:nvPr>
            <p:ph type="subTitle" idx="1" hasCustomPrompt="1"/>
          </p:nvPr>
        </p:nvSpPr>
        <p:spPr>
          <a:xfrm>
            <a:off x="539552" y="3840056"/>
            <a:ext cx="9144000" cy="66161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lang="zh-TW" altLang="en-US" sz="1800" b="0" i="0" kern="1200">
                <a:solidFill>
                  <a:schemeClr val="accent5"/>
                </a:solidFill>
                <a:latin typeface="Microsoft JhengHei" charset="-120"/>
                <a:ea typeface="Microsoft JhengHei" charset="-120"/>
                <a:cs typeface="Microsoft JhengHei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zh-TW" dirty="0"/>
              <a:t>English Title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96447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70647-C507-CB43-8053-7F4F4D7E29F2}" type="datetimeFigureOut">
              <a:rPr kumimoji="1" lang="zh-TW" altLang="en-US" smtClean="0"/>
              <a:t>2018/6/28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E6185-975A-434E-8769-7B9C3F294431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9" name="副標題 2"/>
          <p:cNvSpPr>
            <a:spLocks noGrp="1"/>
          </p:cNvSpPr>
          <p:nvPr>
            <p:ph type="subTitle" idx="1" hasCustomPrompt="1"/>
          </p:nvPr>
        </p:nvSpPr>
        <p:spPr>
          <a:xfrm>
            <a:off x="445604" y="375763"/>
            <a:ext cx="9144000" cy="661611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zh-TW" altLang="en-US" sz="2000" b="0" kern="1200" dirty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zh-TW"/>
              <a:t>01 </a:t>
            </a:r>
            <a:r>
              <a:rPr lang="zh-TW" altLang="en-US" dirty="0">
                <a:solidFill>
                  <a:schemeClr val="bg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標題</a:t>
            </a:r>
            <a:endParaRPr lang="en-US" altLang="zh-TW" sz="1400" dirty="0">
              <a:solidFill>
                <a:schemeClr val="bg1"/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8371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節標題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70647-C507-CB43-8053-7F4F4D7E29F2}" type="datetimeFigureOut">
              <a:rPr kumimoji="1" lang="zh-TW" altLang="en-US" smtClean="0"/>
              <a:t>2018/6/28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E6185-975A-434E-8769-7B9C3F29443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15881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投影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70647-C507-CB43-8053-7F4F4D7E29F2}" type="datetimeFigureOut">
              <a:rPr kumimoji="1" lang="zh-TW" altLang="en-US" smtClean="0"/>
              <a:t>2018/6/28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E6185-975A-434E-8769-7B9C3F294431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56" t="42581" r="31673" b="42836"/>
          <a:stretch/>
        </p:blipFill>
        <p:spPr>
          <a:xfrm>
            <a:off x="657576" y="485775"/>
            <a:ext cx="1929787" cy="600075"/>
          </a:xfrm>
          <a:prstGeom prst="rect">
            <a:avLst/>
          </a:prstGeom>
        </p:spPr>
      </p:pic>
      <p:sp>
        <p:nvSpPr>
          <p:cNvPr id="8" name="標題 1"/>
          <p:cNvSpPr txBox="1">
            <a:spLocks/>
          </p:cNvSpPr>
          <p:nvPr userDrawn="1"/>
        </p:nvSpPr>
        <p:spPr>
          <a:xfrm>
            <a:off x="2169110" y="2247936"/>
            <a:ext cx="7772400" cy="20186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TW" sz="6600" b="1" dirty="0">
                <a:solidFill>
                  <a:schemeClr val="accent1">
                    <a:lumMod val="50000"/>
                  </a:schemeClr>
                </a:solidFill>
              </a:rPr>
              <a:t>Q&amp;A</a:t>
            </a:r>
            <a:endParaRPr lang="zh-TW" altLang="en-US" sz="6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9" name="圖片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589" y="2761776"/>
            <a:ext cx="1036424" cy="103642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AECE7-6761-A946-B94E-851E0B632371}" type="datetimeFigureOut">
              <a:rPr kumimoji="1" lang="zh-TW" altLang="en-US" smtClean="0"/>
              <a:t>2018/6/28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B117D-015C-BF4B-986F-E33F19DE73A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30574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236236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870647-C507-CB43-8053-7F4F4D7E29F2}" type="datetimeFigureOut">
              <a:rPr kumimoji="1" lang="zh-TW" altLang="en-US" smtClean="0"/>
              <a:t>2018/6/28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2E6185-975A-434E-8769-7B9C3F29443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97945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49" r:id="rId3"/>
    <p:sldLayoutId id="2147483650" r:id="rId4"/>
    <p:sldLayoutId id="2147483651" r:id="rId5"/>
    <p:sldLayoutId id="2147483660" r:id="rId6"/>
    <p:sldLayoutId id="2147483663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ithub.com/softleader-product" TargetMode="Externa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github.com/softleader/softleader-boot-starter" TargetMode="External"/><Relationship Id="rId4" Type="http://schemas.openxmlformats.org/officeDocument/2006/relationships/hyperlink" Target="https://github.com/softleader/git-package-manager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56" t="42581" r="31673" b="42836"/>
          <a:stretch/>
        </p:blipFill>
        <p:spPr>
          <a:xfrm>
            <a:off x="1388829" y="2200276"/>
            <a:ext cx="7084204" cy="2202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178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334094" y="246648"/>
            <a:ext cx="20012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>
                <a:solidFill>
                  <a:schemeClr val="accent5"/>
                </a:solidFill>
              </a:rPr>
              <a:t>01</a:t>
            </a:r>
            <a:r>
              <a:rPr lang="zh-TW" altLang="en-US" sz="2800" b="1" dirty="0">
                <a:solidFill>
                  <a:schemeClr val="accent5"/>
                </a:solidFill>
              </a:rPr>
              <a:t> </a:t>
            </a:r>
            <a:r>
              <a:rPr lang="en-US" altLang="zh-TW" dirty="0">
                <a:solidFill>
                  <a:schemeClr val="bg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Service(RPC)</a:t>
            </a:r>
            <a:endParaRPr lang="en-US" altLang="zh-TW" sz="1400" dirty="0">
              <a:solidFill>
                <a:schemeClr val="bg1"/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52E6E58C-DAD7-43FD-B1A6-1B453E542D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566" y="1901103"/>
            <a:ext cx="9477375" cy="376237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ECA46D9D-F73B-4FC9-8BB1-A1C15992A81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566" y="1329639"/>
            <a:ext cx="504056" cy="504056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1F70A662-92B7-4A9B-94FE-04591B5221C5}"/>
              </a:ext>
            </a:extLst>
          </p:cNvPr>
          <p:cNvSpPr/>
          <p:nvPr/>
        </p:nvSpPr>
        <p:spPr>
          <a:xfrm>
            <a:off x="1646622" y="1353829"/>
            <a:ext cx="4033742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  <a:defRPr sz="2900"/>
            </a:pPr>
            <a:r>
              <a:rPr lang="en-US" altLang="zh-TW" sz="3200" b="1" dirty="0">
                <a:solidFill>
                  <a:schemeClr val="accent5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RPC Application</a:t>
            </a:r>
            <a:endParaRPr lang="zh-TW" altLang="en-US" sz="3200" b="1" dirty="0">
              <a:solidFill>
                <a:schemeClr val="accent5"/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838618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334094" y="246648"/>
            <a:ext cx="20012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>
                <a:solidFill>
                  <a:schemeClr val="accent5"/>
                </a:solidFill>
              </a:rPr>
              <a:t>01</a:t>
            </a:r>
            <a:r>
              <a:rPr lang="zh-TW" altLang="en-US" sz="2800" b="1" dirty="0">
                <a:solidFill>
                  <a:schemeClr val="accent5"/>
                </a:solidFill>
              </a:rPr>
              <a:t> </a:t>
            </a:r>
            <a:r>
              <a:rPr lang="en-US" altLang="zh-TW" dirty="0">
                <a:solidFill>
                  <a:schemeClr val="bg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Service(RPC)</a:t>
            </a:r>
            <a:endParaRPr lang="en-US" altLang="zh-TW" sz="1400" dirty="0">
              <a:solidFill>
                <a:schemeClr val="bg1"/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CA46D9D-F73B-4FC9-8BB1-A1C15992A81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585" y="1889360"/>
            <a:ext cx="504056" cy="504056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1F70A662-92B7-4A9B-94FE-04591B5221C5}"/>
              </a:ext>
            </a:extLst>
          </p:cNvPr>
          <p:cNvSpPr/>
          <p:nvPr/>
        </p:nvSpPr>
        <p:spPr>
          <a:xfrm>
            <a:off x="3454641" y="1913550"/>
            <a:ext cx="4033742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  <a:defRPr sz="2900"/>
            </a:pPr>
            <a:r>
              <a:rPr lang="en-US" altLang="zh-TW" sz="3200" b="1" dirty="0">
                <a:solidFill>
                  <a:schemeClr val="accent5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RPC </a:t>
            </a:r>
            <a:r>
              <a:rPr lang="en-US" altLang="zh-TW" sz="3200" b="1" dirty="0" err="1">
                <a:solidFill>
                  <a:schemeClr val="accent5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bootstrap.yml</a:t>
            </a:r>
            <a:endParaRPr lang="zh-TW" altLang="en-US" sz="3200" b="1" dirty="0">
              <a:solidFill>
                <a:schemeClr val="accent5"/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7E820C59-B7E7-45A6-B5A3-15D683C4A4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0585" y="2588113"/>
            <a:ext cx="3676650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9498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334094" y="246648"/>
            <a:ext cx="32371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>
                <a:solidFill>
                  <a:schemeClr val="accent5"/>
                </a:solidFill>
              </a:rPr>
              <a:t>01</a:t>
            </a:r>
            <a:r>
              <a:rPr lang="zh-TW" altLang="en-US" sz="2800" b="1" dirty="0">
                <a:solidFill>
                  <a:schemeClr val="accent5"/>
                </a:solidFill>
              </a:rPr>
              <a:t> </a:t>
            </a:r>
            <a:r>
              <a:rPr lang="en-US" altLang="zh-TW" dirty="0">
                <a:solidFill>
                  <a:schemeClr val="bg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Eureka &amp; Config Service</a:t>
            </a:r>
            <a:endParaRPr lang="en-US" altLang="zh-TW" sz="1400" dirty="0">
              <a:solidFill>
                <a:schemeClr val="bg1"/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CA46D9D-F73B-4FC9-8BB1-A1C15992A81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094" y="1266508"/>
            <a:ext cx="504056" cy="504056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1F70A662-92B7-4A9B-94FE-04591B5221C5}"/>
              </a:ext>
            </a:extLst>
          </p:cNvPr>
          <p:cNvSpPr/>
          <p:nvPr/>
        </p:nvSpPr>
        <p:spPr>
          <a:xfrm>
            <a:off x="838150" y="1290698"/>
            <a:ext cx="4033742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  <a:defRPr sz="2900"/>
            </a:pPr>
            <a:r>
              <a:rPr lang="en-US" altLang="zh-TW" sz="3200" b="1" dirty="0">
                <a:solidFill>
                  <a:schemeClr val="accent5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Eureka Application</a:t>
            </a:r>
            <a:endParaRPr lang="zh-TW" altLang="en-US" sz="3200" b="1" dirty="0">
              <a:solidFill>
                <a:schemeClr val="accent5"/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7D4D2C9A-38C7-483D-83FF-005EA237AC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094" y="1913550"/>
            <a:ext cx="3714750" cy="113347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A9514870-09AA-4A89-A494-AE3D7AD5E7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094" y="3221675"/>
            <a:ext cx="504056" cy="504056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CA2450C9-FA8C-410B-9CA6-31BAF8D1D82E}"/>
              </a:ext>
            </a:extLst>
          </p:cNvPr>
          <p:cNvSpPr/>
          <p:nvPr/>
        </p:nvSpPr>
        <p:spPr>
          <a:xfrm>
            <a:off x="838150" y="3245865"/>
            <a:ext cx="4033742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  <a:defRPr sz="2900"/>
            </a:pPr>
            <a:r>
              <a:rPr lang="en-US" altLang="zh-TW" sz="3200" b="1" dirty="0">
                <a:solidFill>
                  <a:schemeClr val="accent5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Config Application</a:t>
            </a:r>
            <a:endParaRPr lang="zh-TW" altLang="en-US" sz="3200" b="1" dirty="0">
              <a:solidFill>
                <a:schemeClr val="accent5"/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806D255-6653-4C16-B599-7B7722CEA4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094" y="3887429"/>
            <a:ext cx="3771900" cy="93345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05678D6D-9DB0-426C-B83E-3A524B5652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4094" y="4982577"/>
            <a:ext cx="9315450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5717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56" t="42581" r="31673" b="42836"/>
          <a:stretch/>
        </p:blipFill>
        <p:spPr>
          <a:xfrm>
            <a:off x="657576" y="485775"/>
            <a:ext cx="1929787" cy="600075"/>
          </a:xfrm>
          <a:prstGeom prst="rect">
            <a:avLst/>
          </a:prstGeom>
        </p:spPr>
      </p:pic>
      <p:sp>
        <p:nvSpPr>
          <p:cNvPr id="3" name="標題 1"/>
          <p:cNvSpPr txBox="1">
            <a:spLocks/>
          </p:cNvSpPr>
          <p:nvPr/>
        </p:nvSpPr>
        <p:spPr>
          <a:xfrm>
            <a:off x="2169110" y="2247936"/>
            <a:ext cx="7772400" cy="20186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TW" sz="6600" b="1" dirty="0">
                <a:solidFill>
                  <a:schemeClr val="accent1">
                    <a:lumMod val="50000"/>
                  </a:schemeClr>
                </a:solidFill>
              </a:rPr>
              <a:t>Q&amp;A</a:t>
            </a:r>
            <a:endParaRPr lang="zh-TW" altLang="en-US" sz="6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589" y="2761776"/>
            <a:ext cx="1036424" cy="103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4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008" y="536128"/>
            <a:ext cx="601167" cy="601167"/>
          </a:xfrm>
          <a:prstGeom prst="rect">
            <a:avLst/>
          </a:prstGeom>
        </p:spPr>
      </p:pic>
      <p:sp>
        <p:nvSpPr>
          <p:cNvPr id="4" name="標題 1"/>
          <p:cNvSpPr txBox="1"/>
          <p:nvPr/>
        </p:nvSpPr>
        <p:spPr>
          <a:xfrm>
            <a:off x="539552" y="2708920"/>
            <a:ext cx="9544248" cy="923330"/>
          </a:xfrm>
          <a:prstGeom prst="rect">
            <a:avLst/>
          </a:prstGeom>
          <a:ln w="12700"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tIns="0" rIns="45719" bIns="0" anchor="ctr">
            <a:spAutoFit/>
          </a:bodyPr>
          <a:lstStyle>
            <a:lvl1pPr>
              <a:defRPr sz="7200"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</a:lstStyle>
          <a:p>
            <a:pPr algn="ctr"/>
            <a:r>
              <a:rPr lang="en-US" sz="6000" b="1" dirty="0">
                <a:solidFill>
                  <a:srgbClr val="2958A1"/>
                </a:solidFill>
                <a:effectLst/>
              </a:rPr>
              <a:t>Microservices</a:t>
            </a:r>
          </a:p>
        </p:txBody>
      </p:sp>
      <p:sp>
        <p:nvSpPr>
          <p:cNvPr id="5" name="矩形 4"/>
          <p:cNvSpPr/>
          <p:nvPr/>
        </p:nvSpPr>
        <p:spPr>
          <a:xfrm>
            <a:off x="552496" y="3770752"/>
            <a:ext cx="95313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000" dirty="0">
                <a:solidFill>
                  <a:schemeClr val="accent5"/>
                </a:solidFill>
              </a:rPr>
              <a:t>David Hsu</a:t>
            </a:r>
          </a:p>
        </p:txBody>
      </p:sp>
    </p:spTree>
    <p:extLst>
      <p:ext uri="{BB962C8B-B14F-4D97-AF65-F5344CB8AC3E}">
        <p14:creationId xmlns:p14="http://schemas.microsoft.com/office/powerpoint/2010/main" val="1914348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 noGrp="1"/>
          </p:cNvSpPr>
          <p:nvPr>
            <p:ph type="title" idx="4294967295"/>
          </p:nvPr>
        </p:nvSpPr>
        <p:spPr>
          <a:xfrm>
            <a:off x="1515194" y="1839142"/>
            <a:ext cx="7921625" cy="80803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ts val="1000"/>
              </a:spcBef>
              <a:buFont typeface="Arial"/>
            </a:pPr>
            <a:r>
              <a:rPr kumimoji="1" lang="en-US" sz="3600" b="1" dirty="0">
                <a:solidFill>
                  <a:srgbClr val="354256"/>
                </a:solidFill>
                <a:latin typeface="Microsoft JhengHei" charset="-120"/>
                <a:ea typeface="Microsoft JhengHei" charset="-120"/>
                <a:cs typeface="+mn-cs"/>
              </a:rPr>
              <a:t>What</a:t>
            </a:r>
            <a:r>
              <a:rPr kumimoji="1" lang="zh-TW" altLang="en-US" sz="3600" b="1" dirty="0">
                <a:solidFill>
                  <a:srgbClr val="354256"/>
                </a:solidFill>
                <a:latin typeface="Microsoft JhengHei" charset="-120"/>
                <a:ea typeface="Microsoft JhengHei" charset="-120"/>
                <a:cs typeface="+mn-cs"/>
              </a:rPr>
              <a:t> </a:t>
            </a:r>
            <a:r>
              <a:rPr kumimoji="1" lang="en-US" sz="3600" b="1" dirty="0">
                <a:solidFill>
                  <a:srgbClr val="354256"/>
                </a:solidFill>
                <a:latin typeface="Microsoft JhengHei" charset="-120"/>
                <a:ea typeface="Microsoft JhengHei" charset="-120"/>
                <a:cs typeface="+mn-cs"/>
              </a:rPr>
              <a:t>is Microservices</a:t>
            </a:r>
            <a:endParaRPr kumimoji="1" sz="3600" b="1" dirty="0">
              <a:solidFill>
                <a:srgbClr val="354256"/>
              </a:solidFill>
              <a:latin typeface="Microsoft JhengHei" charset="-120"/>
              <a:ea typeface="Microsoft JhengHei" charset="-120"/>
              <a:cs typeface="+mn-cs"/>
            </a:endParaRPr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1767222" y="3716454"/>
            <a:ext cx="6912769" cy="4608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200"/>
              </a:spcBef>
              <a:buFont typeface="Arial"/>
              <a:buNone/>
              <a:defRPr sz="2900"/>
            </a:pP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微服務是一種以業務功能為導向的軟體架構，一個大型應用程式會由多個 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Application</a:t>
            </a:r>
            <a:r>
              <a:rPr lang="zh-TW" altLang="en-US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 </a:t>
            </a: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組合而成，不同於以往將所有的業務功能都集中在一個 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App </a:t>
            </a: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中處理。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222" y="2947213"/>
            <a:ext cx="504056" cy="504056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2271278" y="2971403"/>
            <a:ext cx="4572000" cy="53553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  <a:defRPr sz="2900"/>
            </a:pPr>
            <a:r>
              <a:rPr lang="zh-TW" altLang="en-US" sz="3200" b="1" dirty="0">
                <a:solidFill>
                  <a:schemeClr val="accent5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微服務</a:t>
            </a:r>
          </a:p>
        </p:txBody>
      </p:sp>
      <p:sp>
        <p:nvSpPr>
          <p:cNvPr id="13" name="矩形 12"/>
          <p:cNvSpPr/>
          <p:nvPr/>
        </p:nvSpPr>
        <p:spPr>
          <a:xfrm>
            <a:off x="334094" y="246648"/>
            <a:ext cx="29838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>
                <a:solidFill>
                  <a:schemeClr val="accent5"/>
                </a:solidFill>
              </a:rPr>
              <a:t>01</a:t>
            </a:r>
            <a:r>
              <a:rPr lang="zh-TW" altLang="en-US" sz="2800" b="1" dirty="0">
                <a:solidFill>
                  <a:schemeClr val="accent5"/>
                </a:solidFill>
              </a:rPr>
              <a:t> </a:t>
            </a:r>
            <a:r>
              <a:rPr lang="en-US" altLang="zh-TW" dirty="0">
                <a:solidFill>
                  <a:schemeClr val="bg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What is Microservices</a:t>
            </a:r>
            <a:endParaRPr lang="en-US" altLang="zh-TW" sz="1400" dirty="0">
              <a:solidFill>
                <a:schemeClr val="bg1"/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74210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334094" y="246648"/>
            <a:ext cx="29838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>
                <a:solidFill>
                  <a:schemeClr val="accent5"/>
                </a:solidFill>
              </a:rPr>
              <a:t>01</a:t>
            </a:r>
            <a:r>
              <a:rPr lang="zh-TW" altLang="en-US" sz="2800" b="1" dirty="0">
                <a:solidFill>
                  <a:schemeClr val="accent5"/>
                </a:solidFill>
              </a:rPr>
              <a:t> </a:t>
            </a:r>
            <a:r>
              <a:rPr lang="en-US" altLang="zh-TW" dirty="0">
                <a:solidFill>
                  <a:schemeClr val="bg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What is Microservices</a:t>
            </a:r>
            <a:endParaRPr lang="en-US" altLang="zh-TW" sz="1400" dirty="0">
              <a:solidFill>
                <a:schemeClr val="bg1"/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E0B23140-8C6E-402B-8EC5-043F7FEE8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43546"/>
            <a:ext cx="5992091" cy="3804902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31C355EF-3AB0-40E1-9300-D7EEAA0F6E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9909" y="2043546"/>
            <a:ext cx="5992091" cy="3804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964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2"/>
          <p:cNvSpPr txBox="1">
            <a:spLocks/>
          </p:cNvSpPr>
          <p:nvPr/>
        </p:nvSpPr>
        <p:spPr>
          <a:xfrm>
            <a:off x="284786" y="1999348"/>
            <a:ext cx="4841395" cy="37641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spcBef>
                <a:spcPts val="1200"/>
              </a:spcBef>
              <a:buFont typeface="+mj-lt"/>
              <a:buAutoNum type="arabicPeriod"/>
              <a:defRPr sz="2900"/>
            </a:pP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可組合式的應用程式</a:t>
            </a:r>
            <a:endParaRPr lang="en-US" altLang="zh-TW" dirty="0">
              <a:solidFill>
                <a:schemeClr val="tx1">
                  <a:lumMod val="65000"/>
                  <a:lumOff val="35000"/>
                </a:schemeClr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pPr marL="514350" indent="-514350">
              <a:spcBef>
                <a:spcPts val="1200"/>
              </a:spcBef>
              <a:buFont typeface="+mj-lt"/>
              <a:buAutoNum type="arabicPeriod"/>
              <a:defRPr sz="2900"/>
            </a:pP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各服務可獨立部屬</a:t>
            </a:r>
            <a:endParaRPr lang="en-US" altLang="zh-TW" dirty="0">
              <a:solidFill>
                <a:schemeClr val="tx1">
                  <a:lumMod val="65000"/>
                  <a:lumOff val="35000"/>
                </a:schemeClr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pPr marL="514350" indent="-514350">
              <a:spcBef>
                <a:spcPts val="1200"/>
              </a:spcBef>
              <a:buFont typeface="+mj-lt"/>
              <a:buAutoNum type="arabicPeriod"/>
              <a:defRPr sz="2900"/>
            </a:pP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服務與程式語言無相依性</a:t>
            </a:r>
            <a:endParaRPr lang="en-US" altLang="zh-TW" dirty="0">
              <a:solidFill>
                <a:schemeClr val="tx1">
                  <a:lumMod val="65000"/>
                  <a:lumOff val="35000"/>
                </a:schemeClr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pPr marL="514350" indent="-514350">
              <a:spcBef>
                <a:spcPts val="1200"/>
              </a:spcBef>
              <a:buFont typeface="+mj-lt"/>
              <a:buAutoNum type="arabicPeriod"/>
              <a:defRPr sz="2900"/>
            </a:pP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服務依乘載量的擴充容易</a:t>
            </a:r>
            <a:endParaRPr lang="en-US" altLang="zh-TW" dirty="0">
              <a:solidFill>
                <a:schemeClr val="tx1">
                  <a:lumMod val="65000"/>
                  <a:lumOff val="35000"/>
                </a:schemeClr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pPr marL="514350" indent="-514350">
              <a:spcBef>
                <a:spcPts val="1200"/>
              </a:spcBef>
              <a:buFont typeface="+mj-lt"/>
              <a:buAutoNum type="arabicPeriod"/>
              <a:defRPr sz="2900"/>
            </a:pP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個別服務的錯誤不會導致整個應用程式崩潰</a:t>
            </a:r>
            <a:endParaRPr lang="en-US" altLang="zh-TW" dirty="0">
              <a:solidFill>
                <a:schemeClr val="tx1">
                  <a:lumMod val="65000"/>
                  <a:lumOff val="35000"/>
                </a:schemeClr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pPr marL="514350" indent="-514350">
              <a:spcBef>
                <a:spcPts val="1200"/>
              </a:spcBef>
              <a:buFont typeface="+mj-lt"/>
              <a:buAutoNum type="arabicPeriod"/>
              <a:defRPr sz="2900"/>
            </a:pPr>
            <a:endParaRPr lang="en-US" altLang="zh-TW" dirty="0">
              <a:solidFill>
                <a:schemeClr val="tx1">
                  <a:lumMod val="65000"/>
                  <a:lumOff val="35000"/>
                </a:schemeClr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786" y="1305449"/>
            <a:ext cx="504056" cy="504056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788842" y="1329639"/>
            <a:ext cx="4572000" cy="53553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  <a:defRPr sz="2900"/>
            </a:pPr>
            <a:r>
              <a:rPr lang="zh-TW" altLang="en-US" sz="3200" b="1" dirty="0">
                <a:solidFill>
                  <a:schemeClr val="accent5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優點</a:t>
            </a:r>
          </a:p>
        </p:txBody>
      </p:sp>
      <p:sp>
        <p:nvSpPr>
          <p:cNvPr id="13" name="矩形 12"/>
          <p:cNvSpPr/>
          <p:nvPr/>
        </p:nvSpPr>
        <p:spPr>
          <a:xfrm>
            <a:off x="334094" y="246648"/>
            <a:ext cx="28700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>
                <a:solidFill>
                  <a:schemeClr val="accent5"/>
                </a:solidFill>
              </a:rPr>
              <a:t>01</a:t>
            </a:r>
            <a:r>
              <a:rPr lang="zh-TW" altLang="en-US" sz="2800" b="1" dirty="0">
                <a:solidFill>
                  <a:schemeClr val="accent5"/>
                </a:solidFill>
              </a:rPr>
              <a:t> </a:t>
            </a:r>
            <a:r>
              <a:rPr lang="en-US" altLang="zh-TW" dirty="0">
                <a:solidFill>
                  <a:schemeClr val="bg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Microservices </a:t>
            </a:r>
            <a:r>
              <a:rPr lang="zh-TW" altLang="en-US" dirty="0">
                <a:solidFill>
                  <a:schemeClr val="bg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優缺點</a:t>
            </a:r>
            <a:endParaRPr lang="en-US" altLang="zh-TW" sz="1400" dirty="0">
              <a:solidFill>
                <a:schemeClr val="bg1"/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40D4837-4A44-41C7-9D5F-B8C08FB9C17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4898" y="1305449"/>
            <a:ext cx="504056" cy="504056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F1A44892-9A30-42B7-98A2-D1DA0BA55BCB}"/>
              </a:ext>
            </a:extLst>
          </p:cNvPr>
          <p:cNvSpPr/>
          <p:nvPr/>
        </p:nvSpPr>
        <p:spPr>
          <a:xfrm>
            <a:off x="6368954" y="1329639"/>
            <a:ext cx="4572000" cy="53553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  <a:defRPr sz="2900"/>
            </a:pPr>
            <a:r>
              <a:rPr lang="zh-TW" altLang="en-US" sz="3200" b="1" dirty="0">
                <a:solidFill>
                  <a:schemeClr val="accent5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缺點</a:t>
            </a:r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203437E6-CD7B-4590-A6A9-57DC24FF6196}"/>
              </a:ext>
            </a:extLst>
          </p:cNvPr>
          <p:cNvSpPr txBox="1">
            <a:spLocks/>
          </p:cNvSpPr>
          <p:nvPr/>
        </p:nvSpPr>
        <p:spPr>
          <a:xfrm>
            <a:off x="5823044" y="2030542"/>
            <a:ext cx="6084169" cy="2631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spcBef>
                <a:spcPts val="1200"/>
              </a:spcBef>
              <a:buFont typeface="+mj-lt"/>
              <a:buAutoNum type="arabicPeriod"/>
              <a:defRPr sz="2900"/>
            </a:pPr>
            <a:r>
              <a:rPr lang="zh-TW" altLang="en-US" sz="29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" charset="-120"/>
                <a:ea typeface="Microsoft JhengHei" charset="-120"/>
              </a:rPr>
              <a:t>微服務系統要求規格高</a:t>
            </a:r>
            <a:endParaRPr lang="en-US" altLang="zh-TW" sz="2900" dirty="0">
              <a:solidFill>
                <a:schemeClr val="tx1">
                  <a:lumMod val="65000"/>
                  <a:lumOff val="35000"/>
                </a:schemeClr>
              </a:solidFill>
              <a:latin typeface="Microsoft JhengHei" charset="-120"/>
              <a:ea typeface="Microsoft JhengHei" charset="-120"/>
            </a:endParaRPr>
          </a:p>
          <a:p>
            <a:pPr marL="514350" indent="-514350">
              <a:spcBef>
                <a:spcPts val="1200"/>
              </a:spcBef>
              <a:buFont typeface="+mj-lt"/>
              <a:buAutoNum type="arabicPeriod"/>
              <a:defRPr sz="2900"/>
            </a:pPr>
            <a:r>
              <a:rPr lang="zh-TW" altLang="en-US" sz="29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" charset="-120"/>
                <a:ea typeface="Microsoft JhengHei" charset="-120"/>
              </a:rPr>
              <a:t>分散式系統導致程式碼更加複雜</a:t>
            </a:r>
            <a:endParaRPr lang="en-US" altLang="zh-TW" sz="2900" dirty="0">
              <a:solidFill>
                <a:schemeClr val="tx1">
                  <a:lumMod val="65000"/>
                  <a:lumOff val="35000"/>
                </a:schemeClr>
              </a:solidFill>
              <a:latin typeface="Microsoft JhengHei" charset="-120"/>
              <a:ea typeface="Microsoft JhengHei" charset="-120"/>
            </a:endParaRPr>
          </a:p>
          <a:p>
            <a:pPr marL="514350" indent="-514350">
              <a:spcBef>
                <a:spcPts val="1200"/>
              </a:spcBef>
              <a:buFont typeface="+mj-lt"/>
              <a:buAutoNum type="arabicPeriod"/>
              <a:defRPr sz="2900"/>
            </a:pPr>
            <a:r>
              <a:rPr lang="zh-TW" altLang="en-US" sz="29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" charset="-120"/>
                <a:ea typeface="Microsoft JhengHei" charset="-120"/>
              </a:rPr>
              <a:t>開發時程會變長</a:t>
            </a:r>
          </a:p>
        </p:txBody>
      </p:sp>
    </p:spTree>
    <p:extLst>
      <p:ext uri="{BB962C8B-B14F-4D97-AF65-F5344CB8AC3E}">
        <p14:creationId xmlns:p14="http://schemas.microsoft.com/office/powerpoint/2010/main" val="483478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2"/>
          <p:cNvSpPr txBox="1">
            <a:spLocks/>
          </p:cNvSpPr>
          <p:nvPr/>
        </p:nvSpPr>
        <p:spPr>
          <a:xfrm>
            <a:off x="284786" y="1999348"/>
            <a:ext cx="5340159" cy="45261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200"/>
              </a:spcBef>
              <a:buFont typeface="Arial"/>
              <a:buNone/>
              <a:defRPr sz="2900"/>
            </a:pP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Spring</a:t>
            </a: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 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Boot</a:t>
            </a: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 簡化了許多 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Spring Framework </a:t>
            </a: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需要的繁複設定，並且內置了輕量化的 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Tomcat</a:t>
            </a: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，不須額外掛載於任何容器即可啟動一個 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Web App</a:t>
            </a: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，是目前建置以 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Java</a:t>
            </a: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 為主的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 Microservices </a:t>
            </a: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最多人採用的 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Framework</a:t>
            </a:r>
            <a:endParaRPr lang="zh-TW" altLang="en-US" dirty="0">
              <a:solidFill>
                <a:schemeClr val="tx1">
                  <a:lumMod val="65000"/>
                  <a:lumOff val="35000"/>
                </a:schemeClr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786" y="1305449"/>
            <a:ext cx="504056" cy="504056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788842" y="1329639"/>
            <a:ext cx="4572000" cy="53553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  <a:defRPr sz="2900"/>
            </a:pPr>
            <a:r>
              <a:rPr lang="en-US" altLang="zh-TW" sz="3200" b="1" dirty="0">
                <a:solidFill>
                  <a:schemeClr val="accent5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Spring</a:t>
            </a:r>
            <a:r>
              <a:rPr lang="zh-TW" altLang="en-US" sz="3200" b="1" dirty="0">
                <a:solidFill>
                  <a:schemeClr val="accent5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 </a:t>
            </a:r>
            <a:r>
              <a:rPr lang="en-US" altLang="zh-TW" sz="3200" b="1" dirty="0">
                <a:solidFill>
                  <a:schemeClr val="accent5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Boot</a:t>
            </a:r>
            <a:endParaRPr lang="zh-TW" altLang="en-US" sz="3200" b="1" dirty="0">
              <a:solidFill>
                <a:schemeClr val="accent5"/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34094" y="246648"/>
            <a:ext cx="288765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>
                <a:solidFill>
                  <a:schemeClr val="accent5"/>
                </a:solidFill>
              </a:rPr>
              <a:t>01</a:t>
            </a:r>
            <a:r>
              <a:rPr lang="zh-TW" altLang="en-US" sz="2800" b="1" dirty="0">
                <a:solidFill>
                  <a:schemeClr val="accent5"/>
                </a:solidFill>
              </a:rPr>
              <a:t> </a:t>
            </a:r>
            <a:r>
              <a:rPr lang="en-US" altLang="zh-TW" dirty="0">
                <a:solidFill>
                  <a:schemeClr val="bg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Spring Microservices</a:t>
            </a:r>
            <a:endParaRPr lang="en-US" altLang="zh-TW" sz="1400" dirty="0">
              <a:solidFill>
                <a:schemeClr val="bg1"/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40D4837-4A44-41C7-9D5F-B8C08FB9C17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810" y="1329639"/>
            <a:ext cx="504056" cy="504056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F1A44892-9A30-42B7-98A2-D1DA0BA55BCB}"/>
              </a:ext>
            </a:extLst>
          </p:cNvPr>
          <p:cNvSpPr/>
          <p:nvPr/>
        </p:nvSpPr>
        <p:spPr>
          <a:xfrm>
            <a:off x="6703866" y="1353829"/>
            <a:ext cx="4572000" cy="53553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  <a:defRPr sz="2900"/>
            </a:pPr>
            <a:r>
              <a:rPr lang="en-US" altLang="zh-TW" sz="3200" b="1" dirty="0">
                <a:solidFill>
                  <a:schemeClr val="accent5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Spring</a:t>
            </a:r>
            <a:r>
              <a:rPr lang="zh-TW" altLang="en-US" sz="3200" b="1" dirty="0">
                <a:solidFill>
                  <a:schemeClr val="accent5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 </a:t>
            </a:r>
            <a:r>
              <a:rPr lang="en-US" altLang="zh-TW" sz="3200" b="1" dirty="0">
                <a:solidFill>
                  <a:schemeClr val="accent5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Cloud</a:t>
            </a:r>
            <a:endParaRPr lang="zh-TW" altLang="en-US" sz="3200" b="1" dirty="0">
              <a:solidFill>
                <a:schemeClr val="accent5"/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203437E6-CD7B-4590-A6A9-57DC24FF6196}"/>
              </a:ext>
            </a:extLst>
          </p:cNvPr>
          <p:cNvSpPr txBox="1">
            <a:spLocks/>
          </p:cNvSpPr>
          <p:nvPr/>
        </p:nvSpPr>
        <p:spPr>
          <a:xfrm>
            <a:off x="6199810" y="1913550"/>
            <a:ext cx="5340160" cy="41685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200"/>
              </a:spcBef>
              <a:buNone/>
              <a:defRPr sz="2900"/>
            </a:pP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Spring</a:t>
            </a: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 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Cloud </a:t>
            </a: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為 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Spring </a:t>
            </a: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雲端的一個大專案，其下尚有非常多的子專案，為 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Microservices </a:t>
            </a: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架構提供了非常多的解決方案，目前我們公司主要應用的有 </a:t>
            </a:r>
            <a:r>
              <a:rPr lang="en-US" altLang="zh-TW" sz="29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" charset="-120"/>
                <a:ea typeface="Microsoft JhengHei" charset="-120"/>
              </a:rPr>
              <a:t>Service Registry and Discovery</a:t>
            </a:r>
            <a:r>
              <a:rPr lang="zh-TW" altLang="en-US" sz="29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" charset="-120"/>
                <a:ea typeface="Microsoft JhengHei" charset="-120"/>
              </a:rPr>
              <a:t>、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Spring Cloud Config Server</a:t>
            </a:r>
            <a:r>
              <a:rPr lang="en-US" altLang="zh-TW" sz="29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" charset="-120"/>
                <a:ea typeface="Microsoft JhengHei" charset="-120"/>
              </a:rPr>
              <a:t>…</a:t>
            </a:r>
            <a:r>
              <a:rPr lang="zh-TW" altLang="en-US" sz="29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" charset="-120"/>
                <a:ea typeface="Microsoft JhengHei" charset="-120"/>
              </a:rPr>
              <a:t>未來將陸續有更多應用導入</a:t>
            </a:r>
          </a:p>
        </p:txBody>
      </p:sp>
    </p:spTree>
    <p:extLst>
      <p:ext uri="{BB962C8B-B14F-4D97-AF65-F5344CB8AC3E}">
        <p14:creationId xmlns:p14="http://schemas.microsoft.com/office/powerpoint/2010/main" val="599835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2"/>
          <p:cNvSpPr txBox="1">
            <a:spLocks/>
          </p:cNvSpPr>
          <p:nvPr/>
        </p:nvSpPr>
        <p:spPr>
          <a:xfrm>
            <a:off x="284786" y="1999349"/>
            <a:ext cx="8027941" cy="1014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200"/>
              </a:spcBef>
              <a:buNone/>
              <a:defRPr sz="2900"/>
            </a:pP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  <a:hlinkClick r:id="rId2"/>
              </a:rPr>
              <a:t>https://github.com/softleader-product</a:t>
            </a:r>
            <a:endParaRPr lang="zh-TW" altLang="en-US" dirty="0">
              <a:solidFill>
                <a:schemeClr val="tx1">
                  <a:lumMod val="65000"/>
                  <a:lumOff val="35000"/>
                </a:schemeClr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786" y="1305449"/>
            <a:ext cx="504056" cy="504056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788842" y="1329639"/>
            <a:ext cx="4572000" cy="53553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  <a:defRPr sz="2900"/>
            </a:pPr>
            <a:r>
              <a:rPr lang="en-US" altLang="zh-TW" sz="3200" b="1" dirty="0" err="1">
                <a:solidFill>
                  <a:schemeClr val="accent5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Softleader</a:t>
            </a:r>
            <a:r>
              <a:rPr lang="en-US" altLang="zh-TW" sz="3200" b="1" dirty="0">
                <a:solidFill>
                  <a:schemeClr val="accent5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-Product</a:t>
            </a:r>
            <a:endParaRPr lang="zh-TW" altLang="en-US" sz="3200" b="1" dirty="0">
              <a:solidFill>
                <a:schemeClr val="accent5"/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34094" y="246648"/>
            <a:ext cx="32932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>
                <a:solidFill>
                  <a:schemeClr val="accent5"/>
                </a:solidFill>
              </a:rPr>
              <a:t>01</a:t>
            </a:r>
            <a:r>
              <a:rPr lang="zh-TW" altLang="en-US" sz="2800" b="1" dirty="0">
                <a:solidFill>
                  <a:schemeClr val="accent5"/>
                </a:solidFill>
              </a:rPr>
              <a:t> </a:t>
            </a:r>
            <a:r>
              <a:rPr lang="en-US" altLang="zh-TW" dirty="0" err="1">
                <a:solidFill>
                  <a:schemeClr val="bg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Softleader</a:t>
            </a:r>
            <a:r>
              <a:rPr lang="en-US" altLang="zh-TW" dirty="0">
                <a:solidFill>
                  <a:schemeClr val="bg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 Microservices</a:t>
            </a:r>
            <a:endParaRPr lang="en-US" altLang="zh-TW" sz="1400" dirty="0">
              <a:solidFill>
                <a:schemeClr val="bg1"/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40D4837-4A44-41C7-9D5F-B8C08FB9C17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786" y="2784366"/>
            <a:ext cx="504056" cy="504056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F1A44892-9A30-42B7-98A2-D1DA0BA55BCB}"/>
              </a:ext>
            </a:extLst>
          </p:cNvPr>
          <p:cNvSpPr/>
          <p:nvPr/>
        </p:nvSpPr>
        <p:spPr>
          <a:xfrm>
            <a:off x="788842" y="2808556"/>
            <a:ext cx="4572000" cy="53553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  <a:defRPr sz="2900"/>
            </a:pPr>
            <a:r>
              <a:rPr lang="en-US" altLang="zh-TW" sz="3200" b="1" dirty="0">
                <a:solidFill>
                  <a:schemeClr val="accent5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git-package-manager</a:t>
            </a:r>
            <a:endParaRPr lang="zh-TW" altLang="en-US" sz="3200" b="1" dirty="0">
              <a:solidFill>
                <a:schemeClr val="accent5"/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203437E6-CD7B-4590-A6A9-57DC24FF6196}"/>
              </a:ext>
            </a:extLst>
          </p:cNvPr>
          <p:cNvSpPr txBox="1">
            <a:spLocks/>
          </p:cNvSpPr>
          <p:nvPr/>
        </p:nvSpPr>
        <p:spPr>
          <a:xfrm>
            <a:off x="284786" y="3366655"/>
            <a:ext cx="9697414" cy="8936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200"/>
              </a:spcBef>
              <a:buNone/>
              <a:defRPr sz="2900"/>
            </a:pPr>
            <a:r>
              <a:rPr lang="en-US" altLang="zh-TW" sz="29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" charset="-120"/>
                <a:ea typeface="Microsoft JhengHei" charset="-120"/>
                <a:hlinkClick r:id="rId4"/>
              </a:rPr>
              <a:t>https://github.com/softleader/git-package-manager</a:t>
            </a:r>
            <a:endParaRPr lang="zh-TW" altLang="en-US" sz="2900" dirty="0">
              <a:solidFill>
                <a:schemeClr val="tx1">
                  <a:lumMod val="65000"/>
                  <a:lumOff val="35000"/>
                </a:schemeClr>
              </a:solidFill>
              <a:latin typeface="Microsoft JhengHei" charset="-120"/>
              <a:ea typeface="Microsoft JhengHei" charset="-120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C900D19C-47FE-472B-8C99-8CE5C2D5BCB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786" y="4129104"/>
            <a:ext cx="504056" cy="504056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3AD88F23-4F84-46C7-8445-8884AF619C8C}"/>
              </a:ext>
            </a:extLst>
          </p:cNvPr>
          <p:cNvSpPr/>
          <p:nvPr/>
        </p:nvSpPr>
        <p:spPr>
          <a:xfrm>
            <a:off x="788841" y="4153294"/>
            <a:ext cx="4863813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  <a:defRPr sz="2900"/>
            </a:pPr>
            <a:r>
              <a:rPr lang="en-US" altLang="zh-TW" sz="3200" b="1" dirty="0" err="1">
                <a:solidFill>
                  <a:schemeClr val="accent5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softleader</a:t>
            </a:r>
            <a:r>
              <a:rPr lang="en-US" altLang="zh-TW" sz="3200" b="1" dirty="0">
                <a:solidFill>
                  <a:schemeClr val="accent5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-boot-starter</a:t>
            </a:r>
            <a:endParaRPr lang="zh-TW" altLang="en-US" sz="3200" b="1" dirty="0">
              <a:solidFill>
                <a:schemeClr val="accent5"/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14" name="內容版面配置區 2">
            <a:extLst>
              <a:ext uri="{FF2B5EF4-FFF2-40B4-BE49-F238E27FC236}">
                <a16:creationId xmlns:a16="http://schemas.microsoft.com/office/drawing/2014/main" id="{8A3A12CE-715A-402F-A44A-7AF8F9CF6CD0}"/>
              </a:ext>
            </a:extLst>
          </p:cNvPr>
          <p:cNvSpPr txBox="1">
            <a:spLocks/>
          </p:cNvSpPr>
          <p:nvPr/>
        </p:nvSpPr>
        <p:spPr>
          <a:xfrm>
            <a:off x="284786" y="4772891"/>
            <a:ext cx="9697414" cy="8936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200"/>
              </a:spcBef>
              <a:buNone/>
              <a:defRPr sz="2900"/>
            </a:pPr>
            <a:r>
              <a:rPr lang="en-US" altLang="zh-TW" sz="29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" charset="-120"/>
                <a:ea typeface="Microsoft JhengHei" charset="-120"/>
                <a:hlinkClick r:id="rId5"/>
              </a:rPr>
              <a:t>https://github.com/softleader/softleader-boot-starter</a:t>
            </a:r>
            <a:endParaRPr lang="zh-TW" altLang="en-US" sz="2900" dirty="0">
              <a:solidFill>
                <a:schemeClr val="tx1">
                  <a:lumMod val="65000"/>
                  <a:lumOff val="35000"/>
                </a:schemeClr>
              </a:solidFill>
              <a:latin typeface="Microsoft JhengHei" charset="-120"/>
              <a:ea typeface="Microsoft JhengHei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82623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334094" y="246648"/>
            <a:ext cx="32932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>
                <a:solidFill>
                  <a:schemeClr val="accent5"/>
                </a:solidFill>
              </a:rPr>
              <a:t>01</a:t>
            </a:r>
            <a:r>
              <a:rPr lang="zh-TW" altLang="en-US" sz="2800" b="1" dirty="0">
                <a:solidFill>
                  <a:schemeClr val="accent5"/>
                </a:solidFill>
              </a:rPr>
              <a:t> </a:t>
            </a:r>
            <a:r>
              <a:rPr lang="en-US" altLang="zh-TW" dirty="0" err="1">
                <a:solidFill>
                  <a:schemeClr val="bg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Softleader</a:t>
            </a:r>
            <a:r>
              <a:rPr lang="en-US" altLang="zh-TW" dirty="0">
                <a:solidFill>
                  <a:schemeClr val="bg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 Microservices</a:t>
            </a:r>
            <a:endParaRPr lang="en-US" altLang="zh-TW" sz="1400" dirty="0">
              <a:solidFill>
                <a:schemeClr val="bg1"/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7BCFB8A4-EA71-44B7-BA41-DAC8143FB3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5618" y="1443470"/>
            <a:ext cx="8132618" cy="530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464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334094" y="246648"/>
            <a:ext cx="35194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>
                <a:solidFill>
                  <a:schemeClr val="accent5"/>
                </a:solidFill>
              </a:rPr>
              <a:t>01</a:t>
            </a:r>
            <a:r>
              <a:rPr lang="zh-TW" altLang="en-US" sz="2800" b="1" dirty="0">
                <a:solidFill>
                  <a:schemeClr val="accent5"/>
                </a:solidFill>
              </a:rPr>
              <a:t> </a:t>
            </a:r>
            <a:r>
              <a:rPr lang="en-US" altLang="zh-TW" dirty="0">
                <a:solidFill>
                  <a:schemeClr val="bg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Web-Service(API Gateway)</a:t>
            </a:r>
            <a:endParaRPr lang="en-US" altLang="zh-TW" sz="1400" dirty="0">
              <a:solidFill>
                <a:schemeClr val="bg1"/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D8E45263-8D38-4F49-8A59-F94397CDEC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934" y="1865170"/>
            <a:ext cx="9048750" cy="491490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6FD48FC3-0817-4725-B1E8-D94CF0EB450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288" y="1305449"/>
            <a:ext cx="504056" cy="504056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C7A19BA5-AEEB-438C-B431-567A7E53D3CA}"/>
              </a:ext>
            </a:extLst>
          </p:cNvPr>
          <p:cNvSpPr/>
          <p:nvPr/>
        </p:nvSpPr>
        <p:spPr>
          <a:xfrm>
            <a:off x="1948344" y="1329639"/>
            <a:ext cx="1905175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  <a:defRPr sz="2900"/>
            </a:pPr>
            <a:r>
              <a:rPr lang="en-US" altLang="zh-TW" sz="3200" b="1" dirty="0">
                <a:solidFill>
                  <a:schemeClr val="accent5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Stub</a:t>
            </a:r>
            <a:endParaRPr lang="zh-TW" altLang="en-US" sz="3200" b="1" dirty="0">
              <a:solidFill>
                <a:schemeClr val="accent5"/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10848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3224</TotalTime>
  <Words>294</Words>
  <Application>Microsoft Office PowerPoint</Application>
  <PresentationFormat>寬螢幕</PresentationFormat>
  <Paragraphs>41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0" baseType="lpstr">
      <vt:lpstr>Microsoft JhengHei</vt:lpstr>
      <vt:lpstr>Microsoft JhengHei</vt:lpstr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What is Microservices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Microsoft Office 使用者</dc:creator>
  <cp:lastModifiedBy>Hsu ●</cp:lastModifiedBy>
  <cp:revision>167</cp:revision>
  <dcterms:created xsi:type="dcterms:W3CDTF">2018-01-17T08:33:35Z</dcterms:created>
  <dcterms:modified xsi:type="dcterms:W3CDTF">2018-06-28T02:25:51Z</dcterms:modified>
</cp:coreProperties>
</file>