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c Sutton" userId="0aa64028e5640d5a" providerId="LiveId" clId="{FE533022-0D1E-4942-83B1-22167DF347D9}"/>
    <pc:docChg chg="custSel modSld">
      <pc:chgData name="Adric Sutton" userId="0aa64028e5640d5a" providerId="LiveId" clId="{FE533022-0D1E-4942-83B1-22167DF347D9}" dt="2019-05-02T15:00:09.494" v="2" actId="14100"/>
      <pc:docMkLst>
        <pc:docMk/>
      </pc:docMkLst>
      <pc:sldChg chg="modSp">
        <pc:chgData name="Adric Sutton" userId="0aa64028e5640d5a" providerId="LiveId" clId="{FE533022-0D1E-4942-83B1-22167DF347D9}" dt="2019-05-02T15:00:09.494" v="2" actId="14100"/>
        <pc:sldMkLst>
          <pc:docMk/>
          <pc:sldMk cId="3812083038" sldId="265"/>
        </pc:sldMkLst>
        <pc:spChg chg="mod">
          <ac:chgData name="Adric Sutton" userId="0aa64028e5640d5a" providerId="LiveId" clId="{FE533022-0D1E-4942-83B1-22167DF347D9}" dt="2019-05-02T15:00:09.494" v="2" actId="14100"/>
          <ac:spMkLst>
            <pc:docMk/>
            <pc:sldMk cId="3812083038" sldId="265"/>
            <ac:spMk id="3" creationId="{DF0583C5-609E-4869-87CC-FDF57C100A49}"/>
          </ac:spMkLst>
        </pc:spChg>
      </pc:sldChg>
      <pc:sldChg chg="modSp">
        <pc:chgData name="Adric Sutton" userId="0aa64028e5640d5a" providerId="LiveId" clId="{FE533022-0D1E-4942-83B1-22167DF347D9}" dt="2019-05-02T14:59:30.928" v="0" actId="313"/>
        <pc:sldMkLst>
          <pc:docMk/>
          <pc:sldMk cId="2817850445" sldId="266"/>
        </pc:sldMkLst>
        <pc:spChg chg="mod">
          <ac:chgData name="Adric Sutton" userId="0aa64028e5640d5a" providerId="LiveId" clId="{FE533022-0D1E-4942-83B1-22167DF347D9}" dt="2019-05-02T14:59:30.928" v="0" actId="313"/>
          <ac:spMkLst>
            <pc:docMk/>
            <pc:sldMk cId="2817850445" sldId="266"/>
            <ac:spMk id="2" creationId="{FC578CBA-8854-44D5-BBCC-92AC3631CA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5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9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4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5715FD-8915-419F-AE3D-B86348D34AA4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ADBE0-4ABE-49D7-A885-81010FD4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orismarjanovic/price-volume-data-for-all-us-stocks-etf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F7FD-1C1D-4663-BB2D-641894D38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228CE-ACA4-413B-AD95-05CB7A79E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Adric Sutton</a:t>
            </a:r>
          </a:p>
        </p:txBody>
      </p:sp>
    </p:spTree>
    <p:extLst>
      <p:ext uri="{BB962C8B-B14F-4D97-AF65-F5344CB8AC3E}">
        <p14:creationId xmlns:p14="http://schemas.microsoft.com/office/powerpoint/2010/main" val="43505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773E-88F3-4FF9-BED7-AA08C65B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3089-BCE7-41E6-85B8-EA669A2A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taking into account the proportion of 1’s vs 0’s in the </a:t>
            </a:r>
            <a:r>
              <a:rPr lang="en-US" dirty="0" err="1"/>
              <a:t>y_test</a:t>
            </a:r>
            <a:r>
              <a:rPr lang="en-US" dirty="0"/>
              <a:t> set I found that 1’s showed up 52.9% of the time. So guessing 1’s would be advantageous(probably what the neural network did)</a:t>
            </a:r>
          </a:p>
          <a:p>
            <a:r>
              <a:rPr lang="en-US" dirty="0"/>
              <a:t>I then fit the two models with </a:t>
            </a:r>
            <a:r>
              <a:rPr lang="en-US" dirty="0" err="1"/>
              <a:t>X_test</a:t>
            </a:r>
            <a:r>
              <a:rPr lang="en-US" dirty="0"/>
              <a:t> set and predicted, then compared with the actual </a:t>
            </a:r>
            <a:r>
              <a:rPr lang="en-US" dirty="0" err="1"/>
              <a:t>y_test</a:t>
            </a:r>
            <a:r>
              <a:rPr lang="en-US" dirty="0"/>
              <a:t>.</a:t>
            </a:r>
          </a:p>
          <a:p>
            <a:r>
              <a:rPr lang="en-US" dirty="0"/>
              <a:t>The final scores were:</a:t>
            </a:r>
          </a:p>
          <a:p>
            <a:pPr lvl="1"/>
            <a:r>
              <a:rPr lang="en-US" dirty="0"/>
              <a:t>LDA 53.1%</a:t>
            </a:r>
          </a:p>
          <a:p>
            <a:pPr lvl="1"/>
            <a:r>
              <a:rPr lang="en-US" dirty="0"/>
              <a:t>CART 52.3%</a:t>
            </a:r>
          </a:p>
        </p:txBody>
      </p:sp>
    </p:spTree>
    <p:extLst>
      <p:ext uri="{BB962C8B-B14F-4D97-AF65-F5344CB8AC3E}">
        <p14:creationId xmlns:p14="http://schemas.microsoft.com/office/powerpoint/2010/main" val="327409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8CBA-8854-44D5-BBCC-92AC3631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3C57-D74E-49F2-91C1-2FEF15DE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9097"/>
            <a:ext cx="10018713" cy="3762103"/>
          </a:xfrm>
        </p:spPr>
        <p:txBody>
          <a:bodyPr>
            <a:normAutofit/>
          </a:bodyPr>
          <a:lstStyle/>
          <a:p>
            <a:r>
              <a:rPr lang="en-US" dirty="0"/>
              <a:t>Prediction using the basic models wasn’t very useful.</a:t>
            </a:r>
          </a:p>
          <a:p>
            <a:r>
              <a:rPr lang="en-US" dirty="0"/>
              <a:t>However, I did learn a lot about:</a:t>
            </a:r>
          </a:p>
          <a:p>
            <a:pPr lvl="1"/>
            <a:r>
              <a:rPr lang="en-US" dirty="0"/>
              <a:t>Importing and Cleaning Data</a:t>
            </a:r>
          </a:p>
          <a:p>
            <a:pPr lvl="1"/>
            <a:r>
              <a:rPr lang="en-US" dirty="0"/>
              <a:t>Feature Selection, Engineering and, Elimination</a:t>
            </a:r>
          </a:p>
          <a:p>
            <a:pPr lvl="1"/>
            <a:r>
              <a:rPr lang="en-US" dirty="0"/>
              <a:t>Common Models and Parameter Tuning</a:t>
            </a:r>
          </a:p>
          <a:p>
            <a:pPr lvl="1"/>
            <a:r>
              <a:rPr lang="en-US" dirty="0"/>
              <a:t>Basic Neural Networks</a:t>
            </a:r>
          </a:p>
          <a:p>
            <a:pPr lvl="1"/>
            <a:r>
              <a:rPr lang="en-US" dirty="0"/>
              <a:t>Sample Bias (number of 1’s vs 0’s)</a:t>
            </a:r>
          </a:p>
          <a:p>
            <a:pPr lvl="1"/>
            <a:r>
              <a:rPr lang="en-US" dirty="0"/>
              <a:t>Prediction within sample vs outside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5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C97B-2DFC-4C92-A2A2-F5F04C3B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EE64-A4E0-4B9F-B44D-EBA72CE5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2690190"/>
          </a:xfrm>
        </p:spPr>
        <p:txBody>
          <a:bodyPr/>
          <a:lstStyle/>
          <a:p>
            <a:r>
              <a:rPr lang="en-US" dirty="0"/>
              <a:t>Predict if the stock market will go up or down the next day through supervised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1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7DB6-67D4-43A3-BB8C-99971BF1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1ECF-6C47-4737-915E-5C940A86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0105"/>
            <a:ext cx="10018713" cy="3631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dataset used has full historical daily price and volume data for all US stocks and ETFs.</a:t>
            </a:r>
          </a:p>
          <a:p>
            <a:r>
              <a:rPr lang="en-US" dirty="0"/>
              <a:t>Originally it came with the columns of Date, Open, High, Low, Close, Volume, and </a:t>
            </a:r>
            <a:r>
              <a:rPr lang="en-US" dirty="0" err="1"/>
              <a:t>OpenInt</a:t>
            </a:r>
            <a:r>
              <a:rPr lang="en-US" dirty="0"/>
              <a:t>.</a:t>
            </a:r>
          </a:p>
          <a:p>
            <a:r>
              <a:rPr lang="en-US" dirty="0"/>
              <a:t>Through feature engineering I added Moving Average(10 and 50 day), Volatility, and </a:t>
            </a:r>
            <a:r>
              <a:rPr lang="en-US" dirty="0" err="1"/>
              <a:t>CrossUpCrossDown</a:t>
            </a:r>
            <a:endParaRPr lang="en-US" dirty="0"/>
          </a:p>
          <a:p>
            <a:r>
              <a:rPr lang="en-US" dirty="0"/>
              <a:t>The original dataset can be found at </a:t>
            </a:r>
            <a:r>
              <a:rPr lang="en-US" dirty="0">
                <a:hlinkClick r:id="rId2"/>
              </a:rPr>
              <a:t>https://www.kaggle.com/borismarjanovic/price-volume-data-for-all-us-stocks-etfs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A959-396F-4A6E-80F4-66D1828B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5203-C3CF-40B8-A1D7-40A0A34F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4575"/>
            <a:ext cx="10018713" cy="3326295"/>
          </a:xfrm>
        </p:spPr>
        <p:txBody>
          <a:bodyPr/>
          <a:lstStyle/>
          <a:p>
            <a:r>
              <a:rPr lang="en-US" dirty="0"/>
              <a:t>After creating the data frame the data was split into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endParaRPr lang="en-US" dirty="0"/>
          </a:p>
          <a:p>
            <a:r>
              <a:rPr lang="en-US" dirty="0"/>
              <a:t>I then tuned the parameters of the models using </a:t>
            </a:r>
            <a:r>
              <a:rPr lang="en-US" dirty="0" err="1"/>
              <a:t>GridSearch</a:t>
            </a:r>
            <a:endParaRPr lang="en-US" dirty="0"/>
          </a:p>
          <a:p>
            <a:r>
              <a:rPr lang="en-US" dirty="0"/>
              <a:t>Next the models were trained with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endParaRPr lang="en-US" dirty="0"/>
          </a:p>
          <a:p>
            <a:r>
              <a:rPr lang="en-US" dirty="0"/>
              <a:t>Finally the results are shown in output with a couple of graphs</a:t>
            </a:r>
          </a:p>
        </p:txBody>
      </p:sp>
    </p:spTree>
    <p:extLst>
      <p:ext uri="{BB962C8B-B14F-4D97-AF65-F5344CB8AC3E}">
        <p14:creationId xmlns:p14="http://schemas.microsoft.com/office/powerpoint/2010/main" val="8939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71F-1674-4156-92BC-AFD970D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F86961-8593-44C8-98DF-4C6BE0F23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2438398"/>
            <a:ext cx="7996518" cy="4016189"/>
          </a:xfrm>
        </p:spPr>
      </p:pic>
    </p:spTree>
    <p:extLst>
      <p:ext uri="{BB962C8B-B14F-4D97-AF65-F5344CB8AC3E}">
        <p14:creationId xmlns:p14="http://schemas.microsoft.com/office/powerpoint/2010/main" val="16054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931B-0323-45E4-AC7D-E8B69245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4533E3-D07D-4483-A385-0DD944C66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29" y="2043953"/>
            <a:ext cx="7996518" cy="3926541"/>
          </a:xfrm>
        </p:spPr>
      </p:pic>
    </p:spTree>
    <p:extLst>
      <p:ext uri="{BB962C8B-B14F-4D97-AF65-F5344CB8AC3E}">
        <p14:creationId xmlns:p14="http://schemas.microsoft.com/office/powerpoint/2010/main" val="288012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AA74-648B-4BC1-B01A-62D1BCD5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015F-63A5-4DE8-924A-C70B3398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models below were trained and tested for accuracy using the training data with the </a:t>
            </a:r>
            <a:r>
              <a:rPr lang="en-US" dirty="0" err="1"/>
              <a:t>Gridsearch</a:t>
            </a:r>
            <a:r>
              <a:rPr lang="en-US" dirty="0"/>
              <a:t> tuning.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() Accuracy = 53.8%</a:t>
            </a:r>
          </a:p>
          <a:p>
            <a:pPr lvl="1"/>
            <a:r>
              <a:rPr lang="en-US" dirty="0" err="1"/>
              <a:t>RandomForestClassifier</a:t>
            </a:r>
            <a:r>
              <a:rPr lang="en-US" dirty="0"/>
              <a:t>() Accuracy = 53.6%</a:t>
            </a:r>
          </a:p>
          <a:p>
            <a:pPr lvl="1"/>
            <a:r>
              <a:rPr lang="en-US" dirty="0" err="1"/>
              <a:t>LinearDiscriminantAnalysis</a:t>
            </a:r>
            <a:r>
              <a:rPr lang="en-US" dirty="0"/>
              <a:t>() Accuracy = 54.8%</a:t>
            </a:r>
          </a:p>
          <a:p>
            <a:pPr lvl="1"/>
            <a:r>
              <a:rPr lang="en-US" dirty="0"/>
              <a:t>SVC() Accuracy = 53.8%</a:t>
            </a:r>
          </a:p>
          <a:p>
            <a:pPr lvl="1"/>
            <a:r>
              <a:rPr lang="en-US" dirty="0" err="1"/>
              <a:t>KNeighborsClassifier</a:t>
            </a:r>
            <a:r>
              <a:rPr lang="en-US" dirty="0"/>
              <a:t>() Accuracy = 50.5%</a:t>
            </a:r>
          </a:p>
          <a:p>
            <a:pPr lvl="1"/>
            <a:r>
              <a:rPr lang="en-US" dirty="0" err="1"/>
              <a:t>DecisionTreeClassifier</a:t>
            </a:r>
            <a:r>
              <a:rPr lang="en-US" dirty="0"/>
              <a:t>() Accuracy = 54.2%</a:t>
            </a:r>
          </a:p>
          <a:p>
            <a:pPr lvl="1"/>
            <a:r>
              <a:rPr lang="en-US" dirty="0" err="1"/>
              <a:t>GaussianNB</a:t>
            </a:r>
            <a:r>
              <a:rPr lang="en-US" dirty="0"/>
              <a:t>() Accuracy = 54%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B651-826F-468A-9BE4-23FE0892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83C5-609E-4869-87CC-FDF57C10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1977"/>
            <a:ext cx="10018713" cy="2464527"/>
          </a:xfrm>
        </p:spPr>
        <p:txBody>
          <a:bodyPr/>
          <a:lstStyle/>
          <a:p>
            <a:r>
              <a:rPr lang="en-US" dirty="0"/>
              <a:t>I also made a Sequential model with </a:t>
            </a:r>
            <a:r>
              <a:rPr lang="en-US" dirty="0" err="1"/>
              <a:t>Keras</a:t>
            </a:r>
            <a:r>
              <a:rPr lang="en-US" dirty="0"/>
              <a:t> using two </a:t>
            </a:r>
            <a:r>
              <a:rPr lang="en-US" dirty="0" err="1"/>
              <a:t>relu</a:t>
            </a:r>
            <a:r>
              <a:rPr lang="en-US" dirty="0"/>
              <a:t> dense layers, a dropout ,  and one sigmoid dense layer.</a:t>
            </a:r>
          </a:p>
          <a:p>
            <a:r>
              <a:rPr lang="en-US" dirty="0"/>
              <a:t>The Accuracy is 52.9%</a:t>
            </a:r>
          </a:p>
        </p:txBody>
      </p:sp>
    </p:spTree>
    <p:extLst>
      <p:ext uri="{BB962C8B-B14F-4D97-AF65-F5344CB8AC3E}">
        <p14:creationId xmlns:p14="http://schemas.microsoft.com/office/powerpoint/2010/main" val="381208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31E7-6FD7-4E60-A2B1-B83C0C1A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Feature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4443-E1BE-4F83-90C2-1CCF98628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highest scores were Linear Discriminant Analysis and Decision Tree Classifier</a:t>
            </a:r>
          </a:p>
          <a:p>
            <a:r>
              <a:rPr lang="en-US" dirty="0"/>
              <a:t>RFE on LDA removed the Volume column increasing accuracy slightly</a:t>
            </a:r>
          </a:p>
          <a:p>
            <a:r>
              <a:rPr lang="en-US" dirty="0"/>
              <a:t>RFE on CART removed Open, High, Close, MA50, Volatility, and </a:t>
            </a:r>
            <a:r>
              <a:rPr lang="en-US" dirty="0" err="1"/>
              <a:t>CrossUpCrossDown</a:t>
            </a:r>
            <a:r>
              <a:rPr lang="en-US" dirty="0"/>
              <a:t> increasing accuracy slightly</a:t>
            </a:r>
          </a:p>
        </p:txBody>
      </p:sp>
    </p:spTree>
    <p:extLst>
      <p:ext uri="{BB962C8B-B14F-4D97-AF65-F5344CB8AC3E}">
        <p14:creationId xmlns:p14="http://schemas.microsoft.com/office/powerpoint/2010/main" val="181552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</TotalTime>
  <Words>430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Stock Prediction</vt:lpstr>
      <vt:lpstr>Objective</vt:lpstr>
      <vt:lpstr>Data</vt:lpstr>
      <vt:lpstr>Process</vt:lpstr>
      <vt:lpstr>Feature Correlation</vt:lpstr>
      <vt:lpstr>Model Comparison</vt:lpstr>
      <vt:lpstr>Models and Results</vt:lpstr>
      <vt:lpstr>Keras</vt:lpstr>
      <vt:lpstr>Recursive Feature Elimination</vt:lpstr>
      <vt:lpstr>Final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</dc:title>
  <dc:creator>Adric Sutton</dc:creator>
  <cp:lastModifiedBy>Adric Sutton</cp:lastModifiedBy>
  <cp:revision>6</cp:revision>
  <dcterms:created xsi:type="dcterms:W3CDTF">2019-05-02T13:12:39Z</dcterms:created>
  <dcterms:modified xsi:type="dcterms:W3CDTF">2019-05-02T15:00:18Z</dcterms:modified>
</cp:coreProperties>
</file>