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8" r:id="rId2"/>
    <p:sldId id="256" r:id="rId3"/>
    <p:sldId id="260" r:id="rId4"/>
    <p:sldId id="261" r:id="rId5"/>
    <p:sldId id="262" r:id="rId6"/>
    <p:sldId id="259" r:id="rId7"/>
    <p:sldId id="272" r:id="rId8"/>
    <p:sldId id="276" r:id="rId9"/>
    <p:sldId id="273" r:id="rId10"/>
    <p:sldId id="275" r:id="rId11"/>
    <p:sldId id="274" r:id="rId12"/>
    <p:sldId id="263" r:id="rId13"/>
    <p:sldId id="270" r:id="rId14"/>
    <p:sldId id="271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04" autoAdjust="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247D-ED8B-45CF-B553-37729D048AD6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DEE8-E56D-48C4-83CC-E6685DE3E4C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44809D-EF54-4966-A24E-C6C0F0B167CB}" type="datetimeFigureOut">
              <a:rPr lang="es-AR" smtClean="0"/>
              <a:pPr/>
              <a:t>15/06/2011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90266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71.12  Estructura de las Organizaciones</a:t>
            </a:r>
            <a:endParaRPr lang="es-AR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3356992"/>
            <a:ext cx="7498080" cy="2891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4000" dirty="0" smtClean="0"/>
              <a:t>Presentación del Trabajo Práctico</a:t>
            </a:r>
          </a:p>
          <a:p>
            <a:pPr>
              <a:buNone/>
            </a:pPr>
            <a:endParaRPr lang="es-AR" sz="2200" dirty="0" smtClean="0"/>
          </a:p>
          <a:p>
            <a:pPr>
              <a:buNone/>
            </a:pPr>
            <a:r>
              <a:rPr lang="es-AR" u="sng" dirty="0" smtClean="0"/>
              <a:t>Ayudante</a:t>
            </a:r>
            <a:r>
              <a:rPr lang="es-AR" sz="2200" u="sng" dirty="0" smtClean="0"/>
              <a:t> </a:t>
            </a:r>
            <a:r>
              <a:rPr lang="es-AR" dirty="0" smtClean="0"/>
              <a:t>: </a:t>
            </a:r>
            <a:r>
              <a:rPr lang="es-AR" dirty="0" smtClean="0"/>
              <a:t>Ing. Norberto </a:t>
            </a:r>
            <a:r>
              <a:rPr lang="es-AR" dirty="0" err="1" smtClean="0"/>
              <a:t>Barmack</a:t>
            </a:r>
            <a:endParaRPr lang="es-AR" dirty="0" smtClean="0"/>
          </a:p>
          <a:p>
            <a:pPr>
              <a:buNone/>
            </a:pPr>
            <a:endParaRPr lang="es-AR" sz="1200" dirty="0" smtClean="0"/>
          </a:p>
          <a:p>
            <a:pPr>
              <a:buNone/>
            </a:pPr>
            <a:r>
              <a:rPr lang="es-AR" u="sng" dirty="0" smtClean="0"/>
              <a:t>Grupo</a:t>
            </a:r>
            <a:r>
              <a:rPr lang="es-AR" dirty="0" smtClean="0"/>
              <a:t>: </a:t>
            </a:r>
            <a:r>
              <a:rPr lang="es-AR" dirty="0" smtClean="0"/>
              <a:t> B1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Comercialización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Controlar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transacciones con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Planificar pedidos 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Mantener contacto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con los clientes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Asesorar clientes e incentivar compras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 cumplimiento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de plazos de entrega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Establecer políticas de comercio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Producción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8404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Llevar a cabo los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proyectos aprobados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Asegurar la provisión de insumos necesarios</a:t>
                      </a:r>
                      <a:endParaRPr kumimoji="0" lang="es-AR" sz="2000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Mantener los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volúmenes de producción establecidos</a:t>
                      </a:r>
                      <a:endParaRPr kumimoji="0" lang="es-AR" sz="18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Cumplir con las normas de calidad</a:t>
                      </a:r>
                      <a:endParaRPr kumimoji="0" lang="es-AR" sz="1800" u="none" kern="1200" baseline="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18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Exigir</a:t>
                      </a: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el cumplimiento de normas de producción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18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Proponer cambios al sistema productivo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Hipótesis Planteada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601"/>
              </a:spcBef>
              <a:buClr>
                <a:srgbClr val="C5B07E"/>
              </a:buClr>
            </a:pPr>
            <a:r>
              <a:rPr lang="es-AR" dirty="0" smtClean="0">
                <a:latin typeface="Gill Sans MT" pitchFamily="18"/>
              </a:rPr>
              <a:t>Imagen y Comunicación debido a la calidad demostrada hasta la fecha recibe una propuesta de la casa matriz de </a:t>
            </a:r>
            <a:r>
              <a:rPr lang="es-AR" dirty="0" err="1" smtClean="0">
                <a:latin typeface="Gill Sans MT" pitchFamily="18"/>
              </a:rPr>
              <a:t>Nike</a:t>
            </a:r>
            <a:r>
              <a:rPr lang="es-AR" dirty="0" smtClean="0">
                <a:latin typeface="Gill Sans MT" pitchFamily="18"/>
              </a:rPr>
              <a:t> a los efectos de ocuparse de todo lo relacionado con Imagen y Comunicación en Argentina en la instalación de 200 locales de 2500 m</a:t>
            </a:r>
            <a:r>
              <a:rPr lang="es-AR" baseline="30000" dirty="0" smtClean="0">
                <a:latin typeface="Gill Sans MT" pitchFamily="18"/>
              </a:rPr>
              <a:t>2</a:t>
            </a:r>
            <a:r>
              <a:rPr lang="es-AR" dirty="0" smtClean="0">
                <a:latin typeface="Gill Sans MT" pitchFamily="18"/>
              </a:rPr>
              <a:t> cada uno en diferentes provincias del país. ¿Cómo adecuaría la estructura de la empresa para atender esta solicitud a lo largo de 5 </a:t>
            </a:r>
            <a:r>
              <a:rPr lang="es-AR" dirty="0" smtClean="0">
                <a:latin typeface="Gill Sans MT" pitchFamily="18"/>
              </a:rPr>
              <a:t>años, </a:t>
            </a:r>
            <a:r>
              <a:rPr lang="es-AR" dirty="0" smtClean="0">
                <a:latin typeface="Gill Sans MT" pitchFamily="18"/>
              </a:rPr>
              <a:t>s</a:t>
            </a:r>
            <a:r>
              <a:rPr lang="es-AR" dirty="0" smtClean="0">
                <a:latin typeface="Gill Sans MT" pitchFamily="18"/>
              </a:rPr>
              <a:t>iendo </a:t>
            </a:r>
            <a:r>
              <a:rPr lang="es-AR" dirty="0" smtClean="0">
                <a:latin typeface="Gill Sans MT" pitchFamily="18"/>
              </a:rPr>
              <a:t>que los diseños de los productos deben ser </a:t>
            </a:r>
            <a:r>
              <a:rPr lang="es-AR" dirty="0" smtClean="0">
                <a:latin typeface="Gill Sans MT" pitchFamily="18"/>
              </a:rPr>
              <a:t>novedosos?</a:t>
            </a:r>
            <a:endParaRPr lang="es-AR" dirty="0">
              <a:latin typeface="Gill Sans MT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Resolución 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Mantener las fortalezas</a:t>
            </a:r>
          </a:p>
          <a:p>
            <a:r>
              <a:rPr lang="es-AR" dirty="0" smtClean="0"/>
              <a:t>Expandir el depósito</a:t>
            </a:r>
          </a:p>
          <a:p>
            <a:r>
              <a:rPr lang="es-AR" dirty="0" smtClean="0"/>
              <a:t>Aumentar Stock.</a:t>
            </a:r>
          </a:p>
          <a:p>
            <a:r>
              <a:rPr lang="es-AR" dirty="0" err="1" smtClean="0"/>
              <a:t>Tercerizar</a:t>
            </a:r>
            <a:endParaRPr lang="es-AR" dirty="0" smtClean="0"/>
          </a:p>
          <a:p>
            <a:r>
              <a:rPr lang="es-AR" dirty="0" smtClean="0"/>
              <a:t>Contratar Asesoría de Ventas</a:t>
            </a:r>
          </a:p>
          <a:p>
            <a:r>
              <a:rPr lang="es-AR" dirty="0" smtClean="0"/>
              <a:t>Armar circuitos de trabajo</a:t>
            </a:r>
          </a:p>
          <a:p>
            <a:r>
              <a:rPr lang="es-AR" dirty="0" smtClean="0"/>
              <a:t>Utilizar herramientas informativas</a:t>
            </a:r>
            <a:endParaRPr lang="es-AR" dirty="0" smtClean="0"/>
          </a:p>
          <a:p>
            <a:r>
              <a:rPr lang="es-AR" dirty="0" smtClean="0"/>
              <a:t>Crear departamento de Compras</a:t>
            </a:r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4144" cy="1143000"/>
          </a:xfrm>
        </p:spPr>
        <p:txBody>
          <a:bodyPr>
            <a:noAutofit/>
          </a:bodyPr>
          <a:lstStyle/>
          <a:p>
            <a:pPr algn="ctr"/>
            <a:r>
              <a:rPr lang="es-AR" sz="4800" dirty="0" smtClean="0"/>
              <a:t>Organigrama de la Resolución</a:t>
            </a:r>
          </a:p>
        </p:txBody>
      </p:sp>
      <p:pic>
        <p:nvPicPr>
          <p:cNvPr id="2055" name="Picture 7" descr="C:\Users\Luuu\Documents\FIUBA\71.12 Estructura de las Organizaciones\empresitas\Presentacion\OrganiHipot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060848"/>
            <a:ext cx="8784975" cy="36724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812360" cy="1296144"/>
          </a:xfrm>
        </p:spPr>
        <p:txBody>
          <a:bodyPr>
            <a:normAutofit/>
          </a:bodyPr>
          <a:lstStyle/>
          <a:p>
            <a:pPr algn="ctr"/>
            <a:r>
              <a:rPr lang="es-AR" sz="5400" dirty="0" smtClean="0"/>
              <a:t>Algunos de sus Productos</a:t>
            </a:r>
            <a:endParaRPr lang="es-A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Percheros de Metal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928813"/>
            <a:ext cx="3737967" cy="38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3"/>
            <a:ext cx="338437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Estanterías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6696744" cy="512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Pequeño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196752"/>
            <a:ext cx="6984776" cy="544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Mobiliario Para Local Grande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6726925" cy="522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786210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Empresa elegida</a:t>
            </a:r>
            <a:endParaRPr lang="es-AR" sz="4800" dirty="0"/>
          </a:p>
        </p:txBody>
      </p:sp>
      <p:sp>
        <p:nvSpPr>
          <p:cNvPr id="6" name="5 Rectángulo"/>
          <p:cNvSpPr/>
          <p:nvPr/>
        </p:nvSpPr>
        <p:spPr>
          <a:xfrm>
            <a:off x="1331640" y="2636912"/>
            <a:ext cx="75635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Imagen y Comunicación S.A.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Preguntas</a:t>
            </a:r>
            <a:endParaRPr lang="es-AR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Información básica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Clr>
                <a:schemeClr val="bg2">
                  <a:lumMod val="75000"/>
                </a:schemeClr>
              </a:buClr>
            </a:pPr>
            <a:endParaRPr lang="es-AR" dirty="0" smtClean="0"/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s-AR" dirty="0" smtClean="0"/>
              <a:t>Rubro</a:t>
            </a:r>
            <a:r>
              <a:rPr lang="es-AR" dirty="0" smtClean="0"/>
              <a:t>:  Metalúrgica.</a:t>
            </a:r>
          </a:p>
          <a:p>
            <a:endParaRPr lang="es-AR" dirty="0" smtClean="0"/>
          </a:p>
          <a:p>
            <a:r>
              <a:rPr lang="es-AR" dirty="0" smtClean="0"/>
              <a:t>Contrato de exclusividad con </a:t>
            </a:r>
            <a:r>
              <a:rPr lang="es-AR" dirty="0" err="1" smtClean="0"/>
              <a:t>Nike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45 Personas.</a:t>
            </a:r>
          </a:p>
          <a:p>
            <a:endParaRPr lang="es-AR" dirty="0" smtClean="0"/>
          </a:p>
          <a:p>
            <a:r>
              <a:rPr lang="es-AR" dirty="0" smtClean="0"/>
              <a:t>Poco estructurada.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Historia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Fundada </a:t>
            </a:r>
            <a:r>
              <a:rPr lang="es-AR" dirty="0" smtClean="0"/>
              <a:t>en </a:t>
            </a:r>
            <a:r>
              <a:rPr lang="es-AR" dirty="0" smtClean="0"/>
              <a:t>el año </a:t>
            </a:r>
            <a:r>
              <a:rPr lang="es-AR" dirty="0" smtClean="0"/>
              <a:t>2000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Única empresa que provee todo el mobiliario de </a:t>
            </a:r>
            <a:r>
              <a:rPr lang="es-AR" dirty="0" err="1" smtClean="0"/>
              <a:t>Nike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 </a:t>
            </a:r>
            <a:r>
              <a:rPr lang="es-AR" dirty="0" smtClean="0"/>
              <a:t>Clientes de Latinoamérica</a:t>
            </a:r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smtClean="0"/>
          </a:p>
          <a:p>
            <a:r>
              <a:rPr lang="es-AR" smtClean="0"/>
              <a:t> </a:t>
            </a:r>
            <a:r>
              <a:rPr lang="es-AR" dirty="0" smtClean="0"/>
              <a:t>Jerarquía poco estructurada</a:t>
            </a:r>
          </a:p>
          <a:p>
            <a:endParaRPr lang="es-AR" dirty="0" smtClean="0"/>
          </a:p>
          <a:p>
            <a:r>
              <a:rPr lang="es-AR" dirty="0" smtClean="0"/>
              <a:t>Cargos </a:t>
            </a:r>
            <a:r>
              <a:rPr lang="es-AR" dirty="0" smtClean="0"/>
              <a:t>por antigüedad</a:t>
            </a:r>
          </a:p>
          <a:p>
            <a:endParaRPr lang="es-AR" dirty="0" smtClean="0"/>
          </a:p>
          <a:p>
            <a:r>
              <a:rPr lang="es-AR" dirty="0" smtClean="0"/>
              <a:t>Comunicación informal</a:t>
            </a:r>
          </a:p>
          <a:p>
            <a:endParaRPr lang="es-AR" dirty="0" smtClean="0"/>
          </a:p>
          <a:p>
            <a:r>
              <a:rPr lang="es-AR" dirty="0" smtClean="0"/>
              <a:t>Estandarización de procesos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98080" cy="1354162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Organigrama Representativo</a:t>
            </a:r>
            <a:endParaRPr lang="es-AR" sz="4800" dirty="0"/>
          </a:p>
        </p:txBody>
      </p:sp>
      <p:pic>
        <p:nvPicPr>
          <p:cNvPr id="1029" name="Picture 5" descr="C:\Users\Luuu\Documents\FIUBA\71.12 Estructura de las Organizaciones\empresitas\Presentacion\IcomOrganig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784976" cy="35283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Dirección General</a:t>
            </a:r>
          </a:p>
          <a:p>
            <a:endParaRPr lang="es-A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Liderar planeamiento</a:t>
                      </a: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Desarrollar estrategias</a:t>
                      </a: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Fijar objetivos generales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2000" u="none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s-AR" sz="2000" u="none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objetivos a cada sector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u="sng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Puede delegar o cambiar responsabilidades de las gerencias.</a:t>
                      </a: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u="sng" dirty="0" err="1" smtClean="0"/>
              <a:t>Gcia</a:t>
            </a:r>
            <a:r>
              <a:rPr lang="es-AR" sz="2800" u="sng" dirty="0" smtClean="0"/>
              <a:t>. de Administración de Personal y Finanzas</a:t>
            </a:r>
          </a:p>
          <a:p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Realizar presupuestos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de gastos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Incorporar y capacitar personal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Efectuar tareas administrativos</a:t>
                      </a: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Gestionar créditos y cobranzas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Verificar el cumplimiento de normativas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Tomar decisiones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sobre los sueldos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Funciones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u="sng" dirty="0" smtClean="0"/>
              <a:t>Gerencia de Ingeniería y Desarrollo</a:t>
            </a:r>
            <a:endParaRPr lang="es-AR" u="sng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2420888"/>
          <a:ext cx="7128792" cy="39319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Blip>
                          <a:blip r:embed="rId2"/>
                        </a:buBlip>
                      </a:pPr>
                      <a:r>
                        <a:rPr lang="es-AR" sz="2000" u="sng" dirty="0" smtClean="0">
                          <a:latin typeface="Century Gothic" pitchFamily="34" charset="0"/>
                        </a:rPr>
                        <a:t> Función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Optimizar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Recursos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lvl="1">
                        <a:buFontTx/>
                        <a:buBlip>
                          <a:blip r:embed="rId3"/>
                        </a:buBlip>
                      </a:pPr>
                      <a:r>
                        <a:rPr lang="es-AR" sz="2000" dirty="0" smtClean="0">
                          <a:latin typeface="Century Gothic" pitchFamily="34" charset="0"/>
                        </a:rPr>
                        <a:t>    Suministrar</a:t>
                      </a:r>
                      <a:r>
                        <a:rPr lang="es-AR" sz="2000" baseline="0" dirty="0" smtClean="0">
                          <a:latin typeface="Century Gothic" pitchFamily="34" charset="0"/>
                        </a:rPr>
                        <a:t> recursos técnicos</a:t>
                      </a:r>
                      <a:endParaRPr lang="es-AR" sz="2000" dirty="0" smtClean="0">
                        <a:latin typeface="Century Gothic" pitchFamily="34" charset="0"/>
                      </a:endParaRPr>
                    </a:p>
                    <a:p>
                      <a:pPr lvl="1">
                        <a:buFontTx/>
                        <a:buBlip>
                          <a:blip r:embed="rId4"/>
                        </a:buBlip>
                      </a:pPr>
                      <a:endParaRPr lang="es-AR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Responsabilidad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19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Implementar sistemas de producción</a:t>
                      </a:r>
                      <a:r>
                        <a:rPr kumimoji="0" lang="es-AR" sz="19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eficientes</a:t>
                      </a:r>
                      <a:endParaRPr kumimoji="0" lang="es-AR" sz="19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AR" sz="2000" u="none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Promover iniciativas  que mejoren la calidad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2000" u="sng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Autoridad</a:t>
                      </a:r>
                    </a:p>
                    <a:p>
                      <a:pPr marL="457200" lvl="1" algn="l" rtl="0" eaLnBrk="1" latinLnBrk="0" hangingPunct="1">
                        <a:buFontTx/>
                        <a:buBlip>
                          <a:blip r:embed="rId3"/>
                        </a:buBlip>
                      </a:pPr>
                      <a:r>
                        <a:rPr kumimoji="0" lang="es-AR" sz="2000" kern="120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  Determinar la utilización de las tecnologías</a:t>
                      </a:r>
                      <a:r>
                        <a:rPr kumimoji="0" lang="es-AR" sz="2000" kern="1200" baseline="0" dirty="0" smtClean="0">
                          <a:solidFill>
                            <a:schemeClr val="dk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adquiridas </a:t>
                      </a: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Tx/>
                        <a:buBlip>
                          <a:blip r:embed="rId2"/>
                        </a:buBlip>
                      </a:pPr>
                      <a:endParaRPr kumimoji="0" lang="es-AR" sz="2000" kern="1200" dirty="0" smtClean="0">
                        <a:solidFill>
                          <a:schemeClr val="dk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C5B07E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417</TotalTime>
  <Words>426</Words>
  <Application>Microsoft Office PowerPoint</Application>
  <PresentationFormat>Presentación en pantalla 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Solsticio</vt:lpstr>
      <vt:lpstr>71.12  Estructura de las Organizaciones</vt:lpstr>
      <vt:lpstr>Empresa elegida</vt:lpstr>
      <vt:lpstr>Información básica</vt:lpstr>
      <vt:lpstr>Historia</vt:lpstr>
      <vt:lpstr>Organización</vt:lpstr>
      <vt:lpstr>Organigrama Representativo</vt:lpstr>
      <vt:lpstr>Funciones </vt:lpstr>
      <vt:lpstr>Funciones </vt:lpstr>
      <vt:lpstr>Funciones</vt:lpstr>
      <vt:lpstr>Funciones</vt:lpstr>
      <vt:lpstr>Funciones</vt:lpstr>
      <vt:lpstr>Hipótesis Planteada</vt:lpstr>
      <vt:lpstr>Resolución Hipótesis</vt:lpstr>
      <vt:lpstr>Organigrama de la Resolución</vt:lpstr>
      <vt:lpstr>Algunos de sus Productos</vt:lpstr>
      <vt:lpstr>Percheros de Metal</vt:lpstr>
      <vt:lpstr>Estanterías</vt:lpstr>
      <vt:lpstr>Mobiliario Para Local Pequeño</vt:lpstr>
      <vt:lpstr>Mobiliario Para Local Grande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Luuu</dc:creator>
  <cp:lastModifiedBy>Luuu</cp:lastModifiedBy>
  <cp:revision>58</cp:revision>
  <dcterms:created xsi:type="dcterms:W3CDTF">2011-05-12T02:41:40Z</dcterms:created>
  <dcterms:modified xsi:type="dcterms:W3CDTF">2011-06-15T18:21:21Z</dcterms:modified>
</cp:coreProperties>
</file>