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  <p:sldId id="268" r:id="rId14"/>
    <p:sldId id="270" r:id="rId15"/>
    <p:sldId id="271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Потоки байтов (</a:t>
            </a:r>
            <a:r>
              <a:rPr lang="ru-RU" b="1" dirty="0" err="1" smtClean="0"/>
              <a:t>FileStream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Начать асинхронный ввод или вывод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CanSeek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Свойства, определяющие, какие операции поддерживает поток: чтение, прямой доступ и/или запись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текущий поток и освободить связанные с ним ресурсы (сокеты, указатели на файлы и т. п.)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EndWrite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Ожидать завершения асинхронного ввода;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/>
                      </a:r>
                      <a:b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</a:b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закончить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асинхронный вывод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Flush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данные из буфера в связанный с потоком источник данных и очистить буфер. Если для данного потока буфер не используется, то этот метод ничего не делает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Потоки байтов (</a:t>
            </a:r>
            <a:r>
              <a:rPr lang="ru-RU" b="1" dirty="0" err="1" smtClean="0"/>
              <a:t>FileStream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9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длину потока в байтах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текущую позицию в потоке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ReadByte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последовательность байтов (или один байт) из текущего потока и переместить указатель в потоке на количество считанных байтов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5128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текущий указатель потока на заданную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позицию (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смещение в байтах относительно точки отсчета, точка отсчета задается константами перечисления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SeekOrigin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начало файла —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текущая позиция — </a:t>
                      </a:r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конец файла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— End.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SetLength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длину текущего потока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WriteByte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последовательность байтов (или один байт) в текущий потоки переместить указатель в потоке на количество записанных байтов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3813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11_1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символов (</a:t>
            </a:r>
            <a:r>
              <a:rPr lang="ru-RU" dirty="0" err="1" smtClean="0"/>
              <a:t>StreamWriter</a:t>
            </a:r>
            <a:r>
              <a:rPr lang="ru-RU" dirty="0" smtClean="0"/>
              <a:t>,)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файл и освободить связанные с ним ресурсы. Если в процессе записи используется буфер, он будет автоматически очищен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 ush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NewLine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Используется для задания последовательности символов, означающих начало новой строки.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WriteLi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строку в поток и перейти на другую строку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символов (</a:t>
            </a:r>
            <a:r>
              <a:rPr lang="ru-RU" dirty="0" err="1" smtClean="0"/>
              <a:t>Stream</a:t>
            </a:r>
            <a:r>
              <a:rPr lang="en-US" dirty="0" smtClean="0"/>
              <a:t>Reader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ReadBlock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из входного потока указанное пользователем количество символов и записать их в буфер, начиная с заданной позиции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ReadLine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строку из текущего потока и возвратить ее как значение типа string. Пустая строка (nul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l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) означает конец файла (EOF)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ReadToEnd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все символы до конца потока, начиная с текущей позиции, и возвратить считанные данные как одну строку типа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string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602128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11_</a:t>
            </a:r>
            <a:r>
              <a:rPr lang="en-US" dirty="0" smtClean="0"/>
              <a:t>2</a:t>
            </a:r>
          </a:p>
          <a:p>
            <a:r>
              <a:rPr lang="ru-RU" dirty="0" smtClean="0"/>
              <a:t>Пример 11_3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Двоичные файлы  (</a:t>
            </a:r>
            <a:r>
              <a:rPr lang="ru-RU" b="1" dirty="0" err="1" smtClean="0"/>
              <a:t>BinaryWriter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позицию в текущем потоке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Двоичные файлы</a:t>
            </a:r>
            <a:r>
              <a:rPr lang="ru-RU" dirty="0" smtClean="0"/>
              <a:t> хранят данные во внутренней форме представления, т.е.  они применяются не для просмотра их человеком, а для использования в программах.</a:t>
            </a:r>
          </a:p>
          <a:p>
            <a:endParaRPr lang="ru-RU" dirty="0" smtClean="0"/>
          </a:p>
          <a:p>
            <a:r>
              <a:rPr lang="ru-RU" dirty="0" smtClean="0"/>
              <a:t>Выходной поток </a:t>
            </a:r>
            <a:r>
              <a:rPr lang="ru-RU" dirty="0" err="1" smtClean="0"/>
              <a:t>BinaryWriter</a:t>
            </a:r>
            <a:r>
              <a:rPr lang="ru-RU" dirty="0" smtClean="0"/>
              <a:t> поддерживает произвольный доступ. </a:t>
            </a:r>
          </a:p>
          <a:p>
            <a:r>
              <a:rPr lang="ru-RU" dirty="0" smtClean="0"/>
              <a:t>Двоичный файл открывается на основе базового потока, в качестве которого чаще всего используется поток </a:t>
            </a:r>
            <a:r>
              <a:rPr lang="ru-RU" dirty="0" err="1" smtClean="0"/>
              <a:t>FileStream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/>
              <a:t>Двоичные файлы  (</a:t>
            </a:r>
            <a:r>
              <a:rPr lang="ru-RU" b="1" dirty="0" err="1" smtClean="0"/>
              <a:t>Binary</a:t>
            </a:r>
            <a:r>
              <a:rPr lang="en-US" b="1" dirty="0" smtClean="0"/>
              <a:t>Reader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Char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 и сохранить в массиве, передаваемом как входной параметр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ReadХХХХ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из входного потока данные определенного типа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Входной</a:t>
            </a:r>
            <a:r>
              <a:rPr lang="ru-RU" dirty="0" smtClean="0"/>
              <a:t> </a:t>
            </a:r>
            <a:r>
              <a:rPr lang="ru-RU" b="1" dirty="0" smtClean="0"/>
              <a:t>двоичный поток </a:t>
            </a:r>
            <a:r>
              <a:rPr lang="ru-RU" dirty="0" smtClean="0"/>
              <a:t>содержит перегруженные методы чтения для всех простых встроенных типов данных.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 11_4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Сохранение объектов (</a:t>
            </a:r>
            <a:r>
              <a:rPr lang="ru-RU" dirty="0" err="1" smtClean="0"/>
              <a:t>сериализация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С# есть возможность сохранять на внешних носителях не только данные стандартных типов, но и объекты. </a:t>
            </a:r>
          </a:p>
          <a:p>
            <a:r>
              <a:rPr lang="ru-RU" dirty="0" smtClean="0"/>
              <a:t>Сохранение объектов называется </a:t>
            </a:r>
            <a:r>
              <a:rPr lang="ru-RU" b="1" dirty="0" err="1" smtClean="0"/>
              <a:t>сериализацией</a:t>
            </a:r>
            <a:r>
              <a:rPr lang="ru-RU" dirty="0" smtClean="0"/>
              <a:t>, а восстановление сохраненных объектов — </a:t>
            </a:r>
            <a:r>
              <a:rPr lang="ru-RU" b="1" dirty="0" err="1" smtClean="0"/>
              <a:t>десериализацией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сериализации</a:t>
            </a:r>
            <a:r>
              <a:rPr lang="ru-RU" dirty="0" smtClean="0"/>
              <a:t> объект преобразуется в линейную последовательность байтов. Это сложный процесс, т.к. объект может включать множество унаследованных полей и ссылки на вложенные объекты, которые, в свою очередь, тоже могут состоять из объектов сложной структуры.</a:t>
            </a:r>
          </a:p>
          <a:p>
            <a:r>
              <a:rPr lang="ru-RU" dirty="0" err="1" smtClean="0"/>
              <a:t>Сериализация</a:t>
            </a:r>
            <a:r>
              <a:rPr lang="ru-RU" dirty="0" smtClean="0"/>
              <a:t> выполняется </a:t>
            </a:r>
            <a:r>
              <a:rPr lang="ru-RU" b="1" dirty="0" smtClean="0"/>
              <a:t>автоматически</a:t>
            </a:r>
            <a:r>
              <a:rPr lang="ru-RU" dirty="0" smtClean="0"/>
              <a:t>, для этого нужно отметить класс как </a:t>
            </a:r>
            <a:r>
              <a:rPr lang="ru-RU" dirty="0" err="1" smtClean="0"/>
              <a:t>сериализуемый</a:t>
            </a:r>
            <a:r>
              <a:rPr lang="ru-RU" dirty="0" smtClean="0"/>
              <a:t> с помощью атрибута [</a:t>
            </a:r>
            <a:r>
              <a:rPr lang="ru-RU" dirty="0" err="1" smtClean="0"/>
              <a:t>Serializable</a:t>
            </a:r>
            <a:r>
              <a:rPr lang="ru-RU" dirty="0" smtClean="0"/>
              <a:t>].</a:t>
            </a:r>
          </a:p>
          <a:p>
            <a:r>
              <a:rPr lang="ru-RU" dirty="0" smtClean="0"/>
              <a:t>Поля, которые сохранять не требуется, помечаются атрибутом [</a:t>
            </a:r>
            <a:r>
              <a:rPr lang="ru-RU" dirty="0" err="1" smtClean="0"/>
              <a:t>NonSerialized</a:t>
            </a:r>
            <a:r>
              <a:rPr lang="ru-RU" dirty="0" smtClean="0"/>
              <a:t>].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ru-RU" dirty="0" err="1" smtClean="0"/>
              <a:t>сериализации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каждого формата предусмотрен свой класс: </a:t>
            </a:r>
          </a:p>
          <a:p>
            <a:pPr lvl="1"/>
            <a:r>
              <a:rPr lang="ru-RU" b="1" dirty="0" smtClean="0"/>
              <a:t>бинарный </a:t>
            </a:r>
            <a:r>
              <a:rPr lang="ru-RU" dirty="0" smtClean="0"/>
              <a:t>–</a:t>
            </a:r>
            <a:r>
              <a:rPr lang="ru-RU" b="1" dirty="0" smtClean="0"/>
              <a:t> класс </a:t>
            </a:r>
            <a:r>
              <a:rPr lang="en-US" b="1" dirty="0" err="1" smtClean="0"/>
              <a:t>BinaryFormatter</a:t>
            </a:r>
            <a:r>
              <a:rPr lang="ru-RU" b="1" dirty="0" smtClean="0"/>
              <a:t>;</a:t>
            </a:r>
          </a:p>
          <a:p>
            <a:pPr lvl="1"/>
            <a:r>
              <a:rPr lang="en-US" dirty="0" smtClean="0"/>
              <a:t>SOAP</a:t>
            </a:r>
            <a:r>
              <a:rPr lang="ru-RU" dirty="0" smtClean="0"/>
              <a:t> (</a:t>
            </a:r>
            <a:r>
              <a:rPr lang="en-US" dirty="0" smtClean="0"/>
              <a:t> Simple Object Access Protocol</a:t>
            </a:r>
            <a:r>
              <a:rPr lang="ru-RU" dirty="0" smtClean="0"/>
              <a:t>) – класс </a:t>
            </a:r>
            <a:r>
              <a:rPr lang="en-US" dirty="0" err="1" smtClean="0"/>
              <a:t>SoapFormatter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xml (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tensible</a:t>
            </a:r>
            <a:r>
              <a:rPr lang="en-US" dirty="0" smtClean="0"/>
              <a:t> </a:t>
            </a:r>
            <a:r>
              <a:rPr lang="en-US" b="1" dirty="0" smtClean="0"/>
              <a:t>M</a:t>
            </a:r>
            <a:r>
              <a:rPr lang="en-US" dirty="0" smtClean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anguage)</a:t>
            </a:r>
            <a:r>
              <a:rPr lang="ru-RU" dirty="0" smtClean="0"/>
              <a:t> – класс </a:t>
            </a:r>
            <a:r>
              <a:rPr lang="en-US" dirty="0" err="1" smtClean="0"/>
              <a:t>XmlSerializer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en-US" dirty="0" smtClean="0"/>
              <a:t>JSON</a:t>
            </a:r>
            <a:r>
              <a:rPr lang="ru-RU" dirty="0" smtClean="0"/>
              <a:t> (</a:t>
            </a:r>
            <a:r>
              <a:rPr lang="en-US" dirty="0" smtClean="0"/>
              <a:t>JavaScript Object Notation</a:t>
            </a:r>
            <a:r>
              <a:rPr lang="ru-RU" dirty="0" smtClean="0"/>
              <a:t>) – класс </a:t>
            </a:r>
            <a:r>
              <a:rPr lang="en-US" dirty="0" err="1" smtClean="0"/>
              <a:t>DataContractJsonSerializer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</a:t>
            </a:r>
            <a:r>
              <a:rPr lang="ru-RU" dirty="0" smtClean="0"/>
              <a:t>охранение объектов в двоичном формате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Подключить к программе пространство имен </a:t>
            </a:r>
            <a:r>
              <a:rPr lang="ru-RU" dirty="0" err="1" smtClean="0"/>
              <a:t>System.Runtime.Serialization.Formatters.Binary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Пометить сохраняемый класс и связанные с ним классы атрибутом [</a:t>
            </a:r>
            <a:r>
              <a:rPr lang="ru-RU" dirty="0" err="1" smtClean="0"/>
              <a:t>Serializable</a:t>
            </a:r>
            <a:r>
              <a:rPr lang="ru-RU" dirty="0" smtClean="0"/>
              <a:t>].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поток и связать его с файлом на диске или с областью оперативной памяти.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объект класса </a:t>
            </a:r>
            <a:r>
              <a:rPr lang="ru-RU" dirty="0" err="1" smtClean="0"/>
              <a:t>BinaryFormatter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Сохранить объекты в потоке.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Закрыть файл.</a:t>
            </a:r>
          </a:p>
          <a:p>
            <a:r>
              <a:rPr lang="ru-RU" dirty="0" smtClean="0"/>
              <a:t>Пример 11.5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Файл</a:t>
            </a:r>
            <a:r>
              <a:rPr lang="ru-RU" dirty="0" smtClean="0"/>
              <a:t> —  именованная информация на внешнем носителе, например на жестком или гибком магнитном диске. </a:t>
            </a:r>
          </a:p>
          <a:p>
            <a:r>
              <a:rPr lang="ru-RU" dirty="0" smtClean="0"/>
              <a:t>Логически файл можно представить как конечное количество </a:t>
            </a:r>
            <a:r>
              <a:rPr lang="ru-RU" b="1" dirty="0" smtClean="0"/>
              <a:t>последовательных байтов</a:t>
            </a:r>
            <a:r>
              <a:rPr lang="ru-RU" dirty="0" smtClean="0"/>
              <a:t>, поэтому такие устройства, как дисплей, клавиатура и принтер, также можно рассматривать как частные случаи файлов. </a:t>
            </a:r>
          </a:p>
          <a:p>
            <a:r>
              <a:rPr lang="ru-RU" dirty="0" smtClean="0"/>
              <a:t>Передача данных с внешнего устройства в оперативную память называется </a:t>
            </a:r>
            <a:r>
              <a:rPr lang="ru-RU" b="1" dirty="0" smtClean="0"/>
              <a:t>чтением</a:t>
            </a:r>
            <a:r>
              <a:rPr lang="ru-RU" i="1" dirty="0" smtClean="0"/>
              <a:t>, </a:t>
            </a:r>
            <a:r>
              <a:rPr lang="ru-RU" dirty="0" smtClean="0"/>
              <a:t>или </a:t>
            </a:r>
            <a:r>
              <a:rPr lang="ru-RU" b="1" dirty="0" smtClean="0"/>
              <a:t>вводом</a:t>
            </a:r>
            <a:r>
              <a:rPr lang="ru-RU" i="1" dirty="0" smtClean="0"/>
              <a:t>, </a:t>
            </a:r>
            <a:r>
              <a:rPr lang="ru-RU" dirty="0" smtClean="0"/>
              <a:t>обратный процесс — </a:t>
            </a:r>
            <a:r>
              <a:rPr lang="ru-RU" b="1" dirty="0" smtClean="0"/>
              <a:t>записью</a:t>
            </a:r>
            <a:r>
              <a:rPr lang="ru-RU" i="1" dirty="0" smtClean="0"/>
              <a:t>, </a:t>
            </a:r>
            <a:r>
              <a:rPr lang="ru-RU" dirty="0" smtClean="0"/>
              <a:t>или </a:t>
            </a:r>
            <a:r>
              <a:rPr lang="ru-RU" b="1" dirty="0" smtClean="0"/>
              <a:t>выводом</a:t>
            </a:r>
            <a:r>
              <a:rPr lang="ru-RU" i="1" dirty="0" smtClean="0"/>
              <a:t>.</a:t>
            </a:r>
            <a:endParaRPr lang="ru-RU" dirty="0" smtClean="0"/>
          </a:p>
          <a:p>
            <a:r>
              <a:rPr lang="ru-RU" dirty="0" smtClean="0"/>
              <a:t>Обмен данными с файлом реализуется с помощью </a:t>
            </a:r>
            <a:r>
              <a:rPr lang="ru-RU" b="1" dirty="0" smtClean="0"/>
              <a:t>потоков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Поток</a:t>
            </a:r>
            <a:r>
              <a:rPr lang="ru-RU" i="1" dirty="0" smtClean="0"/>
              <a:t> </a:t>
            </a:r>
            <a:r>
              <a:rPr lang="ru-RU" dirty="0" smtClean="0"/>
              <a:t>— это абстрактное понятие, относящееся к любому переносу данных от источника к приемнику.</a:t>
            </a:r>
          </a:p>
          <a:p>
            <a:r>
              <a:rPr lang="ru-RU" dirty="0" smtClean="0"/>
              <a:t>Поток определяется </a:t>
            </a:r>
            <a:r>
              <a:rPr lang="ru-RU" b="1" dirty="0" smtClean="0"/>
              <a:t>как последовательность байтов </a:t>
            </a:r>
            <a:r>
              <a:rPr lang="ru-RU" dirty="0" smtClean="0"/>
              <a:t>и не зависит от конкретного устройства, с которым производится обмен (оперативная память, файл на диске, клавиатура или принтер).</a:t>
            </a:r>
          </a:p>
          <a:p>
            <a:r>
              <a:rPr lang="ru-RU" dirty="0" smtClean="0"/>
              <a:t>Обмен с потоком для повышения скорости передачи данных производится, как правило, через специальную область оперативной памяти — </a:t>
            </a:r>
            <a:r>
              <a:rPr lang="ru-RU" b="1" dirty="0" smtClean="0"/>
              <a:t>буфер.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39552" y="3284984"/>
            <a:ext cx="8147248" cy="331236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При </a:t>
            </a:r>
            <a:r>
              <a:rPr lang="ru-RU" b="1" dirty="0" smtClean="0"/>
              <a:t>записи</a:t>
            </a:r>
            <a:r>
              <a:rPr lang="ru-RU" dirty="0" smtClean="0"/>
              <a:t> в файл вся информация сначала направляется в буфер и там накапливается до тех пор, пока весь буфер не заполнится. Только после этого или после специальной команды сброса происходит передача данных на внешнее устройство.</a:t>
            </a:r>
          </a:p>
          <a:p>
            <a:r>
              <a:rPr lang="ru-RU" dirty="0" smtClean="0"/>
              <a:t>При </a:t>
            </a:r>
            <a:r>
              <a:rPr lang="ru-RU" b="1" dirty="0" smtClean="0"/>
              <a:t>чтении</a:t>
            </a:r>
            <a:r>
              <a:rPr lang="ru-RU" dirty="0" smtClean="0"/>
              <a:t> из файла данные вначале считываются в буфер, причем не столько, сколько запрашивается, а сколько помещается в буфер.</a:t>
            </a:r>
          </a:p>
          <a:p>
            <a:r>
              <a:rPr lang="ru-RU" dirty="0" smtClean="0"/>
              <a:t>Механизм буферизации позволяет более быстро и эффективно обмениваться информацией с внешними устройствами.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049" y="1700808"/>
            <a:ext cx="806640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Основные классы пространства имен </a:t>
            </a:r>
            <a:r>
              <a:rPr lang="ru-RU" b="1" dirty="0" err="1" smtClean="0"/>
              <a:t>System</a:t>
            </a:r>
            <a:r>
              <a:rPr lang="ru-RU" b="1" dirty="0" smtClean="0"/>
              <a:t>.</a:t>
            </a:r>
            <a:r>
              <a:rPr lang="en-US" b="1" dirty="0" smtClean="0"/>
              <a:t>IO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BinaryReader</a:t>
            </a:r>
            <a:r>
              <a:rPr lang="en-US" b="1" dirty="0" smtClean="0"/>
              <a:t>, </a:t>
            </a:r>
            <a:r>
              <a:rPr lang="en-US" b="1" dirty="0" err="1" smtClean="0"/>
              <a:t>BinaryWriter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чтение и запись значений простых встроенных типов (целочисленных, логических, строковых и т. п.) во внутренней форме представления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FileStream</a:t>
            </a:r>
            <a:r>
              <a:rPr lang="en-US" dirty="0" smtClean="0"/>
              <a:t> - </a:t>
            </a:r>
            <a:r>
              <a:rPr lang="ru-RU" dirty="0" smtClean="0"/>
              <a:t>произвольный доступ к потоку байтов в оперативной памяти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StreamReader</a:t>
            </a:r>
            <a:r>
              <a:rPr lang="ru-RU" b="1" dirty="0" smtClean="0"/>
              <a:t>, </a:t>
            </a:r>
            <a:r>
              <a:rPr lang="ru-RU" b="1" dirty="0" err="1" smtClean="0"/>
              <a:t>StreamWriter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чтение из файла и запись в файл текстовой информации (произвольный доступ не поддерживается).</a:t>
            </a:r>
          </a:p>
          <a:p>
            <a:r>
              <a:rPr lang="en-US" b="1" dirty="0" smtClean="0"/>
              <a:t>Di rectory,</a:t>
            </a:r>
            <a:r>
              <a:rPr lang="ru-RU" b="1" dirty="0" smtClean="0"/>
              <a:t> </a:t>
            </a:r>
            <a:r>
              <a:rPr lang="en-US" b="1" dirty="0" err="1" smtClean="0"/>
              <a:t>DirectoryInfo</a:t>
            </a:r>
            <a:r>
              <a:rPr lang="en-US" b="1" dirty="0" smtClean="0"/>
              <a:t>, File,</a:t>
            </a:r>
            <a:r>
              <a:rPr lang="ru-RU" b="1" dirty="0" smtClean="0"/>
              <a:t> </a:t>
            </a:r>
            <a:r>
              <a:rPr lang="en-US" b="1" dirty="0" err="1" smtClean="0"/>
              <a:t>FileInfo</a:t>
            </a:r>
            <a:r>
              <a:rPr lang="ru-RU" b="1" dirty="0" smtClean="0"/>
              <a:t> </a:t>
            </a:r>
            <a:r>
              <a:rPr lang="ru-RU" dirty="0" smtClean="0"/>
              <a:t>- работа с каталогами или физическими файлами: создание, удаление, получение свойств.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0924"/>
            <a:ext cx="4038600" cy="424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Таким образом, выполнять обмен с внешними устройствами можно на </a:t>
            </a:r>
            <a:r>
              <a:rPr lang="ru-RU" b="1" dirty="0" smtClean="0"/>
              <a:t>уровне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байтов (</a:t>
            </a:r>
            <a:r>
              <a:rPr lang="ru-RU" dirty="0" err="1" smtClean="0"/>
              <a:t>FileStream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двоичного представления данных (</a:t>
            </a:r>
            <a:r>
              <a:rPr lang="ru-RU" dirty="0" err="1" smtClean="0"/>
              <a:t>BinaryReader</a:t>
            </a:r>
            <a:r>
              <a:rPr lang="ru-RU" dirty="0" smtClean="0"/>
              <a:t>, </a:t>
            </a:r>
            <a:r>
              <a:rPr lang="ru-RU" dirty="0" err="1" smtClean="0"/>
              <a:t>BinaryWriter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текста, то есть символов (</a:t>
            </a:r>
            <a:r>
              <a:rPr lang="ru-RU" dirty="0" err="1" smtClean="0"/>
              <a:t>StreamWriter</a:t>
            </a:r>
            <a:r>
              <a:rPr lang="ru-RU" dirty="0" smtClean="0"/>
              <a:t>, </a:t>
            </a:r>
            <a:r>
              <a:rPr lang="ru-RU" dirty="0" err="1" smtClean="0"/>
              <a:t>StreamReader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.NET используется кодировка </a:t>
            </a:r>
            <a:r>
              <a:rPr lang="ru-RU" dirty="0" err="1" smtClean="0"/>
              <a:t>Unicode</a:t>
            </a:r>
            <a:r>
              <a:rPr lang="ru-RU" dirty="0" smtClean="0"/>
              <a:t>, в которой каждый символ кодируется двумя байтами. Классы, работающие с текстом, являются </a:t>
            </a:r>
            <a:r>
              <a:rPr lang="ru-RU" b="1" dirty="0" smtClean="0"/>
              <a:t>оболочками классов</a:t>
            </a:r>
            <a:r>
              <a:rPr lang="ru-RU" dirty="0" smtClean="0"/>
              <a:t>, использующих байты, и автоматически выполняют </a:t>
            </a:r>
            <a:r>
              <a:rPr lang="ru-RU" b="1" dirty="0" smtClean="0"/>
              <a:t>перекодирование</a:t>
            </a:r>
            <a:r>
              <a:rPr lang="ru-RU" dirty="0" smtClean="0"/>
              <a:t> из байтов в символы и обратно.</a:t>
            </a:r>
          </a:p>
          <a:p>
            <a:r>
              <a:rPr lang="ru-RU" dirty="0" smtClean="0"/>
              <a:t>Двоичные и байтовые потоки хранят данные </a:t>
            </a:r>
            <a:r>
              <a:rPr lang="ru-RU" b="1" dirty="0" smtClean="0"/>
              <a:t>в том же виде</a:t>
            </a:r>
            <a:r>
              <a:rPr lang="ru-RU" dirty="0" smtClean="0"/>
              <a:t>, в котором они представлены в оперативной памяти, то есть при обмене с файлом происходит побитовое копирование информации. </a:t>
            </a:r>
          </a:p>
          <a:p>
            <a:r>
              <a:rPr lang="ru-RU" dirty="0" smtClean="0"/>
              <a:t>Двоичные файлы применяются не для просмотра их человеком, а для использования в программах.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файлам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Доступ к файлам может быть:</a:t>
            </a:r>
          </a:p>
          <a:p>
            <a:pPr lvl="1"/>
            <a:r>
              <a:rPr lang="ru-RU" b="1" dirty="0" smtClean="0"/>
              <a:t>последовательным</a:t>
            </a:r>
            <a:r>
              <a:rPr lang="ru-RU" dirty="0" smtClean="0"/>
              <a:t>, когда очередной элемент можно прочитать (записать) только после аналогичной операции с предыдущим элементом,</a:t>
            </a:r>
          </a:p>
          <a:p>
            <a:pPr lvl="1"/>
            <a:r>
              <a:rPr lang="ru-RU" b="1" dirty="0" smtClean="0"/>
              <a:t>прямым</a:t>
            </a:r>
            <a:r>
              <a:rPr lang="ru-RU" dirty="0" smtClean="0"/>
              <a:t>, при котором выполняется чтение (запись) произвольного элемента по заданному адресу. </a:t>
            </a:r>
          </a:p>
          <a:p>
            <a:r>
              <a:rPr lang="ru-RU" dirty="0" smtClean="0"/>
              <a:t>Текстовые файлы позволяют выполнять только последовательный доступ, в двоичных и байтовых потоках можно использовать оба метода.</a:t>
            </a:r>
          </a:p>
          <a:p>
            <a:r>
              <a:rPr lang="ru-RU" dirty="0" smtClean="0"/>
              <a:t>Прямой доступ в сочетании с отсутствием преобразований обеспечивает высокую скорость получения нужной информации.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классов файловых потоков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ru-RU" dirty="0" smtClean="0"/>
              <a:t>//1. Создание потока и связывание его с физическим файлом</a:t>
            </a:r>
          </a:p>
          <a:p>
            <a:pPr>
              <a:buNone/>
            </a:pPr>
            <a:r>
              <a:rPr lang="en-US" dirty="0" err="1" smtClean="0"/>
              <a:t>FileStream</a:t>
            </a:r>
            <a:r>
              <a:rPr lang="en-US" dirty="0" smtClean="0"/>
              <a:t> f = new </a:t>
            </a:r>
            <a:r>
              <a:rPr lang="en-US" dirty="0" err="1" smtClean="0"/>
              <a:t>FileStream</a:t>
            </a:r>
            <a:r>
              <a:rPr lang="ru-RU" dirty="0" smtClean="0"/>
              <a:t> </a:t>
            </a:r>
            <a:r>
              <a:rPr lang="en-US" dirty="0" smtClean="0"/>
              <a:t>("test.txt",</a:t>
            </a:r>
            <a:r>
              <a:rPr lang="ru-RU" dirty="0" smtClean="0"/>
              <a:t> </a:t>
            </a:r>
            <a:r>
              <a:rPr lang="en-US" dirty="0" err="1" smtClean="0"/>
              <a:t>FileMode.Create</a:t>
            </a:r>
            <a:r>
              <a:rPr lang="en-US" dirty="0" smtClean="0"/>
              <a:t>, </a:t>
            </a:r>
            <a:r>
              <a:rPr lang="en-US" dirty="0" err="1" smtClean="0"/>
              <a:t>FileAccess.ReadWrite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Random rand=new Random();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//2. Обмен</a:t>
            </a:r>
            <a:r>
              <a:rPr lang="en-US" dirty="0" smtClean="0"/>
              <a:t>           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for (byte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</a:t>
            </a:r>
            <a:r>
              <a:rPr lang="ru-RU" dirty="0" err="1" smtClean="0"/>
              <a:t>f.WriteByte</a:t>
            </a:r>
            <a:r>
              <a:rPr lang="ru-RU" dirty="0" smtClean="0"/>
              <a:t>(</a:t>
            </a:r>
            <a:r>
              <a:rPr lang="ru-RU" dirty="0" err="1" smtClean="0"/>
              <a:t>i</a:t>
            </a:r>
            <a:r>
              <a:rPr lang="ru-RU" dirty="0" smtClean="0"/>
              <a:t>); </a:t>
            </a:r>
          </a:p>
          <a:p>
            <a:pPr>
              <a:buNone/>
            </a:pPr>
            <a:r>
              <a:rPr lang="ru-RU" dirty="0" smtClean="0"/>
              <a:t>             }</a:t>
            </a:r>
          </a:p>
          <a:p>
            <a:pPr>
              <a:buNone/>
            </a:pPr>
            <a:r>
              <a:rPr lang="ru-RU" dirty="0" smtClean="0"/>
              <a:t> //3. Закрыть файл</a:t>
            </a:r>
          </a:p>
          <a:p>
            <a:pPr>
              <a:buNone/>
            </a:pPr>
            <a:r>
              <a:rPr lang="ru-RU" dirty="0" err="1" smtClean="0"/>
              <a:t>f.Close</a:t>
            </a:r>
            <a:r>
              <a:rPr lang="ru-RU" dirty="0" smtClean="0"/>
              <a:t>();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err="1" smtClean="0"/>
              <a:t>FileNotFoundException</a:t>
            </a:r>
            <a:r>
              <a:rPr lang="ru-RU" dirty="0" smtClean="0"/>
              <a:t>, если файла с указанным именем в указанном каталоге не существует;</a:t>
            </a:r>
          </a:p>
          <a:p>
            <a:pPr lvl="0"/>
            <a:r>
              <a:rPr lang="ru-RU" dirty="0" err="1" smtClean="0"/>
              <a:t>DirectoryNotFoundException</a:t>
            </a:r>
            <a:r>
              <a:rPr lang="ru-RU" dirty="0" smtClean="0"/>
              <a:t>, если не существует указанный каталог;</a:t>
            </a:r>
          </a:p>
          <a:p>
            <a:pPr lvl="0"/>
            <a:r>
              <a:rPr lang="ru-RU" dirty="0" err="1" smtClean="0"/>
              <a:t>Argument</a:t>
            </a:r>
            <a:r>
              <a:rPr lang="ru-RU" dirty="0" smtClean="0"/>
              <a:t> </a:t>
            </a:r>
            <a:r>
              <a:rPr lang="ru-RU" dirty="0" err="1" smtClean="0"/>
              <a:t>Exception</a:t>
            </a:r>
            <a:r>
              <a:rPr lang="ru-RU" dirty="0" smtClean="0"/>
              <a:t>, если неверно задан режим открытия файла;</a:t>
            </a:r>
          </a:p>
          <a:p>
            <a:pPr lvl="0"/>
            <a:r>
              <a:rPr lang="ru-RU" dirty="0" err="1" smtClean="0"/>
              <a:t>IOException</a:t>
            </a:r>
            <a:r>
              <a:rPr lang="ru-RU" dirty="0" smtClean="0"/>
              <a:t>, если файл не открывается из-за ошибок ввода-вывода.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ru-RU" dirty="0" smtClean="0"/>
              <a:t>Режимы доступа к файлу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9087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Режим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чтения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ReadWrite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для чтения и записи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записи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23528" y="2348880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открытия файла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30988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6454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Режим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Append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существует, и установить текущий указатель в конец файла. Если файл не существует, создать новый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он будет стерт.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CreateNew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возникает исключение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IOException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OpenOrCreate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существует. Если нет, создать файл с таким именем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Truncate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 После открытия он должен быть обрезан до нулевой длины.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1464</Words>
  <Application>Microsoft Office PowerPoint</Application>
  <PresentationFormat>Экран (4:3)</PresentationFormat>
  <Paragraphs>189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Работа с файлами</vt:lpstr>
      <vt:lpstr>Основные понятия</vt:lpstr>
      <vt:lpstr>Обмен данными</vt:lpstr>
      <vt:lpstr>Основные классы пространства имен System.IO</vt:lpstr>
      <vt:lpstr>Обмен данными</vt:lpstr>
      <vt:lpstr>Доступ к файлам </vt:lpstr>
      <vt:lpstr>Использование классов файловых потоков </vt:lpstr>
      <vt:lpstr>Исключительные ситуации</vt:lpstr>
      <vt:lpstr>Режимы доступа к файлу</vt:lpstr>
      <vt:lpstr>Потоки байтов (FileStream)</vt:lpstr>
      <vt:lpstr>Потоки байтов (FileStream)</vt:lpstr>
      <vt:lpstr>Потоки символов (StreamWriter,)</vt:lpstr>
      <vt:lpstr>Потоки символов (StreamReader)</vt:lpstr>
      <vt:lpstr>Двоичные файлы  (BinaryWriter)</vt:lpstr>
      <vt:lpstr>Двоичные файлы  (BinaryReader)</vt:lpstr>
      <vt:lpstr>Сохранение объектов (сериализация)</vt:lpstr>
      <vt:lpstr>Формат сериализации</vt:lpstr>
      <vt:lpstr>Cохранение объектов в двоичном формате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VikentyevaOL</dc:creator>
  <cp:lastModifiedBy>VikentyevaOL</cp:lastModifiedBy>
  <cp:revision>3</cp:revision>
  <dcterms:created xsi:type="dcterms:W3CDTF">2016-02-15T07:52:23Z</dcterms:created>
  <dcterms:modified xsi:type="dcterms:W3CDTF">2016-04-01T09:50:25Z</dcterms:modified>
</cp:coreProperties>
</file>