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04" r:id="rId3"/>
    <p:sldId id="305" r:id="rId4"/>
    <p:sldId id="306" r:id="rId5"/>
    <p:sldId id="307" r:id="rId6"/>
    <p:sldId id="261" r:id="rId7"/>
    <p:sldId id="274" r:id="rId8"/>
    <p:sldId id="275" r:id="rId9"/>
    <p:sldId id="278" r:id="rId10"/>
    <p:sldId id="279" r:id="rId11"/>
    <p:sldId id="276" r:id="rId12"/>
    <p:sldId id="308" r:id="rId13"/>
    <p:sldId id="280" r:id="rId14"/>
    <p:sldId id="281" r:id="rId15"/>
    <p:sldId id="263" r:id="rId16"/>
    <p:sldId id="264" r:id="rId17"/>
    <p:sldId id="265" r:id="rId18"/>
    <p:sldId id="266" r:id="rId19"/>
    <p:sldId id="282" r:id="rId20"/>
    <p:sldId id="283" r:id="rId21"/>
    <p:sldId id="267" r:id="rId22"/>
    <p:sldId id="268" r:id="rId23"/>
    <p:sldId id="269" r:id="rId24"/>
    <p:sldId id="270" r:id="rId25"/>
    <p:sldId id="271" r:id="rId26"/>
    <p:sldId id="27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99670-5ABA-4F62-9DC6-F116F9858A47}" type="datetimeFigureOut">
              <a:rPr lang="ru-RU" smtClean="0"/>
              <a:pPr/>
              <a:t>01.03.2017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6621E-32A4-4850-B7A1-5F181D3BAD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47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E2F82-8B24-4DE4-A7DE-18B754A48D83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01.03.2017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01.03.2017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01.03.2017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01.03.2017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01.03.2017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01.03.2017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01.03.2017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01.03.2017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01.03.2017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01.03.2017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01.03.2017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8FA88-16DF-42F6-A4E6-D42B913F395D}" type="datetimeFigureOut">
              <a:rPr lang="ru-RU" smtClean="0"/>
              <a:pPr/>
              <a:t>01.03.2017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Объектно-ориентированное программирование. Классы и объекты.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Тема 12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поля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class Car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public string name;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public </a:t>
            </a:r>
            <a:r>
              <a:rPr lang="en-US" dirty="0" err="1" smtClean="0"/>
              <a:t>int</a:t>
            </a:r>
            <a:r>
              <a:rPr lang="en-US" dirty="0" smtClean="0"/>
              <a:t> speed;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public double cost;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private</a:t>
            </a:r>
            <a:r>
              <a:rPr lang="en-US" b="1" dirty="0" smtClean="0"/>
              <a:t> </a:t>
            </a:r>
            <a:r>
              <a:rPr lang="en-US" b="1" dirty="0" smtClean="0"/>
              <a:t>static double </a:t>
            </a:r>
            <a:r>
              <a:rPr lang="en-US" b="1" dirty="0" err="1" smtClean="0"/>
              <a:t>nds</a:t>
            </a:r>
            <a:r>
              <a:rPr lang="en-US" b="1" dirty="0" smtClean="0"/>
              <a:t>=0.18; 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	 . . .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7" y="1628800"/>
            <a:ext cx="4702901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методы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static-метод не имеет ссылки </a:t>
            </a:r>
            <a:r>
              <a:rPr lang="ru-RU" dirty="0" err="1" smtClean="0"/>
              <a:t>this</a:t>
            </a:r>
            <a:r>
              <a:rPr lang="ru-RU" dirty="0" smtClean="0"/>
              <a:t>;</a:t>
            </a:r>
          </a:p>
          <a:p>
            <a:pPr lvl="0"/>
            <a:r>
              <a:rPr lang="ru-RU" dirty="0" smtClean="0"/>
              <a:t>static-метод может напрямую вызывать только другие static-методы. </a:t>
            </a:r>
          </a:p>
          <a:p>
            <a:pPr lvl="0"/>
            <a:r>
              <a:rPr lang="ru-RU" dirty="0" smtClean="0"/>
              <a:t>static-метод должен получать прямой доступ только к static-данным. 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методы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4032448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public static double </a:t>
            </a:r>
            <a:r>
              <a:rPr lang="en-US" sz="2600" dirty="0" err="1"/>
              <a:t>GetFullCost</a:t>
            </a:r>
            <a:r>
              <a:rPr lang="en-US" sz="2600" dirty="0"/>
              <a:t> (Car c)</a:t>
            </a:r>
          </a:p>
          <a:p>
            <a:pPr marL="0" indent="0">
              <a:buNone/>
            </a:pPr>
            <a:r>
              <a:rPr lang="ru-RU" sz="2600" dirty="0" smtClean="0"/>
              <a:t>{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return </a:t>
            </a:r>
            <a:r>
              <a:rPr lang="en-US" sz="2600" dirty="0" err="1"/>
              <a:t>c.cost</a:t>
            </a:r>
            <a:r>
              <a:rPr lang="en-US" sz="2600" dirty="0"/>
              <a:t> + </a:t>
            </a:r>
            <a:r>
              <a:rPr lang="en-US" sz="2600" dirty="0" err="1"/>
              <a:t>nds</a:t>
            </a:r>
            <a:r>
              <a:rPr lang="en-US" sz="2600" dirty="0"/>
              <a:t> * </a:t>
            </a:r>
            <a:r>
              <a:rPr lang="en-US" sz="2600" dirty="0" err="1"/>
              <a:t>c.cost</a:t>
            </a:r>
            <a:r>
              <a:rPr lang="en-US" sz="2600" dirty="0"/>
              <a:t>;</a:t>
            </a:r>
          </a:p>
          <a:p>
            <a:pPr marL="0" indent="0">
              <a:buNone/>
            </a:pPr>
            <a:r>
              <a:rPr lang="ru-RU" sz="2600" dirty="0"/>
              <a:t> </a:t>
            </a:r>
            <a:r>
              <a:rPr lang="ru-RU" sz="2600" dirty="0" smtClean="0"/>
              <a:t>}</a:t>
            </a:r>
            <a:endParaRPr lang="ru-RU" sz="2600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smtClean="0"/>
              <a:t> double </a:t>
            </a:r>
            <a:r>
              <a:rPr lang="en-US" dirty="0" err="1"/>
              <a:t>GetFullCost</a:t>
            </a:r>
            <a:r>
              <a:rPr lang="en-US" dirty="0"/>
              <a:t> 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smtClean="0"/>
              <a:t>cost </a:t>
            </a:r>
            <a:r>
              <a:rPr lang="en-US" dirty="0"/>
              <a:t>+ </a:t>
            </a:r>
            <a:r>
              <a:rPr lang="en-US" dirty="0" err="1"/>
              <a:t>nds</a:t>
            </a:r>
            <a:r>
              <a:rPr lang="en-US" dirty="0"/>
              <a:t> * </a:t>
            </a:r>
            <a:r>
              <a:rPr lang="en-US" dirty="0" smtClean="0"/>
              <a:t>cost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/>
              <a:t> }</a:t>
            </a:r>
          </a:p>
          <a:p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xfrm>
            <a:off x="5004048" y="1600200"/>
            <a:ext cx="4032448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public static double </a:t>
            </a:r>
            <a:r>
              <a:rPr lang="en-US" sz="2600" dirty="0" err="1"/>
              <a:t>GetFullCost</a:t>
            </a:r>
            <a:r>
              <a:rPr lang="en-US" sz="2600" dirty="0"/>
              <a:t> </a:t>
            </a:r>
            <a:r>
              <a:rPr lang="en-US" sz="2600" dirty="0" smtClean="0"/>
              <a:t>()</a:t>
            </a:r>
            <a:endParaRPr lang="en-US" sz="2600" dirty="0"/>
          </a:p>
          <a:p>
            <a:pPr marL="0" indent="0">
              <a:buNone/>
            </a:pPr>
            <a:r>
              <a:rPr lang="ru-RU" sz="2600" dirty="0" smtClean="0"/>
              <a:t>{</a:t>
            </a:r>
            <a:r>
              <a:rPr lang="en-US" sz="2600" dirty="0" smtClean="0"/>
              <a:t> </a:t>
            </a:r>
          </a:p>
          <a:p>
            <a:pPr marL="0" indent="0">
              <a:buNone/>
            </a:pPr>
            <a:r>
              <a:rPr lang="en-US" sz="2600" dirty="0" smtClean="0"/>
              <a:t>return cost </a:t>
            </a:r>
            <a:r>
              <a:rPr lang="en-US" sz="2600" dirty="0"/>
              <a:t>+ </a:t>
            </a:r>
            <a:r>
              <a:rPr lang="en-US" sz="2600" dirty="0" err="1"/>
              <a:t>nds</a:t>
            </a:r>
            <a:r>
              <a:rPr lang="en-US" sz="2600" dirty="0"/>
              <a:t> * </a:t>
            </a:r>
            <a:r>
              <a:rPr lang="en-US" sz="2600" dirty="0" smtClean="0"/>
              <a:t>cost</a:t>
            </a:r>
            <a:r>
              <a:rPr lang="en-US" sz="2600" dirty="0"/>
              <a:t>;</a:t>
            </a:r>
          </a:p>
          <a:p>
            <a:pPr marL="0" indent="0">
              <a:buNone/>
            </a:pPr>
            <a:r>
              <a:rPr lang="ru-RU" sz="2600" dirty="0"/>
              <a:t> </a:t>
            </a:r>
            <a:r>
              <a:rPr lang="ru-RU" sz="2600" dirty="0" smtClean="0"/>
              <a:t>}</a:t>
            </a:r>
            <a:endParaRPr lang="ru-RU" sz="2600" dirty="0"/>
          </a:p>
          <a:p>
            <a:pPr marL="0" indent="0">
              <a:buNone/>
            </a:pPr>
            <a:r>
              <a:rPr lang="en-US" sz="2600" dirty="0"/>
              <a:t>public static double </a:t>
            </a:r>
            <a:r>
              <a:rPr lang="en-US" sz="2600" dirty="0" err="1"/>
              <a:t>GetFullCost</a:t>
            </a:r>
            <a:r>
              <a:rPr lang="en-US" sz="2600" dirty="0"/>
              <a:t> ()</a:t>
            </a:r>
          </a:p>
          <a:p>
            <a:pPr marL="0" indent="0">
              <a:buNone/>
            </a:pPr>
            <a:r>
              <a:rPr lang="ru-RU" sz="2600" dirty="0"/>
              <a:t>{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en-US" sz="2600" dirty="0"/>
              <a:t>return </a:t>
            </a:r>
            <a:r>
              <a:rPr lang="en-US" sz="2600" dirty="0" err="1" smtClean="0"/>
              <a:t>this.cost</a:t>
            </a:r>
            <a:r>
              <a:rPr lang="en-US" sz="2600" dirty="0" smtClean="0"/>
              <a:t> </a:t>
            </a:r>
            <a:r>
              <a:rPr lang="en-US" sz="2600" dirty="0"/>
              <a:t>+ </a:t>
            </a:r>
            <a:r>
              <a:rPr lang="en-US" sz="2600" dirty="0" err="1"/>
              <a:t>nds</a:t>
            </a:r>
            <a:r>
              <a:rPr lang="en-US" sz="2600" dirty="0"/>
              <a:t> * </a:t>
            </a:r>
            <a:r>
              <a:rPr lang="en-US" sz="2600" dirty="0" err="1" smtClean="0"/>
              <a:t>this.cost</a:t>
            </a:r>
            <a:r>
              <a:rPr lang="en-US" sz="2600" dirty="0"/>
              <a:t>;</a:t>
            </a:r>
          </a:p>
          <a:p>
            <a:pPr marL="0" indent="0">
              <a:buNone/>
            </a:pPr>
            <a:r>
              <a:rPr lang="ru-RU" sz="2600" dirty="0"/>
              <a:t> }</a:t>
            </a:r>
          </a:p>
          <a:p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4860032" y="1412776"/>
            <a:ext cx="3744416" cy="468052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4572000" y="1412776"/>
            <a:ext cx="3816424" cy="45365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61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Статический конструктор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 smtClean="0"/>
              <a:t>Статический конструктор </a:t>
            </a:r>
            <a:r>
              <a:rPr lang="ru-RU" dirty="0" smtClean="0"/>
              <a:t>— это специальный конструктор, для инициализации значений статических данных, когда их значение не известно на момент компиляции (например, когда его нужно прочитать из внешнего файла или сгенерировать случайное число). </a:t>
            </a:r>
          </a:p>
          <a:p>
            <a:pPr lvl="0"/>
            <a:r>
              <a:rPr lang="ru-RU" dirty="0" smtClean="0"/>
              <a:t>В отдельном классе может быть определен только один статический конструктор.</a:t>
            </a:r>
          </a:p>
          <a:p>
            <a:pPr lvl="0"/>
            <a:r>
              <a:rPr lang="ru-RU" dirty="0" smtClean="0"/>
              <a:t>Не имеет модификатора доступа и не может принимать параметров. </a:t>
            </a:r>
          </a:p>
          <a:p>
            <a:pPr lvl="0"/>
            <a:r>
              <a:rPr lang="ru-RU" dirty="0" smtClean="0"/>
              <a:t>Выполняется только один раз, независимо от того, сколько объектов отдельного класса создается. </a:t>
            </a:r>
          </a:p>
          <a:p>
            <a:pPr lvl="0"/>
            <a:r>
              <a:rPr lang="ru-RU" dirty="0" smtClean="0"/>
              <a:t>Вызывается, когда создается  экземпляр класса или перед первым обращением к статическому члену этого класса.</a:t>
            </a:r>
          </a:p>
          <a:p>
            <a:pPr lvl="0"/>
            <a:r>
              <a:rPr lang="ru-RU" dirty="0" smtClean="0"/>
              <a:t>Выполняется перед любым конструктором объекта класса.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Статические классы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класс определен как статический, его нельзя создать с использованием ключевого слова </a:t>
            </a:r>
            <a:r>
              <a:rPr lang="ru-RU" dirty="0" err="1" smtClean="0"/>
              <a:t>new</a:t>
            </a:r>
            <a:r>
              <a:rPr lang="ru-RU" dirty="0" smtClean="0"/>
              <a:t>, и он может включать в себя только статические члены или поля. Если это правило нарушить, возникнет ошибка компиляции.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Объединение</a:t>
            </a:r>
            <a:r>
              <a:rPr lang="ru-RU" dirty="0" smtClean="0"/>
              <a:t> данных с функциями их обработки в сочетании со </a:t>
            </a:r>
            <a:r>
              <a:rPr lang="ru-RU" b="1" dirty="0" smtClean="0"/>
              <a:t>скрытием</a:t>
            </a:r>
            <a:r>
              <a:rPr lang="ru-RU" dirty="0" smtClean="0"/>
              <a:t> ненужной для использования этих данных информации называется инкапсуляцией: </a:t>
            </a:r>
          </a:p>
          <a:p>
            <a:pPr lvl="1"/>
            <a:r>
              <a:rPr lang="ru-RU" dirty="0" smtClean="0"/>
              <a:t>связывает данные с методами их обработки; </a:t>
            </a:r>
          </a:p>
          <a:p>
            <a:pPr lvl="1"/>
            <a:r>
              <a:rPr lang="ru-RU" dirty="0" smtClean="0"/>
              <a:t>предоставляет средства управления доступом к элементам класса.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</a:t>
            </a:r>
            <a:endParaRPr lang="ru-RU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831692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Спецификаторы доступа</a:t>
            </a:r>
            <a:endParaRPr lang="ru-RU" dirty="0"/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797906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Основной принцип инкапсуляции:</a:t>
            </a:r>
            <a:r>
              <a:rPr lang="ru-RU" dirty="0" smtClean="0"/>
              <a:t> поля класса не должны быть напрямую доступны через объект этого класса. </a:t>
            </a:r>
          </a:p>
          <a:p>
            <a:r>
              <a:rPr lang="ru-RU" dirty="0" smtClean="0"/>
              <a:t>Вместо определения общедоступных полей (которые легко приводят к повреждению данных), управление данными осуществляется с помощью:</a:t>
            </a:r>
          </a:p>
          <a:p>
            <a:pPr lvl="1"/>
            <a:r>
              <a:rPr lang="ru-RU" dirty="0" smtClean="0"/>
              <a:t>селектора и модификатора; </a:t>
            </a:r>
          </a:p>
          <a:p>
            <a:pPr lvl="1"/>
            <a:r>
              <a:rPr lang="ru-RU" dirty="0" smtClean="0"/>
              <a:t>свойства.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4316288" cy="506916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class Car</a:t>
            </a:r>
          </a:p>
          <a:p>
            <a:pPr>
              <a:buNone/>
            </a:pPr>
            <a:r>
              <a:rPr lang="ru-RU" dirty="0"/>
              <a:t>    {</a:t>
            </a:r>
          </a:p>
          <a:p>
            <a:pPr>
              <a:buNone/>
            </a:pPr>
            <a:r>
              <a:rPr lang="en-US" dirty="0"/>
              <a:t>        private string name;</a:t>
            </a:r>
          </a:p>
          <a:p>
            <a:pPr>
              <a:buNone/>
            </a:pPr>
            <a:r>
              <a:rPr lang="en-US" dirty="0"/>
              <a:t>        private </a:t>
            </a:r>
            <a:r>
              <a:rPr lang="en-US" dirty="0" err="1"/>
              <a:t>int</a:t>
            </a:r>
            <a:r>
              <a:rPr lang="en-US" dirty="0"/>
              <a:t> speed;</a:t>
            </a:r>
          </a:p>
          <a:p>
            <a:pPr>
              <a:buNone/>
            </a:pPr>
            <a:r>
              <a:rPr lang="en-US" dirty="0"/>
              <a:t>        private static Random </a:t>
            </a:r>
            <a:r>
              <a:rPr lang="en-US" dirty="0" err="1"/>
              <a:t>rnd</a:t>
            </a:r>
            <a:r>
              <a:rPr lang="en-US" dirty="0"/>
              <a:t> = new Random();</a:t>
            </a:r>
          </a:p>
          <a:p>
            <a:pPr>
              <a:buNone/>
            </a:pPr>
            <a:r>
              <a:rPr lang="en-US" dirty="0"/>
              <a:t>        public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GetRandomSpeed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return </a:t>
            </a:r>
            <a:r>
              <a:rPr lang="en-US" dirty="0" err="1"/>
              <a:t>rnd.Next</a:t>
            </a:r>
            <a:r>
              <a:rPr lang="en-US" dirty="0"/>
              <a:t>(20, 120);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        public void Show()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("{0}, </a:t>
            </a:r>
            <a:r>
              <a:rPr lang="ru-RU" dirty="0" err="1"/>
              <a:t>скорость=</a:t>
            </a:r>
            <a:r>
              <a:rPr lang="ru-RU" dirty="0"/>
              <a:t>{1}", </a:t>
            </a:r>
            <a:r>
              <a:rPr lang="en-US" dirty="0"/>
              <a:t>name, speed);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r>
              <a:rPr lang="en-US" dirty="0"/>
              <a:t>        public void </a:t>
            </a:r>
            <a:r>
              <a:rPr lang="en-US" dirty="0" err="1"/>
              <a:t>SpeedUp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delta)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speed += delta;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16288" cy="506916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public Car()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name = "Opel Astra";</a:t>
            </a:r>
          </a:p>
          <a:p>
            <a:pPr>
              <a:buNone/>
            </a:pPr>
            <a:r>
              <a:rPr lang="en-US" dirty="0"/>
              <a:t>            speed = 0;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r>
              <a:rPr lang="en-US" dirty="0"/>
              <a:t>        public Car(string </a:t>
            </a:r>
            <a:r>
              <a:rPr lang="en-US" dirty="0" err="1"/>
              <a:t>carName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name = </a:t>
            </a:r>
            <a:r>
              <a:rPr lang="en-US" dirty="0" err="1"/>
              <a:t>carName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      speed = </a:t>
            </a:r>
            <a:r>
              <a:rPr lang="en-US" dirty="0" err="1"/>
              <a:t>GetRandomSpeed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        public Car(string 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carSpeed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name = </a:t>
            </a:r>
            <a:r>
              <a:rPr lang="en-US" dirty="0" err="1"/>
              <a:t>carName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      speed = </a:t>
            </a:r>
            <a:r>
              <a:rPr lang="en-US" dirty="0" err="1"/>
              <a:t>carSpeed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r>
              <a:rPr lang="en-US" dirty="0"/>
              <a:t>        ~Car()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ru-RU" dirty="0"/>
              <a:t>            </a:t>
            </a:r>
            <a:r>
              <a:rPr lang="ru-RU" dirty="0" err="1"/>
              <a:t>Console.WriteLine</a:t>
            </a:r>
            <a:r>
              <a:rPr lang="ru-RU" dirty="0"/>
              <a:t>("Вызов деструктора для объекта {0}", </a:t>
            </a:r>
            <a:r>
              <a:rPr lang="ru-RU" dirty="0" err="1"/>
              <a:t>name</a:t>
            </a:r>
            <a:r>
              <a:rPr lang="ru-RU" dirty="0"/>
              <a:t>);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Объектно-ориентированное программирование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Объектно-ориентированное программирование (ООП</a:t>
            </a:r>
            <a:r>
              <a:rPr lang="ru-RU" b="1" dirty="0"/>
              <a:t>)</a:t>
            </a:r>
            <a:r>
              <a:rPr lang="ru-RU" dirty="0"/>
              <a:t> — методология программирования, основанная на представлении программы в виде совокупности </a:t>
            </a:r>
            <a:r>
              <a:rPr lang="ru-RU" b="1" u="sng" dirty="0"/>
              <a:t>объектов</a:t>
            </a:r>
            <a:r>
              <a:rPr lang="ru-RU" dirty="0"/>
              <a:t>, каждый из которых является экземпляром определенного </a:t>
            </a:r>
            <a:r>
              <a:rPr lang="ru-RU" b="1" u="sng" dirty="0" smtClean="0"/>
              <a:t>класса</a:t>
            </a:r>
            <a:r>
              <a:rPr lang="ru-RU" dirty="0" smtClean="0"/>
              <a:t>, а </a:t>
            </a:r>
            <a:r>
              <a:rPr lang="ru-RU" dirty="0"/>
              <a:t>классы образуют </a:t>
            </a:r>
            <a:r>
              <a:rPr lang="ru-RU" b="1" u="sng" dirty="0"/>
              <a:t>иерархию </a:t>
            </a:r>
            <a:r>
              <a:rPr lang="ru-RU" b="1" u="sng" dirty="0" smtClean="0"/>
              <a:t>наследования.</a:t>
            </a:r>
            <a:endParaRPr lang="ru-RU" b="1" u="sng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ru-RU" dirty="0" smtClean="0"/>
              <a:t>{</a:t>
            </a:r>
            <a:endParaRPr lang="ru-RU" dirty="0"/>
          </a:p>
          <a:p>
            <a:pPr>
              <a:buNone/>
            </a:pPr>
            <a:r>
              <a:rPr lang="en-US" dirty="0" smtClean="0"/>
              <a:t>Car </a:t>
            </a:r>
            <a:r>
              <a:rPr lang="en-US" dirty="0" err="1"/>
              <a:t>myCar</a:t>
            </a:r>
            <a:r>
              <a:rPr lang="en-US" dirty="0"/>
              <a:t> = new Car(); </a:t>
            </a:r>
          </a:p>
          <a:p>
            <a:pPr>
              <a:buNone/>
            </a:pPr>
            <a:r>
              <a:rPr lang="ru-RU" dirty="0"/>
              <a:t>       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myCar.name = "Ford Focus";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myCar.speed</a:t>
            </a:r>
            <a:r>
              <a:rPr lang="en-US" dirty="0" smtClean="0"/>
              <a:t> </a:t>
            </a:r>
            <a:r>
              <a:rPr lang="en-US" dirty="0"/>
              <a:t>= 10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nn-NO" dirty="0" smtClean="0"/>
              <a:t>for </a:t>
            </a:r>
            <a:r>
              <a:rPr lang="nn-NO" dirty="0"/>
              <a:t>(int i = 0; i &lt;= 10; i++)</a:t>
            </a:r>
          </a:p>
          <a:p>
            <a:pPr>
              <a:buNone/>
            </a:pPr>
            <a:r>
              <a:rPr lang="ru-RU" dirty="0"/>
              <a:t>            {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myCar.SpeedUp</a:t>
            </a:r>
            <a:r>
              <a:rPr lang="en-US" dirty="0"/>
              <a:t>(5);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myCar.Show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ru-RU" dirty="0"/>
              <a:t>            }</a:t>
            </a:r>
          </a:p>
          <a:p>
            <a:pPr>
              <a:buNone/>
            </a:pPr>
            <a:r>
              <a:rPr lang="ru-RU" dirty="0" smtClean="0"/>
              <a:t>    </a:t>
            </a:r>
            <a:r>
              <a:rPr lang="ru-RU" dirty="0"/>
              <a:t>}</a:t>
            </a:r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Использование </a:t>
            </a:r>
            <a:r>
              <a:rPr lang="ru-RU" dirty="0" err="1" smtClean="0"/>
              <a:t>констукторов</a:t>
            </a:r>
            <a:r>
              <a:rPr lang="ru-RU" dirty="0" smtClean="0"/>
              <a:t>");</a:t>
            </a:r>
          </a:p>
          <a:p>
            <a:pPr>
              <a:buNone/>
            </a:pPr>
            <a:r>
              <a:rPr lang="en-US" dirty="0" smtClean="0"/>
              <a:t>            Car first = new Car();</a:t>
            </a:r>
          </a:p>
          <a:p>
            <a:pPr>
              <a:buNone/>
            </a:pPr>
            <a:r>
              <a:rPr lang="en-US" dirty="0" smtClean="0"/>
              <a:t>           </a:t>
            </a:r>
          </a:p>
          <a:p>
            <a:pPr>
              <a:buNone/>
            </a:pPr>
            <a:r>
              <a:rPr lang="en-US" dirty="0" smtClean="0"/>
              <a:t> Car second = new Car("Opel </a:t>
            </a:r>
            <a:r>
              <a:rPr lang="en-US" dirty="0" err="1" smtClean="0"/>
              <a:t>Corsa</a:t>
            </a:r>
            <a:r>
              <a:rPr lang="en-US" dirty="0" smtClean="0"/>
              <a:t>", </a:t>
            </a:r>
            <a:r>
              <a:rPr lang="en-US" dirty="0" err="1" smtClean="0"/>
              <a:t>Car.GetRandomSpeed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smtClean="0"/>
              <a:t>            </a:t>
            </a:r>
          </a:p>
          <a:p>
            <a:pPr>
              <a:buNone/>
            </a:pPr>
            <a:r>
              <a:rPr lang="en-US" dirty="0" smtClean="0"/>
              <a:t>Car third = new Car("Toyota Corolla", </a:t>
            </a:r>
            <a:r>
              <a:rPr lang="en-US" dirty="0" err="1" smtClean="0"/>
              <a:t>Car.GetRandomSpeed</a:t>
            </a:r>
            <a:r>
              <a:rPr lang="en-US" dirty="0" smtClean="0"/>
              <a:t>());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first.Show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second.Show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third.Show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myCar</a:t>
            </a:r>
            <a:r>
              <a:rPr lang="en-US" dirty="0" smtClean="0"/>
              <a:t>=null;</a:t>
            </a:r>
          </a:p>
          <a:p>
            <a:pPr>
              <a:buNone/>
            </a:pPr>
            <a:r>
              <a:rPr lang="ru-RU" dirty="0" smtClean="0"/>
              <a:t>        }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Селекторы /модификаторы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class Car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{</a:t>
            </a:r>
          </a:p>
          <a:p>
            <a:pPr>
              <a:buNone/>
            </a:pPr>
            <a:r>
              <a:rPr lang="ru-RU" dirty="0" smtClean="0"/>
              <a:t>         </a:t>
            </a:r>
            <a:r>
              <a:rPr lang="en-US" dirty="0" smtClean="0"/>
              <a:t>string name;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int</a:t>
            </a:r>
            <a:r>
              <a:rPr lang="en-US" dirty="0" smtClean="0"/>
              <a:t> speed;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double cost;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         public string </a:t>
            </a:r>
            <a:r>
              <a:rPr lang="en-US" dirty="0" err="1" smtClean="0"/>
              <a:t>GetName</a:t>
            </a:r>
            <a:r>
              <a:rPr lang="en-US" dirty="0" smtClean="0"/>
              <a:t>()//</a:t>
            </a:r>
            <a:r>
              <a:rPr lang="ru-RU" dirty="0" smtClean="0"/>
              <a:t>селектор</a:t>
            </a:r>
          </a:p>
          <a:p>
            <a:pPr>
              <a:buNone/>
            </a:pPr>
            <a:r>
              <a:rPr lang="en-US" dirty="0" smtClean="0"/>
              <a:t>         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 return name;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}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public void </a:t>
            </a:r>
            <a:r>
              <a:rPr lang="en-US" dirty="0" err="1" smtClean="0"/>
              <a:t>SetName</a:t>
            </a:r>
            <a:r>
              <a:rPr lang="en-US" dirty="0" smtClean="0"/>
              <a:t>(string name)//</a:t>
            </a:r>
            <a:r>
              <a:rPr lang="ru-RU" dirty="0" smtClean="0"/>
              <a:t>модификатор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ru-RU" dirty="0" smtClean="0"/>
              <a:t>{</a:t>
            </a:r>
          </a:p>
          <a:p>
            <a:pPr>
              <a:buNone/>
            </a:pPr>
            <a:r>
              <a:rPr lang="ru-RU" dirty="0" smtClean="0"/>
              <a:t>             </a:t>
            </a:r>
            <a:r>
              <a:rPr lang="en-US" dirty="0" smtClean="0"/>
              <a:t>this</a:t>
            </a:r>
            <a:r>
              <a:rPr lang="ru-RU" dirty="0" smtClean="0"/>
              <a:t>.</a:t>
            </a:r>
            <a:r>
              <a:rPr lang="en-US" dirty="0" smtClean="0"/>
              <a:t>name</a:t>
            </a:r>
            <a:r>
              <a:rPr lang="ru-RU" dirty="0" smtClean="0"/>
              <a:t> = </a:t>
            </a:r>
            <a:r>
              <a:rPr lang="en-US" dirty="0" smtClean="0"/>
              <a:t>name</a:t>
            </a:r>
            <a:r>
              <a:rPr lang="ru-RU" dirty="0" smtClean="0"/>
              <a:t>;</a:t>
            </a:r>
          </a:p>
          <a:p>
            <a:pPr>
              <a:buNone/>
            </a:pPr>
            <a:r>
              <a:rPr lang="ru-RU" dirty="0" smtClean="0"/>
              <a:t>         } </a:t>
            </a:r>
          </a:p>
          <a:p>
            <a:pPr>
              <a:buNone/>
            </a:pPr>
            <a:r>
              <a:rPr lang="ru-RU" dirty="0" smtClean="0"/>
              <a:t>. . . . . . . </a:t>
            </a:r>
          </a:p>
          <a:p>
            <a:pPr>
              <a:buNone/>
            </a:pPr>
            <a:r>
              <a:rPr lang="ru-RU" dirty="0" smtClean="0"/>
              <a:t>    }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Синтаксис свойства:</a:t>
            </a:r>
          </a:p>
          <a:p>
            <a:pPr>
              <a:buNone/>
            </a:pPr>
            <a:r>
              <a:rPr lang="ru-RU" dirty="0" smtClean="0"/>
              <a:t>[ атрибуты ] [ спецификаторы ] тип </a:t>
            </a:r>
            <a:r>
              <a:rPr lang="ru-RU" dirty="0" err="1" smtClean="0"/>
              <a:t>имя_свойства</a:t>
            </a:r>
            <a:r>
              <a:rPr lang="ru-RU" dirty="0" smtClean="0"/>
              <a:t> </a:t>
            </a:r>
          </a:p>
          <a:p>
            <a:pPr>
              <a:buNone/>
            </a:pPr>
            <a:r>
              <a:rPr lang="ru-RU" dirty="0" smtClean="0"/>
              <a:t>{</a:t>
            </a:r>
          </a:p>
          <a:p>
            <a:pPr>
              <a:buNone/>
            </a:pPr>
            <a:r>
              <a:rPr lang="ru-RU" dirty="0" smtClean="0"/>
              <a:t>	[ </a:t>
            </a:r>
            <a:r>
              <a:rPr lang="ru-RU" dirty="0" err="1" smtClean="0"/>
              <a:t>get</a:t>
            </a:r>
            <a:r>
              <a:rPr lang="ru-RU" dirty="0" smtClean="0"/>
              <a:t> </a:t>
            </a:r>
            <a:r>
              <a:rPr lang="ru-RU" dirty="0" err="1" smtClean="0"/>
              <a:t>код_доступа</a:t>
            </a:r>
            <a:r>
              <a:rPr lang="ru-RU" dirty="0" smtClean="0"/>
              <a:t> ]</a:t>
            </a:r>
          </a:p>
          <a:p>
            <a:pPr>
              <a:buNone/>
            </a:pPr>
            <a:r>
              <a:rPr lang="ru-RU" dirty="0" smtClean="0"/>
              <a:t>	[ </a:t>
            </a:r>
            <a:r>
              <a:rPr lang="ru-RU" dirty="0" err="1" smtClean="0"/>
              <a:t>set</a:t>
            </a:r>
            <a:r>
              <a:rPr lang="ru-RU" dirty="0" smtClean="0"/>
              <a:t> </a:t>
            </a:r>
            <a:r>
              <a:rPr lang="ru-RU" dirty="0" err="1" smtClean="0"/>
              <a:t>код_доступа</a:t>
            </a:r>
            <a:r>
              <a:rPr lang="ru-RU" dirty="0" smtClean="0"/>
              <a:t> ]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Свойства, а в особенности их часть </a:t>
            </a:r>
            <a:r>
              <a:rPr lang="ru-RU" dirty="0" err="1" smtClean="0"/>
              <a:t>set</a:t>
            </a:r>
            <a:r>
              <a:rPr lang="ru-RU" dirty="0" smtClean="0"/>
              <a:t> — это общепринятое место для размещения бизнес-правил класса.</a:t>
            </a:r>
          </a:p>
          <a:p>
            <a:pPr>
              <a:buNone/>
            </a:pPr>
            <a:r>
              <a:rPr lang="ru-RU" dirty="0" smtClean="0"/>
              <a:t> 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5400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class Car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string name;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int</a:t>
            </a:r>
            <a:r>
              <a:rPr lang="en-US" dirty="0" smtClean="0"/>
              <a:t> speed;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double cost;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public </a:t>
            </a:r>
            <a:r>
              <a:rPr lang="en-US" dirty="0" err="1" smtClean="0"/>
              <a:t>int</a:t>
            </a:r>
            <a:r>
              <a:rPr lang="en-US" dirty="0" smtClean="0"/>
              <a:t> Speed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 get { return speed; }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//</a:t>
            </a:r>
            <a:r>
              <a:rPr lang="ru-RU" dirty="0" smtClean="0"/>
              <a:t>бизнес</a:t>
            </a:r>
            <a:r>
              <a:rPr lang="en-US" dirty="0" smtClean="0"/>
              <a:t>-</a:t>
            </a:r>
            <a:r>
              <a:rPr lang="ru-RU" dirty="0" smtClean="0"/>
              <a:t>правила</a:t>
            </a:r>
          </a:p>
          <a:p>
            <a:pPr>
              <a:buNone/>
            </a:pPr>
            <a:r>
              <a:rPr lang="en-US" dirty="0" smtClean="0"/>
              <a:t>             set { if (value &lt; 200) speed = value; 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             else</a:t>
            </a:r>
            <a:r>
              <a:rPr lang="ru-RU" dirty="0" smtClean="0"/>
              <a:t>       </a:t>
            </a:r>
          </a:p>
          <a:p>
            <a:pPr>
              <a:buNone/>
            </a:pPr>
            <a:r>
              <a:rPr lang="ru-RU" dirty="0" smtClean="0"/>
              <a:t>                     </a:t>
            </a:r>
            <a:r>
              <a:rPr lang="en-US" dirty="0" smtClean="0"/>
              <a:t>Console</a:t>
            </a:r>
            <a:r>
              <a:rPr lang="ru-RU" dirty="0" smtClean="0"/>
              <a:t>.</a:t>
            </a:r>
            <a:r>
              <a:rPr lang="en-US" dirty="0" err="1" smtClean="0"/>
              <a:t>WriteLine</a:t>
            </a:r>
            <a:r>
              <a:rPr lang="ru-RU" dirty="0" smtClean="0"/>
              <a:t>("Слишком большая скорость!"); </a:t>
            </a:r>
          </a:p>
          <a:p>
            <a:pPr>
              <a:buNone/>
            </a:pPr>
            <a:r>
              <a:rPr lang="ru-RU" dirty="0" smtClean="0"/>
              <a:t>                  }</a:t>
            </a:r>
          </a:p>
          <a:p>
            <a:pPr>
              <a:buNone/>
            </a:pPr>
            <a:r>
              <a:rPr lang="ru-RU" dirty="0" smtClean="0"/>
              <a:t>         }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      . . . . . .</a:t>
            </a:r>
          </a:p>
          <a:p>
            <a:pPr>
              <a:buNone/>
            </a:pPr>
            <a:r>
              <a:rPr lang="ru-RU" dirty="0" smtClean="0"/>
              <a:t>  } </a:t>
            </a:r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32040" y="1628800"/>
            <a:ext cx="40386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//свойство доступное для чтения</a:t>
            </a:r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Speed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    {</a:t>
            </a:r>
          </a:p>
          <a:p>
            <a:pPr>
              <a:buNone/>
            </a:pPr>
            <a:r>
              <a:rPr lang="ru-RU" dirty="0" smtClean="0"/>
              <a:t>             </a:t>
            </a:r>
            <a:r>
              <a:rPr lang="en-US" dirty="0" smtClean="0"/>
              <a:t>get</a:t>
            </a:r>
            <a:r>
              <a:rPr lang="ru-RU" dirty="0" smtClean="0"/>
              <a:t> { </a:t>
            </a:r>
            <a:r>
              <a:rPr lang="en-US" dirty="0" smtClean="0"/>
              <a:t>return speed</a:t>
            </a:r>
            <a:r>
              <a:rPr lang="ru-RU" dirty="0" smtClean="0"/>
              <a:t>; }</a:t>
            </a:r>
          </a:p>
          <a:p>
            <a:pPr>
              <a:buNone/>
            </a:pPr>
            <a:r>
              <a:rPr lang="ru-RU" dirty="0" smtClean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Автоматические свойства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Хотя большинство свойств С# содержат в своем контексте бизнес-правила, не так уж редко бывает, что некоторые свойства выполняют только простое присваивание и возврат значений. </a:t>
            </a:r>
          </a:p>
          <a:p>
            <a:r>
              <a:rPr lang="ru-RU" dirty="0" smtClean="0"/>
              <a:t>Создавать автоматические свойства, предназначенные только для чтения или только для записи, нельзя. 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en-US" dirty="0" smtClean="0"/>
              <a:t>class Car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{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public string Name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{get; set; }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public string Speed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      {get; set;}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. . . . .</a:t>
            </a:r>
          </a:p>
          <a:p>
            <a:pPr>
              <a:buNone/>
            </a:pPr>
            <a:r>
              <a:rPr lang="ru-RU" dirty="0" smtClean="0"/>
              <a:t>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ru-RU" dirty="0" smtClean="0"/>
              <a:t>Написать класс для работы с простыми дробями (числитель и знаменатель). В классе реализовать:</a:t>
            </a:r>
          </a:p>
          <a:p>
            <a:pPr lvl="0"/>
            <a:r>
              <a:rPr lang="ru-RU" dirty="0" smtClean="0"/>
              <a:t>конструктор без параметров,</a:t>
            </a:r>
          </a:p>
          <a:p>
            <a:pPr lvl="0"/>
            <a:r>
              <a:rPr lang="ru-RU" dirty="0" smtClean="0"/>
              <a:t>конструктор с параметром, </a:t>
            </a:r>
          </a:p>
          <a:p>
            <a:pPr lvl="0"/>
            <a:r>
              <a:rPr lang="ru-RU" dirty="0" smtClean="0"/>
              <a:t>свойства, </a:t>
            </a:r>
          </a:p>
          <a:p>
            <a:pPr lvl="0"/>
            <a:r>
              <a:rPr lang="ru-RU" dirty="0" smtClean="0"/>
              <a:t>метод для вывода дроби на экран (при выводе учесть, что, если числитель больше, чем знаменатель, то у дроби должна выводиться целая часть, если числитель равен знаменателю, то выводится единица).</a:t>
            </a:r>
          </a:p>
          <a:p>
            <a:r>
              <a:rPr lang="ru-RU" u="sng" dirty="0" smtClean="0"/>
              <a:t>Пример 12_2</a:t>
            </a:r>
            <a:endParaRPr lang="ru-RU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dirty="0" smtClean="0"/>
              <a:t>Написать статическую функцию для сложения двух дробей.</a:t>
            </a:r>
          </a:p>
          <a:p>
            <a:r>
              <a:rPr lang="ru-RU" u="sng" dirty="0" smtClean="0"/>
              <a:t>Пример 12_3.</a:t>
            </a:r>
          </a:p>
          <a:p>
            <a:pPr lvl="0"/>
            <a:r>
              <a:rPr lang="ru-RU" dirty="0" smtClean="0"/>
              <a:t>Заменить статическую функцию </a:t>
            </a:r>
            <a:r>
              <a:rPr lang="ru-RU" dirty="0" err="1" smtClean="0"/>
              <a:t>plus</a:t>
            </a:r>
            <a:r>
              <a:rPr lang="ru-RU" dirty="0" smtClean="0"/>
              <a:t> класса </a:t>
            </a:r>
            <a:r>
              <a:rPr lang="ru-RU" dirty="0" err="1" smtClean="0"/>
              <a:t>Program</a:t>
            </a:r>
            <a:r>
              <a:rPr lang="ru-RU" dirty="0" smtClean="0"/>
              <a:t> на метод </a:t>
            </a:r>
            <a:r>
              <a:rPr lang="ru-RU" dirty="0" err="1" smtClean="0"/>
              <a:t>plus</a:t>
            </a:r>
            <a:r>
              <a:rPr lang="ru-RU" dirty="0" smtClean="0"/>
              <a:t> класса </a:t>
            </a:r>
            <a:r>
              <a:rPr lang="ru-RU" dirty="0" err="1" smtClean="0"/>
              <a:t>Fraction</a:t>
            </a:r>
            <a:r>
              <a:rPr lang="ru-RU" dirty="0" smtClean="0"/>
              <a:t>.</a:t>
            </a:r>
          </a:p>
          <a:p>
            <a:r>
              <a:rPr lang="ru-RU" u="sng" dirty="0" smtClean="0"/>
              <a:t>Пример 12_4.</a:t>
            </a:r>
          </a:p>
          <a:p>
            <a:pPr lvl="0"/>
            <a:r>
              <a:rPr lang="ru-RU" dirty="0" smtClean="0"/>
              <a:t>Добавим статическую переменную для подсчета количества объектов класса </a:t>
            </a:r>
            <a:r>
              <a:rPr lang="ru-RU" dirty="0" err="1" smtClean="0"/>
              <a:t>Fraction</a:t>
            </a:r>
            <a:r>
              <a:rPr lang="ru-RU" dirty="0" smtClean="0"/>
              <a:t> в класс </a:t>
            </a:r>
            <a:r>
              <a:rPr lang="ru-RU" dirty="0" err="1" smtClean="0"/>
              <a:t>Fraction</a:t>
            </a:r>
            <a:r>
              <a:rPr lang="ru-RU" dirty="0" smtClean="0"/>
              <a:t> и статическую функцию для просмотра найденного количества.  </a:t>
            </a:r>
          </a:p>
          <a:p>
            <a:r>
              <a:rPr lang="ru-RU" u="sng" dirty="0" smtClean="0"/>
              <a:t>Пример 12_5.</a:t>
            </a:r>
            <a:endParaRPr lang="ru-RU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Методы класса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u="sng" dirty="0"/>
              <a:t>Методы</a:t>
            </a:r>
            <a:r>
              <a:rPr lang="ru-RU" i="1" dirty="0"/>
              <a:t> </a:t>
            </a:r>
            <a:r>
              <a:rPr lang="ru-RU" dirty="0"/>
              <a:t>— это </a:t>
            </a:r>
            <a:r>
              <a:rPr lang="ru-RU" dirty="0" smtClean="0"/>
              <a:t>функции, </a:t>
            </a:r>
            <a:r>
              <a:rPr lang="ru-RU" dirty="0"/>
              <a:t>которые манипулируют данными, определенными в классе, и во многих случаях обеспечивают доступ к этим данным</a:t>
            </a:r>
            <a:r>
              <a:rPr lang="ru-RU" dirty="0" smtClean="0"/>
              <a:t>.</a:t>
            </a:r>
          </a:p>
          <a:p>
            <a:r>
              <a:rPr lang="ru-RU" dirty="0"/>
              <a:t>Обычно различные части программы взаимодействуют с классом посредством его методов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В хорошей программе один метод выполняет только одну задачу. </a:t>
            </a:r>
            <a:endParaRPr lang="ru-RU" dirty="0" smtClean="0"/>
          </a:p>
          <a:p>
            <a:r>
              <a:rPr lang="ru-RU" dirty="0" smtClean="0"/>
              <a:t>Каждый </a:t>
            </a:r>
            <a:r>
              <a:rPr lang="ru-RU" dirty="0"/>
              <a:t>метод имеет имя, и именно это имя используется для его вызова.</a:t>
            </a:r>
          </a:p>
          <a:p>
            <a:r>
              <a:rPr lang="ru-RU" dirty="0"/>
              <a:t>Формат записи </a:t>
            </a:r>
            <a:r>
              <a:rPr lang="ru-RU" dirty="0" smtClean="0"/>
              <a:t>метода:</a:t>
            </a:r>
            <a:endParaRPr lang="ru-RU" dirty="0"/>
          </a:p>
          <a:p>
            <a:pPr lvl="1">
              <a:buNone/>
            </a:pPr>
            <a:r>
              <a:rPr lang="ru-RU" b="1" dirty="0"/>
              <a:t>спецификатор доступа </a:t>
            </a:r>
            <a:r>
              <a:rPr lang="ru-RU" b="1" dirty="0" err="1"/>
              <a:t>тип_возврата</a:t>
            </a:r>
            <a:r>
              <a:rPr lang="ru-RU" b="1" dirty="0"/>
              <a:t> имя(</a:t>
            </a:r>
            <a:r>
              <a:rPr lang="ru-RU" b="1" dirty="0" err="1"/>
              <a:t>список_параметров</a:t>
            </a:r>
            <a:r>
              <a:rPr lang="ru-RU" b="1" dirty="0"/>
              <a:t>) </a:t>
            </a:r>
          </a:p>
          <a:p>
            <a:pPr lvl="1">
              <a:buNone/>
            </a:pPr>
            <a:r>
              <a:rPr lang="ru-RU" b="1" dirty="0"/>
              <a:t>{</a:t>
            </a:r>
          </a:p>
          <a:p>
            <a:pPr lvl="1">
              <a:buNone/>
            </a:pPr>
            <a:r>
              <a:rPr lang="ru-RU" b="1" dirty="0"/>
              <a:t>// тело метода</a:t>
            </a:r>
          </a:p>
          <a:p>
            <a:pPr lvl="1">
              <a:buNone/>
            </a:pPr>
            <a:r>
              <a:rPr lang="ru-RU" b="1" dirty="0"/>
              <a:t>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методов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 С# два или больше методов внутри одного класса могут иметь одинаковое имя, но при условии, что их параметры будут различными. </a:t>
            </a:r>
            <a:endParaRPr lang="ru-RU" dirty="0" smtClean="0"/>
          </a:p>
          <a:p>
            <a:r>
              <a:rPr lang="ru-RU" dirty="0" smtClean="0"/>
              <a:t>Такую </a:t>
            </a:r>
            <a:r>
              <a:rPr lang="ru-RU" dirty="0"/>
              <a:t>ситуацию называют </a:t>
            </a:r>
            <a:r>
              <a:rPr lang="ru-RU" b="1" dirty="0"/>
              <a:t>перегрузкой методов</a:t>
            </a:r>
            <a:r>
              <a:rPr lang="ru-RU" i="1" dirty="0"/>
              <a:t> </a:t>
            </a:r>
            <a:r>
              <a:rPr lang="ru-RU" dirty="0"/>
              <a:t>(</a:t>
            </a:r>
            <a:r>
              <a:rPr lang="ru-RU" dirty="0" err="1"/>
              <a:t>method</a:t>
            </a:r>
            <a:r>
              <a:rPr lang="ru-RU" dirty="0"/>
              <a:t> </a:t>
            </a:r>
            <a:r>
              <a:rPr lang="ru-RU" dirty="0" err="1"/>
              <a:t>overloading</a:t>
            </a:r>
            <a:r>
              <a:rPr lang="ru-RU" dirty="0"/>
              <a:t>), а методы, которые в ней задействованы, — </a:t>
            </a:r>
            <a:r>
              <a:rPr lang="ru-RU" b="1" dirty="0"/>
              <a:t>перегруженными</a:t>
            </a:r>
            <a:r>
              <a:rPr lang="ru-RU" i="1" dirty="0"/>
              <a:t> </a:t>
            </a:r>
            <a:r>
              <a:rPr lang="ru-RU" dirty="0"/>
              <a:t>(</a:t>
            </a:r>
            <a:r>
              <a:rPr lang="ru-RU" dirty="0" err="1"/>
              <a:t>overloaded</a:t>
            </a:r>
            <a:r>
              <a:rPr lang="ru-RU" dirty="0"/>
              <a:t>). 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16288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Max(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a,int</a:t>
            </a:r>
            <a:r>
              <a:rPr lang="en-US" dirty="0" smtClean="0"/>
              <a:t> b)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if(a&gt;b) return a; else return b;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double Max(double </a:t>
            </a:r>
            <a:r>
              <a:rPr lang="en-US" dirty="0" err="1" smtClean="0"/>
              <a:t>a,double</a:t>
            </a:r>
            <a:r>
              <a:rPr lang="en-US" dirty="0" smtClean="0"/>
              <a:t> b)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if(a&gt;b) return a; else return b;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ерегрузка операций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перегрузки </a:t>
            </a:r>
            <a:r>
              <a:rPr lang="ru-RU" dirty="0" smtClean="0"/>
              <a:t>операций </a:t>
            </a:r>
            <a:r>
              <a:rPr lang="ru-RU" dirty="0"/>
              <a:t>используется ключевое слово </a:t>
            </a:r>
            <a:r>
              <a:rPr lang="ru-RU" b="1" dirty="0" err="1"/>
              <a:t>operator</a:t>
            </a:r>
            <a:r>
              <a:rPr lang="ru-RU" dirty="0"/>
              <a:t>, позволяющее создать операторный метод, который определяет действие </a:t>
            </a:r>
            <a:r>
              <a:rPr lang="ru-RU" dirty="0" smtClean="0"/>
              <a:t>операции, </a:t>
            </a:r>
            <a:r>
              <a:rPr lang="ru-RU" dirty="0"/>
              <a:t>связанное с его классом.</a:t>
            </a:r>
          </a:p>
          <a:p>
            <a:r>
              <a:rPr lang="ru-RU" dirty="0"/>
              <a:t>Существует две формы методов </a:t>
            </a:r>
            <a:r>
              <a:rPr lang="ru-RU" dirty="0" err="1"/>
              <a:t>operator</a:t>
            </a:r>
            <a:r>
              <a:rPr lang="ru-RU" dirty="0"/>
              <a:t>: одна используется для унарных операторов, а другая — для бинарных.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свойства ООП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ru-RU" b="1" u="sng" dirty="0"/>
              <a:t>Абстракция </a:t>
            </a:r>
            <a:r>
              <a:rPr lang="ru-RU" b="1" u="sng" dirty="0" smtClean="0"/>
              <a:t>данных</a:t>
            </a:r>
            <a:r>
              <a:rPr lang="ru-RU" b="1" dirty="0" smtClean="0"/>
              <a:t>. </a:t>
            </a:r>
            <a:r>
              <a:rPr lang="ru-RU" dirty="0" smtClean="0"/>
              <a:t>Абстрагирование означает выделение значимой информации и исключение из рассмотрения незначимой.</a:t>
            </a:r>
            <a:br>
              <a:rPr lang="ru-RU" dirty="0" smtClean="0"/>
            </a:br>
            <a:r>
              <a:rPr lang="ru-RU" dirty="0" smtClean="0"/>
              <a:t>Абстракция данных — выделение </a:t>
            </a:r>
            <a:r>
              <a:rPr lang="ru-RU" b="1" dirty="0" smtClean="0"/>
              <a:t>значимых</a:t>
            </a:r>
            <a:r>
              <a:rPr lang="ru-RU" dirty="0" smtClean="0"/>
              <a:t> характеристик объекта, доступных остальной программе.</a:t>
            </a:r>
          </a:p>
          <a:p>
            <a:r>
              <a:rPr lang="ru-RU" b="1" u="sng" dirty="0" smtClean="0"/>
              <a:t>Инкапсуляция </a:t>
            </a:r>
            <a:r>
              <a:rPr lang="ru-RU" dirty="0" smtClean="0"/>
              <a:t>— свойство системы, позволяющее </a:t>
            </a:r>
            <a:r>
              <a:rPr lang="ru-RU" b="1" dirty="0" smtClean="0"/>
              <a:t>объединить</a:t>
            </a:r>
            <a:r>
              <a:rPr lang="ru-RU" dirty="0" smtClean="0"/>
              <a:t> данные и методы, работающие с ними, в классе. Некоторые языки (С</a:t>
            </a:r>
            <a:r>
              <a:rPr lang="ru-RU" dirty="0"/>
              <a:t>++</a:t>
            </a:r>
            <a:r>
              <a:rPr lang="ru-RU" dirty="0" smtClean="0"/>
              <a:t>, </a:t>
            </a:r>
            <a:r>
              <a:rPr lang="ru-RU" dirty="0" err="1"/>
              <a:t>Java</a:t>
            </a:r>
            <a:r>
              <a:rPr lang="ru-RU" dirty="0" smtClean="0"/>
              <a:t> или </a:t>
            </a:r>
            <a:r>
              <a:rPr lang="ru-RU" dirty="0" err="1"/>
              <a:t>Ruby</a:t>
            </a:r>
            <a:r>
              <a:rPr lang="ru-RU" dirty="0" smtClean="0"/>
              <a:t>) отождествляют инкапсуляцию с </a:t>
            </a:r>
            <a:r>
              <a:rPr lang="ru-RU" b="1" dirty="0" smtClean="0"/>
              <a:t>сокрытием</a:t>
            </a:r>
            <a:r>
              <a:rPr lang="ru-RU" dirty="0" smtClean="0"/>
              <a:t> информации.</a:t>
            </a:r>
          </a:p>
          <a:p>
            <a:r>
              <a:rPr lang="ru-RU" b="1" u="sng" dirty="0" smtClean="0"/>
              <a:t>Наследование</a:t>
            </a:r>
            <a:r>
              <a:rPr lang="ru-RU" dirty="0" smtClean="0"/>
              <a:t> – это такое отношение между классами, когда один класс частично или полностью  </a:t>
            </a:r>
            <a:r>
              <a:rPr lang="ru-RU" b="1" dirty="0" smtClean="0"/>
              <a:t>повторяет</a:t>
            </a:r>
            <a:r>
              <a:rPr lang="ru-RU" dirty="0" smtClean="0"/>
              <a:t> структуру и поведение другого класса (одиночное наследование) или других (множественное наследование) классов. </a:t>
            </a:r>
          </a:p>
          <a:p>
            <a:r>
              <a:rPr lang="ru-RU" b="1" u="sng" dirty="0" smtClean="0"/>
              <a:t>Полиморфизм подтипов </a:t>
            </a:r>
            <a:r>
              <a:rPr lang="ru-RU" dirty="0" smtClean="0"/>
              <a:t>(в ООП называемый просто «полиморфизмом») — свойство системы, позволяющее использовать объекты с одинаковым интерфейсом без информации о типе и внутренней структуре объекта. Другой вид полиморфизма —</a:t>
            </a:r>
            <a:r>
              <a:rPr lang="ru-RU" dirty="0"/>
              <a:t> </a:t>
            </a:r>
            <a:r>
              <a:rPr lang="ru-RU" b="1" dirty="0"/>
              <a:t>параметрический</a:t>
            </a:r>
            <a:r>
              <a:rPr lang="ru-RU" dirty="0"/>
              <a:t> — в ООП называют обобщённым программированием</a:t>
            </a:r>
            <a:r>
              <a:rPr lang="ru-RU" dirty="0" smtClean="0"/>
              <a:t>.</a:t>
            </a:r>
          </a:p>
          <a:p>
            <a:r>
              <a:rPr lang="ru-RU" b="1" u="sng" dirty="0"/>
              <a:t>Полиморфизм</a:t>
            </a:r>
            <a:r>
              <a:rPr lang="ru-RU" dirty="0"/>
              <a:t> – это свойство ООП, при котором методы разных классов (но относящихся к одной иерархии наследования) могут иметь одно и то же имя, но выполнять </a:t>
            </a:r>
            <a:r>
              <a:rPr lang="ru-RU" b="1" dirty="0"/>
              <a:t>разные </a:t>
            </a:r>
            <a:r>
              <a:rPr lang="ru-RU" b="1" dirty="0" smtClean="0"/>
              <a:t>действия</a:t>
            </a:r>
            <a:r>
              <a:rPr lang="ru-RU" dirty="0" smtClean="0"/>
              <a:t>.  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Перегрузка унарных операций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45720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/>
              <a:t> // Общий формат перегрузки для унарного </a:t>
            </a:r>
            <a:r>
              <a:rPr lang="ru-RU" dirty="0" smtClean="0"/>
              <a:t>оператора</a:t>
            </a:r>
          </a:p>
          <a:p>
            <a:pPr indent="45720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 smtClean="0"/>
              <a:t>public </a:t>
            </a:r>
            <a:r>
              <a:rPr lang="en-US" dirty="0"/>
              <a:t>static </a:t>
            </a:r>
            <a:r>
              <a:rPr lang="ru-RU" dirty="0" err="1"/>
              <a:t>тип_возврата</a:t>
            </a:r>
            <a:r>
              <a:rPr lang="ru-RU" dirty="0"/>
              <a:t> </a:t>
            </a:r>
            <a:r>
              <a:rPr lang="en-US" dirty="0"/>
              <a:t>operator </a:t>
            </a:r>
            <a:r>
              <a:rPr lang="ru-RU" dirty="0"/>
              <a:t>ор( </a:t>
            </a:r>
            <a:r>
              <a:rPr lang="ru-RU" dirty="0" err="1"/>
              <a:t>тип_параметра</a:t>
            </a:r>
            <a:r>
              <a:rPr lang="ru-RU" dirty="0"/>
              <a:t> операнд)</a:t>
            </a:r>
          </a:p>
          <a:p>
            <a:pPr indent="45720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/>
              <a:t>{</a:t>
            </a:r>
          </a:p>
          <a:p>
            <a:pPr indent="45720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/>
              <a:t>// операции</a:t>
            </a:r>
          </a:p>
          <a:p>
            <a:pPr indent="45720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 smtClean="0"/>
              <a:t>}</a:t>
            </a:r>
            <a:endParaRPr lang="ru-RU" dirty="0"/>
          </a:p>
          <a:p>
            <a:pPr indent="457200" algn="just">
              <a:spcBef>
                <a:spcPts val="1200"/>
              </a:spcBef>
              <a:buNone/>
            </a:pPr>
            <a:r>
              <a:rPr lang="ru-RU" b="1" dirty="0">
                <a:solidFill>
                  <a:srgbClr val="FF0000"/>
                </a:solidFill>
              </a:rPr>
              <a:t>Параметры операторов не должны использовать модификатор </a:t>
            </a:r>
            <a:r>
              <a:rPr lang="ru-RU" b="1" dirty="0" err="1">
                <a:solidFill>
                  <a:srgbClr val="FF0000"/>
                </a:solidFill>
              </a:rPr>
              <a:t>ref</a:t>
            </a:r>
            <a:r>
              <a:rPr lang="ru-RU" b="1" dirty="0">
                <a:solidFill>
                  <a:srgbClr val="FF0000"/>
                </a:solidFill>
              </a:rPr>
              <a:t> или </a:t>
            </a:r>
            <a:r>
              <a:rPr lang="ru-RU" b="1" dirty="0" err="1">
                <a:solidFill>
                  <a:srgbClr val="FF0000"/>
                </a:solidFill>
              </a:rPr>
              <a:t>out</a:t>
            </a:r>
            <a:r>
              <a:rPr lang="ru-RU" b="1" dirty="0">
                <a:solidFill>
                  <a:srgbClr val="FF0000"/>
                </a:solidFill>
              </a:rPr>
              <a:t>.</a:t>
            </a:r>
            <a:endParaRPr lang="ru-RU" dirty="0">
              <a:solidFill>
                <a:srgbClr val="FF0000"/>
              </a:solidFill>
            </a:endParaRPr>
          </a:p>
          <a:p>
            <a:pPr indent="457200" algn="just">
              <a:spcBef>
                <a:spcPts val="1200"/>
              </a:spcBef>
              <a:spcAft>
                <a:spcPts val="0"/>
              </a:spcAft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Правила перегрузки унарных операций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Можно определять в классе следующие унарные операции</a:t>
            </a:r>
            <a:r>
              <a:rPr lang="ru-RU" dirty="0" smtClean="0"/>
              <a:t>: </a:t>
            </a:r>
            <a:r>
              <a:rPr lang="ru-RU" b="1" dirty="0" smtClean="0"/>
              <a:t>+ </a:t>
            </a:r>
            <a:r>
              <a:rPr lang="ru-RU" b="1" dirty="0"/>
              <a:t>- ! - ++ -- </a:t>
            </a:r>
            <a:r>
              <a:rPr lang="ru-RU" b="1" dirty="0" err="1"/>
              <a:t>true</a:t>
            </a:r>
            <a:r>
              <a:rPr lang="ru-RU" b="1" dirty="0"/>
              <a:t> </a:t>
            </a:r>
            <a:r>
              <a:rPr lang="ru-RU" b="1" dirty="0" err="1" smtClean="0"/>
              <a:t>false</a:t>
            </a:r>
            <a:r>
              <a:rPr lang="ru-RU" b="1" dirty="0" smtClean="0"/>
              <a:t>.</a:t>
            </a:r>
            <a:endParaRPr lang="ru-RU" dirty="0"/>
          </a:p>
          <a:p>
            <a:r>
              <a:rPr lang="ru-RU" dirty="0"/>
              <a:t>Префиксный и постфиксный инкременты не различаются (для них может существовать только одна реализация, которая вызывается в обоих случаях).</a:t>
            </a:r>
          </a:p>
          <a:p>
            <a:r>
              <a:rPr lang="ru-RU" dirty="0" smtClean="0"/>
              <a:t>Тип </a:t>
            </a:r>
            <a:r>
              <a:rPr lang="ru-RU" dirty="0"/>
              <a:t>операнда должен совпадать с классом, для которого определен оператор. </a:t>
            </a:r>
            <a:endParaRPr lang="ru-RU" dirty="0" smtClean="0"/>
          </a:p>
          <a:p>
            <a:r>
              <a:rPr lang="ru-RU" dirty="0"/>
              <a:t>Операция должна возвращать:</a:t>
            </a:r>
          </a:p>
          <a:p>
            <a:pPr lvl="1"/>
            <a:r>
              <a:rPr lang="ru-RU" dirty="0"/>
              <a:t>для операций +, -, ! и - величину любого типа;</a:t>
            </a:r>
          </a:p>
          <a:p>
            <a:pPr lvl="1"/>
            <a:r>
              <a:rPr lang="ru-RU" dirty="0"/>
              <a:t>для операций ++ и - - величину типа класса, для которого она определяется;</a:t>
            </a:r>
          </a:p>
          <a:p>
            <a:pPr lvl="1"/>
            <a:r>
              <a:rPr lang="ru-RU" dirty="0"/>
              <a:t>для операций </a:t>
            </a:r>
            <a:r>
              <a:rPr lang="ru-RU" dirty="0" err="1"/>
              <a:t>true</a:t>
            </a:r>
            <a:r>
              <a:rPr lang="ru-RU" dirty="0"/>
              <a:t> и </a:t>
            </a:r>
            <a:r>
              <a:rPr lang="ru-RU" dirty="0" err="1"/>
              <a:t>false</a:t>
            </a:r>
            <a:r>
              <a:rPr lang="ru-RU" dirty="0"/>
              <a:t> величину типа </a:t>
            </a:r>
            <a:r>
              <a:rPr lang="ru-RU" dirty="0" err="1"/>
              <a:t>bool</a:t>
            </a:r>
            <a:r>
              <a:rPr lang="ru-RU" dirty="0"/>
              <a:t>.</a:t>
            </a:r>
          </a:p>
          <a:p>
            <a:r>
              <a:rPr lang="ru-RU" dirty="0"/>
              <a:t>Операции не должны изменять значение передаваемого им операнда. Операция, возвращающая величину типа класса, для которого она определяется, должна создать новый объект этого класса, выполнить с ним необходимые действия и передать его в качестве результата.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перегрузки операции ++ для класса </a:t>
            </a:r>
            <a:r>
              <a:rPr lang="en-US" dirty="0" smtClean="0"/>
              <a:t>Fraction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public </a:t>
            </a:r>
            <a:r>
              <a:rPr lang="en-US" b="1" dirty="0" smtClean="0"/>
              <a:t>static Fraction </a:t>
            </a:r>
            <a:r>
              <a:rPr lang="en-US" b="1" dirty="0"/>
              <a:t>operator ++(Fraction a)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smtClean="0"/>
              <a:t>Fraction b=new Fraction(1,1);</a:t>
            </a:r>
          </a:p>
          <a:p>
            <a:pPr>
              <a:buNone/>
            </a:pPr>
            <a:r>
              <a:rPr lang="en-US" dirty="0" smtClean="0"/>
              <a:t>		   a=</a:t>
            </a:r>
            <a:r>
              <a:rPr lang="en-US" dirty="0" err="1" smtClean="0"/>
              <a:t>a.plus</a:t>
            </a:r>
            <a:r>
              <a:rPr lang="en-US" dirty="0" smtClean="0"/>
              <a:t>(b);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    return a;</a:t>
            </a:r>
            <a:r>
              <a:rPr lang="ru-RU" dirty="0" smtClean="0"/>
              <a:t> //возвращаем результат</a:t>
            </a:r>
            <a:endParaRPr lang="en-US" dirty="0"/>
          </a:p>
          <a:p>
            <a:pPr>
              <a:buNone/>
            </a:pPr>
            <a:r>
              <a:rPr lang="ru-RU" dirty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преобразования типа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Операции преобразования типа</a:t>
            </a:r>
            <a:r>
              <a:rPr lang="ru-RU" dirty="0"/>
              <a:t> обеспечивают возможность явного и неявного преобразования между пользовательскими типами данных. </a:t>
            </a:r>
            <a:endParaRPr lang="ru-RU" dirty="0" smtClean="0"/>
          </a:p>
          <a:p>
            <a:r>
              <a:rPr lang="ru-RU" dirty="0" smtClean="0"/>
              <a:t>Синтаксис  для </a:t>
            </a:r>
            <a:r>
              <a:rPr lang="ru-RU" dirty="0"/>
              <a:t>операции преобразования типа:</a:t>
            </a:r>
          </a:p>
          <a:p>
            <a:pPr>
              <a:buNone/>
            </a:pPr>
            <a:r>
              <a:rPr lang="ru-RU" b="1" dirty="0" err="1" smtClean="0"/>
              <a:t>implicit</a:t>
            </a:r>
            <a:r>
              <a:rPr lang="ru-RU" b="1" dirty="0" smtClean="0"/>
              <a:t> </a:t>
            </a:r>
            <a:r>
              <a:rPr lang="ru-RU" b="1" dirty="0" err="1" smtClean="0"/>
              <a:t>operator</a:t>
            </a:r>
            <a:r>
              <a:rPr lang="ru-RU" b="1" dirty="0" smtClean="0"/>
              <a:t> тип ( параметр ) // </a:t>
            </a:r>
            <a:r>
              <a:rPr lang="ru-RU" b="1" dirty="0"/>
              <a:t>неявное </a:t>
            </a:r>
            <a:r>
              <a:rPr lang="ru-RU" b="1" dirty="0" smtClean="0"/>
              <a:t>преобразование</a:t>
            </a:r>
          </a:p>
          <a:p>
            <a:pPr>
              <a:buNone/>
            </a:pPr>
            <a:r>
              <a:rPr lang="ru-RU" b="1" dirty="0" err="1" smtClean="0"/>
              <a:t>explicit</a:t>
            </a:r>
            <a:r>
              <a:rPr lang="ru-RU" b="1" dirty="0" smtClean="0"/>
              <a:t> </a:t>
            </a:r>
            <a:r>
              <a:rPr lang="ru-RU" b="1" dirty="0" err="1"/>
              <a:t>operator</a:t>
            </a:r>
            <a:r>
              <a:rPr lang="ru-RU" b="1" dirty="0"/>
              <a:t> тип ( параметр </a:t>
            </a:r>
            <a:r>
              <a:rPr lang="ru-RU" b="1" dirty="0" smtClean="0"/>
              <a:t>) // явное преобразование</a:t>
            </a:r>
          </a:p>
          <a:p>
            <a:pPr>
              <a:buNone/>
            </a:pPr>
            <a:endParaRPr lang="ru-RU" dirty="0"/>
          </a:p>
          <a:p>
            <a:r>
              <a:rPr lang="ru-RU" dirty="0"/>
              <a:t>Эти операции выполняют преобразование из типа параметра в тип, указанный в заголовке операции. </a:t>
            </a:r>
            <a:endParaRPr lang="ru-RU" dirty="0" smtClean="0"/>
          </a:p>
          <a:p>
            <a:r>
              <a:rPr lang="ru-RU" dirty="0" smtClean="0"/>
              <a:t>Одним </a:t>
            </a:r>
            <a:r>
              <a:rPr lang="ru-RU" dirty="0"/>
              <a:t>из этих типов должен быть класс, для которого определяется операция. </a:t>
            </a:r>
            <a:endParaRPr lang="ru-RU" dirty="0" smtClean="0"/>
          </a:p>
          <a:p>
            <a:r>
              <a:rPr lang="ru-RU" dirty="0" smtClean="0"/>
              <a:t>Таким </a:t>
            </a:r>
            <a:r>
              <a:rPr lang="ru-RU" dirty="0"/>
              <a:t>образом, операции выполняют преобразования либо типа класса к другому типу, либо наоборот.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преобразования типа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Неявное преобразование выполняется автоматически:</a:t>
            </a:r>
          </a:p>
          <a:p>
            <a:pPr lvl="1"/>
            <a:r>
              <a:rPr lang="ru-RU" dirty="0"/>
              <a:t>при присваивании объекта переменной целевого типа;</a:t>
            </a:r>
          </a:p>
          <a:p>
            <a:pPr lvl="1"/>
            <a:r>
              <a:rPr lang="ru-RU" dirty="0"/>
              <a:t>при использовании объекта в выражении, содержащем переменные целевого типа;</a:t>
            </a:r>
          </a:p>
          <a:p>
            <a:pPr lvl="1"/>
            <a:r>
              <a:rPr lang="ru-RU" dirty="0"/>
              <a:t>при передаче объекта в метод на место параметра целевого типа;</a:t>
            </a:r>
          </a:p>
          <a:p>
            <a:pPr lvl="1"/>
            <a:r>
              <a:rPr lang="ru-RU" dirty="0"/>
              <a:t>при явном приведении типа.</a:t>
            </a:r>
          </a:p>
          <a:p>
            <a:r>
              <a:rPr lang="ru-RU" dirty="0"/>
              <a:t>Явное преобразование выполняется при использовании операции приведения типа.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r>
              <a:rPr lang="ru-RU" dirty="0"/>
              <a:t>ы</a:t>
            </a:r>
            <a:r>
              <a:rPr lang="ru-RU" dirty="0" smtClean="0"/>
              <a:t> операции приведения типа для класса </a:t>
            </a:r>
            <a:r>
              <a:rPr lang="en-US" dirty="0" smtClean="0"/>
              <a:t>Fraction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public static </a:t>
            </a:r>
            <a:r>
              <a:rPr lang="en-US" b="1" dirty="0"/>
              <a:t>implicit</a:t>
            </a:r>
            <a:r>
              <a:rPr lang="en-US" dirty="0"/>
              <a:t> operator double(Fraction a)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smtClean="0"/>
              <a:t>return </a:t>
            </a:r>
            <a:r>
              <a:rPr lang="en-US" dirty="0" err="1"/>
              <a:t>a.Numerator</a:t>
            </a:r>
            <a:r>
              <a:rPr lang="en-US" dirty="0"/>
              <a:t> * 0.1 / 0.1 / </a:t>
            </a:r>
            <a:r>
              <a:rPr lang="en-US" dirty="0" err="1"/>
              <a:t>a.Denominator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/>
              <a:t>static </a:t>
            </a:r>
            <a:r>
              <a:rPr lang="en-US" b="1" dirty="0"/>
              <a:t>explicit</a:t>
            </a:r>
            <a:r>
              <a:rPr lang="en-US" dirty="0"/>
              <a:t> operator </a:t>
            </a:r>
            <a:r>
              <a:rPr lang="en-US" dirty="0" err="1"/>
              <a:t>int</a:t>
            </a:r>
            <a:r>
              <a:rPr lang="en-US" dirty="0"/>
              <a:t>(Fraction a)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return </a:t>
            </a:r>
            <a:r>
              <a:rPr lang="en-US" dirty="0" err="1"/>
              <a:t>a.Numerator</a:t>
            </a:r>
            <a:r>
              <a:rPr lang="en-US" dirty="0"/>
              <a:t> / </a:t>
            </a:r>
            <a:r>
              <a:rPr lang="en-US" dirty="0" err="1"/>
              <a:t>a.Denominator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Примеры использования операций класса </a:t>
            </a:r>
            <a:r>
              <a:rPr lang="en-US" dirty="0" smtClean="0"/>
              <a:t>Fraction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000" dirty="0"/>
              <a:t> Fraction b = new Fraction(1, 2);</a:t>
            </a:r>
          </a:p>
          <a:p>
            <a:pPr>
              <a:buNone/>
            </a:pPr>
            <a:r>
              <a:rPr lang="en-US" sz="2000" dirty="0"/>
              <a:t>            b++;</a:t>
            </a:r>
          </a:p>
          <a:p>
            <a:pPr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b.Show</a:t>
            </a:r>
            <a:r>
              <a:rPr lang="en-US" sz="2000" dirty="0"/>
              <a:t>();</a:t>
            </a:r>
          </a:p>
          <a:p>
            <a:pPr>
              <a:buNone/>
            </a:pPr>
            <a:endParaRPr lang="ru-RU" sz="2000" dirty="0"/>
          </a:p>
          <a:p>
            <a:pPr>
              <a:buNone/>
            </a:pPr>
            <a:r>
              <a:rPr lang="en-US" sz="2000" dirty="0"/>
              <a:t>            Fraction c = new Fraction(2, 1);</a:t>
            </a:r>
          </a:p>
          <a:p>
            <a:pPr>
              <a:buNone/>
            </a:pPr>
            <a:r>
              <a:rPr lang="en-US" sz="2000" dirty="0"/>
              <a:t>            ++c;</a:t>
            </a:r>
          </a:p>
          <a:p>
            <a:pPr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c.Show</a:t>
            </a:r>
            <a:r>
              <a:rPr lang="en-US" sz="2000" dirty="0"/>
              <a:t>();</a:t>
            </a:r>
          </a:p>
          <a:p>
            <a:pPr>
              <a:buNone/>
            </a:pPr>
            <a:endParaRPr lang="ru-RU" sz="2000" dirty="0"/>
          </a:p>
          <a:p>
            <a:pPr>
              <a:buNone/>
            </a:pPr>
            <a:r>
              <a:rPr lang="en-US" sz="2000" dirty="0"/>
              <a:t>            double x = c;</a:t>
            </a:r>
          </a:p>
          <a:p>
            <a:pPr>
              <a:buNone/>
            </a:pPr>
            <a:r>
              <a:rPr lang="en-US" sz="2000" dirty="0"/>
              <a:t>            double y = b;</a:t>
            </a:r>
          </a:p>
          <a:p>
            <a:pPr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Console.WriteLine</a:t>
            </a:r>
            <a:r>
              <a:rPr lang="en-US" sz="2000" dirty="0"/>
              <a:t>(x);</a:t>
            </a:r>
          </a:p>
          <a:p>
            <a:pPr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Console.WriteLine</a:t>
            </a:r>
            <a:r>
              <a:rPr lang="en-US" sz="2000" dirty="0"/>
              <a:t>(y);</a:t>
            </a:r>
          </a:p>
          <a:p>
            <a:pPr>
              <a:buNone/>
            </a:pPr>
            <a:endParaRPr lang="ru-RU" sz="2000" dirty="0"/>
          </a:p>
          <a:p>
            <a:pPr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int</a:t>
            </a:r>
            <a:r>
              <a:rPr lang="en-US" sz="2000" dirty="0"/>
              <a:t> z = (</a:t>
            </a:r>
            <a:r>
              <a:rPr lang="en-US" sz="2000" dirty="0" err="1"/>
              <a:t>int</a:t>
            </a:r>
            <a:r>
              <a:rPr lang="en-US" sz="2000" dirty="0"/>
              <a:t>)c;</a:t>
            </a:r>
          </a:p>
          <a:p>
            <a:pPr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Console.WriteLine</a:t>
            </a:r>
            <a:r>
              <a:rPr lang="en-US" sz="2000" dirty="0"/>
              <a:t>(z);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4725144"/>
            <a:ext cx="5629473" cy="1381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бинарных </a:t>
            </a:r>
            <a:r>
              <a:rPr lang="ru-RU" dirty="0" smtClean="0"/>
              <a:t>операций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Можно определять в классе следующие бинарные операции:</a:t>
            </a:r>
          </a:p>
          <a:p>
            <a:pPr lvl="1">
              <a:buNone/>
            </a:pPr>
            <a:r>
              <a:rPr lang="ru-RU" dirty="0"/>
              <a:t>+ - * / % &amp; ≪ ≫ = = ! = &gt; &lt; &gt; = &lt; =</a:t>
            </a:r>
          </a:p>
          <a:p>
            <a:r>
              <a:rPr lang="ru-RU" dirty="0"/>
              <a:t>Синтаксис объявителя бинарной операции:</a:t>
            </a:r>
          </a:p>
          <a:p>
            <a:pPr lvl="1">
              <a:buNone/>
            </a:pPr>
            <a:r>
              <a:rPr lang="ru-RU" dirty="0"/>
              <a:t>// Общий формат перегрузки для бинарного оператора,</a:t>
            </a:r>
          </a:p>
          <a:p>
            <a:pPr lvl="1">
              <a:buNone/>
            </a:pPr>
            <a:r>
              <a:rPr lang="ru-RU" dirty="0" err="1" smtClean="0"/>
              <a:t>public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ru-RU" dirty="0" err="1" smtClean="0"/>
              <a:t>static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ru-RU" dirty="0" err="1"/>
              <a:t>тип_возврата</a:t>
            </a:r>
            <a:r>
              <a:rPr lang="ru-RU" dirty="0"/>
              <a:t> </a:t>
            </a:r>
            <a:r>
              <a:rPr lang="en-US" dirty="0" smtClean="0"/>
              <a:t> </a:t>
            </a:r>
            <a:r>
              <a:rPr lang="ru-RU" dirty="0" err="1" smtClean="0"/>
              <a:t>operator</a:t>
            </a:r>
            <a:r>
              <a:rPr lang="ru-RU" dirty="0" smtClean="0"/>
              <a:t> </a:t>
            </a:r>
            <a:r>
              <a:rPr lang="ru-RU" dirty="0" err="1" smtClean="0"/>
              <a:t>op</a:t>
            </a:r>
            <a:r>
              <a:rPr lang="en-US" dirty="0" smtClean="0"/>
              <a:t>  (</a:t>
            </a:r>
            <a:r>
              <a:rPr lang="ru-RU" dirty="0" smtClean="0"/>
              <a:t>тип_параметра1 </a:t>
            </a:r>
            <a:r>
              <a:rPr lang="ru-RU" dirty="0"/>
              <a:t>операнд1, тип_параметра2 операнд2)</a:t>
            </a:r>
          </a:p>
          <a:p>
            <a:pPr lvl="1">
              <a:buNone/>
            </a:pPr>
            <a:r>
              <a:rPr lang="ru-RU" dirty="0"/>
              <a:t>{</a:t>
            </a:r>
          </a:p>
          <a:p>
            <a:pPr lvl="1">
              <a:buNone/>
            </a:pPr>
            <a:r>
              <a:rPr lang="ru-RU" dirty="0"/>
              <a:t>// операции</a:t>
            </a:r>
          </a:p>
          <a:p>
            <a:pPr lvl="1">
              <a:buNone/>
            </a:pPr>
            <a:r>
              <a:rPr lang="ru-RU" dirty="0"/>
              <a:t>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Правила перегрузки бинарных операций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Хотя бы один параметр, передаваемый в операцию, должен иметь тип класса, для которого она определяется. </a:t>
            </a:r>
            <a:endParaRPr lang="ru-RU" dirty="0" smtClean="0"/>
          </a:p>
          <a:p>
            <a:r>
              <a:rPr lang="ru-RU" dirty="0" smtClean="0"/>
              <a:t>Операция </a:t>
            </a:r>
            <a:r>
              <a:rPr lang="ru-RU" dirty="0"/>
              <a:t>может возвращать величину любого типа.</a:t>
            </a:r>
          </a:p>
          <a:p>
            <a:r>
              <a:rPr lang="ru-RU" dirty="0"/>
              <a:t>Операции == и ! =, &gt; и &lt;, &gt;= </a:t>
            </a:r>
            <a:r>
              <a:rPr lang="ru-RU" dirty="0" err="1"/>
              <a:t>и</a:t>
            </a:r>
            <a:r>
              <a:rPr lang="ru-RU" dirty="0"/>
              <a:t> &lt;= определяются только парами и обычно возвращают логическое значение. Чаще всего в классе определяют операции сравнения на равенство и неравенство для того, чтобы обеспечить сравнение объектов, а не их ссылок, как определено по умолчанию для ссылочных типов.</a:t>
            </a:r>
          </a:p>
          <a:p>
            <a:r>
              <a:rPr lang="ru-RU" dirty="0"/>
              <a:t>Чтобы обеспечить возможность сложения с константой, операция сложения должна быть  перегружена два раза для случаев, когда константа является первым и вторым операндом.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Примеры перегрузки бинарных операций для класса </a:t>
            </a:r>
            <a:r>
              <a:rPr lang="en-US" dirty="0" smtClean="0"/>
              <a:t>Fraction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 public static Fraction operator +(Fraction a, Fraction b)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b="1" dirty="0"/>
              <a:t>            Fraction res = new Fraction();</a:t>
            </a:r>
          </a:p>
          <a:p>
            <a:pPr>
              <a:buNone/>
            </a:pPr>
            <a:r>
              <a:rPr lang="en-US" dirty="0"/>
              <a:t>            if (</a:t>
            </a:r>
            <a:r>
              <a:rPr lang="en-US" dirty="0" err="1"/>
              <a:t>a.Denominator</a:t>
            </a:r>
            <a:r>
              <a:rPr lang="en-US" dirty="0"/>
              <a:t> == </a:t>
            </a:r>
            <a:r>
              <a:rPr lang="en-US" dirty="0" err="1"/>
              <a:t>b.Denominator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ru-RU" dirty="0"/>
              <a:t>            {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res.Numerator</a:t>
            </a:r>
            <a:r>
              <a:rPr lang="en-US" dirty="0"/>
              <a:t> = </a:t>
            </a:r>
            <a:r>
              <a:rPr lang="en-US" dirty="0" err="1"/>
              <a:t>a.Numerator</a:t>
            </a:r>
            <a:r>
              <a:rPr lang="en-US" dirty="0"/>
              <a:t> + </a:t>
            </a:r>
            <a:r>
              <a:rPr lang="en-US" dirty="0" err="1"/>
              <a:t>b.Numerator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res.Denominator</a:t>
            </a:r>
            <a:r>
              <a:rPr lang="en-US" dirty="0"/>
              <a:t> = </a:t>
            </a:r>
            <a:r>
              <a:rPr lang="en-US" dirty="0" err="1"/>
              <a:t>a.Denominator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ru-RU" dirty="0"/>
              <a:t>            }</a:t>
            </a:r>
          </a:p>
          <a:p>
            <a:pPr>
              <a:buNone/>
            </a:pPr>
            <a:r>
              <a:rPr lang="en-US" dirty="0"/>
              <a:t>            else</a:t>
            </a:r>
          </a:p>
          <a:p>
            <a:pPr>
              <a:buNone/>
            </a:pPr>
            <a:r>
              <a:rPr lang="ru-RU" dirty="0"/>
              <a:t>            {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res.Numerator</a:t>
            </a:r>
            <a:r>
              <a:rPr lang="en-US" dirty="0"/>
              <a:t> = </a:t>
            </a:r>
            <a:r>
              <a:rPr lang="en-US" dirty="0" err="1"/>
              <a:t>a.Numerator</a:t>
            </a:r>
            <a:r>
              <a:rPr lang="en-US" dirty="0"/>
              <a:t> * </a:t>
            </a:r>
            <a:r>
              <a:rPr lang="en-US" dirty="0" err="1"/>
              <a:t>b.Denominator</a:t>
            </a:r>
            <a:r>
              <a:rPr lang="en-US" dirty="0"/>
              <a:t> + </a:t>
            </a:r>
            <a:r>
              <a:rPr lang="en-US" dirty="0" err="1"/>
              <a:t>b.Numerator</a:t>
            </a:r>
            <a:r>
              <a:rPr lang="en-US" dirty="0"/>
              <a:t> * </a:t>
            </a:r>
            <a:r>
              <a:rPr lang="en-US" dirty="0" err="1"/>
              <a:t>a.Denominator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res.Denominator</a:t>
            </a:r>
            <a:r>
              <a:rPr lang="en-US" dirty="0"/>
              <a:t> = </a:t>
            </a:r>
            <a:r>
              <a:rPr lang="en-US" dirty="0" err="1"/>
              <a:t>a.Denominator</a:t>
            </a:r>
            <a:r>
              <a:rPr lang="en-US" dirty="0"/>
              <a:t> * </a:t>
            </a:r>
            <a:r>
              <a:rPr lang="en-US" dirty="0" err="1"/>
              <a:t>b.Denominator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ru-RU" dirty="0"/>
              <a:t>            }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b="1" dirty="0"/>
              <a:t>return res;</a:t>
            </a:r>
          </a:p>
          <a:p>
            <a:pPr>
              <a:buNone/>
            </a:pPr>
            <a:r>
              <a:rPr lang="ru-RU" dirty="0"/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Объектно-ориентированные языки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5069160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Как </a:t>
            </a:r>
            <a:r>
              <a:rPr lang="ru-RU" dirty="0"/>
              <a:t>правило, объектно-ориентированный язык (ООЯ) содержит следующий набор элементов:</a:t>
            </a:r>
          </a:p>
          <a:p>
            <a:pPr lvl="1"/>
            <a:r>
              <a:rPr lang="ru-RU" dirty="0"/>
              <a:t>Объявление классов с полями (данными — членами класса) и методами (функциями — членами класса).</a:t>
            </a:r>
          </a:p>
          <a:p>
            <a:pPr lvl="1"/>
            <a:r>
              <a:rPr lang="ru-RU" dirty="0"/>
              <a:t>Механизм расширения класса (наследования) — порождение нового класса от существующего с автоматическим включением всех особенностей реализации класса-предка в состав класса-потомка. Большинство ООЯ поддерживают только единичное наследование.</a:t>
            </a:r>
          </a:p>
          <a:p>
            <a:pPr lvl="1"/>
            <a:r>
              <a:rPr lang="ru-RU" dirty="0"/>
              <a:t>Полиморфные переменные и параметры функций (методов), позволяющие присваивать одной и той же переменной экземпляры различных </a:t>
            </a:r>
            <a:r>
              <a:rPr lang="ru-RU" dirty="0" smtClean="0"/>
              <a:t>классов из одной иерархии наследования.</a:t>
            </a:r>
            <a:endParaRPr lang="ru-RU" dirty="0"/>
          </a:p>
          <a:p>
            <a:pPr lvl="1"/>
            <a:r>
              <a:rPr lang="ru-RU" dirty="0"/>
              <a:t>Полиморфное поведение экземпляров классов за счёт использования виртуальных методов. В некоторых ООЯ все методы классов являются виртуальными.</a:t>
            </a:r>
          </a:p>
          <a:p>
            <a:r>
              <a:rPr lang="ru-RU" dirty="0"/>
              <a:t>Некоторые языки добавляют к указанному минимальному набору </a:t>
            </a:r>
            <a:r>
              <a:rPr lang="ru-RU" dirty="0" smtClean="0"/>
              <a:t>:</a:t>
            </a:r>
            <a:endParaRPr lang="ru-RU" dirty="0"/>
          </a:p>
          <a:p>
            <a:pPr lvl="1"/>
            <a:r>
              <a:rPr lang="ru-RU" dirty="0"/>
              <a:t>Конструкторы, </a:t>
            </a:r>
            <a:r>
              <a:rPr lang="ru-RU" dirty="0" smtClean="0"/>
              <a:t>деструкторы.</a:t>
            </a:r>
            <a:endParaRPr lang="ru-RU" dirty="0"/>
          </a:p>
          <a:p>
            <a:pPr lvl="1"/>
            <a:r>
              <a:rPr lang="ru-RU" dirty="0"/>
              <a:t>Свойства (</a:t>
            </a:r>
            <a:r>
              <a:rPr lang="ru-RU" dirty="0" err="1"/>
              <a:t>аксессоры</a:t>
            </a:r>
            <a:r>
              <a:rPr lang="ru-RU" dirty="0" smtClean="0"/>
              <a:t>).</a:t>
            </a:r>
            <a:endParaRPr lang="ru-RU" dirty="0"/>
          </a:p>
          <a:p>
            <a:pPr lvl="1"/>
            <a:r>
              <a:rPr lang="ru-RU" dirty="0" smtClean="0"/>
              <a:t>Индексаторы.</a:t>
            </a:r>
            <a:endParaRPr lang="ru-RU" dirty="0"/>
          </a:p>
          <a:p>
            <a:pPr lvl="1"/>
            <a:r>
              <a:rPr lang="ru-RU" dirty="0"/>
              <a:t>Средства управления видимостью компонентов классов (интерфейсы или модификаторы </a:t>
            </a:r>
            <a:r>
              <a:rPr lang="ru-RU" dirty="0" smtClean="0"/>
              <a:t>доступа).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Примеры перегрузки бинарных операций для класса </a:t>
            </a:r>
            <a:r>
              <a:rPr lang="en-US" dirty="0" smtClean="0"/>
              <a:t>Fraction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 public static Fraction operator +(Fraction a, </a:t>
            </a:r>
            <a:r>
              <a:rPr lang="en-US" b="1" dirty="0" err="1"/>
              <a:t>int</a:t>
            </a:r>
            <a:r>
              <a:rPr lang="en-US" b="1" dirty="0"/>
              <a:t> x)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b="1" dirty="0"/>
              <a:t>            Fraction b = new Fraction(x, 1);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            Fraction res = new Fraction();</a:t>
            </a:r>
          </a:p>
          <a:p>
            <a:pPr>
              <a:buNone/>
            </a:pPr>
            <a:r>
              <a:rPr lang="en-US" dirty="0"/>
              <a:t>            if (</a:t>
            </a:r>
            <a:r>
              <a:rPr lang="en-US" dirty="0" err="1"/>
              <a:t>a.Denominator</a:t>
            </a:r>
            <a:r>
              <a:rPr lang="en-US" dirty="0"/>
              <a:t> == </a:t>
            </a:r>
            <a:r>
              <a:rPr lang="en-US" dirty="0" err="1"/>
              <a:t>b.Denominator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ru-RU" dirty="0"/>
              <a:t>            {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res.Numerator</a:t>
            </a:r>
            <a:r>
              <a:rPr lang="en-US" dirty="0"/>
              <a:t> = </a:t>
            </a:r>
            <a:r>
              <a:rPr lang="en-US" dirty="0" err="1"/>
              <a:t>a.Numerator</a:t>
            </a:r>
            <a:r>
              <a:rPr lang="en-US" dirty="0"/>
              <a:t> + </a:t>
            </a:r>
            <a:r>
              <a:rPr lang="en-US" dirty="0" err="1"/>
              <a:t>b.Numerator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res.Denominator</a:t>
            </a:r>
            <a:r>
              <a:rPr lang="en-US" dirty="0"/>
              <a:t> = </a:t>
            </a:r>
            <a:r>
              <a:rPr lang="en-US" dirty="0" err="1"/>
              <a:t>a.Denominator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ru-RU" dirty="0"/>
              <a:t>            }</a:t>
            </a:r>
          </a:p>
          <a:p>
            <a:pPr>
              <a:buNone/>
            </a:pPr>
            <a:r>
              <a:rPr lang="en-US" dirty="0"/>
              <a:t>            else</a:t>
            </a:r>
          </a:p>
          <a:p>
            <a:pPr>
              <a:buNone/>
            </a:pPr>
            <a:r>
              <a:rPr lang="ru-RU" dirty="0"/>
              <a:t>            {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res.Numerator</a:t>
            </a:r>
            <a:r>
              <a:rPr lang="en-US" dirty="0"/>
              <a:t> = </a:t>
            </a:r>
            <a:r>
              <a:rPr lang="en-US" dirty="0" err="1"/>
              <a:t>a.Numerator</a:t>
            </a:r>
            <a:r>
              <a:rPr lang="en-US" dirty="0"/>
              <a:t> * </a:t>
            </a:r>
            <a:r>
              <a:rPr lang="en-US" dirty="0" err="1"/>
              <a:t>b.Denominator</a:t>
            </a:r>
            <a:r>
              <a:rPr lang="en-US" dirty="0"/>
              <a:t> + </a:t>
            </a:r>
            <a:r>
              <a:rPr lang="en-US" dirty="0" err="1"/>
              <a:t>b.Numerator</a:t>
            </a:r>
            <a:r>
              <a:rPr lang="en-US" dirty="0"/>
              <a:t> * </a:t>
            </a:r>
            <a:r>
              <a:rPr lang="en-US" dirty="0" err="1"/>
              <a:t>a.Denominator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res.Denominator</a:t>
            </a:r>
            <a:r>
              <a:rPr lang="en-US" dirty="0"/>
              <a:t> = </a:t>
            </a:r>
            <a:r>
              <a:rPr lang="en-US" dirty="0" err="1"/>
              <a:t>a.Denominator</a:t>
            </a:r>
            <a:r>
              <a:rPr lang="en-US" dirty="0"/>
              <a:t> * </a:t>
            </a:r>
            <a:r>
              <a:rPr lang="en-US" dirty="0" err="1"/>
              <a:t>b.Denominator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ru-RU" dirty="0"/>
              <a:t>            }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b="1" dirty="0"/>
              <a:t>            return res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Примеры перегрузки бинарных операций для класса </a:t>
            </a:r>
            <a:r>
              <a:rPr lang="en-US" dirty="0" smtClean="0"/>
              <a:t>Fraction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 public static Fraction operator </a:t>
            </a:r>
            <a:r>
              <a:rPr lang="en-US" b="1" dirty="0" smtClean="0"/>
              <a:t>+(</a:t>
            </a:r>
            <a:r>
              <a:rPr lang="en-US" b="1" dirty="0" err="1" smtClean="0"/>
              <a:t>int</a:t>
            </a:r>
            <a:r>
              <a:rPr lang="en-US" b="1" dirty="0" smtClean="0"/>
              <a:t> x, Fraction a)</a:t>
            </a:r>
            <a:endParaRPr lang="en-US" b="1" dirty="0"/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b="1" dirty="0"/>
              <a:t>            Fraction b = new Fraction(x, 1);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            Fraction res = new Fraction();</a:t>
            </a:r>
          </a:p>
          <a:p>
            <a:pPr>
              <a:buNone/>
            </a:pPr>
            <a:r>
              <a:rPr lang="en-US" dirty="0"/>
              <a:t>            if (</a:t>
            </a:r>
            <a:r>
              <a:rPr lang="en-US" dirty="0" err="1"/>
              <a:t>a.Denominator</a:t>
            </a:r>
            <a:r>
              <a:rPr lang="en-US" dirty="0"/>
              <a:t> == </a:t>
            </a:r>
            <a:r>
              <a:rPr lang="en-US" dirty="0" err="1"/>
              <a:t>b.Denominator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ru-RU" dirty="0"/>
              <a:t>            {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res.Numerator</a:t>
            </a:r>
            <a:r>
              <a:rPr lang="en-US" dirty="0"/>
              <a:t> = </a:t>
            </a:r>
            <a:r>
              <a:rPr lang="en-US" dirty="0" err="1"/>
              <a:t>a.Numerator</a:t>
            </a:r>
            <a:r>
              <a:rPr lang="en-US" dirty="0"/>
              <a:t> + </a:t>
            </a:r>
            <a:r>
              <a:rPr lang="en-US" dirty="0" err="1"/>
              <a:t>b.Numerator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res.Denominator</a:t>
            </a:r>
            <a:r>
              <a:rPr lang="en-US" dirty="0"/>
              <a:t> = </a:t>
            </a:r>
            <a:r>
              <a:rPr lang="en-US" dirty="0" err="1"/>
              <a:t>a.Denominator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ru-RU" dirty="0"/>
              <a:t>            }</a:t>
            </a:r>
          </a:p>
          <a:p>
            <a:pPr>
              <a:buNone/>
            </a:pPr>
            <a:r>
              <a:rPr lang="en-US" dirty="0"/>
              <a:t>            else</a:t>
            </a:r>
          </a:p>
          <a:p>
            <a:pPr>
              <a:buNone/>
            </a:pPr>
            <a:r>
              <a:rPr lang="ru-RU" dirty="0"/>
              <a:t>            {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res.Numerator</a:t>
            </a:r>
            <a:r>
              <a:rPr lang="en-US" dirty="0"/>
              <a:t> = </a:t>
            </a:r>
            <a:r>
              <a:rPr lang="en-US" dirty="0" err="1"/>
              <a:t>a.Numerator</a:t>
            </a:r>
            <a:r>
              <a:rPr lang="en-US" dirty="0"/>
              <a:t> * </a:t>
            </a:r>
            <a:r>
              <a:rPr lang="en-US" dirty="0" err="1"/>
              <a:t>b.Denominator</a:t>
            </a:r>
            <a:r>
              <a:rPr lang="en-US" dirty="0"/>
              <a:t> + </a:t>
            </a:r>
            <a:r>
              <a:rPr lang="en-US" dirty="0" err="1"/>
              <a:t>b.Numerator</a:t>
            </a:r>
            <a:r>
              <a:rPr lang="en-US" dirty="0"/>
              <a:t> * </a:t>
            </a:r>
            <a:r>
              <a:rPr lang="en-US" dirty="0" err="1"/>
              <a:t>a.Denominator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res.Denominator</a:t>
            </a:r>
            <a:r>
              <a:rPr lang="en-US" dirty="0"/>
              <a:t> = </a:t>
            </a:r>
            <a:r>
              <a:rPr lang="en-US" dirty="0" err="1"/>
              <a:t>a.Denominator</a:t>
            </a:r>
            <a:r>
              <a:rPr lang="en-US" dirty="0"/>
              <a:t> * </a:t>
            </a:r>
            <a:r>
              <a:rPr lang="en-US" dirty="0" err="1"/>
              <a:t>b.Denominator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ru-RU" dirty="0"/>
              <a:t>            }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b="1" dirty="0"/>
              <a:t>            return res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Примеры перегрузки бинарных операций для класса </a:t>
            </a:r>
            <a:r>
              <a:rPr lang="en-US" dirty="0" smtClean="0"/>
              <a:t>Fraction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public static </a:t>
            </a:r>
            <a:r>
              <a:rPr lang="en-US" dirty="0" err="1"/>
              <a:t>bool</a:t>
            </a:r>
            <a:r>
              <a:rPr lang="en-US" dirty="0"/>
              <a:t> operator </a:t>
            </a:r>
            <a:r>
              <a:rPr lang="en-US" dirty="0" smtClean="0"/>
              <a:t>==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/>
              <a:t>Fraction a, Fraction b)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smtClean="0"/>
              <a:t>return </a:t>
            </a:r>
            <a:r>
              <a:rPr lang="en-US" dirty="0" err="1"/>
              <a:t>a.Numerator</a:t>
            </a:r>
            <a:r>
              <a:rPr lang="en-US" dirty="0"/>
              <a:t> == </a:t>
            </a:r>
            <a:r>
              <a:rPr lang="en-US" dirty="0" err="1"/>
              <a:t>b.Numerator</a:t>
            </a:r>
            <a:r>
              <a:rPr lang="en-US" dirty="0"/>
              <a:t> &amp;&amp; </a:t>
            </a:r>
            <a:r>
              <a:rPr lang="en-US" dirty="0" err="1"/>
              <a:t>a.Denominator</a:t>
            </a:r>
            <a:r>
              <a:rPr lang="en-US" dirty="0"/>
              <a:t> == </a:t>
            </a:r>
            <a:r>
              <a:rPr lang="en-US" dirty="0" err="1"/>
              <a:t>b.Denominator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ru-RU" dirty="0" smtClean="0"/>
              <a:t>        </a:t>
            </a:r>
            <a:r>
              <a:rPr lang="ru-RU" dirty="0"/>
              <a:t>}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/>
              <a:t>public static </a:t>
            </a:r>
            <a:r>
              <a:rPr lang="en-US" dirty="0" err="1"/>
              <a:t>bool</a:t>
            </a:r>
            <a:r>
              <a:rPr lang="en-US" dirty="0"/>
              <a:t> operator !=(Fraction a, Fraction b)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smtClean="0"/>
              <a:t>return </a:t>
            </a:r>
            <a:r>
              <a:rPr lang="en-US" dirty="0"/>
              <a:t>!(</a:t>
            </a:r>
            <a:r>
              <a:rPr lang="en-US" dirty="0" err="1"/>
              <a:t>a.Numerator</a:t>
            </a:r>
            <a:r>
              <a:rPr lang="en-US" dirty="0"/>
              <a:t> == </a:t>
            </a:r>
            <a:r>
              <a:rPr lang="en-US" dirty="0" err="1"/>
              <a:t>b.Numerator</a:t>
            </a:r>
            <a:r>
              <a:rPr lang="en-US" dirty="0"/>
              <a:t> &amp;&amp; </a:t>
            </a:r>
            <a:r>
              <a:rPr lang="en-US" dirty="0" err="1"/>
              <a:t>a.Denominator</a:t>
            </a:r>
            <a:r>
              <a:rPr lang="en-US" dirty="0"/>
              <a:t> == </a:t>
            </a:r>
            <a:r>
              <a:rPr lang="en-US" dirty="0" err="1"/>
              <a:t>b.Denominator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ru-RU" dirty="0" smtClean="0"/>
              <a:t>        </a:t>
            </a:r>
            <a:r>
              <a:rPr lang="ru-RU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Примеры использования бинарных операций для класса </a:t>
            </a:r>
            <a:r>
              <a:rPr lang="en-US" dirty="0" smtClean="0"/>
              <a:t>Fraction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618856" cy="506916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ru-RU" dirty="0" smtClean="0"/>
              <a:t>	  </a:t>
            </a:r>
            <a:r>
              <a:rPr lang="en-US" dirty="0" smtClean="0"/>
              <a:t> </a:t>
            </a:r>
            <a:r>
              <a:rPr lang="en-US" dirty="0"/>
              <a:t>Fraction x1 = new Fraction(1, 2);</a:t>
            </a:r>
          </a:p>
          <a:p>
            <a:pPr>
              <a:buNone/>
            </a:pPr>
            <a:r>
              <a:rPr lang="en-US" dirty="0"/>
              <a:t>            Fraction x2 = new Fraction(2, 3);</a:t>
            </a:r>
          </a:p>
          <a:p>
            <a:pPr>
              <a:buNone/>
            </a:pPr>
            <a:r>
              <a:rPr lang="en-US" dirty="0"/>
              <a:t>            Fraction x3;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Сложение:");</a:t>
            </a:r>
          </a:p>
          <a:p>
            <a:pPr>
              <a:buNone/>
            </a:pPr>
            <a:r>
              <a:rPr lang="en-US" dirty="0"/>
              <a:t>            x3 = x1 + x2;</a:t>
            </a:r>
          </a:p>
          <a:p>
            <a:pPr>
              <a:buNone/>
            </a:pPr>
            <a:r>
              <a:rPr lang="en-US" dirty="0"/>
              <a:t>            x3.Show();</a:t>
            </a:r>
          </a:p>
          <a:p>
            <a:pPr>
              <a:buNone/>
            </a:pPr>
            <a:r>
              <a:rPr lang="ru-RU" dirty="0"/>
              <a:t>            </a:t>
            </a:r>
            <a:r>
              <a:rPr lang="ru-RU" dirty="0" err="1"/>
              <a:t>Console.WriteLine</a:t>
            </a:r>
            <a:r>
              <a:rPr lang="ru-RU" dirty="0"/>
              <a:t>("Должно быть 1 1/6");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/>
              <a:t>x1 = x1 + 1;</a:t>
            </a:r>
          </a:p>
          <a:p>
            <a:pPr>
              <a:buNone/>
            </a:pPr>
            <a:r>
              <a:rPr lang="en-US" dirty="0"/>
              <a:t>            x1.Show();</a:t>
            </a:r>
          </a:p>
          <a:p>
            <a:pPr>
              <a:buNone/>
            </a:pPr>
            <a:r>
              <a:rPr lang="ru-RU" dirty="0"/>
              <a:t>            </a:t>
            </a:r>
            <a:r>
              <a:rPr lang="ru-RU" dirty="0" err="1"/>
              <a:t>Console.WriteLine</a:t>
            </a:r>
            <a:r>
              <a:rPr lang="ru-RU" dirty="0"/>
              <a:t>("Должно быть 1 1/2");</a:t>
            </a:r>
          </a:p>
          <a:p>
            <a:pPr>
              <a:buNone/>
            </a:pPr>
            <a:r>
              <a:rPr lang="en-US" dirty="0" smtClean="0"/>
              <a:t>            Fraction </a:t>
            </a:r>
            <a:r>
              <a:rPr lang="en-US" dirty="0"/>
              <a:t>x4 = new Fraction();</a:t>
            </a:r>
          </a:p>
          <a:p>
            <a:pPr>
              <a:buNone/>
            </a:pPr>
            <a:r>
              <a:rPr lang="en-US" dirty="0"/>
              <a:t>            x4 = 1 + x2;</a:t>
            </a:r>
          </a:p>
          <a:p>
            <a:pPr>
              <a:buNone/>
            </a:pPr>
            <a:r>
              <a:rPr lang="en-US" dirty="0"/>
              <a:t>            x4.Show();</a:t>
            </a:r>
          </a:p>
          <a:p>
            <a:pPr>
              <a:buNone/>
            </a:pPr>
            <a:r>
              <a:rPr lang="ru-RU" dirty="0"/>
              <a:t>            </a:t>
            </a:r>
            <a:r>
              <a:rPr lang="ru-RU" dirty="0" err="1"/>
              <a:t>Console.WriteLine</a:t>
            </a:r>
            <a:r>
              <a:rPr lang="ru-RU" dirty="0"/>
              <a:t>("Должно быть 1 2/3");</a:t>
            </a:r>
          </a:p>
          <a:p>
            <a:pPr>
              <a:buNone/>
            </a:pPr>
            <a:r>
              <a:rPr lang="en-US" dirty="0"/>
              <a:t>            Fraction x5 = new Fraction(2, 3);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Сравнение:");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(x2==x5);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("true");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Сравнение:");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(x2 != x5);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("false");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Сравнение</a:t>
            </a:r>
            <a:r>
              <a:rPr lang="ru-RU" dirty="0" smtClean="0"/>
              <a:t>:");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1" y="1700808"/>
            <a:ext cx="4093425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508104" y="645333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 smtClean="0"/>
              <a:t>Пример 12_6</a:t>
            </a:r>
            <a:endParaRPr lang="ru-RU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Методы-индексаторы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 элементам массивов можно обращаться используя операцию доступа по индексу:</a:t>
            </a:r>
          </a:p>
          <a:p>
            <a:pPr>
              <a:buNone/>
            </a:pPr>
            <a:r>
              <a:rPr lang="ru-RU" dirty="0"/>
              <a:t>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[]</a:t>
            </a:r>
            <a:r>
              <a:rPr lang="en-US" dirty="0" err="1"/>
              <a:t>mas</a:t>
            </a:r>
            <a:r>
              <a:rPr lang="en-US" dirty="0"/>
              <a:t>={1,5,6,7,4};</a:t>
            </a:r>
            <a:endParaRPr lang="ru-RU" dirty="0"/>
          </a:p>
          <a:p>
            <a:pPr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Array.Length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 smtClean="0"/>
              <a:t>++)</a:t>
            </a:r>
            <a:r>
              <a:rPr lang="ru-RU" dirty="0" smtClean="0"/>
              <a:t> </a:t>
            </a:r>
            <a:r>
              <a:rPr lang="ru-RU" dirty="0" err="1" smtClean="0"/>
              <a:t>Console.Write</a:t>
            </a:r>
            <a:r>
              <a:rPr lang="ru-RU" dirty="0" smtClean="0"/>
              <a:t>(</a:t>
            </a:r>
            <a:r>
              <a:rPr lang="ru-RU" dirty="0" err="1" smtClean="0"/>
              <a:t>mas</a:t>
            </a:r>
            <a:r>
              <a:rPr lang="ru-RU" dirty="0" smtClean="0"/>
              <a:t>[</a:t>
            </a:r>
            <a:r>
              <a:rPr lang="ru-RU" dirty="0" err="1" smtClean="0"/>
              <a:t>i</a:t>
            </a:r>
            <a:r>
              <a:rPr lang="ru-RU" dirty="0"/>
              <a:t>]+” “);</a:t>
            </a:r>
          </a:p>
          <a:p>
            <a:pPr>
              <a:buNone/>
            </a:pPr>
            <a:endParaRPr lang="ru-RU" dirty="0"/>
          </a:p>
          <a:p>
            <a:r>
              <a:rPr lang="ru-RU" dirty="0"/>
              <a:t>В С# имеется возможность проектировать специальные классы, которые могут быть индексированы подобно стандартному массиву, посредством определения </a:t>
            </a:r>
            <a:r>
              <a:rPr lang="ru-RU" b="1" dirty="0"/>
              <a:t>метода-индексатора</a:t>
            </a:r>
            <a:r>
              <a:rPr lang="ru-RU" dirty="0"/>
              <a:t>. </a:t>
            </a:r>
          </a:p>
          <a:p>
            <a:r>
              <a:rPr lang="ru-RU" dirty="0"/>
              <a:t>Индексаторы могут характеризоваться одной или несколькими размерностями.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Синтаксис одномерного индексатора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b="1" dirty="0" err="1" smtClean="0"/>
              <a:t>тип_элемента</a:t>
            </a:r>
            <a:r>
              <a:rPr lang="ru-RU" b="1" dirty="0" smtClean="0"/>
              <a:t> </a:t>
            </a:r>
            <a:r>
              <a:rPr lang="ru-RU" b="1" dirty="0" err="1"/>
              <a:t>this</a:t>
            </a:r>
            <a:r>
              <a:rPr lang="ru-RU" b="1" dirty="0"/>
              <a:t>[</a:t>
            </a:r>
            <a:r>
              <a:rPr lang="ru-RU" b="1" dirty="0" err="1"/>
              <a:t>int</a:t>
            </a:r>
            <a:r>
              <a:rPr lang="ru-RU" b="1" dirty="0"/>
              <a:t> индекс] </a:t>
            </a:r>
          </a:p>
          <a:p>
            <a:pPr>
              <a:buNone/>
            </a:pPr>
            <a:r>
              <a:rPr lang="ru-RU" dirty="0"/>
              <a:t>{ </a:t>
            </a:r>
          </a:p>
          <a:p>
            <a:pPr>
              <a:buNone/>
            </a:pPr>
            <a:r>
              <a:rPr lang="ru-RU" b="1" dirty="0" err="1"/>
              <a:t>get</a:t>
            </a:r>
            <a:r>
              <a:rPr lang="ru-RU" dirty="0"/>
              <a:t> { </a:t>
            </a:r>
          </a:p>
          <a:p>
            <a:pPr>
              <a:buNone/>
            </a:pPr>
            <a:r>
              <a:rPr lang="ru-RU" dirty="0"/>
              <a:t>// Возврат значения, заданного элементом </a:t>
            </a:r>
            <a:r>
              <a:rPr lang="ru-RU" dirty="0" smtClean="0"/>
              <a:t>индекс</a:t>
            </a:r>
            <a:endParaRPr lang="ru-RU" dirty="0"/>
          </a:p>
          <a:p>
            <a:pPr>
              <a:buNone/>
            </a:pPr>
            <a:r>
              <a:rPr lang="ru-RU" dirty="0"/>
              <a:t>      } </a:t>
            </a:r>
          </a:p>
          <a:p>
            <a:pPr>
              <a:buNone/>
            </a:pPr>
            <a:r>
              <a:rPr lang="ru-RU" b="1" dirty="0" err="1"/>
              <a:t>set</a:t>
            </a:r>
            <a:r>
              <a:rPr lang="ru-RU" dirty="0"/>
              <a:t> {</a:t>
            </a:r>
          </a:p>
          <a:p>
            <a:pPr>
              <a:buNone/>
            </a:pPr>
            <a:r>
              <a:rPr lang="ru-RU" dirty="0"/>
              <a:t>// Установка значения, заданного элементом </a:t>
            </a:r>
            <a:r>
              <a:rPr lang="ru-RU" dirty="0" smtClean="0"/>
              <a:t>индекс</a:t>
            </a:r>
            <a:endParaRPr lang="ru-RU" dirty="0"/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r>
              <a:rPr lang="ru-RU" dirty="0"/>
              <a:t>}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Семантика </a:t>
            </a:r>
            <a:r>
              <a:rPr lang="ru-RU" dirty="0" smtClean="0"/>
              <a:t>индексатора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ru-RU" dirty="0" err="1"/>
              <a:t>Тип_элемента</a:t>
            </a:r>
            <a:r>
              <a:rPr lang="ru-RU" dirty="0"/>
              <a:t> — это тип каждого элемента, к которому предоставляется доступ посредством индексатора. Он соответствует базовому типу массива. </a:t>
            </a:r>
          </a:p>
          <a:p>
            <a:pPr lvl="0"/>
            <a:r>
              <a:rPr lang="ru-RU" dirty="0"/>
              <a:t>Параметр индекс получает индекс опрашиваемого (или устанавливаемого) элемента. </a:t>
            </a:r>
          </a:p>
          <a:p>
            <a:pPr lvl="0"/>
            <a:r>
              <a:rPr lang="ru-RU" dirty="0"/>
              <a:t>В теле индексатора определяются средства доступа ( </a:t>
            </a:r>
            <a:r>
              <a:rPr lang="ru-RU" dirty="0" err="1"/>
              <a:t>аксессоры</a:t>
            </a:r>
            <a:r>
              <a:rPr lang="ru-RU" dirty="0"/>
              <a:t>). </a:t>
            </a:r>
          </a:p>
          <a:p>
            <a:pPr lvl="0"/>
            <a:r>
              <a:rPr lang="ru-RU" dirty="0" err="1"/>
              <a:t>Аксессор</a:t>
            </a:r>
            <a:r>
              <a:rPr lang="ru-RU" dirty="0"/>
              <a:t> </a:t>
            </a:r>
            <a:r>
              <a:rPr lang="ru-RU" dirty="0" smtClean="0"/>
              <a:t> это метод, в </a:t>
            </a:r>
            <a:r>
              <a:rPr lang="ru-RU" dirty="0" err="1" smtClean="0"/>
              <a:t>которм</a:t>
            </a:r>
            <a:r>
              <a:rPr lang="ru-RU" dirty="0" smtClean="0"/>
              <a:t> отсутствует </a:t>
            </a:r>
            <a:r>
              <a:rPr lang="ru-RU" dirty="0"/>
              <a:t>объявление типа возвращаемого значения и параметров. </a:t>
            </a:r>
          </a:p>
          <a:p>
            <a:pPr lvl="0"/>
            <a:r>
              <a:rPr lang="ru-RU" dirty="0"/>
              <a:t>При использовании индексатора </a:t>
            </a:r>
            <a:r>
              <a:rPr lang="ru-RU" dirty="0" err="1"/>
              <a:t>аксессоры</a:t>
            </a:r>
            <a:r>
              <a:rPr lang="ru-RU" dirty="0"/>
              <a:t> вызываются автоматически, и в качестве параметра оба </a:t>
            </a:r>
            <a:r>
              <a:rPr lang="ru-RU" dirty="0" err="1"/>
              <a:t>аксессора</a:t>
            </a:r>
            <a:r>
              <a:rPr lang="ru-RU" dirty="0"/>
              <a:t> принимают индекс. </a:t>
            </a:r>
          </a:p>
          <a:p>
            <a:pPr lvl="0"/>
            <a:r>
              <a:rPr lang="ru-RU" dirty="0"/>
              <a:t>Если индексатор стоит слева от оператора присваивания, вызывается </a:t>
            </a:r>
            <a:r>
              <a:rPr lang="ru-RU" dirty="0" err="1"/>
              <a:t>аксессор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 и устанавливается элемент, заданный параметром индекс. </a:t>
            </a:r>
          </a:p>
          <a:p>
            <a:pPr lvl="0"/>
            <a:r>
              <a:rPr lang="ru-RU" dirty="0"/>
              <a:t>В противном случае вызывается </a:t>
            </a:r>
            <a:r>
              <a:rPr lang="ru-RU" dirty="0" err="1"/>
              <a:t>аксессор</a:t>
            </a:r>
            <a:r>
              <a:rPr lang="ru-RU" dirty="0"/>
              <a:t> </a:t>
            </a:r>
            <a:r>
              <a:rPr lang="ru-RU" dirty="0" err="1"/>
              <a:t>get</a:t>
            </a:r>
            <a:r>
              <a:rPr lang="ru-RU" dirty="0"/>
              <a:t> и возвращается значение, соответствующее параметру индекс. </a:t>
            </a:r>
          </a:p>
          <a:p>
            <a:pPr lvl="0"/>
            <a:r>
              <a:rPr lang="ru-RU" dirty="0"/>
              <a:t>Метод </a:t>
            </a:r>
            <a:r>
              <a:rPr lang="ru-RU" dirty="0" err="1"/>
              <a:t>set</a:t>
            </a:r>
            <a:r>
              <a:rPr lang="ru-RU" dirty="0"/>
              <a:t> также получает значение (</a:t>
            </a:r>
            <a:r>
              <a:rPr lang="ru-RU" dirty="0" err="1"/>
              <a:t>value</a:t>
            </a:r>
            <a:r>
              <a:rPr lang="ru-RU" dirty="0"/>
              <a:t>), которое присваивается элементу массива, найденному по заданному индексу.</a:t>
            </a:r>
          </a:p>
          <a:p>
            <a:endParaRPr lang="ru-RU" u="sng" dirty="0" smtClean="0"/>
          </a:p>
          <a:p>
            <a:r>
              <a:rPr lang="ru-RU" u="sng" dirty="0" smtClean="0"/>
              <a:t>Пример 12_7</a:t>
            </a:r>
            <a:endParaRPr lang="ru-RU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и объекты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4038600" cy="4525963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Программу </a:t>
            </a:r>
            <a:r>
              <a:rPr lang="ru-RU" dirty="0"/>
              <a:t>на C# можно представить в виде взаимосвязанных взаимодействующих между собой объектов.</a:t>
            </a:r>
          </a:p>
          <a:p>
            <a:r>
              <a:rPr lang="ru-RU" dirty="0"/>
              <a:t>Описанием объекта является </a:t>
            </a:r>
            <a:r>
              <a:rPr lang="ru-RU" b="1" dirty="0"/>
              <a:t>класс</a:t>
            </a:r>
            <a:r>
              <a:rPr lang="ru-RU" dirty="0"/>
              <a:t>, а </a:t>
            </a:r>
            <a:r>
              <a:rPr lang="ru-RU" b="1" dirty="0"/>
              <a:t>объект</a:t>
            </a:r>
            <a:r>
              <a:rPr lang="ru-RU" dirty="0"/>
              <a:t> представляет </a:t>
            </a:r>
            <a:r>
              <a:rPr lang="ru-RU" dirty="0" smtClean="0"/>
              <a:t>единичную сущность </a:t>
            </a:r>
            <a:r>
              <a:rPr lang="ru-RU" dirty="0"/>
              <a:t>этого </a:t>
            </a:r>
            <a:r>
              <a:rPr lang="ru-RU" dirty="0" smtClean="0"/>
              <a:t>класса.</a:t>
            </a:r>
          </a:p>
          <a:p>
            <a:r>
              <a:rPr lang="ru-RU" dirty="0" smtClean="0"/>
              <a:t>Для каждого объекта при его создании в памяти </a:t>
            </a:r>
            <a:r>
              <a:rPr lang="ru-RU" b="1" dirty="0" smtClean="0"/>
              <a:t>выделяется</a:t>
            </a:r>
            <a:r>
              <a:rPr lang="ru-RU" dirty="0" smtClean="0"/>
              <a:t> отдельная область, в которой хранятся его данные.</a:t>
            </a:r>
          </a:p>
          <a:p>
            <a:r>
              <a:rPr lang="ru-RU" dirty="0" smtClean="0"/>
              <a:t>Программист создает объекты класса с помощью операции </a:t>
            </a:r>
            <a:r>
              <a:rPr lang="ru-RU" b="1" dirty="0" err="1" smtClean="0"/>
              <a:t>new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83968" y="1412776"/>
            <a:ext cx="4614664" cy="50691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class Person {</a:t>
            </a:r>
          </a:p>
          <a:p>
            <a:pPr>
              <a:buNone/>
            </a:pPr>
            <a:r>
              <a:rPr lang="en-US" dirty="0" smtClean="0"/>
              <a:t>	public string name;</a:t>
            </a:r>
          </a:p>
          <a:p>
            <a:pPr>
              <a:buNone/>
            </a:pPr>
            <a:r>
              <a:rPr lang="en-US" dirty="0" smtClean="0"/>
              <a:t>	public 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public Person(){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name=“</a:t>
            </a:r>
            <a:r>
              <a:rPr lang="en-US" dirty="0" err="1" smtClean="0"/>
              <a:t>NoName</a:t>
            </a:r>
            <a:r>
              <a:rPr lang="en-US" dirty="0" smtClean="0"/>
              <a:t>”; age=18;}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public string override 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{ return name+”, “+age;}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. . . . .</a:t>
            </a:r>
          </a:p>
          <a:p>
            <a:pPr>
              <a:buNone/>
            </a:pPr>
            <a:r>
              <a:rPr lang="en-US" dirty="0" smtClean="0"/>
              <a:t>Person p1=new Person();</a:t>
            </a:r>
          </a:p>
          <a:p>
            <a:pPr>
              <a:buNone/>
            </a:pPr>
            <a:r>
              <a:rPr lang="en-US" dirty="0" smtClean="0"/>
              <a:t>Person p2=new Person(“</a:t>
            </a:r>
            <a:r>
              <a:rPr lang="ru-RU" dirty="0" smtClean="0"/>
              <a:t>Иванов</a:t>
            </a:r>
            <a:r>
              <a:rPr lang="en-US" dirty="0" smtClean="0"/>
              <a:t>”);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(p1);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(p2);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Деструкторы. Сбор мусора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Autofit/>
          </a:bodyPr>
          <a:lstStyle/>
          <a:p>
            <a:r>
              <a:rPr lang="ru-RU" sz="1600" dirty="0" smtClean="0"/>
              <a:t>При использовании оператора </a:t>
            </a:r>
            <a:r>
              <a:rPr lang="ru-RU" sz="1600" b="1" dirty="0" err="1" smtClean="0"/>
              <a:t>new</a:t>
            </a:r>
            <a:r>
              <a:rPr lang="ru-RU" sz="1600" dirty="0" smtClean="0"/>
              <a:t> объектам динамически выделяется память.  </a:t>
            </a:r>
          </a:p>
          <a:p>
            <a:r>
              <a:rPr lang="ru-RU" sz="1600" dirty="0" smtClean="0"/>
              <a:t>После того как память перестает использоваться программой, ее надо освободить.</a:t>
            </a:r>
          </a:p>
          <a:p>
            <a:r>
              <a:rPr lang="ru-RU" sz="1600" dirty="0" smtClean="0"/>
              <a:t>В С# проблема  очистки неиспользуемой памяти решается  с использованием </a:t>
            </a:r>
            <a:r>
              <a:rPr lang="ru-RU" sz="1600" b="1" dirty="0" smtClean="0"/>
              <a:t>системы сбора мусора.</a:t>
            </a:r>
          </a:p>
          <a:p>
            <a:r>
              <a:rPr lang="ru-RU" sz="1600" dirty="0" smtClean="0"/>
              <a:t>Ее работа заключается в следующем: Если не существует ни одной ссылки на объект, то предполагается, что этот объект больше не нужен, и занимаемая им память освобождается. Эту (восстановленную) память снова можно использовать для размещения других объектов. </a:t>
            </a:r>
          </a:p>
          <a:p>
            <a:r>
              <a:rPr lang="ru-RU" sz="1600" dirty="0" smtClean="0"/>
              <a:t>Система сбора мусора работает в соответствии со своей внутренней стратегией в неизвестные для программиста моменты времени. </a:t>
            </a:r>
          </a:p>
          <a:p>
            <a:r>
              <a:rPr lang="ru-RU" sz="1600" dirty="0" smtClean="0"/>
              <a:t>В С# существует специальный вид метода, называемый </a:t>
            </a:r>
            <a:r>
              <a:rPr lang="ru-RU" sz="1600" b="1" dirty="0" smtClean="0"/>
              <a:t>деструктором</a:t>
            </a:r>
            <a:r>
              <a:rPr lang="ru-RU" sz="1600" i="1" dirty="0" smtClean="0"/>
              <a:t>. </a:t>
            </a:r>
            <a:r>
              <a:rPr lang="ru-RU" sz="1600" dirty="0" smtClean="0"/>
              <a:t>Он вызывается системой </a:t>
            </a:r>
            <a:r>
              <a:rPr lang="ru-RU" sz="1600" b="1" dirty="0" smtClean="0"/>
              <a:t>сбора мусора</a:t>
            </a:r>
            <a:r>
              <a:rPr lang="ru-RU" sz="1600" i="1" dirty="0" smtClean="0"/>
              <a:t> </a:t>
            </a:r>
            <a:r>
              <a:rPr lang="ru-RU" sz="1600" dirty="0" smtClean="0"/>
              <a:t>непосредственно перед удалением объекта из памяти. В деструкторе описываются действия, гарантирующие корректность последующего удаления объекта, например, проверяется, все ли ресурсы, используемые объектом, освобождены (файлы закрыты, удаленное соединение разорвано и т. п.).</a:t>
            </a:r>
          </a:p>
          <a:p>
            <a:endParaRPr lang="ru-RU" sz="1600" dirty="0" smtClean="0"/>
          </a:p>
          <a:p>
            <a:r>
              <a:rPr lang="ru-RU" sz="1600" b="1" u="sng" dirty="0" smtClean="0"/>
              <a:t>Синтаксис деструктора:</a:t>
            </a:r>
          </a:p>
          <a:p>
            <a:pPr>
              <a:buNone/>
            </a:pPr>
            <a:r>
              <a:rPr lang="ru-RU" sz="1800" dirty="0" smtClean="0"/>
              <a:t>[ атрибуты ] [ </a:t>
            </a:r>
            <a:r>
              <a:rPr lang="ru-RU" sz="1800" dirty="0" err="1" smtClean="0"/>
              <a:t>extern</a:t>
            </a:r>
            <a:r>
              <a:rPr lang="ru-RU" sz="1800" dirty="0" smtClean="0"/>
              <a:t> ] </a:t>
            </a:r>
            <a:r>
              <a:rPr lang="ru-RU" sz="1800" b="1" dirty="0" err="1" smtClean="0"/>
              <a:t>~</a:t>
            </a:r>
            <a:r>
              <a:rPr lang="ru-RU" sz="1800" dirty="0" err="1" smtClean="0"/>
              <a:t>имякласса</a:t>
            </a:r>
            <a:r>
              <a:rPr lang="ru-RU" sz="1800" dirty="0" smtClean="0"/>
              <a:t>()  </a:t>
            </a:r>
            <a:r>
              <a:rPr lang="ru-RU" sz="1800" dirty="0" err="1" smtClean="0"/>
              <a:t>тело_деструктора</a:t>
            </a:r>
            <a:endParaRPr lang="ru-R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Ключевое слово </a:t>
            </a:r>
            <a:r>
              <a:rPr lang="en-US" b="1" dirty="0" smtClean="0"/>
              <a:t>this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Ключевое слово </a:t>
            </a:r>
            <a:r>
              <a:rPr lang="ru-RU" dirty="0" err="1" smtClean="0"/>
              <a:t>this</a:t>
            </a:r>
            <a:r>
              <a:rPr lang="ru-RU" dirty="0" smtClean="0"/>
              <a:t> обеспечивает доступ к  текущему объекту класса. </a:t>
            </a:r>
          </a:p>
          <a:p>
            <a:pPr>
              <a:buNone/>
            </a:pPr>
            <a:r>
              <a:rPr lang="en-US" dirty="0" smtClean="0"/>
              <a:t>public Car (string name)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{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	</a:t>
            </a:r>
            <a:r>
              <a:rPr lang="en-US" b="1" dirty="0" smtClean="0"/>
              <a:t>this</a:t>
            </a:r>
            <a:r>
              <a:rPr lang="en-US" dirty="0" smtClean="0"/>
              <a:t>.name = name;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Ключевое слово</a:t>
            </a:r>
            <a:r>
              <a:rPr lang="en-US" dirty="0" smtClean="0"/>
              <a:t> </a:t>
            </a:r>
            <a:r>
              <a:rPr lang="en-US" b="1" dirty="0" smtClean="0"/>
              <a:t>static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Класс С# может определять любое количество статических элементов с  использованием ключевого слова </a:t>
            </a:r>
            <a:r>
              <a:rPr lang="ru-RU" b="1" dirty="0" err="1" smtClean="0"/>
              <a:t>static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Если элемент объявлен как </a:t>
            </a:r>
            <a:r>
              <a:rPr lang="ru-RU" dirty="0" err="1" smtClean="0"/>
              <a:t>static</a:t>
            </a:r>
            <a:r>
              <a:rPr lang="ru-RU" dirty="0" smtClean="0"/>
              <a:t> , к нему можно получить </a:t>
            </a:r>
            <a:r>
              <a:rPr lang="ru-RU" b="1" dirty="0" smtClean="0"/>
              <a:t>доступ до создания </a:t>
            </a:r>
            <a:r>
              <a:rPr lang="ru-RU" dirty="0" smtClean="0"/>
              <a:t>объектов этого класса и без ссылки на объект. С использованием ключевого слова </a:t>
            </a:r>
            <a:r>
              <a:rPr lang="ru-RU" dirty="0" err="1" smtClean="0"/>
              <a:t>static</a:t>
            </a:r>
            <a:r>
              <a:rPr lang="ru-RU" dirty="0" smtClean="0"/>
              <a:t> можно объявлять как методы, так и переменные. </a:t>
            </a:r>
          </a:p>
          <a:p>
            <a:r>
              <a:rPr lang="ru-RU" dirty="0" smtClean="0"/>
              <a:t>К </a:t>
            </a:r>
            <a:r>
              <a:rPr lang="ru-RU" dirty="0" err="1" smtClean="0"/>
              <a:t>static</a:t>
            </a:r>
            <a:r>
              <a:rPr lang="ru-RU" dirty="0" smtClean="0"/>
              <a:t> – элементу получают доступ с помощью </a:t>
            </a:r>
            <a:r>
              <a:rPr lang="ru-RU" b="1" dirty="0" smtClean="0"/>
              <a:t>имени класса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Статические элементы — это «</a:t>
            </a:r>
            <a:r>
              <a:rPr lang="ru-RU" b="1" dirty="0" smtClean="0"/>
              <a:t>общие</a:t>
            </a:r>
            <a:r>
              <a:rPr lang="ru-RU" dirty="0" smtClean="0"/>
              <a:t>» элементы класса, поэтому нет необходимости создавать объект класса при их вызове. </a:t>
            </a:r>
          </a:p>
          <a:p>
            <a:pPr>
              <a:buNone/>
            </a:pPr>
            <a:r>
              <a:rPr lang="ru-RU" dirty="0" smtClean="0"/>
              <a:t>	Пример: </a:t>
            </a:r>
            <a:r>
              <a:rPr lang="ru-RU" dirty="0" err="1" smtClean="0"/>
              <a:t>Console.WriteLine</a:t>
            </a:r>
            <a:r>
              <a:rPr lang="ru-RU" dirty="0" smtClean="0"/>
              <a:t>();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Статические поля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Переменные, объявленные как статические (</a:t>
            </a:r>
            <a:r>
              <a:rPr lang="ru-RU" dirty="0" err="1" smtClean="0"/>
              <a:t>static</a:t>
            </a:r>
            <a:r>
              <a:rPr lang="ru-RU" dirty="0" smtClean="0"/>
              <a:t>) являются «глобальными переменными».</a:t>
            </a:r>
          </a:p>
          <a:p>
            <a:r>
              <a:rPr lang="ru-RU" dirty="0" smtClean="0"/>
              <a:t>При объявлении объектов класса все объекты класса используют одну и ту же </a:t>
            </a:r>
            <a:r>
              <a:rPr lang="ru-RU" dirty="0" err="1" smtClean="0"/>
              <a:t>static</a:t>
            </a:r>
            <a:r>
              <a:rPr lang="ru-RU" dirty="0" smtClean="0"/>
              <a:t> - переменную. </a:t>
            </a:r>
          </a:p>
          <a:p>
            <a:r>
              <a:rPr lang="ru-RU" dirty="0" smtClean="0"/>
              <a:t>Инициализация static-переменной происходит при </a:t>
            </a:r>
            <a:r>
              <a:rPr lang="ru-RU" b="1" dirty="0" smtClean="0"/>
              <a:t>загрузке</a:t>
            </a:r>
            <a:r>
              <a:rPr lang="ru-RU" dirty="0" smtClean="0"/>
              <a:t> класса. Таким образом, </a:t>
            </a:r>
            <a:r>
              <a:rPr lang="ru-RU" dirty="0" err="1" smtClean="0"/>
              <a:t>static</a:t>
            </a:r>
            <a:r>
              <a:rPr lang="ru-RU" dirty="0" smtClean="0"/>
              <a:t> -переменная всегда имеет значение.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2548</Words>
  <Application>Microsoft Office PowerPoint</Application>
  <PresentationFormat>Экран (4:3)</PresentationFormat>
  <Paragraphs>479</Paragraphs>
  <Slides>46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47" baseType="lpstr">
      <vt:lpstr>Тема Office</vt:lpstr>
      <vt:lpstr>Объектно-ориентированное программирование. Классы и объекты.</vt:lpstr>
      <vt:lpstr>Объектно-ориентированное программирование</vt:lpstr>
      <vt:lpstr>Основные свойства ООП</vt:lpstr>
      <vt:lpstr>Объектно-ориентированные языки</vt:lpstr>
      <vt:lpstr>Классы и объекты</vt:lpstr>
      <vt:lpstr>Деструкторы. Сбор мусора</vt:lpstr>
      <vt:lpstr>Ключевое слово this</vt:lpstr>
      <vt:lpstr>Ключевое слово static</vt:lpstr>
      <vt:lpstr>Статические поля</vt:lpstr>
      <vt:lpstr>Статические поля</vt:lpstr>
      <vt:lpstr>Статические методы</vt:lpstr>
      <vt:lpstr>Статические методы</vt:lpstr>
      <vt:lpstr>Статический конструктор</vt:lpstr>
      <vt:lpstr>Статические классы</vt:lpstr>
      <vt:lpstr>Инкапсуляция</vt:lpstr>
      <vt:lpstr>Инкапсуляция</vt:lpstr>
      <vt:lpstr>Спецификаторы доступа</vt:lpstr>
      <vt:lpstr>Инкапсуляция</vt:lpstr>
      <vt:lpstr>Пример</vt:lpstr>
      <vt:lpstr>Пример</vt:lpstr>
      <vt:lpstr>Селекторы /модификаторы</vt:lpstr>
      <vt:lpstr>Свойства</vt:lpstr>
      <vt:lpstr>Свойства</vt:lpstr>
      <vt:lpstr>Автоматические свойства</vt:lpstr>
      <vt:lpstr>Задача</vt:lpstr>
      <vt:lpstr>Задача</vt:lpstr>
      <vt:lpstr>Методы класса</vt:lpstr>
      <vt:lpstr>Перегрузка методов</vt:lpstr>
      <vt:lpstr>Перегрузка операций</vt:lpstr>
      <vt:lpstr>Перегрузка унарных операций</vt:lpstr>
      <vt:lpstr>Правила перегрузки унарных операций</vt:lpstr>
      <vt:lpstr>Пример перегрузки операции ++ для класса Fraction</vt:lpstr>
      <vt:lpstr>Операции преобразования типа </vt:lpstr>
      <vt:lpstr>Операции преобразования типа </vt:lpstr>
      <vt:lpstr>Примеры операции приведения типа для класса Fraction</vt:lpstr>
      <vt:lpstr>Примеры использования операций класса Fraction</vt:lpstr>
      <vt:lpstr>Перегрузка бинарных операций</vt:lpstr>
      <vt:lpstr>Правила перегрузки бинарных операций</vt:lpstr>
      <vt:lpstr>Примеры перегрузки бинарных операций для класса Fraction</vt:lpstr>
      <vt:lpstr>Примеры перегрузки бинарных операций для класса Fraction</vt:lpstr>
      <vt:lpstr>Примеры перегрузки бинарных операций для класса Fraction</vt:lpstr>
      <vt:lpstr>Примеры перегрузки бинарных операций для класса Fraction</vt:lpstr>
      <vt:lpstr>Примеры использования бинарных операций для класса Fraction</vt:lpstr>
      <vt:lpstr>Методы-индексаторы</vt:lpstr>
      <vt:lpstr>Синтаксис одномерного индексатора</vt:lpstr>
      <vt:lpstr>Семантика индексатора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программирование. Классы и объекты.</dc:title>
  <dc:creator>VikentyevaOL</dc:creator>
  <cp:lastModifiedBy>Ольга</cp:lastModifiedBy>
  <cp:revision>5</cp:revision>
  <dcterms:created xsi:type="dcterms:W3CDTF">2017-02-15T15:00:45Z</dcterms:created>
  <dcterms:modified xsi:type="dcterms:W3CDTF">2017-03-01T03:43:20Z</dcterms:modified>
</cp:coreProperties>
</file>