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263" r:id="rId2"/>
    <p:sldId id="259" r:id="rId3"/>
    <p:sldId id="258" r:id="rId4"/>
    <p:sldId id="257" r:id="rId5"/>
    <p:sldId id="283" r:id="rId6"/>
    <p:sldId id="262" r:id="rId7"/>
    <p:sldId id="282" r:id="rId8"/>
    <p:sldId id="264" r:id="rId9"/>
    <p:sldId id="265" r:id="rId10"/>
    <p:sldId id="266" r:id="rId11"/>
    <p:sldId id="267" r:id="rId12"/>
    <p:sldId id="269" r:id="rId13"/>
    <p:sldId id="270" r:id="rId14"/>
    <p:sldId id="271" r:id="rId15"/>
    <p:sldId id="272" r:id="rId16"/>
    <p:sldId id="273" r:id="rId17"/>
    <p:sldId id="275" r:id="rId18"/>
    <p:sldId id="276" r:id="rId19"/>
    <p:sldId id="277" r:id="rId20"/>
    <p:sldId id="278" r:id="rId21"/>
    <p:sldId id="279" r:id="rId22"/>
    <p:sldId id="280" r:id="rId23"/>
    <p:sldId id="285" r:id="rId24"/>
    <p:sldId id="286" r:id="rId25"/>
    <p:sldId id="288" r:id="rId26"/>
    <p:sldId id="290" r:id="rId27"/>
    <p:sldId id="291" r:id="rId28"/>
    <p:sldId id="320" r:id="rId29"/>
    <p:sldId id="292" r:id="rId30"/>
    <p:sldId id="293" r:id="rId31"/>
    <p:sldId id="294" r:id="rId32"/>
    <p:sldId id="295" r:id="rId33"/>
    <p:sldId id="304" r:id="rId34"/>
    <p:sldId id="305" r:id="rId35"/>
    <p:sldId id="306" r:id="rId36"/>
    <p:sldId id="284" r:id="rId37"/>
    <p:sldId id="316" r:id="rId38"/>
    <p:sldId id="321" r:id="rId39"/>
    <p:sldId id="317" r:id="rId40"/>
    <p:sldId id="319" r:id="rId41"/>
    <p:sldId id="322" r:id="rId42"/>
    <p:sldId id="323" r:id="rId43"/>
    <p:sldId id="332" r:id="rId44"/>
    <p:sldId id="338" r:id="rId45"/>
    <p:sldId id="337" r:id="rId46"/>
    <p:sldId id="333" r:id="rId47"/>
    <p:sldId id="307" r:id="rId48"/>
    <p:sldId id="308" r:id="rId49"/>
    <p:sldId id="309" r:id="rId50"/>
    <p:sldId id="310" r:id="rId51"/>
    <p:sldId id="311" r:id="rId52"/>
    <p:sldId id="312" r:id="rId53"/>
    <p:sldId id="318" r:id="rId54"/>
    <p:sldId id="313" r:id="rId55"/>
    <p:sldId id="314" r:id="rId56"/>
    <p:sldId id="324" r:id="rId57"/>
    <p:sldId id="325" r:id="rId58"/>
    <p:sldId id="327" r:id="rId59"/>
    <p:sldId id="328" r:id="rId60"/>
    <p:sldId id="329" r:id="rId61"/>
    <p:sldId id="344" r:id="rId62"/>
    <p:sldId id="334" r:id="rId63"/>
    <p:sldId id="330" r:id="rId64"/>
    <p:sldId id="336" r:id="rId65"/>
    <p:sldId id="341" r:id="rId66"/>
    <p:sldId id="342" r:id="rId67"/>
    <p:sldId id="339" r:id="rId68"/>
    <p:sldId id="343" r:id="rId69"/>
    <p:sldId id="346" r:id="rId70"/>
    <p:sldId id="347" r:id="rId71"/>
    <p:sldId id="348" r:id="rId72"/>
    <p:sldId id="349" r:id="rId73"/>
    <p:sldId id="350" r:id="rId74"/>
    <p:sldId id="351" r:id="rId75"/>
    <p:sldId id="352" r:id="rId76"/>
    <p:sldId id="353" r:id="rId77"/>
    <p:sldId id="354" r:id="rId78"/>
    <p:sldId id="355" r:id="rId79"/>
    <p:sldId id="356" r:id="rId8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28" autoAdjust="0"/>
  </p:normalViewPr>
  <p:slideViewPr>
    <p:cSldViewPr>
      <p:cViewPr varScale="1">
        <p:scale>
          <a:sx n="149" d="100"/>
          <a:sy n="149" d="100"/>
        </p:scale>
        <p:origin x="2124" y="12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671CA1-2868-4143-88FB-1A62216703A1}" type="datetimeFigureOut">
              <a:rPr lang="ru-RU" smtClean="0"/>
              <a:t>17.10.2020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443C3C-9A6F-40EA-A1C4-74D678551C8A}" type="slidenum">
              <a:rPr lang="ru-RU" smtClean="0"/>
              <a:t>‹#›</a:t>
            </a:fld>
            <a:endParaRPr lang="ru-RU"/>
          </a:p>
        </p:txBody>
      </p:sp>
    </p:spTree>
    <p:extLst>
      <p:ext uri="{BB962C8B-B14F-4D97-AF65-F5344CB8AC3E}">
        <p14:creationId xmlns:p14="http://schemas.microsoft.com/office/powerpoint/2010/main" val="1334383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95A765-8A75-42FA-A5DF-8D2BF1B06DD1}" type="datetimeFigureOut">
              <a:rPr lang="ru-RU" smtClean="0"/>
              <a:t>17.10.2020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423B38-7CD0-4A94-BD9E-48551E68463F}" type="slidenum">
              <a:rPr lang="ru-RU" smtClean="0"/>
              <a:t>‹#›</a:t>
            </a:fld>
            <a:endParaRPr lang="ru-RU"/>
          </a:p>
        </p:txBody>
      </p:sp>
    </p:spTree>
    <p:extLst>
      <p:ext uri="{BB962C8B-B14F-4D97-AF65-F5344CB8AC3E}">
        <p14:creationId xmlns:p14="http://schemas.microsoft.com/office/powerpoint/2010/main" val="3833688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5423B38-7CD0-4A94-BD9E-48551E68463F}" type="slidenum">
              <a:rPr lang="ru-RU" smtClean="0"/>
              <a:t>7</a:t>
            </a:fld>
            <a:endParaRPr lang="ru-RU"/>
          </a:p>
        </p:txBody>
      </p:sp>
    </p:spTree>
    <p:extLst>
      <p:ext uri="{BB962C8B-B14F-4D97-AF65-F5344CB8AC3E}">
        <p14:creationId xmlns:p14="http://schemas.microsoft.com/office/powerpoint/2010/main" val="122780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24</a:t>
            </a:fld>
            <a:endParaRPr lang="ru-RU"/>
          </a:p>
        </p:txBody>
      </p:sp>
    </p:spTree>
    <p:extLst>
      <p:ext uri="{BB962C8B-B14F-4D97-AF65-F5344CB8AC3E}">
        <p14:creationId xmlns:p14="http://schemas.microsoft.com/office/powerpoint/2010/main" val="1273118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25</a:t>
            </a:fld>
            <a:endParaRPr lang="ru-RU"/>
          </a:p>
        </p:txBody>
      </p:sp>
    </p:spTree>
    <p:extLst>
      <p:ext uri="{BB962C8B-B14F-4D97-AF65-F5344CB8AC3E}">
        <p14:creationId xmlns:p14="http://schemas.microsoft.com/office/powerpoint/2010/main" val="392100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26</a:t>
            </a:fld>
            <a:endParaRPr lang="ru-RU"/>
          </a:p>
        </p:txBody>
      </p:sp>
    </p:spTree>
    <p:extLst>
      <p:ext uri="{BB962C8B-B14F-4D97-AF65-F5344CB8AC3E}">
        <p14:creationId xmlns:p14="http://schemas.microsoft.com/office/powerpoint/2010/main" val="143736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27</a:t>
            </a:fld>
            <a:endParaRPr lang="ru-RU"/>
          </a:p>
        </p:txBody>
      </p:sp>
    </p:spTree>
    <p:extLst>
      <p:ext uri="{BB962C8B-B14F-4D97-AF65-F5344CB8AC3E}">
        <p14:creationId xmlns:p14="http://schemas.microsoft.com/office/powerpoint/2010/main" val="15961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28</a:t>
            </a:fld>
            <a:endParaRPr lang="ru-RU"/>
          </a:p>
        </p:txBody>
      </p:sp>
    </p:spTree>
    <p:extLst>
      <p:ext uri="{BB962C8B-B14F-4D97-AF65-F5344CB8AC3E}">
        <p14:creationId xmlns:p14="http://schemas.microsoft.com/office/powerpoint/2010/main" val="15961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29</a:t>
            </a:fld>
            <a:endParaRPr lang="ru-RU"/>
          </a:p>
        </p:txBody>
      </p:sp>
    </p:spTree>
    <p:extLst>
      <p:ext uri="{BB962C8B-B14F-4D97-AF65-F5344CB8AC3E}">
        <p14:creationId xmlns:p14="http://schemas.microsoft.com/office/powerpoint/2010/main" val="347433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30</a:t>
            </a:fld>
            <a:endParaRPr lang="ru-RU"/>
          </a:p>
        </p:txBody>
      </p:sp>
    </p:spTree>
    <p:extLst>
      <p:ext uri="{BB962C8B-B14F-4D97-AF65-F5344CB8AC3E}">
        <p14:creationId xmlns:p14="http://schemas.microsoft.com/office/powerpoint/2010/main" val="1985828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31</a:t>
            </a:fld>
            <a:endParaRPr lang="ru-RU"/>
          </a:p>
        </p:txBody>
      </p:sp>
    </p:spTree>
    <p:extLst>
      <p:ext uri="{BB962C8B-B14F-4D97-AF65-F5344CB8AC3E}">
        <p14:creationId xmlns:p14="http://schemas.microsoft.com/office/powerpoint/2010/main" val="2997449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32</a:t>
            </a:fld>
            <a:endParaRPr lang="ru-RU"/>
          </a:p>
        </p:txBody>
      </p:sp>
    </p:spTree>
    <p:extLst>
      <p:ext uri="{BB962C8B-B14F-4D97-AF65-F5344CB8AC3E}">
        <p14:creationId xmlns:p14="http://schemas.microsoft.com/office/powerpoint/2010/main" val="2122380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33</a:t>
            </a:fld>
            <a:endParaRPr lang="ru-RU"/>
          </a:p>
        </p:txBody>
      </p:sp>
    </p:spTree>
    <p:extLst>
      <p:ext uri="{BB962C8B-B14F-4D97-AF65-F5344CB8AC3E}">
        <p14:creationId xmlns:p14="http://schemas.microsoft.com/office/powerpoint/2010/main" val="269096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1" indent="0">
              <a:buNone/>
            </a:pPr>
            <a:r>
              <a:rPr lang="ru-RU" dirty="0">
                <a:latin typeface="Consolas" panose="020B0609020204030204" pitchFamily="49" charset="0"/>
              </a:rPr>
              <a:t>Оператор извлечения среза: [X:Y]. X – начало среза, а Y – окончание;</a:t>
            </a:r>
          </a:p>
          <a:p>
            <a:pPr marL="0" lvl="1" indent="0">
              <a:buNone/>
            </a:pPr>
            <a:r>
              <a:rPr lang="ru-RU" dirty="0">
                <a:latin typeface="Consolas" panose="020B0609020204030204" pitchFamily="49" charset="0"/>
              </a:rPr>
              <a:t>символ с номером Y в срез не входит. По умолчанию первый индекс равен 0, а второй - длине строки.</a:t>
            </a:r>
          </a:p>
          <a:p>
            <a:pPr marL="0" lvl="1" indent="0">
              <a:buNone/>
            </a:pPr>
            <a:r>
              <a:rPr lang="ru-RU" dirty="0">
                <a:latin typeface="Consolas" panose="020B0609020204030204" pitchFamily="49" charset="0"/>
              </a:rPr>
              <a:t>Кроме того, можно задать шаг, с которым нужно извлекать срез.</a:t>
            </a:r>
          </a:p>
        </p:txBody>
      </p:sp>
      <p:sp>
        <p:nvSpPr>
          <p:cNvPr id="4" name="Номер слайда 3"/>
          <p:cNvSpPr>
            <a:spLocks noGrp="1"/>
          </p:cNvSpPr>
          <p:nvPr>
            <p:ph type="sldNum" sz="quarter" idx="5"/>
          </p:nvPr>
        </p:nvSpPr>
        <p:spPr/>
        <p:txBody>
          <a:bodyPr/>
          <a:lstStyle/>
          <a:p>
            <a:fld id="{4F88A246-0672-493E-991E-47467800B918}" type="slidenum">
              <a:rPr lang="ru-RU" smtClean="0"/>
              <a:t>16</a:t>
            </a:fld>
            <a:endParaRPr lang="ru-RU"/>
          </a:p>
        </p:txBody>
      </p:sp>
    </p:spTree>
    <p:extLst>
      <p:ext uri="{BB962C8B-B14F-4D97-AF65-F5344CB8AC3E}">
        <p14:creationId xmlns:p14="http://schemas.microsoft.com/office/powerpoint/2010/main" val="4137980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34</a:t>
            </a:fld>
            <a:endParaRPr lang="ru-RU"/>
          </a:p>
        </p:txBody>
      </p:sp>
    </p:spTree>
    <p:extLst>
      <p:ext uri="{BB962C8B-B14F-4D97-AF65-F5344CB8AC3E}">
        <p14:creationId xmlns:p14="http://schemas.microsoft.com/office/powerpoint/2010/main" val="589966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35</a:t>
            </a:fld>
            <a:endParaRPr lang="ru-RU"/>
          </a:p>
        </p:txBody>
      </p:sp>
    </p:spTree>
    <p:extLst>
      <p:ext uri="{BB962C8B-B14F-4D97-AF65-F5344CB8AC3E}">
        <p14:creationId xmlns:p14="http://schemas.microsoft.com/office/powerpoint/2010/main" val="2918620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После тела цикла можно написать слово </a:t>
            </a:r>
            <a:r>
              <a:rPr lang="ru-RU" b="1" dirty="0" err="1"/>
              <a:t>else</a:t>
            </a:r>
            <a:r>
              <a:rPr lang="ru-RU" dirty="0"/>
              <a:t>. После него блок операций будет выполнен </a:t>
            </a:r>
            <a:r>
              <a:rPr lang="ru-RU" i="1" dirty="0"/>
              <a:t>1 </a:t>
            </a:r>
            <a:r>
              <a:rPr lang="ru-RU" dirty="0"/>
              <a:t>раз после окончания цикла.</a:t>
            </a:r>
            <a:endParaRPr lang="ru-RU" b="1" dirty="0"/>
          </a:p>
          <a:p>
            <a:r>
              <a:rPr lang="ru-RU" dirty="0"/>
              <a:t>Пример использования цикла </a:t>
            </a:r>
            <a:r>
              <a:rPr lang="ru-RU" b="1" dirty="0" err="1"/>
              <a:t>while</a:t>
            </a:r>
            <a:r>
              <a:rPr lang="ru-RU" dirty="0"/>
              <a:t> для определения количества цифр натурального числа </a:t>
            </a:r>
            <a:r>
              <a:rPr lang="ru-RU" i="1" dirty="0"/>
              <a:t>n</a:t>
            </a:r>
            <a:endParaRPr lang="en-US" dirty="0"/>
          </a:p>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37</a:t>
            </a:fld>
            <a:endParaRPr lang="ru-RU"/>
          </a:p>
        </p:txBody>
      </p:sp>
    </p:spTree>
    <p:extLst>
      <p:ext uri="{BB962C8B-B14F-4D97-AF65-F5344CB8AC3E}">
        <p14:creationId xmlns:p14="http://schemas.microsoft.com/office/powerpoint/2010/main" val="2019900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Цикл </a:t>
            </a:r>
            <a:r>
              <a:rPr lang="ru-RU" b="1" dirty="0" err="1"/>
              <a:t>while</a:t>
            </a:r>
            <a:r>
              <a:rPr lang="ru-RU" dirty="0"/>
              <a:t> (“пока”) позволяет выполнить одну и ту же последовательность действий, пока проверяемое условие истинно.</a:t>
            </a:r>
            <a:endParaRPr lang="en-US" dirty="0"/>
          </a:p>
          <a:p>
            <a:r>
              <a:rPr lang="ru-RU" dirty="0"/>
              <a:t>Используется, когда невозможно определить точное значение количества проходов исполнения цикла.</a:t>
            </a:r>
          </a:p>
          <a:p>
            <a:r>
              <a:rPr lang="ru-RU" dirty="0"/>
              <a:t>Пример использования цикла </a:t>
            </a:r>
            <a:r>
              <a:rPr lang="ru-RU" b="1" dirty="0" err="1"/>
              <a:t>while</a:t>
            </a:r>
            <a:r>
              <a:rPr lang="ru-RU" dirty="0"/>
              <a:t> для определения количества цифр натурального числа </a:t>
            </a:r>
            <a:r>
              <a:rPr lang="ru-RU" i="1" dirty="0"/>
              <a:t>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38</a:t>
            </a:fld>
            <a:endParaRPr lang="ru-RU"/>
          </a:p>
        </p:txBody>
      </p:sp>
    </p:spTree>
    <p:extLst>
      <p:ext uri="{BB962C8B-B14F-4D97-AF65-F5344CB8AC3E}">
        <p14:creationId xmlns:p14="http://schemas.microsoft.com/office/powerpoint/2010/main" val="226046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Цикл </a:t>
            </a:r>
            <a:r>
              <a:rPr lang="ru-RU" b="1" dirty="0" err="1"/>
              <a:t>while</a:t>
            </a:r>
            <a:r>
              <a:rPr lang="ru-RU" dirty="0"/>
              <a:t> (“пока”) позволяет выполнить одну и ту же последовательность действий, пока проверяемое условие истинно.</a:t>
            </a:r>
            <a:endParaRPr lang="en-US" dirty="0"/>
          </a:p>
          <a:p>
            <a:r>
              <a:rPr lang="ru-RU" dirty="0"/>
              <a:t>Используется, когда невозможно определить точное значение количества проходов исполнения цикла.</a:t>
            </a:r>
          </a:p>
          <a:p>
            <a:r>
              <a:rPr lang="ru-RU" dirty="0"/>
              <a:t>Пример использования цикла </a:t>
            </a:r>
            <a:r>
              <a:rPr lang="ru-RU" b="1" dirty="0" err="1"/>
              <a:t>while</a:t>
            </a:r>
            <a:r>
              <a:rPr lang="ru-RU" dirty="0"/>
              <a:t> для определения количества цифр натурального числа </a:t>
            </a:r>
            <a:r>
              <a:rPr lang="ru-RU" i="1" dirty="0"/>
              <a:t>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42</a:t>
            </a:fld>
            <a:endParaRPr lang="ru-RU"/>
          </a:p>
        </p:txBody>
      </p:sp>
    </p:spTree>
    <p:extLst>
      <p:ext uri="{BB962C8B-B14F-4D97-AF65-F5344CB8AC3E}">
        <p14:creationId xmlns:p14="http://schemas.microsoft.com/office/powerpoint/2010/main" val="220208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47</a:t>
            </a:fld>
            <a:endParaRPr lang="ru-RU"/>
          </a:p>
        </p:txBody>
      </p:sp>
    </p:spTree>
    <p:extLst>
      <p:ext uri="{BB962C8B-B14F-4D97-AF65-F5344CB8AC3E}">
        <p14:creationId xmlns:p14="http://schemas.microsoft.com/office/powerpoint/2010/main" val="2019900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48</a:t>
            </a:fld>
            <a:endParaRPr lang="ru-RU"/>
          </a:p>
        </p:txBody>
      </p:sp>
    </p:spTree>
    <p:extLst>
      <p:ext uri="{BB962C8B-B14F-4D97-AF65-F5344CB8AC3E}">
        <p14:creationId xmlns:p14="http://schemas.microsoft.com/office/powerpoint/2010/main" val="2422862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49</a:t>
            </a:fld>
            <a:endParaRPr lang="ru-RU"/>
          </a:p>
        </p:txBody>
      </p:sp>
    </p:spTree>
    <p:extLst>
      <p:ext uri="{BB962C8B-B14F-4D97-AF65-F5344CB8AC3E}">
        <p14:creationId xmlns:p14="http://schemas.microsoft.com/office/powerpoint/2010/main" val="329283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50</a:t>
            </a:fld>
            <a:endParaRPr lang="ru-RU"/>
          </a:p>
        </p:txBody>
      </p:sp>
    </p:spTree>
    <p:extLst>
      <p:ext uri="{BB962C8B-B14F-4D97-AF65-F5344CB8AC3E}">
        <p14:creationId xmlns:p14="http://schemas.microsoft.com/office/powerpoint/2010/main" val="3198703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51</a:t>
            </a:fld>
            <a:endParaRPr lang="ru-RU"/>
          </a:p>
        </p:txBody>
      </p:sp>
    </p:spTree>
    <p:extLst>
      <p:ext uri="{BB962C8B-B14F-4D97-AF65-F5344CB8AC3E}">
        <p14:creationId xmlns:p14="http://schemas.microsoft.com/office/powerpoint/2010/main" val="3555233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17</a:t>
            </a:fld>
            <a:endParaRPr lang="ru-RU"/>
          </a:p>
        </p:txBody>
      </p:sp>
    </p:spTree>
    <p:extLst>
      <p:ext uri="{BB962C8B-B14F-4D97-AF65-F5344CB8AC3E}">
        <p14:creationId xmlns:p14="http://schemas.microsoft.com/office/powerpoint/2010/main" val="1048794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52</a:t>
            </a:fld>
            <a:endParaRPr lang="ru-RU"/>
          </a:p>
        </p:txBody>
      </p:sp>
    </p:spTree>
    <p:extLst>
      <p:ext uri="{BB962C8B-B14F-4D97-AF65-F5344CB8AC3E}">
        <p14:creationId xmlns:p14="http://schemas.microsoft.com/office/powerpoint/2010/main" val="3386548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53</a:t>
            </a:fld>
            <a:endParaRPr lang="ru-RU"/>
          </a:p>
        </p:txBody>
      </p:sp>
    </p:spTree>
    <p:extLst>
      <p:ext uri="{BB962C8B-B14F-4D97-AF65-F5344CB8AC3E}">
        <p14:creationId xmlns:p14="http://schemas.microsoft.com/office/powerpoint/2010/main" val="3386548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54</a:t>
            </a:fld>
            <a:endParaRPr lang="ru-RU"/>
          </a:p>
        </p:txBody>
      </p:sp>
    </p:spTree>
    <p:extLst>
      <p:ext uri="{BB962C8B-B14F-4D97-AF65-F5344CB8AC3E}">
        <p14:creationId xmlns:p14="http://schemas.microsoft.com/office/powerpoint/2010/main" val="1698714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55</a:t>
            </a:fld>
            <a:endParaRPr lang="ru-RU"/>
          </a:p>
        </p:txBody>
      </p:sp>
    </p:spTree>
    <p:extLst>
      <p:ext uri="{BB962C8B-B14F-4D97-AF65-F5344CB8AC3E}">
        <p14:creationId xmlns:p14="http://schemas.microsoft.com/office/powerpoint/2010/main" val="315835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18</a:t>
            </a:fld>
            <a:endParaRPr lang="ru-RU"/>
          </a:p>
        </p:txBody>
      </p:sp>
    </p:spTree>
    <p:extLst>
      <p:ext uri="{BB962C8B-B14F-4D97-AF65-F5344CB8AC3E}">
        <p14:creationId xmlns:p14="http://schemas.microsoft.com/office/powerpoint/2010/main" val="266220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такой конструкции условия </a:t>
            </a:r>
            <a:r>
              <a:rPr lang="ru-RU" dirty="0" err="1"/>
              <a:t>if</a:t>
            </a:r>
            <a:r>
              <a:rPr lang="ru-RU" dirty="0"/>
              <a:t>, ..., </a:t>
            </a:r>
            <a:r>
              <a:rPr lang="ru-RU" dirty="0" err="1"/>
              <a:t>elif</a:t>
            </a:r>
            <a:r>
              <a:rPr lang="ru-RU" dirty="0"/>
              <a:t> проверяются по очереди, выполняется блок,</a:t>
            </a:r>
            <a:r>
              <a:rPr lang="en-US" dirty="0"/>
              <a:t> </a:t>
            </a:r>
            <a:r>
              <a:rPr lang="ru-RU" dirty="0"/>
              <a:t>соответствующий первому из истинных условий. Если все проверяемые условия</a:t>
            </a:r>
            <a:r>
              <a:rPr lang="en-US" dirty="0"/>
              <a:t> </a:t>
            </a:r>
            <a:r>
              <a:rPr lang="ru-RU" dirty="0"/>
              <a:t>ложны, то выполняется блок </a:t>
            </a:r>
            <a:r>
              <a:rPr lang="ru-RU" dirty="0" err="1"/>
              <a:t>else</a:t>
            </a:r>
            <a:r>
              <a:rPr lang="ru-RU" dirty="0"/>
              <a:t>, если он присутствует.</a:t>
            </a:r>
          </a:p>
        </p:txBody>
      </p:sp>
      <p:sp>
        <p:nvSpPr>
          <p:cNvPr id="4" name="Номер слайда 3"/>
          <p:cNvSpPr>
            <a:spLocks noGrp="1"/>
          </p:cNvSpPr>
          <p:nvPr>
            <p:ph type="sldNum" sz="quarter" idx="5"/>
          </p:nvPr>
        </p:nvSpPr>
        <p:spPr/>
        <p:txBody>
          <a:bodyPr/>
          <a:lstStyle/>
          <a:p>
            <a:fld id="{4F88A246-0672-493E-991E-47467800B918}" type="slidenum">
              <a:rPr lang="ru-RU" smtClean="0"/>
              <a:t>19</a:t>
            </a:fld>
            <a:endParaRPr lang="ru-RU"/>
          </a:p>
        </p:txBody>
      </p:sp>
    </p:spTree>
    <p:extLst>
      <p:ext uri="{BB962C8B-B14F-4D97-AF65-F5344CB8AC3E}">
        <p14:creationId xmlns:p14="http://schemas.microsoft.com/office/powerpoint/2010/main" val="273655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Цикл </a:t>
            </a:r>
            <a:r>
              <a:rPr lang="ru-RU" b="1" dirty="0" err="1"/>
              <a:t>while</a:t>
            </a:r>
            <a:r>
              <a:rPr lang="ru-RU" dirty="0"/>
              <a:t> (“пока”) позволяет выполнить одну и ту же последовательность действий, пока проверяемое условие истинно.</a:t>
            </a:r>
            <a:endParaRPr lang="en-US" dirty="0"/>
          </a:p>
          <a:p>
            <a:r>
              <a:rPr lang="ru-RU" dirty="0"/>
              <a:t>Используется, когда невозможно определить точное значение количества проходов исполнения цикла.</a:t>
            </a:r>
          </a:p>
          <a:p>
            <a:r>
              <a:rPr lang="ru-RU" dirty="0"/>
              <a:t>Пример использования цикла </a:t>
            </a:r>
            <a:r>
              <a:rPr lang="ru-RU" b="1" dirty="0" err="1"/>
              <a:t>while</a:t>
            </a:r>
            <a:r>
              <a:rPr lang="ru-RU" dirty="0"/>
              <a:t> для определения количества цифр натурального числа </a:t>
            </a:r>
            <a:r>
              <a:rPr lang="ru-RU" i="1" dirty="0"/>
              <a:t>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20</a:t>
            </a:fld>
            <a:endParaRPr lang="ru-RU"/>
          </a:p>
        </p:txBody>
      </p:sp>
    </p:spTree>
    <p:extLst>
      <p:ext uri="{BB962C8B-B14F-4D97-AF65-F5344CB8AC3E}">
        <p14:creationId xmlns:p14="http://schemas.microsoft.com/office/powerpoint/2010/main" val="1048794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21</a:t>
            </a:fld>
            <a:endParaRPr lang="ru-RU"/>
          </a:p>
        </p:txBody>
      </p:sp>
    </p:spTree>
    <p:extLst>
      <p:ext uri="{BB962C8B-B14F-4D97-AF65-F5344CB8AC3E}">
        <p14:creationId xmlns:p14="http://schemas.microsoft.com/office/powerpoint/2010/main" val="2662206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22</a:t>
            </a:fld>
            <a:endParaRPr lang="ru-RU"/>
          </a:p>
        </p:txBody>
      </p:sp>
    </p:spTree>
    <p:extLst>
      <p:ext uri="{BB962C8B-B14F-4D97-AF65-F5344CB8AC3E}">
        <p14:creationId xmlns:p14="http://schemas.microsoft.com/office/powerpoint/2010/main" val="2588617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88A246-0672-493E-991E-47467800B918}" type="slidenum">
              <a:rPr lang="ru-RU" smtClean="0"/>
              <a:t>23</a:t>
            </a:fld>
            <a:endParaRPr lang="ru-RU"/>
          </a:p>
        </p:txBody>
      </p:sp>
    </p:spTree>
    <p:extLst>
      <p:ext uri="{BB962C8B-B14F-4D97-AF65-F5344CB8AC3E}">
        <p14:creationId xmlns:p14="http://schemas.microsoft.com/office/powerpoint/2010/main" val="201990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32633B0C-2993-4567-A4A0-510B8F715A9B}" type="datetimeFigureOut">
              <a:rPr lang="ru-RU" smtClean="0"/>
              <a:t>17.10.2020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260440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633B0C-2993-4567-A4A0-510B8F715A9B}" type="datetimeFigureOut">
              <a:rPr lang="ru-RU" smtClean="0"/>
              <a:t>17.10.2020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390657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633B0C-2993-4567-A4A0-510B8F715A9B}" type="datetimeFigureOut">
              <a:rPr lang="ru-RU" smtClean="0"/>
              <a:t>17.10.2020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12530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633B0C-2993-4567-A4A0-510B8F715A9B}" type="datetimeFigureOut">
              <a:rPr lang="ru-RU" smtClean="0"/>
              <a:t>17.10.2020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110655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2633B0C-2993-4567-A4A0-510B8F715A9B}" type="datetimeFigureOut">
              <a:rPr lang="ru-RU" smtClean="0"/>
              <a:t>17.10.2020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1656195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2633B0C-2993-4567-A4A0-510B8F715A9B}" type="datetimeFigureOut">
              <a:rPr lang="ru-RU" smtClean="0"/>
              <a:t>17.10.2020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242860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2633B0C-2993-4567-A4A0-510B8F715A9B}" type="datetimeFigureOut">
              <a:rPr lang="ru-RU" smtClean="0"/>
              <a:t>17.10.2020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23346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2633B0C-2993-4567-A4A0-510B8F715A9B}" type="datetimeFigureOut">
              <a:rPr lang="ru-RU" smtClean="0"/>
              <a:t>17.10.2020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88844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2633B0C-2993-4567-A4A0-510B8F715A9B}" type="datetimeFigureOut">
              <a:rPr lang="ru-RU" smtClean="0"/>
              <a:t>17.10.2020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28660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2633B0C-2993-4567-A4A0-510B8F715A9B}" type="datetimeFigureOut">
              <a:rPr lang="ru-RU" smtClean="0"/>
              <a:t>17.10.2020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260645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2633B0C-2993-4567-A4A0-510B8F715A9B}" type="datetimeFigureOut">
              <a:rPr lang="ru-RU" smtClean="0"/>
              <a:t>17.10.2020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B875ED4-0C5E-4BA7-ACB5-466695D93073}" type="slidenum">
              <a:rPr lang="ru-RU" smtClean="0"/>
              <a:t>‹#›</a:t>
            </a:fld>
            <a:endParaRPr lang="ru-RU"/>
          </a:p>
        </p:txBody>
      </p:sp>
    </p:spTree>
    <p:extLst>
      <p:ext uri="{BB962C8B-B14F-4D97-AF65-F5344CB8AC3E}">
        <p14:creationId xmlns:p14="http://schemas.microsoft.com/office/powerpoint/2010/main" val="123945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33B0C-2993-4567-A4A0-510B8F715A9B}" type="datetimeFigureOut">
              <a:rPr lang="ru-RU" smtClean="0"/>
              <a:t>17.10.2020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75ED4-0C5E-4BA7-ACB5-466695D93073}" type="slidenum">
              <a:rPr lang="ru-RU" smtClean="0"/>
              <a:t>‹#›</a:t>
            </a:fld>
            <a:endParaRPr lang="ru-RU"/>
          </a:p>
        </p:txBody>
      </p:sp>
    </p:spTree>
    <p:extLst>
      <p:ext uri="{BB962C8B-B14F-4D97-AF65-F5344CB8AC3E}">
        <p14:creationId xmlns:p14="http://schemas.microsoft.com/office/powerpoint/2010/main" val="3450820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E2FC48-0217-415F-9002-293FEFA67B26}"/>
              </a:ext>
            </a:extLst>
          </p:cNvPr>
          <p:cNvSpPr>
            <a:spLocks noGrp="1"/>
          </p:cNvSpPr>
          <p:nvPr>
            <p:ph type="ctrTitle"/>
          </p:nvPr>
        </p:nvSpPr>
        <p:spPr/>
        <p:txBody>
          <a:bodyPr/>
          <a:lstStyle/>
          <a:p>
            <a:r>
              <a:rPr lang="en-US" b="1" dirty="0">
                <a:latin typeface="Consolas" panose="020B0609020204030204" pitchFamily="49" charset="0"/>
              </a:rPr>
              <a:t>IT-</a:t>
            </a:r>
            <a:r>
              <a:rPr lang="ru-RU" b="1" dirty="0">
                <a:latin typeface="Consolas" panose="020B0609020204030204" pitchFamily="49" charset="0"/>
              </a:rPr>
              <a:t>Университет. Аналитика </a:t>
            </a:r>
            <a:r>
              <a:rPr lang="en-US" b="1" dirty="0">
                <a:latin typeface="Consolas" panose="020B0609020204030204" pitchFamily="49" charset="0"/>
              </a:rPr>
              <a:t>IoT</a:t>
            </a:r>
            <a:endParaRPr lang="ru-RU" b="1" dirty="0">
              <a:latin typeface="Consolas" panose="020B0609020204030204" pitchFamily="49" charset="0"/>
            </a:endParaRPr>
          </a:p>
        </p:txBody>
      </p:sp>
      <p:sp>
        <p:nvSpPr>
          <p:cNvPr id="3" name="Подзаголовок 2">
            <a:extLst>
              <a:ext uri="{FF2B5EF4-FFF2-40B4-BE49-F238E27FC236}">
                <a16:creationId xmlns:a16="http://schemas.microsoft.com/office/drawing/2014/main" id="{BF05C0ED-5FF2-4B92-AEBC-12121D442031}"/>
              </a:ext>
            </a:extLst>
          </p:cNvPr>
          <p:cNvSpPr>
            <a:spLocks noGrp="1"/>
          </p:cNvSpPr>
          <p:nvPr>
            <p:ph type="subTitle" idx="1"/>
          </p:nvPr>
        </p:nvSpPr>
        <p:spPr>
          <a:xfrm>
            <a:off x="1143000" y="3602037"/>
            <a:ext cx="7379414" cy="2696021"/>
          </a:xfrm>
        </p:spPr>
        <p:txBody>
          <a:bodyPr>
            <a:normAutofit/>
          </a:bodyPr>
          <a:lstStyle/>
          <a:p>
            <a:r>
              <a:rPr lang="ru-RU" sz="3500" b="1" dirty="0">
                <a:latin typeface="Consolas" panose="020B0609020204030204" pitchFamily="49" charset="0"/>
              </a:rPr>
              <a:t>1. Основы </a:t>
            </a:r>
            <a:r>
              <a:rPr lang="en-US" sz="3500" b="1" dirty="0">
                <a:latin typeface="Consolas" panose="020B0609020204030204" pitchFamily="49" charset="0"/>
              </a:rPr>
              <a:t>Python</a:t>
            </a:r>
            <a:endParaRPr lang="ru-RU" dirty="0">
              <a:latin typeface="Consolas" panose="020B0609020204030204" pitchFamily="49" charset="0"/>
            </a:endParaRPr>
          </a:p>
          <a:p>
            <a:endParaRPr lang="ru-RU" dirty="0">
              <a:latin typeface="Consolas" panose="020B0609020204030204" pitchFamily="49" charset="0"/>
            </a:endParaRPr>
          </a:p>
          <a:p>
            <a:pPr marL="4756150" algn="l">
              <a:tabLst>
                <a:tab pos="4932363" algn="l"/>
              </a:tabLst>
            </a:pPr>
            <a:endParaRPr lang="ru-RU" sz="1600" dirty="0">
              <a:latin typeface="Consolas" panose="020B0609020204030204" pitchFamily="49" charset="0"/>
            </a:endParaRPr>
          </a:p>
          <a:p>
            <a:pPr marL="4756150" algn="l">
              <a:tabLst>
                <a:tab pos="4932363" algn="l"/>
              </a:tabLst>
            </a:pPr>
            <a:endParaRPr lang="ru-RU" sz="1600" dirty="0">
              <a:latin typeface="Consolas" panose="020B0609020204030204" pitchFamily="49" charset="0"/>
            </a:endParaRPr>
          </a:p>
          <a:p>
            <a:pPr marL="4756150" algn="l">
              <a:tabLst>
                <a:tab pos="4932363" algn="l"/>
              </a:tabLst>
            </a:pPr>
            <a:r>
              <a:rPr lang="ru-RU" sz="1600" dirty="0">
                <a:latin typeface="Consolas" panose="020B0609020204030204" pitchFamily="49" charset="0"/>
              </a:rPr>
              <a:t>Кычкин </a:t>
            </a:r>
          </a:p>
          <a:p>
            <a:pPr marL="4756150" algn="l">
              <a:tabLst>
                <a:tab pos="4932363" algn="l"/>
              </a:tabLst>
            </a:pPr>
            <a:r>
              <a:rPr lang="ru-RU" sz="1600" dirty="0">
                <a:latin typeface="Consolas" panose="020B0609020204030204" pitchFamily="49" charset="0"/>
              </a:rPr>
              <a:t>Алексей Владимирович</a:t>
            </a:r>
          </a:p>
        </p:txBody>
      </p:sp>
      <p:pic>
        <p:nvPicPr>
          <p:cNvPr id="8" name="Рисунок 7">
            <a:extLst>
              <a:ext uri="{FF2B5EF4-FFF2-40B4-BE49-F238E27FC236}">
                <a16:creationId xmlns:a16="http://schemas.microsoft.com/office/drawing/2014/main" id="{A1243B4B-A607-4E10-BCF0-C900749816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6926" y="293136"/>
            <a:ext cx="4690149" cy="543576"/>
          </a:xfrm>
          <a:prstGeom prst="rect">
            <a:avLst/>
          </a:prstGeom>
        </p:spPr>
      </p:pic>
      <p:pic>
        <p:nvPicPr>
          <p:cNvPr id="10" name="Рисунок 9">
            <a:extLst>
              <a:ext uri="{FF2B5EF4-FFF2-40B4-BE49-F238E27FC236}">
                <a16:creationId xmlns:a16="http://schemas.microsoft.com/office/drawing/2014/main" id="{7E0C3294-8194-4394-B329-FB9504D915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8745" y="4427999"/>
            <a:ext cx="1216362" cy="1621816"/>
          </a:xfrm>
          <a:prstGeom prst="rect">
            <a:avLst/>
          </a:prstGeom>
        </p:spPr>
      </p:pic>
    </p:spTree>
    <p:extLst>
      <p:ext uri="{BB962C8B-B14F-4D97-AF65-F5344CB8AC3E}">
        <p14:creationId xmlns:p14="http://schemas.microsoft.com/office/powerpoint/2010/main" val="380510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409575" y="1690688"/>
            <a:ext cx="8105775" cy="4638746"/>
          </a:xfrm>
        </p:spPr>
        <p:txBody>
          <a:bodyPr>
            <a:normAutofit fontScale="70000" lnSpcReduction="20000"/>
          </a:bodyPr>
          <a:lstStyle/>
          <a:p>
            <a:r>
              <a:rPr lang="ru-RU" dirty="0">
                <a:latin typeface="Consolas" panose="020B0609020204030204" pitchFamily="49" charset="0"/>
              </a:rPr>
              <a:t>Вещественные числа поддерживают те же операции, что и целые. Однако (из-за представления чисел в компьютере) вещественные числа неточны, и это может привести к ошибкам.</a:t>
            </a:r>
          </a:p>
          <a:p>
            <a:pPr marL="1879600" indent="0">
              <a:buNone/>
            </a:pPr>
            <a:r>
              <a:rPr lang="en-US" dirty="0">
                <a:latin typeface="Consolas" panose="020B0609020204030204" pitchFamily="49" charset="0"/>
              </a:rPr>
              <a:t>&gt;&gt;&gt; c = 150</a:t>
            </a:r>
            <a:endParaRPr lang="ru-RU" dirty="0">
              <a:latin typeface="Consolas" panose="020B0609020204030204" pitchFamily="49" charset="0"/>
            </a:endParaRPr>
          </a:p>
          <a:p>
            <a:pPr marL="1879600" indent="0">
              <a:buNone/>
            </a:pPr>
            <a:r>
              <a:rPr lang="en-US" dirty="0">
                <a:latin typeface="Consolas" panose="020B0609020204030204" pitchFamily="49" charset="0"/>
              </a:rPr>
              <a:t>&gt;&gt;&gt; d = 12.9</a:t>
            </a:r>
          </a:p>
          <a:p>
            <a:pPr marL="1879600" indent="0">
              <a:buNone/>
            </a:pPr>
            <a:r>
              <a:rPr lang="en-US" dirty="0">
                <a:latin typeface="Consolas" panose="020B0609020204030204" pitchFamily="49" charset="0"/>
              </a:rPr>
              <a:t>&gt;&gt;&gt; c + d</a:t>
            </a:r>
          </a:p>
          <a:p>
            <a:pPr marL="1879600" indent="0">
              <a:buNone/>
            </a:pPr>
            <a:r>
              <a:rPr lang="en-US" dirty="0">
                <a:latin typeface="Consolas" panose="020B0609020204030204" pitchFamily="49" charset="0"/>
              </a:rPr>
              <a:t>162.9</a:t>
            </a:r>
          </a:p>
          <a:p>
            <a:pPr marL="1879600" indent="0">
              <a:buNone/>
            </a:pPr>
            <a:r>
              <a:rPr lang="en-US" dirty="0">
                <a:latin typeface="Consolas" panose="020B0609020204030204" pitchFamily="49" charset="0"/>
              </a:rPr>
              <a:t>&gt;&gt;&gt; p = abs(d - c)  </a:t>
            </a:r>
            <a:r>
              <a:rPr lang="en-US" dirty="0">
                <a:solidFill>
                  <a:srgbClr val="00B050"/>
                </a:solidFill>
                <a:latin typeface="Consolas" panose="020B0609020204030204" pitchFamily="49" charset="0"/>
              </a:rPr>
              <a:t># </a:t>
            </a:r>
            <a:r>
              <a:rPr lang="ru-RU" dirty="0">
                <a:solidFill>
                  <a:srgbClr val="00B050"/>
                </a:solidFill>
                <a:latin typeface="Consolas" panose="020B0609020204030204" pitchFamily="49" charset="0"/>
              </a:rPr>
              <a:t>Модуль числа</a:t>
            </a:r>
          </a:p>
          <a:p>
            <a:pPr marL="1879600" indent="0">
              <a:buNone/>
            </a:pPr>
            <a:r>
              <a:rPr lang="ru-RU" dirty="0">
                <a:latin typeface="Consolas" panose="020B0609020204030204" pitchFamily="49" charset="0"/>
              </a:rPr>
              <a:t>&gt;&gt;&gt; </a:t>
            </a:r>
            <a:r>
              <a:rPr lang="en-US" dirty="0">
                <a:latin typeface="Consolas" panose="020B0609020204030204" pitchFamily="49" charset="0"/>
              </a:rPr>
              <a:t>print(p)</a:t>
            </a:r>
          </a:p>
          <a:p>
            <a:pPr marL="1879600" indent="0">
              <a:buNone/>
            </a:pPr>
            <a:r>
              <a:rPr lang="en-US" dirty="0">
                <a:latin typeface="Consolas" panose="020B0609020204030204" pitchFamily="49" charset="0"/>
              </a:rPr>
              <a:t>137.1</a:t>
            </a:r>
          </a:p>
          <a:p>
            <a:pPr marL="1879600" indent="0">
              <a:buNone/>
            </a:pPr>
            <a:r>
              <a:rPr lang="en-US" dirty="0">
                <a:latin typeface="Consolas" panose="020B0609020204030204" pitchFamily="49" charset="0"/>
              </a:rPr>
              <a:t>&gt;&gt;&gt; round(p)  </a:t>
            </a:r>
            <a:r>
              <a:rPr lang="en-US" dirty="0">
                <a:solidFill>
                  <a:srgbClr val="00B050"/>
                </a:solidFill>
                <a:latin typeface="Consolas" panose="020B0609020204030204" pitchFamily="49" charset="0"/>
              </a:rPr>
              <a:t># </a:t>
            </a:r>
            <a:r>
              <a:rPr lang="ru-RU" dirty="0">
                <a:solidFill>
                  <a:srgbClr val="00B050"/>
                </a:solidFill>
                <a:latin typeface="Consolas" panose="020B0609020204030204" pitchFamily="49" charset="0"/>
              </a:rPr>
              <a:t>Округление</a:t>
            </a:r>
          </a:p>
          <a:p>
            <a:pPr marL="1879600" indent="0">
              <a:buNone/>
            </a:pPr>
            <a:r>
              <a:rPr lang="ru-RU" dirty="0">
                <a:latin typeface="Consolas" panose="020B0609020204030204" pitchFamily="49" charset="0"/>
              </a:rPr>
              <a:t>137</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10</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FB34617C-C3F3-4039-9F8C-31B949EC1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lstStyle/>
          <a:p>
            <a:r>
              <a:rPr lang="ru-RU" dirty="0">
                <a:latin typeface="Consolas" panose="020B0609020204030204" pitchFamily="49" charset="0"/>
              </a:rPr>
              <a:t>Вещественные числа (</a:t>
            </a:r>
            <a:r>
              <a:rPr lang="en-US" dirty="0">
                <a:latin typeface="Consolas" panose="020B0609020204030204" pitchFamily="49" charset="0"/>
              </a:rPr>
              <a:t>float</a:t>
            </a:r>
            <a:r>
              <a:rPr lang="ru-RU" dirty="0">
                <a:latin typeface="Consolas" panose="020B0609020204030204" pitchFamily="49" charset="0"/>
              </a:rPr>
              <a:t>)</a:t>
            </a:r>
          </a:p>
        </p:txBody>
      </p:sp>
    </p:spTree>
    <p:extLst>
      <p:ext uri="{BB962C8B-B14F-4D97-AF65-F5344CB8AC3E}">
        <p14:creationId xmlns:p14="http://schemas.microsoft.com/office/powerpoint/2010/main" val="178921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fontScale="90000"/>
          </a:bodyPr>
          <a:lstStyle/>
          <a:p>
            <a:r>
              <a:rPr lang="ru-RU" dirty="0">
                <a:latin typeface="Consolas" panose="020B0609020204030204" pitchFamily="49" charset="0"/>
              </a:rPr>
              <a:t>Строки. Функции и методы строк</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p:txBody>
          <a:bodyPr>
            <a:normAutofit fontScale="77500" lnSpcReduction="20000"/>
          </a:bodyPr>
          <a:lstStyle/>
          <a:p>
            <a:r>
              <a:rPr lang="ru-RU" b="1" dirty="0">
                <a:latin typeface="Consolas" panose="020B0609020204030204" pitchFamily="49" charset="0"/>
              </a:rPr>
              <a:t>Строки в </a:t>
            </a:r>
            <a:r>
              <a:rPr lang="ru-RU" b="1" dirty="0" err="1">
                <a:latin typeface="Consolas" panose="020B0609020204030204" pitchFamily="49" charset="0"/>
              </a:rPr>
              <a:t>Python</a:t>
            </a:r>
            <a:r>
              <a:rPr lang="ru-RU" b="1" dirty="0">
                <a:latin typeface="Consolas" panose="020B0609020204030204" pitchFamily="49" charset="0"/>
              </a:rPr>
              <a:t> </a:t>
            </a:r>
            <a:r>
              <a:rPr lang="ru-RU" dirty="0">
                <a:latin typeface="Consolas" panose="020B0609020204030204" pitchFamily="49" charset="0"/>
              </a:rPr>
              <a:t>- упорядоченные последовательности символов, используемые для хранения и представления текстовой информации, поэтому с помощью строк можно работать со всем, что может быть представлено в текстовой форме.</a:t>
            </a:r>
          </a:p>
          <a:p>
            <a:pPr marL="0" indent="0" algn="ctr">
              <a:buNone/>
            </a:pPr>
            <a:r>
              <a:rPr lang="en-US" dirty="0">
                <a:latin typeface="Consolas" panose="020B0609020204030204" pitchFamily="49" charset="0"/>
              </a:rPr>
              <a:t>S = '</a:t>
            </a:r>
            <a:r>
              <a:rPr lang="en-US" dirty="0" err="1">
                <a:latin typeface="Consolas" panose="020B0609020204030204" pitchFamily="49" charset="0"/>
              </a:rPr>
              <a:t>spam"s</a:t>
            </a:r>
            <a:r>
              <a:rPr lang="en-US" dirty="0">
                <a:latin typeface="Consolas" panose="020B0609020204030204" pitchFamily="49" charset="0"/>
              </a:rPr>
              <a:t>'</a:t>
            </a:r>
          </a:p>
          <a:p>
            <a:pPr marL="0" indent="0" algn="ctr">
              <a:buNone/>
            </a:pPr>
            <a:r>
              <a:rPr lang="en-US" dirty="0">
                <a:latin typeface="Consolas" panose="020B0609020204030204" pitchFamily="49" charset="0"/>
              </a:rPr>
              <a:t>S = "spam's"</a:t>
            </a:r>
            <a:endParaRPr lang="ru-RU" dirty="0">
              <a:latin typeface="Consolas" panose="020B0609020204030204" pitchFamily="49" charset="0"/>
            </a:endParaRPr>
          </a:p>
          <a:p>
            <a:r>
              <a:rPr lang="ru-RU" b="1" dirty="0">
                <a:latin typeface="Consolas" panose="020B0609020204030204" pitchFamily="49" charset="0"/>
              </a:rPr>
              <a:t>Строки в апострофах и в кавычках </a:t>
            </a:r>
            <a:r>
              <a:rPr lang="ru-RU" dirty="0">
                <a:latin typeface="Consolas" panose="020B0609020204030204" pitchFamily="49" charset="0"/>
              </a:rPr>
              <a:t>- одно и то же. Причина наличия двух вариантов в том, чтобы позволить вставлять в литералы строк символы кавычек или апострофов, не используя служебных символов.</a:t>
            </a:r>
          </a:p>
          <a:p>
            <a:endParaRPr lang="ru-RU" dirty="0">
              <a:latin typeface="Consolas" panose="020B0609020204030204" pitchFamily="49" charset="0"/>
            </a:endParaRP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11</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FB34617C-C3F3-4039-9F8C-31B949EC1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3692539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fontScale="90000"/>
          </a:bodyPr>
          <a:lstStyle/>
          <a:p>
            <a:r>
              <a:rPr lang="ru-RU" dirty="0">
                <a:latin typeface="Consolas" panose="020B0609020204030204" pitchFamily="49" charset="0"/>
              </a:rPr>
              <a:t>Строки. Функции и методы строк</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92500" lnSpcReduction="10000"/>
          </a:bodyPr>
          <a:lstStyle/>
          <a:p>
            <a:r>
              <a:rPr lang="ru-RU" b="1" dirty="0">
                <a:latin typeface="Consolas" panose="020B0609020204030204" pitchFamily="49" charset="0"/>
              </a:rPr>
              <a:t>Базовые операции:</a:t>
            </a:r>
          </a:p>
          <a:p>
            <a:pPr lvl="1"/>
            <a:r>
              <a:rPr lang="ru-RU" i="1" dirty="0">
                <a:solidFill>
                  <a:srgbClr val="FF0000"/>
                </a:solidFill>
                <a:latin typeface="Consolas" panose="020B0609020204030204" pitchFamily="49" charset="0"/>
              </a:rPr>
              <a:t>Конкатенация (сложение)</a:t>
            </a:r>
          </a:p>
          <a:p>
            <a:pPr lvl="1"/>
            <a:r>
              <a:rPr lang="ru-RU" dirty="0">
                <a:latin typeface="Consolas" panose="020B0609020204030204" pitchFamily="49" charset="0"/>
              </a:rPr>
              <a:t>Дублирование строки</a:t>
            </a:r>
          </a:p>
          <a:p>
            <a:pPr lvl="1"/>
            <a:r>
              <a:rPr lang="ru-RU" dirty="0">
                <a:latin typeface="Consolas" panose="020B0609020204030204" pitchFamily="49" charset="0"/>
              </a:rPr>
              <a:t>Длина строки</a:t>
            </a:r>
          </a:p>
          <a:p>
            <a:pPr lvl="1"/>
            <a:r>
              <a:rPr lang="ru-RU" dirty="0">
                <a:latin typeface="Consolas" panose="020B0609020204030204" pitchFamily="49" charset="0"/>
              </a:rPr>
              <a:t>Доступ по индексу</a:t>
            </a:r>
          </a:p>
          <a:p>
            <a:pPr lvl="1"/>
            <a:r>
              <a:rPr lang="ru-RU" dirty="0">
                <a:latin typeface="Consolas" panose="020B0609020204030204" pitchFamily="49" charset="0"/>
              </a:rPr>
              <a:t>Извлечение среза</a:t>
            </a: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r>
              <a:rPr lang="ru-RU" dirty="0">
                <a:latin typeface="Consolas" panose="020B0609020204030204" pitchFamily="49" charset="0"/>
              </a:rPr>
              <a:t>и др.</a:t>
            </a:r>
          </a:p>
        </p:txBody>
      </p:sp>
      <p:sp>
        <p:nvSpPr>
          <p:cNvPr id="8" name="Объект 7"/>
          <p:cNvSpPr>
            <a:spLocks noGrp="1"/>
          </p:cNvSpPr>
          <p:nvPr>
            <p:ph sz="half" idx="2"/>
          </p:nvPr>
        </p:nvSpPr>
        <p:spPr/>
        <p:txBody>
          <a:bodyPr>
            <a:normAutofit fontScale="92500" lnSpcReduction="10000"/>
          </a:bodyPr>
          <a:lstStyle/>
          <a:p>
            <a:pPr marL="0" indent="0">
              <a:buNone/>
            </a:pPr>
            <a:r>
              <a:rPr lang="en-US" dirty="0">
                <a:latin typeface="Consolas" panose="020B0609020204030204" pitchFamily="49" charset="0"/>
              </a:rPr>
              <a:t>&gt;&gt;&gt; S1 = '</a:t>
            </a:r>
            <a:r>
              <a:rPr lang="ru-RU" dirty="0">
                <a:latin typeface="Consolas" panose="020B0609020204030204" pitchFamily="49" charset="0"/>
              </a:rPr>
              <a:t>Анализ данных</a:t>
            </a:r>
            <a:r>
              <a:rPr lang="en-US" dirty="0">
                <a:latin typeface="Consolas" panose="020B0609020204030204" pitchFamily="49" charset="0"/>
              </a:rPr>
              <a:t> '</a:t>
            </a:r>
          </a:p>
          <a:p>
            <a:pPr marL="0" indent="0">
              <a:buNone/>
            </a:pPr>
            <a:r>
              <a:rPr lang="en-US" dirty="0">
                <a:latin typeface="Consolas" panose="020B0609020204030204" pitchFamily="49" charset="0"/>
              </a:rPr>
              <a:t>&gt;&gt;&gt; S2 = '</a:t>
            </a:r>
            <a:r>
              <a:rPr lang="ru-RU" dirty="0">
                <a:latin typeface="Consolas" panose="020B0609020204030204" pitchFamily="49" charset="0"/>
              </a:rPr>
              <a:t>в </a:t>
            </a:r>
            <a:r>
              <a:rPr lang="en-US" dirty="0" err="1">
                <a:latin typeface="Consolas" panose="020B0609020204030204" pitchFamily="49" charset="0"/>
              </a:rPr>
              <a:t>IoT</a:t>
            </a:r>
            <a:r>
              <a:rPr lang="en-US" dirty="0">
                <a:latin typeface="Consolas" panose="020B0609020204030204" pitchFamily="49" charset="0"/>
              </a:rPr>
              <a:t>'</a:t>
            </a:r>
          </a:p>
          <a:p>
            <a:pPr marL="0" indent="0">
              <a:buNone/>
            </a:pPr>
            <a:r>
              <a:rPr lang="en-US" dirty="0">
                <a:latin typeface="Consolas" panose="020B0609020204030204" pitchFamily="49" charset="0"/>
              </a:rPr>
              <a:t>&gt;&gt;&gt; print(S1 + S2)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r>
              <a:rPr lang="ru-RU" dirty="0">
                <a:latin typeface="Consolas" panose="020B0609020204030204" pitchFamily="49" charset="0"/>
              </a:rPr>
              <a:t>Анализ данных в </a:t>
            </a:r>
            <a:r>
              <a:rPr lang="en-US" dirty="0" err="1">
                <a:latin typeface="Consolas" panose="020B0609020204030204" pitchFamily="49" charset="0"/>
              </a:rPr>
              <a:t>IoT</a:t>
            </a:r>
            <a:r>
              <a:rPr lang="en-US" dirty="0">
                <a:latin typeface="Consolas" panose="020B0609020204030204" pitchFamily="49" charset="0"/>
              </a:rPr>
              <a:t>'</a:t>
            </a:r>
            <a:endParaRPr lang="ru-RU" dirty="0"/>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12</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FB34617C-C3F3-4039-9F8C-31B949EC1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367611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fontScale="90000"/>
          </a:bodyPr>
          <a:lstStyle/>
          <a:p>
            <a:r>
              <a:rPr lang="ru-RU" dirty="0">
                <a:latin typeface="Consolas" panose="020B0609020204030204" pitchFamily="49" charset="0"/>
              </a:rPr>
              <a:t>Строки. Функции и методы строк</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92500" lnSpcReduction="10000"/>
          </a:bodyPr>
          <a:lstStyle/>
          <a:p>
            <a:r>
              <a:rPr lang="ru-RU" b="1" dirty="0">
                <a:latin typeface="Consolas" panose="020B0609020204030204" pitchFamily="49" charset="0"/>
              </a:rPr>
              <a:t>Базовые операции:</a:t>
            </a:r>
          </a:p>
          <a:p>
            <a:pPr lvl="1"/>
            <a:r>
              <a:rPr lang="ru-RU" dirty="0">
                <a:latin typeface="Consolas" panose="020B0609020204030204" pitchFamily="49" charset="0"/>
              </a:rPr>
              <a:t>Конкатенация (сложение)</a:t>
            </a:r>
          </a:p>
          <a:p>
            <a:pPr lvl="1"/>
            <a:r>
              <a:rPr lang="ru-RU" i="1" dirty="0">
                <a:solidFill>
                  <a:srgbClr val="FF0000"/>
                </a:solidFill>
                <a:latin typeface="Consolas" panose="020B0609020204030204" pitchFamily="49" charset="0"/>
              </a:rPr>
              <a:t>Дублирование строки</a:t>
            </a:r>
          </a:p>
          <a:p>
            <a:pPr lvl="1"/>
            <a:r>
              <a:rPr lang="ru-RU" dirty="0">
                <a:latin typeface="Consolas" panose="020B0609020204030204" pitchFamily="49" charset="0"/>
              </a:rPr>
              <a:t>Длина строки</a:t>
            </a:r>
          </a:p>
          <a:p>
            <a:pPr lvl="1"/>
            <a:r>
              <a:rPr lang="ru-RU" dirty="0">
                <a:latin typeface="Consolas" panose="020B0609020204030204" pitchFamily="49" charset="0"/>
              </a:rPr>
              <a:t>Доступ по индексу</a:t>
            </a:r>
          </a:p>
          <a:p>
            <a:pPr lvl="1"/>
            <a:r>
              <a:rPr lang="ru-RU" dirty="0">
                <a:latin typeface="Consolas" panose="020B0609020204030204" pitchFamily="49" charset="0"/>
              </a:rPr>
              <a:t>Извлечение среза</a:t>
            </a: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r>
              <a:rPr lang="ru-RU" dirty="0">
                <a:latin typeface="Consolas" panose="020B0609020204030204" pitchFamily="49" charset="0"/>
              </a:rPr>
              <a:t>и др.</a:t>
            </a:r>
          </a:p>
        </p:txBody>
      </p:sp>
      <p:sp>
        <p:nvSpPr>
          <p:cNvPr id="8" name="Объект 7"/>
          <p:cNvSpPr>
            <a:spLocks noGrp="1"/>
          </p:cNvSpPr>
          <p:nvPr>
            <p:ph sz="half" idx="2"/>
          </p:nvPr>
        </p:nvSpPr>
        <p:spPr/>
        <p:txBody>
          <a:bodyPr>
            <a:normAutofit fontScale="92500" lnSpcReduction="10000"/>
          </a:bodyPr>
          <a:lstStyle/>
          <a:p>
            <a:pPr marL="0" indent="0">
              <a:buNone/>
            </a:pPr>
            <a:r>
              <a:rPr lang="en-US" dirty="0">
                <a:latin typeface="Consolas" panose="020B0609020204030204" pitchFamily="49" charset="0"/>
              </a:rPr>
              <a:t>&gt;&gt;&gt; print('</a:t>
            </a:r>
            <a:r>
              <a:rPr lang="en-US" dirty="0" err="1">
                <a:latin typeface="Consolas" panose="020B0609020204030204" pitchFamily="49" charset="0"/>
              </a:rPr>
              <a:t>IoT</a:t>
            </a:r>
            <a:r>
              <a:rPr lang="en-US" dirty="0">
                <a:latin typeface="Consolas" panose="020B0609020204030204" pitchFamily="49" charset="0"/>
              </a:rPr>
              <a:t>' * 3)</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IoTIoTIoT</a:t>
            </a:r>
            <a:endParaRPr lang="ru-RU" dirty="0"/>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13</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FB34617C-C3F3-4039-9F8C-31B949EC1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138603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fontScale="90000"/>
          </a:bodyPr>
          <a:lstStyle/>
          <a:p>
            <a:r>
              <a:rPr lang="ru-RU" dirty="0">
                <a:latin typeface="Consolas" panose="020B0609020204030204" pitchFamily="49" charset="0"/>
              </a:rPr>
              <a:t>Строки. Функции и методы строк</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92500" lnSpcReduction="10000"/>
          </a:bodyPr>
          <a:lstStyle/>
          <a:p>
            <a:r>
              <a:rPr lang="ru-RU" b="1" dirty="0">
                <a:latin typeface="Consolas" panose="020B0609020204030204" pitchFamily="49" charset="0"/>
              </a:rPr>
              <a:t>Базовые операции:</a:t>
            </a:r>
          </a:p>
          <a:p>
            <a:pPr lvl="1"/>
            <a:r>
              <a:rPr lang="ru-RU" dirty="0">
                <a:latin typeface="Consolas" panose="020B0609020204030204" pitchFamily="49" charset="0"/>
              </a:rPr>
              <a:t>Конкатенация (сложение)</a:t>
            </a:r>
          </a:p>
          <a:p>
            <a:pPr lvl="1"/>
            <a:r>
              <a:rPr lang="ru-RU" dirty="0">
                <a:latin typeface="Consolas" panose="020B0609020204030204" pitchFamily="49" charset="0"/>
              </a:rPr>
              <a:t>Дублирование строки</a:t>
            </a:r>
          </a:p>
          <a:p>
            <a:pPr lvl="1"/>
            <a:r>
              <a:rPr lang="ru-RU" i="1" dirty="0">
                <a:solidFill>
                  <a:srgbClr val="FF0000"/>
                </a:solidFill>
                <a:latin typeface="Consolas" panose="020B0609020204030204" pitchFamily="49" charset="0"/>
              </a:rPr>
              <a:t>Длина строки</a:t>
            </a:r>
          </a:p>
          <a:p>
            <a:pPr lvl="1"/>
            <a:r>
              <a:rPr lang="ru-RU" dirty="0">
                <a:latin typeface="Consolas" panose="020B0609020204030204" pitchFamily="49" charset="0"/>
              </a:rPr>
              <a:t>Доступ по индексу</a:t>
            </a:r>
          </a:p>
          <a:p>
            <a:pPr lvl="1"/>
            <a:r>
              <a:rPr lang="ru-RU" dirty="0">
                <a:latin typeface="Consolas" panose="020B0609020204030204" pitchFamily="49" charset="0"/>
              </a:rPr>
              <a:t>Извлечение среза</a:t>
            </a: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r>
              <a:rPr lang="ru-RU" dirty="0">
                <a:latin typeface="Consolas" panose="020B0609020204030204" pitchFamily="49" charset="0"/>
              </a:rPr>
              <a:t>и др.</a:t>
            </a:r>
          </a:p>
        </p:txBody>
      </p:sp>
      <p:sp>
        <p:nvSpPr>
          <p:cNvPr id="8" name="Объект 7"/>
          <p:cNvSpPr>
            <a:spLocks noGrp="1"/>
          </p:cNvSpPr>
          <p:nvPr>
            <p:ph sz="half" idx="2"/>
          </p:nvPr>
        </p:nvSpPr>
        <p:spPr/>
        <p:txBody>
          <a:bodyPr>
            <a:normAutofit fontScale="92500" lnSpcReduction="10000"/>
          </a:bodyPr>
          <a:lstStyle/>
          <a:p>
            <a:pPr marL="0" indent="0">
              <a:buNone/>
            </a:pPr>
            <a:r>
              <a:rPr lang="en-US" dirty="0">
                <a:latin typeface="Consolas" panose="020B0609020204030204" pitchFamily="49" charset="0"/>
              </a:rPr>
              <a:t>&gt;&gt;&gt; </a:t>
            </a:r>
            <a:r>
              <a:rPr lang="en-US" dirty="0" err="1">
                <a:latin typeface="Consolas" panose="020B0609020204030204" pitchFamily="49" charset="0"/>
              </a:rPr>
              <a:t>len</a:t>
            </a:r>
            <a:r>
              <a:rPr lang="en-US" dirty="0">
                <a:latin typeface="Consolas" panose="020B0609020204030204" pitchFamily="49" charset="0"/>
              </a:rPr>
              <a:t>('</a:t>
            </a:r>
            <a:r>
              <a:rPr lang="ru-RU" dirty="0">
                <a:latin typeface="Consolas" panose="020B0609020204030204" pitchFamily="49" charset="0"/>
              </a:rPr>
              <a:t>Анализ данных в </a:t>
            </a:r>
            <a:r>
              <a:rPr lang="ru-RU" dirty="0" err="1">
                <a:latin typeface="Consolas" panose="020B0609020204030204" pitchFamily="49" charset="0"/>
              </a:rPr>
              <a:t>IoT</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ru-RU" dirty="0">
                <a:latin typeface="Consolas" panose="020B0609020204030204" pitchFamily="49" charset="0"/>
              </a:rPr>
              <a:t>19</a:t>
            </a:r>
          </a:p>
          <a:p>
            <a:endParaRPr lang="ru-RU" dirty="0"/>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14</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FB34617C-C3F3-4039-9F8C-31B949EC1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273458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fontScale="90000"/>
          </a:bodyPr>
          <a:lstStyle/>
          <a:p>
            <a:r>
              <a:rPr lang="ru-RU" dirty="0">
                <a:latin typeface="Consolas" panose="020B0609020204030204" pitchFamily="49" charset="0"/>
              </a:rPr>
              <a:t>Строки. Функции и методы строк</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92500" lnSpcReduction="10000"/>
          </a:bodyPr>
          <a:lstStyle/>
          <a:p>
            <a:r>
              <a:rPr lang="ru-RU" b="1" dirty="0">
                <a:latin typeface="Consolas" panose="020B0609020204030204" pitchFamily="49" charset="0"/>
              </a:rPr>
              <a:t>Базовые операции:</a:t>
            </a:r>
          </a:p>
          <a:p>
            <a:pPr lvl="1"/>
            <a:r>
              <a:rPr lang="ru-RU" dirty="0">
                <a:latin typeface="Consolas" panose="020B0609020204030204" pitchFamily="49" charset="0"/>
              </a:rPr>
              <a:t>Конкатенация (сложение)</a:t>
            </a:r>
          </a:p>
          <a:p>
            <a:pPr lvl="1"/>
            <a:r>
              <a:rPr lang="ru-RU" dirty="0">
                <a:latin typeface="Consolas" panose="020B0609020204030204" pitchFamily="49" charset="0"/>
              </a:rPr>
              <a:t>Дублирование строки</a:t>
            </a:r>
          </a:p>
          <a:p>
            <a:pPr lvl="1"/>
            <a:r>
              <a:rPr lang="ru-RU" dirty="0">
                <a:latin typeface="Consolas" panose="020B0609020204030204" pitchFamily="49" charset="0"/>
              </a:rPr>
              <a:t>Длина строки</a:t>
            </a:r>
          </a:p>
          <a:p>
            <a:pPr lvl="1"/>
            <a:r>
              <a:rPr lang="ru-RU" i="1" dirty="0">
                <a:solidFill>
                  <a:srgbClr val="FF0000"/>
                </a:solidFill>
                <a:latin typeface="Consolas" panose="020B0609020204030204" pitchFamily="49" charset="0"/>
              </a:rPr>
              <a:t>Доступ по индексу</a:t>
            </a:r>
          </a:p>
          <a:p>
            <a:pPr lvl="1"/>
            <a:r>
              <a:rPr lang="ru-RU" dirty="0">
                <a:latin typeface="Consolas" panose="020B0609020204030204" pitchFamily="49" charset="0"/>
              </a:rPr>
              <a:t>Извлечение среза</a:t>
            </a: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r>
              <a:rPr lang="ru-RU" dirty="0">
                <a:latin typeface="Consolas" panose="020B0609020204030204" pitchFamily="49" charset="0"/>
              </a:rPr>
              <a:t>и др.</a:t>
            </a:r>
          </a:p>
        </p:txBody>
      </p:sp>
      <p:sp>
        <p:nvSpPr>
          <p:cNvPr id="8" name="Объект 7"/>
          <p:cNvSpPr>
            <a:spLocks noGrp="1"/>
          </p:cNvSpPr>
          <p:nvPr>
            <p:ph sz="half" idx="2"/>
          </p:nvPr>
        </p:nvSpPr>
        <p:spPr/>
        <p:txBody>
          <a:bodyPr>
            <a:normAutofit fontScale="92500" lnSpcReduction="10000"/>
          </a:bodyPr>
          <a:lstStyle/>
          <a:p>
            <a:pPr marL="0" indent="0">
              <a:buNone/>
            </a:pPr>
            <a:r>
              <a:rPr lang="en-US" dirty="0">
                <a:latin typeface="Consolas" panose="020B0609020204030204" pitchFamily="49" charset="0"/>
              </a:rPr>
              <a:t>&gt;&gt;&gt; S</a:t>
            </a:r>
            <a:r>
              <a:rPr lang="ru-RU" dirty="0">
                <a:latin typeface="Consolas" panose="020B0609020204030204" pitchFamily="49" charset="0"/>
              </a:rPr>
              <a:t>="Анализ данных в </a:t>
            </a:r>
            <a:r>
              <a:rPr lang="ru-RU" dirty="0" err="1">
                <a:latin typeface="Consolas" panose="020B0609020204030204" pitchFamily="49" charset="0"/>
              </a:rPr>
              <a:t>IoT</a:t>
            </a:r>
            <a:r>
              <a:rPr lang="ru-RU" dirty="0">
                <a:latin typeface="Consolas" panose="020B0609020204030204" pitchFamily="49" charset="0"/>
              </a:rPr>
              <a:t>"</a:t>
            </a:r>
          </a:p>
          <a:p>
            <a:pPr marL="0" indent="0">
              <a:buNone/>
            </a:pPr>
            <a:r>
              <a:rPr lang="en-US" dirty="0">
                <a:latin typeface="Consolas" panose="020B0609020204030204" pitchFamily="49" charset="0"/>
              </a:rPr>
              <a:t>&gt;&gt;&gt;print(S[0])</a:t>
            </a:r>
          </a:p>
          <a:p>
            <a:pPr marL="0" indent="0">
              <a:buNone/>
            </a:pPr>
            <a:r>
              <a:rPr lang="en-US" dirty="0">
                <a:latin typeface="Consolas" panose="020B0609020204030204" pitchFamily="49" charset="0"/>
              </a:rPr>
              <a:t>'</a:t>
            </a:r>
            <a:r>
              <a:rPr lang="ru-RU" dirty="0">
                <a:latin typeface="Consolas" panose="020B0609020204030204" pitchFamily="49" charset="0"/>
              </a:rPr>
              <a:t>А</a:t>
            </a:r>
            <a:r>
              <a:rPr lang="en-US" dirty="0">
                <a:latin typeface="Consolas" panose="020B0609020204030204" pitchFamily="49" charset="0"/>
              </a:rPr>
              <a:t>'</a:t>
            </a:r>
          </a:p>
          <a:p>
            <a:pPr marL="0" indent="0">
              <a:buNone/>
            </a:pPr>
            <a:r>
              <a:rPr lang="en-US" dirty="0">
                <a:latin typeface="Consolas" panose="020B0609020204030204" pitchFamily="49" charset="0"/>
              </a:rPr>
              <a:t>&gt;&gt;&gt; print(S[2]</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'a'</a:t>
            </a:r>
          </a:p>
          <a:p>
            <a:pPr marL="0" indent="0">
              <a:buNone/>
            </a:pPr>
            <a:r>
              <a:rPr lang="en-US" dirty="0">
                <a:latin typeface="Consolas" panose="020B0609020204030204" pitchFamily="49" charset="0"/>
              </a:rPr>
              <a:t>&gt;&gt;&gt;print(S[-2]</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a:t>
            </a:r>
            <a:r>
              <a:rPr lang="ru-RU" dirty="0">
                <a:latin typeface="Consolas" panose="020B0609020204030204" pitchFamily="49" charset="0"/>
              </a:rPr>
              <a:t>о</a:t>
            </a:r>
            <a:r>
              <a:rPr lang="en-US" dirty="0">
                <a:latin typeface="Consolas" panose="020B0609020204030204" pitchFamily="49" charset="0"/>
              </a:rPr>
              <a:t>'</a:t>
            </a:r>
            <a:endParaRPr lang="ru-RU" dirty="0">
              <a:latin typeface="Consolas" panose="020B0609020204030204" pitchFamily="49" charset="0"/>
            </a:endParaRPr>
          </a:p>
          <a:p>
            <a:endParaRPr lang="ru-RU" dirty="0"/>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15</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FB34617C-C3F3-4039-9F8C-31B949EC1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3290350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fontScale="90000"/>
          </a:bodyPr>
          <a:lstStyle/>
          <a:p>
            <a:r>
              <a:rPr lang="ru-RU" dirty="0">
                <a:latin typeface="Consolas" panose="020B0609020204030204" pitchFamily="49" charset="0"/>
              </a:rPr>
              <a:t>Строки. Функции и методы строк</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85000" lnSpcReduction="20000"/>
          </a:bodyPr>
          <a:lstStyle/>
          <a:p>
            <a:r>
              <a:rPr lang="ru-RU" b="1" dirty="0">
                <a:latin typeface="Consolas" panose="020B0609020204030204" pitchFamily="49" charset="0"/>
              </a:rPr>
              <a:t>Базовые операции:</a:t>
            </a:r>
          </a:p>
          <a:p>
            <a:pPr lvl="1"/>
            <a:r>
              <a:rPr lang="ru-RU" sz="2600" dirty="0">
                <a:latin typeface="Consolas" panose="020B0609020204030204" pitchFamily="49" charset="0"/>
              </a:rPr>
              <a:t>Конкатенация (сложение)</a:t>
            </a:r>
          </a:p>
          <a:p>
            <a:pPr lvl="1"/>
            <a:r>
              <a:rPr lang="ru-RU" sz="2600" dirty="0">
                <a:latin typeface="Consolas" panose="020B0609020204030204" pitchFamily="49" charset="0"/>
              </a:rPr>
              <a:t>Дублирование строки</a:t>
            </a:r>
          </a:p>
          <a:p>
            <a:pPr lvl="1"/>
            <a:r>
              <a:rPr lang="ru-RU" sz="2600" dirty="0">
                <a:latin typeface="Consolas" panose="020B0609020204030204" pitchFamily="49" charset="0"/>
              </a:rPr>
              <a:t>Длина строки</a:t>
            </a:r>
          </a:p>
          <a:p>
            <a:pPr lvl="1"/>
            <a:r>
              <a:rPr lang="ru-RU" sz="2600" dirty="0">
                <a:latin typeface="Consolas" panose="020B0609020204030204" pitchFamily="49" charset="0"/>
              </a:rPr>
              <a:t>Доступ по индексу</a:t>
            </a:r>
          </a:p>
          <a:p>
            <a:pPr lvl="1"/>
            <a:r>
              <a:rPr lang="ru-RU" sz="2600" i="1" dirty="0">
                <a:solidFill>
                  <a:srgbClr val="FF0000"/>
                </a:solidFill>
                <a:latin typeface="Consolas" panose="020B0609020204030204" pitchFamily="49" charset="0"/>
              </a:rPr>
              <a:t>Извлечение среза</a:t>
            </a: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endParaRPr lang="ru-RU" dirty="0">
              <a:latin typeface="Consolas" panose="020B0609020204030204" pitchFamily="49" charset="0"/>
            </a:endParaRPr>
          </a:p>
          <a:p>
            <a:pPr marL="457200" lvl="1" indent="0" algn="r">
              <a:buNone/>
            </a:pPr>
            <a:r>
              <a:rPr lang="ru-RU" dirty="0">
                <a:latin typeface="Consolas" panose="020B0609020204030204" pitchFamily="49" charset="0"/>
              </a:rPr>
              <a:t>и др.</a:t>
            </a:r>
          </a:p>
        </p:txBody>
      </p:sp>
      <p:sp>
        <p:nvSpPr>
          <p:cNvPr id="8" name="Объект 7"/>
          <p:cNvSpPr>
            <a:spLocks noGrp="1"/>
          </p:cNvSpPr>
          <p:nvPr>
            <p:ph sz="half" idx="2"/>
          </p:nvPr>
        </p:nvSpPr>
        <p:spPr/>
        <p:txBody>
          <a:bodyPr>
            <a:normAutofit fontScale="85000" lnSpcReduction="20000"/>
          </a:bodyPr>
          <a:lstStyle/>
          <a:p>
            <a:pPr marL="0" indent="0">
              <a:buNone/>
            </a:pPr>
            <a:r>
              <a:rPr lang="pl-PL" dirty="0">
                <a:latin typeface="Consolas" panose="020B0609020204030204" pitchFamily="49" charset="0"/>
              </a:rPr>
              <a:t>&gt;&gt;&gt; s = </a:t>
            </a:r>
            <a:r>
              <a:rPr lang="en-US" dirty="0">
                <a:latin typeface="Consolas" panose="020B0609020204030204" pitchFamily="49" charset="0"/>
              </a:rPr>
              <a:t>'</a:t>
            </a:r>
            <a:r>
              <a:rPr lang="ru-RU" dirty="0">
                <a:latin typeface="Consolas" panose="020B0609020204030204" pitchFamily="49" charset="0"/>
              </a:rPr>
              <a:t>Анализ данных в </a:t>
            </a:r>
            <a:r>
              <a:rPr lang="ru-RU" dirty="0" err="1">
                <a:latin typeface="Consolas" panose="020B0609020204030204" pitchFamily="49" charset="0"/>
              </a:rPr>
              <a:t>IoT</a:t>
            </a:r>
            <a:r>
              <a:rPr lang="en-US" dirty="0">
                <a:latin typeface="Consolas" panose="020B0609020204030204" pitchFamily="49" charset="0"/>
              </a:rPr>
              <a:t>'</a:t>
            </a:r>
            <a:endParaRPr lang="pl-PL" dirty="0">
              <a:latin typeface="Consolas" panose="020B0609020204030204" pitchFamily="49" charset="0"/>
            </a:endParaRPr>
          </a:p>
          <a:p>
            <a:pPr marL="0" indent="0">
              <a:buNone/>
            </a:pPr>
            <a:r>
              <a:rPr lang="pl-PL" dirty="0">
                <a:latin typeface="Consolas" panose="020B0609020204030204" pitchFamily="49" charset="0"/>
              </a:rPr>
              <a:t>&gt;&gt;&gt; print(s[7:13])</a:t>
            </a:r>
          </a:p>
          <a:p>
            <a:pPr marL="0" indent="0">
              <a:buNone/>
            </a:pPr>
            <a:r>
              <a:rPr lang="pl-PL" dirty="0">
                <a:latin typeface="Consolas" panose="020B0609020204030204" pitchFamily="49" charset="0"/>
              </a:rPr>
              <a:t>'</a:t>
            </a:r>
            <a:r>
              <a:rPr lang="ru-RU" dirty="0">
                <a:latin typeface="Consolas" panose="020B0609020204030204" pitchFamily="49" charset="0"/>
              </a:rPr>
              <a:t>данных</a:t>
            </a:r>
            <a:r>
              <a:rPr lang="pl-PL" dirty="0">
                <a:latin typeface="Consolas" panose="020B0609020204030204" pitchFamily="49" charset="0"/>
              </a:rPr>
              <a:t>'</a:t>
            </a:r>
          </a:p>
          <a:p>
            <a:pPr marL="0" indent="0">
              <a:buNone/>
            </a:pPr>
            <a:r>
              <a:rPr lang="pl-PL" dirty="0">
                <a:latin typeface="Consolas" panose="020B0609020204030204" pitchFamily="49" charset="0"/>
              </a:rPr>
              <a:t>&gt;&gt;&gt; print(s[</a:t>
            </a:r>
            <a:r>
              <a:rPr lang="en-US" dirty="0">
                <a:latin typeface="Consolas" panose="020B0609020204030204" pitchFamily="49" charset="0"/>
              </a:rPr>
              <a:t>7</a:t>
            </a:r>
            <a:r>
              <a:rPr lang="pl-PL" dirty="0">
                <a:latin typeface="Consolas" panose="020B0609020204030204" pitchFamily="49" charset="0"/>
              </a:rPr>
              <a:t>:-</a:t>
            </a:r>
            <a:r>
              <a:rPr lang="ru-RU" dirty="0">
                <a:latin typeface="Consolas" panose="020B0609020204030204" pitchFamily="49" charset="0"/>
              </a:rPr>
              <a:t>5</a:t>
            </a:r>
            <a:r>
              <a:rPr lang="pl-PL" dirty="0">
                <a:latin typeface="Consolas" panose="020B0609020204030204" pitchFamily="49" charset="0"/>
              </a:rPr>
              <a:t>])</a:t>
            </a:r>
          </a:p>
          <a:p>
            <a:pPr marL="0" indent="0">
              <a:buNone/>
            </a:pPr>
            <a:r>
              <a:rPr lang="pl-PL" dirty="0">
                <a:latin typeface="Consolas" panose="020B0609020204030204" pitchFamily="49" charset="0"/>
              </a:rPr>
              <a:t>'</a:t>
            </a:r>
            <a:r>
              <a:rPr lang="ru-RU" dirty="0">
                <a:latin typeface="Consolas" panose="020B0609020204030204" pitchFamily="49" charset="0"/>
              </a:rPr>
              <a:t>данных</a:t>
            </a:r>
            <a:r>
              <a:rPr lang="pl-PL" dirty="0">
                <a:latin typeface="Consolas" panose="020B0609020204030204" pitchFamily="49" charset="0"/>
              </a:rPr>
              <a:t>'</a:t>
            </a:r>
          </a:p>
          <a:p>
            <a:pPr marL="0" indent="0">
              <a:buNone/>
            </a:pPr>
            <a:r>
              <a:rPr lang="pl-PL" dirty="0">
                <a:latin typeface="Consolas" panose="020B0609020204030204" pitchFamily="49" charset="0"/>
              </a:rPr>
              <a:t>&gt;&gt;&gt; s[:6]</a:t>
            </a:r>
          </a:p>
          <a:p>
            <a:pPr marL="0" indent="0">
              <a:buNone/>
            </a:pPr>
            <a:r>
              <a:rPr lang="pl-PL" dirty="0">
                <a:latin typeface="Consolas" panose="020B0609020204030204" pitchFamily="49" charset="0"/>
              </a:rPr>
              <a:t>'</a:t>
            </a:r>
            <a:r>
              <a:rPr lang="ru-RU" dirty="0">
                <a:latin typeface="Consolas" panose="020B0609020204030204" pitchFamily="49" charset="0"/>
              </a:rPr>
              <a:t>Анализ</a:t>
            </a:r>
            <a:r>
              <a:rPr lang="pl-PL" dirty="0">
                <a:latin typeface="Consolas" panose="020B0609020204030204" pitchFamily="49" charset="0"/>
              </a:rPr>
              <a:t>'</a:t>
            </a:r>
          </a:p>
          <a:p>
            <a:pPr marL="0" indent="0">
              <a:buNone/>
            </a:pPr>
            <a:r>
              <a:rPr lang="pl-PL" dirty="0">
                <a:latin typeface="Consolas" panose="020B0609020204030204" pitchFamily="49" charset="0"/>
              </a:rPr>
              <a:t>&gt;&gt;&gt; s[</a:t>
            </a:r>
            <a:r>
              <a:rPr lang="en-US" dirty="0">
                <a:latin typeface="Consolas" panose="020B0609020204030204" pitchFamily="49" charset="0"/>
              </a:rPr>
              <a:t>16</a:t>
            </a:r>
            <a:r>
              <a:rPr lang="pl-PL" dirty="0">
                <a:latin typeface="Consolas" panose="020B0609020204030204" pitchFamily="49" charset="0"/>
              </a:rPr>
              <a:t>:]</a:t>
            </a:r>
          </a:p>
          <a:p>
            <a:pPr marL="0" indent="0">
              <a:buNone/>
            </a:pPr>
            <a:r>
              <a:rPr lang="pl-PL" dirty="0">
                <a:latin typeface="Consolas" panose="020B0609020204030204" pitchFamily="49" charset="0"/>
              </a:rPr>
              <a:t>'</a:t>
            </a:r>
            <a:r>
              <a:rPr lang="ru-RU" dirty="0" err="1">
                <a:latin typeface="Consolas" panose="020B0609020204030204" pitchFamily="49" charset="0"/>
              </a:rPr>
              <a:t>IoT</a:t>
            </a:r>
            <a:r>
              <a:rPr lang="pl-PL" dirty="0">
                <a:latin typeface="Consolas" panose="020B0609020204030204" pitchFamily="49" charset="0"/>
              </a:rPr>
              <a:t>'</a:t>
            </a:r>
          </a:p>
          <a:p>
            <a:pPr marL="0" indent="0">
              <a:buNone/>
            </a:pPr>
            <a:r>
              <a:rPr lang="pl-PL" dirty="0">
                <a:latin typeface="Consolas" panose="020B0609020204030204" pitchFamily="49" charset="0"/>
              </a:rPr>
              <a:t>&gt;&gt;&gt; s[:]</a:t>
            </a:r>
          </a:p>
          <a:p>
            <a:pPr marL="0" indent="0">
              <a:buNone/>
            </a:pPr>
            <a:r>
              <a:rPr lang="en-US" dirty="0">
                <a:latin typeface="Consolas" panose="020B0609020204030204" pitchFamily="49" charset="0"/>
              </a:rPr>
              <a:t>'</a:t>
            </a:r>
            <a:r>
              <a:rPr lang="ru-RU" dirty="0">
                <a:latin typeface="Consolas" panose="020B0609020204030204" pitchFamily="49" charset="0"/>
              </a:rPr>
              <a:t>Анализ данных в </a:t>
            </a:r>
            <a:r>
              <a:rPr lang="ru-RU" dirty="0" err="1">
                <a:latin typeface="Consolas" panose="020B0609020204030204" pitchFamily="49" charset="0"/>
              </a:rPr>
              <a:t>IoT</a:t>
            </a:r>
            <a:r>
              <a:rPr lang="en-US" dirty="0">
                <a:latin typeface="Consolas" panose="020B0609020204030204" pitchFamily="49" charset="0"/>
              </a:rPr>
              <a:t>'</a:t>
            </a:r>
            <a:endParaRPr lang="ru-RU" dirty="0"/>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16</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FB34617C-C3F3-4039-9F8C-31B949EC1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144357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fontScale="90000"/>
          </a:bodyPr>
          <a:lstStyle/>
          <a:p>
            <a:r>
              <a:rPr lang="ru-RU" b="1" dirty="0">
                <a:latin typeface="Consolas" panose="020B0609020204030204" pitchFamily="49" charset="0"/>
              </a:rPr>
              <a:t>Синтаксис условного оператора</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a:bodyPr>
          <a:lstStyle/>
          <a:p>
            <a:pPr marL="0" indent="0">
              <a:buNone/>
            </a:pPr>
            <a:r>
              <a:rPr lang="ru-RU" sz="3600" b="1" dirty="0" err="1">
                <a:latin typeface="Consolas" panose="020B0609020204030204" pitchFamily="49" charset="0"/>
              </a:rPr>
              <a:t>if</a:t>
            </a:r>
            <a:r>
              <a:rPr lang="ru-RU" sz="3600" b="1" dirty="0">
                <a:latin typeface="Consolas" panose="020B0609020204030204" pitchFamily="49" charset="0"/>
              </a:rPr>
              <a:t> </a:t>
            </a:r>
            <a:r>
              <a:rPr lang="ru-RU" sz="3600" i="1" dirty="0">
                <a:latin typeface="Consolas" panose="020B0609020204030204" pitchFamily="49" charset="0"/>
              </a:rPr>
              <a:t>&lt;Условие&gt;</a:t>
            </a:r>
            <a:r>
              <a:rPr lang="ru-RU" sz="3600" b="1" dirty="0">
                <a:latin typeface="Consolas" panose="020B0609020204030204" pitchFamily="49" charset="0"/>
              </a:rPr>
              <a:t>: </a:t>
            </a:r>
            <a:br>
              <a:rPr lang="ru-RU" sz="3600" dirty="0">
                <a:latin typeface="Consolas" panose="020B0609020204030204" pitchFamily="49" charset="0"/>
              </a:rPr>
            </a:br>
            <a:r>
              <a:rPr lang="ru-RU" sz="3600" dirty="0">
                <a:latin typeface="Consolas" panose="020B0609020204030204" pitchFamily="49" charset="0"/>
              </a:rPr>
              <a:t>	</a:t>
            </a:r>
            <a:r>
              <a:rPr lang="ru-RU" sz="3600" i="1" dirty="0">
                <a:latin typeface="Consolas" panose="020B0609020204030204" pitchFamily="49" charset="0"/>
              </a:rPr>
              <a:t>&lt;Блок инструкций 1&gt;</a:t>
            </a:r>
          </a:p>
          <a:p>
            <a:pPr marL="0" indent="0">
              <a:buNone/>
            </a:pPr>
            <a:r>
              <a:rPr lang="ru-RU" sz="3600" b="1" dirty="0" err="1">
                <a:latin typeface="Consolas" panose="020B0609020204030204" pitchFamily="49" charset="0"/>
              </a:rPr>
              <a:t>else</a:t>
            </a:r>
            <a:r>
              <a:rPr lang="ru-RU" sz="3600" b="1" dirty="0">
                <a:latin typeface="Consolas" panose="020B0609020204030204" pitchFamily="49" charset="0"/>
              </a:rPr>
              <a:t>:</a:t>
            </a:r>
            <a:r>
              <a:rPr lang="ru-RU" sz="3600" dirty="0">
                <a:latin typeface="Consolas" panose="020B0609020204030204" pitchFamily="49" charset="0"/>
              </a:rPr>
              <a:t> </a:t>
            </a:r>
          </a:p>
          <a:p>
            <a:pPr marL="0" indent="0">
              <a:buNone/>
            </a:pPr>
            <a:r>
              <a:rPr lang="ru-RU" sz="3600" dirty="0">
                <a:latin typeface="Consolas" panose="020B0609020204030204" pitchFamily="49" charset="0"/>
              </a:rPr>
              <a:t>	</a:t>
            </a:r>
            <a:r>
              <a:rPr lang="ru-RU" sz="3600" i="1" dirty="0">
                <a:latin typeface="Consolas" panose="020B0609020204030204" pitchFamily="49" charset="0"/>
              </a:rPr>
              <a:t>&lt;Блок инструкций 2&gt;</a:t>
            </a:r>
          </a:p>
          <a:p>
            <a:pPr marL="0" indent="0">
              <a:buNone/>
            </a:pP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17</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402B41BD-01EA-473B-B637-896419DA055B}"/>
              </a:ext>
            </a:extLst>
          </p:cNvPr>
          <p:cNvSpPr txBox="1">
            <a:spLocks noGrp="1" noChangeArrowheads="1"/>
          </p:cNvSpPr>
          <p:nvPr>
            <p:ph sz="half" idx="2"/>
          </p:nvPr>
        </p:nvSpPr>
        <p:spPr bwMode="auto">
          <a:xfrm>
            <a:off x="4648200" y="1600200"/>
            <a:ext cx="4038600" cy="2505301"/>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800" dirty="0">
                <a:latin typeface="Consolas" panose="020B0609020204030204" pitchFamily="49" charset="0"/>
              </a:rPr>
              <a:t>x = int(input())</a:t>
            </a:r>
            <a:endParaRPr lang="ru-RU" sz="2800" dirty="0">
              <a:latin typeface="Consolas" panose="020B0609020204030204" pitchFamily="49" charset="0"/>
            </a:endParaRPr>
          </a:p>
          <a:p>
            <a:pPr marL="0" lvl="0" indent="0" defTabSz="722313">
              <a:spcBef>
                <a:spcPct val="15000"/>
              </a:spcBef>
              <a:buNone/>
              <a:defRPr/>
            </a:pPr>
            <a:r>
              <a:rPr lang="en-US" sz="2800" dirty="0">
                <a:latin typeface="Consolas" panose="020B0609020204030204" pitchFamily="49" charset="0"/>
              </a:rPr>
              <a:t>if x &gt; 0:</a:t>
            </a:r>
          </a:p>
          <a:p>
            <a:pPr marL="0" lvl="0" indent="0" defTabSz="722313">
              <a:spcBef>
                <a:spcPct val="15000"/>
              </a:spcBef>
              <a:buNone/>
              <a:defRPr/>
            </a:pPr>
            <a:r>
              <a:rPr lang="ru-RU" sz="2800" dirty="0">
                <a:latin typeface="Consolas" panose="020B0609020204030204" pitchFamily="49" charset="0"/>
              </a:rPr>
              <a:t>	</a:t>
            </a:r>
            <a:r>
              <a:rPr lang="en-US" sz="2800" dirty="0">
                <a:latin typeface="Consolas" panose="020B0609020204030204" pitchFamily="49" charset="0"/>
              </a:rPr>
              <a:t>print(x)</a:t>
            </a:r>
          </a:p>
          <a:p>
            <a:pPr marL="0" lvl="0" indent="0" defTabSz="722313">
              <a:spcBef>
                <a:spcPct val="15000"/>
              </a:spcBef>
              <a:buNone/>
              <a:defRPr/>
            </a:pPr>
            <a:r>
              <a:rPr lang="en-US" sz="2800" dirty="0">
                <a:latin typeface="Consolas" panose="020B0609020204030204" pitchFamily="49" charset="0"/>
              </a:rPr>
              <a:t>else:</a:t>
            </a:r>
          </a:p>
          <a:p>
            <a:pPr marL="0" lvl="0" indent="0" defTabSz="722313">
              <a:spcBef>
                <a:spcPct val="15000"/>
              </a:spcBef>
              <a:buNone/>
              <a:defRPr/>
            </a:pPr>
            <a:r>
              <a:rPr lang="ru-RU" sz="2800" dirty="0">
                <a:latin typeface="Consolas" panose="020B0609020204030204" pitchFamily="49" charset="0"/>
              </a:rPr>
              <a:t>	</a:t>
            </a:r>
            <a:r>
              <a:rPr lang="en-US" sz="2800" dirty="0">
                <a:latin typeface="Consolas" panose="020B0609020204030204" pitchFamily="49" charset="0"/>
              </a:rPr>
              <a:t>print(-x)</a:t>
            </a:r>
          </a:p>
        </p:txBody>
      </p:sp>
    </p:spTree>
    <p:extLst>
      <p:ext uri="{BB962C8B-B14F-4D97-AF65-F5344CB8AC3E}">
        <p14:creationId xmlns:p14="http://schemas.microsoft.com/office/powerpoint/2010/main" val="918843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lstStyle/>
          <a:p>
            <a:r>
              <a:rPr lang="ru-RU" b="1" dirty="0">
                <a:latin typeface="Consolas" panose="020B0609020204030204" pitchFamily="49" charset="0"/>
              </a:rPr>
              <a:t>Логические операторы</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70000" lnSpcReduction="20000"/>
          </a:bodyPr>
          <a:lstStyle/>
          <a:p>
            <a:pPr marL="0" indent="0">
              <a:buNone/>
            </a:pPr>
            <a:r>
              <a:rPr lang="ru-RU" sz="3600" dirty="0">
                <a:latin typeface="Consolas" panose="020B0609020204030204" pitchFamily="49" charset="0"/>
              </a:rPr>
              <a:t>Логическое И: </a:t>
            </a:r>
            <a:r>
              <a:rPr lang="ru-RU" sz="3600" b="1" dirty="0" err="1">
                <a:latin typeface="Consolas" panose="020B0609020204030204" pitchFamily="49" charset="0"/>
              </a:rPr>
              <a:t>and</a:t>
            </a:r>
            <a:endParaRPr lang="ru-RU" sz="3600" b="1" dirty="0">
              <a:latin typeface="Consolas" panose="020B0609020204030204" pitchFamily="49" charset="0"/>
            </a:endParaRPr>
          </a:p>
          <a:p>
            <a:pPr marL="0" indent="0">
              <a:buNone/>
            </a:pPr>
            <a:r>
              <a:rPr lang="ru-RU" sz="3600" dirty="0">
                <a:latin typeface="Consolas" panose="020B0609020204030204" pitchFamily="49" charset="0"/>
              </a:rPr>
              <a:t>Логическое ИЛИ: </a:t>
            </a:r>
            <a:r>
              <a:rPr lang="ru-RU" sz="3600" b="1" dirty="0" err="1">
                <a:latin typeface="Consolas" panose="020B0609020204030204" pitchFamily="49" charset="0"/>
              </a:rPr>
              <a:t>or</a:t>
            </a:r>
            <a:endParaRPr lang="ru-RU" sz="3600" b="1" dirty="0">
              <a:latin typeface="Consolas" panose="020B0609020204030204" pitchFamily="49" charset="0"/>
            </a:endParaRPr>
          </a:p>
          <a:p>
            <a:pPr marL="0" indent="0">
              <a:buNone/>
            </a:pPr>
            <a:r>
              <a:rPr lang="ru-RU" sz="3600" dirty="0">
                <a:latin typeface="Consolas" panose="020B0609020204030204" pitchFamily="49" charset="0"/>
              </a:rPr>
              <a:t>Логическое НЕ: </a:t>
            </a:r>
            <a:r>
              <a:rPr lang="ru-RU" sz="3600" b="1" dirty="0" err="1">
                <a:latin typeface="Consolas" panose="020B0609020204030204" pitchFamily="49" charset="0"/>
              </a:rPr>
              <a:t>not</a:t>
            </a:r>
            <a:endParaRPr lang="ru-RU" sz="3600" b="1" dirty="0">
              <a:latin typeface="Consolas" panose="020B0609020204030204" pitchFamily="49" charset="0"/>
            </a:endParaRPr>
          </a:p>
          <a:p>
            <a:pPr marL="0" indent="0">
              <a:buNone/>
            </a:pPr>
            <a:r>
              <a:rPr lang="ru-RU" sz="3600" dirty="0">
                <a:latin typeface="Consolas" panose="020B0609020204030204" pitchFamily="49" charset="0"/>
              </a:rPr>
              <a:t>Больше: </a:t>
            </a:r>
            <a:r>
              <a:rPr lang="ru-RU" sz="3600" b="1" dirty="0">
                <a:latin typeface="Consolas" panose="020B0609020204030204" pitchFamily="49" charset="0"/>
              </a:rPr>
              <a:t>&gt;</a:t>
            </a:r>
          </a:p>
          <a:p>
            <a:pPr marL="0" indent="0">
              <a:buNone/>
            </a:pPr>
            <a:r>
              <a:rPr lang="ru-RU" sz="3600" dirty="0">
                <a:latin typeface="Consolas" panose="020B0609020204030204" pitchFamily="49" charset="0"/>
              </a:rPr>
              <a:t>Меньше: </a:t>
            </a:r>
            <a:r>
              <a:rPr lang="ru-RU" sz="3600" b="1" dirty="0">
                <a:latin typeface="Consolas" panose="020B0609020204030204" pitchFamily="49" charset="0"/>
              </a:rPr>
              <a:t>&lt;</a:t>
            </a:r>
          </a:p>
          <a:p>
            <a:pPr marL="0" indent="0">
              <a:buNone/>
            </a:pPr>
            <a:r>
              <a:rPr lang="ru-RU" sz="3600" dirty="0">
                <a:latin typeface="Consolas" panose="020B0609020204030204" pitchFamily="49" charset="0"/>
              </a:rPr>
              <a:t>Больше или равно: </a:t>
            </a:r>
            <a:r>
              <a:rPr lang="ru-RU" sz="3600" b="1" dirty="0">
                <a:latin typeface="Consolas" panose="020B0609020204030204" pitchFamily="49" charset="0"/>
              </a:rPr>
              <a:t>&gt;=</a:t>
            </a:r>
          </a:p>
          <a:p>
            <a:pPr marL="0" indent="0">
              <a:buNone/>
            </a:pPr>
            <a:r>
              <a:rPr lang="ru-RU" sz="3600" dirty="0">
                <a:latin typeface="Consolas" panose="020B0609020204030204" pitchFamily="49" charset="0"/>
              </a:rPr>
              <a:t>Меньше или равно: </a:t>
            </a:r>
            <a:r>
              <a:rPr lang="ru-RU" sz="3600" b="1" dirty="0">
                <a:latin typeface="Consolas" panose="020B0609020204030204" pitchFamily="49" charset="0"/>
              </a:rPr>
              <a:t>&lt;=</a:t>
            </a:r>
          </a:p>
          <a:p>
            <a:pPr marL="0" indent="0">
              <a:buNone/>
            </a:pPr>
            <a:r>
              <a:rPr lang="ru-RU" sz="3600" dirty="0">
                <a:latin typeface="Consolas" panose="020B0609020204030204" pitchFamily="49" charset="0"/>
              </a:rPr>
              <a:t>Равно: </a:t>
            </a:r>
            <a:r>
              <a:rPr lang="ru-RU" sz="3600" b="1" dirty="0">
                <a:latin typeface="Consolas" panose="020B0609020204030204" pitchFamily="49" charset="0"/>
              </a:rPr>
              <a:t>==</a:t>
            </a:r>
          </a:p>
          <a:p>
            <a:pPr marL="0" indent="0">
              <a:buNone/>
            </a:pPr>
            <a:r>
              <a:rPr lang="ru-RU" sz="3600" dirty="0">
                <a:latin typeface="Consolas" panose="020B0609020204030204" pitchFamily="49" charset="0"/>
              </a:rPr>
              <a:t>Не равно: </a:t>
            </a:r>
            <a:r>
              <a:rPr lang="ru-RU" sz="3600" b="1" dirty="0">
                <a:latin typeface="Consolas" panose="020B0609020204030204" pitchFamily="49" charset="0"/>
              </a:rPr>
              <a:t>!=</a:t>
            </a:r>
            <a:r>
              <a:rPr lang="ru-RU" b="1"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18</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402B41BD-01EA-473B-B637-896419DA055B}"/>
              </a:ext>
            </a:extLst>
          </p:cNvPr>
          <p:cNvSpPr txBox="1">
            <a:spLocks noGrp="1" noChangeArrowheads="1"/>
          </p:cNvSpPr>
          <p:nvPr>
            <p:ph sz="half" idx="2"/>
          </p:nvPr>
        </p:nvSpPr>
        <p:spPr bwMode="auto">
          <a:xfrm>
            <a:off x="4648200" y="1600200"/>
            <a:ext cx="4038600" cy="405649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indent="0" defTabSz="722313">
              <a:buNone/>
            </a:pPr>
            <a:r>
              <a:rPr lang="en-US" sz="2800" dirty="0">
                <a:solidFill>
                  <a:prstClr val="black"/>
                </a:solidFill>
                <a:latin typeface="Consolas" panose="020B0609020204030204" pitchFamily="49" charset="0"/>
              </a:rPr>
              <a:t>a = int(input())</a:t>
            </a:r>
          </a:p>
          <a:p>
            <a:pPr marL="0" indent="0" defTabSz="722313">
              <a:buNone/>
            </a:pPr>
            <a:r>
              <a:rPr lang="en-US" sz="2800" dirty="0">
                <a:solidFill>
                  <a:prstClr val="black"/>
                </a:solidFill>
                <a:latin typeface="Consolas" panose="020B0609020204030204" pitchFamily="49" charset="0"/>
              </a:rPr>
              <a:t>b = int(input())</a:t>
            </a:r>
          </a:p>
          <a:p>
            <a:pPr marL="0" indent="0" defTabSz="722313">
              <a:buNone/>
            </a:pPr>
            <a:r>
              <a:rPr lang="en-US" sz="2800" dirty="0">
                <a:solidFill>
                  <a:prstClr val="black"/>
                </a:solidFill>
                <a:latin typeface="Consolas" panose="020B0609020204030204" pitchFamily="49" charset="0"/>
              </a:rPr>
              <a:t>if a % 10 == 0 or b % 10 == 0:</a:t>
            </a:r>
          </a:p>
          <a:p>
            <a:pPr marL="0" indent="0" defTabSz="722313">
              <a:buNone/>
            </a:pPr>
            <a:r>
              <a:rPr lang="ru-RU" sz="2800" dirty="0">
                <a:solidFill>
                  <a:prstClr val="black"/>
                </a:solidFill>
                <a:latin typeface="Consolas" panose="020B0609020204030204" pitchFamily="49" charset="0"/>
              </a:rPr>
              <a:t>	</a:t>
            </a:r>
            <a:r>
              <a:rPr lang="en-US" sz="2800" dirty="0">
                <a:solidFill>
                  <a:prstClr val="black"/>
                </a:solidFill>
                <a:latin typeface="Consolas" panose="020B0609020204030204" pitchFamily="49" charset="0"/>
              </a:rPr>
              <a:t>result = True</a:t>
            </a:r>
          </a:p>
          <a:p>
            <a:pPr marL="0" indent="0" defTabSz="722313">
              <a:buNone/>
            </a:pPr>
            <a:r>
              <a:rPr lang="en-US" sz="2800" dirty="0">
                <a:solidFill>
                  <a:prstClr val="black"/>
                </a:solidFill>
                <a:latin typeface="Consolas" panose="020B0609020204030204" pitchFamily="49" charset="0"/>
              </a:rPr>
              <a:t>else:</a:t>
            </a:r>
          </a:p>
          <a:p>
            <a:pPr marL="0" indent="0" defTabSz="722313">
              <a:buNone/>
            </a:pPr>
            <a:r>
              <a:rPr lang="ru-RU" sz="2800" dirty="0">
                <a:solidFill>
                  <a:prstClr val="black"/>
                </a:solidFill>
                <a:latin typeface="Consolas" panose="020B0609020204030204" pitchFamily="49" charset="0"/>
              </a:rPr>
              <a:t>	</a:t>
            </a:r>
            <a:r>
              <a:rPr lang="en-US" sz="2800" dirty="0">
                <a:solidFill>
                  <a:prstClr val="black"/>
                </a:solidFill>
                <a:latin typeface="Consolas" panose="020B0609020204030204" pitchFamily="49" charset="0"/>
              </a:rPr>
              <a:t>result = False</a:t>
            </a:r>
            <a:endParaRPr lang="ru-RU" sz="2800" dirty="0">
              <a:solidFill>
                <a:prstClr val="black"/>
              </a:solidFill>
              <a:latin typeface="Consolas" panose="020B0609020204030204" pitchFamily="49" charset="0"/>
            </a:endParaRPr>
          </a:p>
          <a:p>
            <a:pPr marL="0" indent="0" defTabSz="722313">
              <a:buNone/>
            </a:pPr>
            <a:r>
              <a:rPr lang="en-US" sz="2800" dirty="0">
                <a:solidFill>
                  <a:prstClr val="black"/>
                </a:solidFill>
                <a:latin typeface="Consolas" panose="020B0609020204030204" pitchFamily="49" charset="0"/>
              </a:rPr>
              <a:t>print(result)</a:t>
            </a:r>
          </a:p>
        </p:txBody>
      </p:sp>
    </p:spTree>
    <p:extLst>
      <p:ext uri="{BB962C8B-B14F-4D97-AF65-F5344CB8AC3E}">
        <p14:creationId xmlns:p14="http://schemas.microsoft.com/office/powerpoint/2010/main" val="413965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fontScale="90000"/>
          </a:bodyPr>
          <a:lstStyle/>
          <a:p>
            <a:r>
              <a:rPr lang="ru-RU" b="1" dirty="0">
                <a:latin typeface="Consolas" panose="020B0609020204030204" pitchFamily="49" charset="0"/>
              </a:rPr>
              <a:t>Каскадный условный оператор</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85000" lnSpcReduction="20000"/>
          </a:bodyPr>
          <a:lstStyle/>
          <a:p>
            <a:pPr marL="0" indent="0">
              <a:buNone/>
            </a:pPr>
            <a:r>
              <a:rPr lang="ru-RU" b="1" dirty="0" err="1">
                <a:latin typeface="Consolas" panose="020B0609020204030204" pitchFamily="49" charset="0"/>
              </a:rPr>
              <a:t>if</a:t>
            </a:r>
            <a:r>
              <a:rPr lang="ru-RU" b="1" dirty="0">
                <a:latin typeface="Consolas" panose="020B0609020204030204" pitchFamily="49" charset="0"/>
              </a:rPr>
              <a:t> </a:t>
            </a:r>
            <a:r>
              <a:rPr lang="ru-RU" i="1" dirty="0">
                <a:latin typeface="Consolas" panose="020B0609020204030204" pitchFamily="49" charset="0"/>
              </a:rPr>
              <a:t>&lt;Условие&gt;</a:t>
            </a:r>
            <a:r>
              <a:rPr lang="ru-RU" b="1" dirty="0">
                <a:latin typeface="Consolas" panose="020B0609020204030204" pitchFamily="49" charset="0"/>
              </a:rPr>
              <a:t>: </a:t>
            </a:r>
            <a:br>
              <a:rPr lang="ru-RU" dirty="0">
                <a:latin typeface="Consolas" panose="020B0609020204030204" pitchFamily="49" charset="0"/>
              </a:rPr>
            </a:br>
            <a:r>
              <a:rPr lang="en-US" dirty="0">
                <a:latin typeface="Consolas" panose="020B0609020204030204" pitchFamily="49" charset="0"/>
              </a:rPr>
              <a:t>	</a:t>
            </a:r>
            <a:r>
              <a:rPr lang="ru-RU" i="1" dirty="0">
                <a:latin typeface="Consolas" panose="020B0609020204030204" pitchFamily="49" charset="0"/>
              </a:rPr>
              <a:t>&lt;Блок инструкций 1&gt;</a:t>
            </a:r>
          </a:p>
          <a:p>
            <a:pPr marL="0" indent="0">
              <a:buNone/>
            </a:pPr>
            <a:r>
              <a:rPr lang="ru-RU" b="1" dirty="0" err="1">
                <a:latin typeface="Consolas" panose="020B0609020204030204" pitchFamily="49" charset="0"/>
              </a:rPr>
              <a:t>elif</a:t>
            </a:r>
            <a:r>
              <a:rPr lang="ru-RU" i="1" dirty="0">
                <a:latin typeface="Consolas" panose="020B0609020204030204" pitchFamily="49" charset="0"/>
              </a:rPr>
              <a:t> &lt;Условие&gt;</a:t>
            </a:r>
            <a:r>
              <a:rPr lang="ru-RU" b="1" dirty="0">
                <a:latin typeface="Consolas" panose="020B0609020204030204" pitchFamily="49" charset="0"/>
              </a:rPr>
              <a:t>: </a:t>
            </a:r>
          </a:p>
          <a:p>
            <a:pPr marL="0" indent="0">
              <a:buNone/>
            </a:pPr>
            <a:r>
              <a:rPr lang="ru-RU" dirty="0">
                <a:latin typeface="Consolas" panose="020B0609020204030204" pitchFamily="49" charset="0"/>
              </a:rPr>
              <a:t>	</a:t>
            </a:r>
            <a:r>
              <a:rPr lang="ru-RU" i="1" dirty="0">
                <a:latin typeface="Consolas" panose="020B0609020204030204" pitchFamily="49" charset="0"/>
              </a:rPr>
              <a:t>&lt;Блок инструкций 2&gt;</a:t>
            </a:r>
          </a:p>
          <a:p>
            <a:pPr marL="0" indent="0">
              <a:buNone/>
            </a:pPr>
            <a:r>
              <a:rPr lang="ru-RU" dirty="0">
                <a:latin typeface="Consolas" panose="020B0609020204030204" pitchFamily="49" charset="0"/>
              </a:rPr>
              <a:t>			</a:t>
            </a:r>
            <a:r>
              <a:rPr lang="ru-RU" b="1" dirty="0">
                <a:latin typeface="Consolas" panose="020B0609020204030204" pitchFamily="49" charset="0"/>
              </a:rPr>
              <a:t>…</a:t>
            </a:r>
          </a:p>
          <a:p>
            <a:pPr marL="0" indent="0">
              <a:buNone/>
            </a:pPr>
            <a:r>
              <a:rPr lang="ru-RU" b="1" dirty="0" err="1">
                <a:latin typeface="Consolas" panose="020B0609020204030204" pitchFamily="49" charset="0"/>
              </a:rPr>
              <a:t>elif</a:t>
            </a:r>
            <a:r>
              <a:rPr lang="ru-RU" i="1" dirty="0">
                <a:latin typeface="Consolas" panose="020B0609020204030204" pitchFamily="49" charset="0"/>
              </a:rPr>
              <a:t> &lt;Условие&gt;</a:t>
            </a:r>
            <a:r>
              <a:rPr lang="ru-RU" b="1" dirty="0">
                <a:latin typeface="Consolas" panose="020B0609020204030204" pitchFamily="49" charset="0"/>
              </a:rPr>
              <a:t>: </a:t>
            </a:r>
          </a:p>
          <a:p>
            <a:pPr marL="0" indent="0">
              <a:buNone/>
            </a:pPr>
            <a:r>
              <a:rPr lang="ru-RU" dirty="0">
                <a:latin typeface="Consolas" panose="020B0609020204030204" pitchFamily="49" charset="0"/>
              </a:rPr>
              <a:t>	</a:t>
            </a:r>
            <a:r>
              <a:rPr lang="ru-RU" i="1" dirty="0">
                <a:latin typeface="Consolas" panose="020B0609020204030204" pitchFamily="49" charset="0"/>
              </a:rPr>
              <a:t>&lt;Блок инструкций n-1&gt;</a:t>
            </a:r>
          </a:p>
          <a:p>
            <a:pPr marL="0" indent="0">
              <a:buNone/>
            </a:pPr>
            <a:r>
              <a:rPr lang="ru-RU" b="1" dirty="0" err="1">
                <a:latin typeface="Consolas" panose="020B0609020204030204" pitchFamily="49" charset="0"/>
              </a:rPr>
              <a:t>else</a:t>
            </a:r>
            <a:r>
              <a:rPr lang="ru-RU" b="1" dirty="0">
                <a:latin typeface="Consolas" panose="020B0609020204030204" pitchFamily="49" charset="0"/>
              </a:rPr>
              <a:t>:</a:t>
            </a:r>
          </a:p>
          <a:p>
            <a:pPr marL="0" indent="0">
              <a:buNone/>
            </a:pPr>
            <a:r>
              <a:rPr lang="ru-RU" dirty="0">
                <a:latin typeface="Consolas" panose="020B0609020204030204" pitchFamily="49" charset="0"/>
              </a:rPr>
              <a:t>	</a:t>
            </a:r>
            <a:r>
              <a:rPr lang="ru-RU" i="1" dirty="0">
                <a:latin typeface="Consolas" panose="020B0609020204030204" pitchFamily="49" charset="0"/>
              </a:rPr>
              <a:t>&lt;Блок инструкций n&gt;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dirty="0">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19</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402B41BD-01EA-473B-B637-896419DA055B}"/>
              </a:ext>
            </a:extLst>
          </p:cNvPr>
          <p:cNvSpPr txBox="1">
            <a:spLocks noGrp="1" noChangeArrowheads="1"/>
          </p:cNvSpPr>
          <p:nvPr>
            <p:ph sz="half" idx="2"/>
          </p:nvPr>
        </p:nvSpPr>
        <p:spPr bwMode="auto">
          <a:xfrm>
            <a:off x="4648200" y="1600200"/>
            <a:ext cx="3795712" cy="5041380"/>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indent="0" defTabSz="722313">
              <a:buNone/>
            </a:pPr>
            <a:r>
              <a:rPr lang="en-US" sz="2400" dirty="0">
                <a:solidFill>
                  <a:prstClr val="black"/>
                </a:solidFill>
                <a:latin typeface="Consolas" panose="020B0609020204030204" pitchFamily="49" charset="0"/>
              </a:rPr>
              <a:t>if x &gt; 0 and y &gt; 0:</a:t>
            </a:r>
          </a:p>
          <a:p>
            <a:pPr marL="0" indent="0" defTabSz="722313">
              <a:buNone/>
            </a:pPr>
            <a:r>
              <a:rPr lang="ru-RU" sz="2400" dirty="0">
                <a:solidFill>
                  <a:prstClr val="black"/>
                </a:solidFill>
                <a:latin typeface="Consolas" panose="020B0609020204030204" pitchFamily="49" charset="0"/>
              </a:rPr>
              <a:t>	</a:t>
            </a:r>
            <a:r>
              <a:rPr lang="en-US" sz="2400" dirty="0">
                <a:solidFill>
                  <a:prstClr val="black"/>
                </a:solidFill>
                <a:latin typeface="Consolas" panose="020B0609020204030204" pitchFamily="49" charset="0"/>
              </a:rPr>
              <a:t>print("</a:t>
            </a:r>
            <a:r>
              <a:rPr lang="ru-RU" sz="2400" dirty="0">
                <a:solidFill>
                  <a:prstClr val="black"/>
                </a:solidFill>
                <a:latin typeface="Consolas" panose="020B0609020204030204" pitchFamily="49" charset="0"/>
              </a:rPr>
              <a:t>Первая четверть")</a:t>
            </a:r>
            <a:endParaRPr lang="en-US" sz="2400" dirty="0">
              <a:solidFill>
                <a:prstClr val="black"/>
              </a:solidFill>
              <a:latin typeface="Consolas" panose="020B0609020204030204" pitchFamily="49" charset="0"/>
            </a:endParaRPr>
          </a:p>
          <a:p>
            <a:pPr marL="0" indent="0" defTabSz="722313">
              <a:buNone/>
            </a:pPr>
            <a:r>
              <a:rPr lang="en-US" sz="2400" dirty="0" err="1">
                <a:solidFill>
                  <a:prstClr val="black"/>
                </a:solidFill>
                <a:latin typeface="Consolas" panose="020B0609020204030204" pitchFamily="49" charset="0"/>
              </a:rPr>
              <a:t>elif</a:t>
            </a:r>
            <a:r>
              <a:rPr lang="en-US" sz="2400" dirty="0">
                <a:solidFill>
                  <a:prstClr val="black"/>
                </a:solidFill>
                <a:latin typeface="Consolas" panose="020B0609020204030204" pitchFamily="49" charset="0"/>
              </a:rPr>
              <a:t> x &gt; 0 and y &lt; 0:</a:t>
            </a:r>
          </a:p>
          <a:p>
            <a:pPr marL="0" indent="0" defTabSz="722313">
              <a:buNone/>
            </a:pPr>
            <a:r>
              <a:rPr lang="ru-RU" sz="2400" dirty="0">
                <a:solidFill>
                  <a:prstClr val="black"/>
                </a:solidFill>
                <a:latin typeface="Consolas" panose="020B0609020204030204" pitchFamily="49" charset="0"/>
              </a:rPr>
              <a:t>	</a:t>
            </a:r>
            <a:r>
              <a:rPr lang="en-US" sz="2400" dirty="0">
                <a:solidFill>
                  <a:prstClr val="black"/>
                </a:solidFill>
                <a:latin typeface="Consolas" panose="020B0609020204030204" pitchFamily="49" charset="0"/>
              </a:rPr>
              <a:t>print("</a:t>
            </a:r>
            <a:r>
              <a:rPr lang="ru-RU" sz="2400" dirty="0">
                <a:solidFill>
                  <a:prstClr val="black"/>
                </a:solidFill>
                <a:latin typeface="Consolas" panose="020B0609020204030204" pitchFamily="49" charset="0"/>
              </a:rPr>
              <a:t>Четвертая четверть")</a:t>
            </a:r>
            <a:endParaRPr lang="en-US" sz="2400" dirty="0">
              <a:solidFill>
                <a:prstClr val="black"/>
              </a:solidFill>
              <a:latin typeface="Consolas" panose="020B0609020204030204" pitchFamily="49" charset="0"/>
            </a:endParaRPr>
          </a:p>
          <a:p>
            <a:pPr marL="0" indent="0" defTabSz="722313">
              <a:buNone/>
            </a:pPr>
            <a:r>
              <a:rPr lang="en-US" sz="2400" dirty="0" err="1">
                <a:solidFill>
                  <a:prstClr val="black"/>
                </a:solidFill>
                <a:latin typeface="Consolas" panose="020B0609020204030204" pitchFamily="49" charset="0"/>
              </a:rPr>
              <a:t>elif</a:t>
            </a:r>
            <a:r>
              <a:rPr lang="en-US" sz="2400" dirty="0">
                <a:solidFill>
                  <a:prstClr val="black"/>
                </a:solidFill>
                <a:latin typeface="Consolas" panose="020B0609020204030204" pitchFamily="49" charset="0"/>
              </a:rPr>
              <a:t> y &gt; 0:</a:t>
            </a:r>
          </a:p>
          <a:p>
            <a:pPr marL="0" indent="0" defTabSz="722313">
              <a:buNone/>
            </a:pPr>
            <a:r>
              <a:rPr lang="ru-RU" sz="2400" dirty="0">
                <a:solidFill>
                  <a:prstClr val="black"/>
                </a:solidFill>
                <a:latin typeface="Consolas" panose="020B0609020204030204" pitchFamily="49" charset="0"/>
              </a:rPr>
              <a:t>	</a:t>
            </a:r>
            <a:r>
              <a:rPr lang="en-US" sz="2400" dirty="0">
                <a:solidFill>
                  <a:prstClr val="black"/>
                </a:solidFill>
                <a:latin typeface="Consolas" panose="020B0609020204030204" pitchFamily="49" charset="0"/>
              </a:rPr>
              <a:t>print("</a:t>
            </a:r>
            <a:r>
              <a:rPr lang="ru-RU" sz="2400" dirty="0">
                <a:solidFill>
                  <a:prstClr val="black"/>
                </a:solidFill>
                <a:latin typeface="Consolas" panose="020B0609020204030204" pitchFamily="49" charset="0"/>
              </a:rPr>
              <a:t>Вторая четверть")</a:t>
            </a:r>
            <a:endParaRPr lang="en-US" sz="2400" dirty="0">
              <a:solidFill>
                <a:prstClr val="black"/>
              </a:solidFill>
              <a:latin typeface="Consolas" panose="020B0609020204030204" pitchFamily="49" charset="0"/>
            </a:endParaRPr>
          </a:p>
          <a:p>
            <a:pPr marL="0" indent="0" defTabSz="722313">
              <a:buNone/>
            </a:pPr>
            <a:r>
              <a:rPr lang="en-US" sz="2400" dirty="0">
                <a:solidFill>
                  <a:prstClr val="black"/>
                </a:solidFill>
                <a:latin typeface="Consolas" panose="020B0609020204030204" pitchFamily="49" charset="0"/>
              </a:rPr>
              <a:t>else:</a:t>
            </a:r>
            <a:endParaRPr lang="ru-RU" sz="2400" dirty="0">
              <a:solidFill>
                <a:prstClr val="black"/>
              </a:solidFill>
              <a:latin typeface="Consolas" panose="020B0609020204030204" pitchFamily="49" charset="0"/>
            </a:endParaRPr>
          </a:p>
          <a:p>
            <a:pPr marL="0" indent="0" defTabSz="722313">
              <a:buNone/>
            </a:pPr>
            <a:r>
              <a:rPr lang="ru-RU" sz="2400" dirty="0">
                <a:solidFill>
                  <a:prstClr val="black"/>
                </a:solidFill>
                <a:latin typeface="Consolas" panose="020B0609020204030204" pitchFamily="49" charset="0"/>
              </a:rPr>
              <a:t>	</a:t>
            </a:r>
            <a:r>
              <a:rPr lang="en-US" sz="2400" dirty="0">
                <a:solidFill>
                  <a:prstClr val="black"/>
                </a:solidFill>
                <a:latin typeface="Consolas" panose="020B0609020204030204" pitchFamily="49" charset="0"/>
              </a:rPr>
              <a:t>print("</a:t>
            </a:r>
            <a:r>
              <a:rPr lang="ru-RU" sz="2400" dirty="0">
                <a:solidFill>
                  <a:prstClr val="black"/>
                </a:solidFill>
                <a:latin typeface="Consolas" panose="020B0609020204030204" pitchFamily="49" charset="0"/>
              </a:rPr>
              <a:t>Третья четверть")</a:t>
            </a:r>
            <a:endParaRPr lang="en-US" sz="2400" dirty="0">
              <a:latin typeface="Consolas" panose="020B0609020204030204" pitchFamily="49" charset="0"/>
            </a:endParaRPr>
          </a:p>
        </p:txBody>
      </p:sp>
    </p:spTree>
    <p:extLst>
      <p:ext uri="{BB962C8B-B14F-4D97-AF65-F5344CB8AC3E}">
        <p14:creationId xmlns:p14="http://schemas.microsoft.com/office/powerpoint/2010/main" val="388825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Языки программирования (топ 10 по версии </a:t>
            </a:r>
            <a:r>
              <a:rPr lang="en-US" dirty="0"/>
              <a:t>IEEE Spectrum)</a:t>
            </a:r>
            <a:endParaRPr lang="ru-RU"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3509" y="1600200"/>
            <a:ext cx="7516981"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56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lstStyle/>
          <a:p>
            <a:r>
              <a:rPr lang="ru-RU" b="1" dirty="0">
                <a:latin typeface="Consolas" panose="020B0609020204030204" pitchFamily="49" charset="0"/>
              </a:rPr>
              <a:t>Синтаксис цикла </a:t>
            </a:r>
            <a:r>
              <a:rPr lang="en-US" b="1" dirty="0">
                <a:latin typeface="Consolas" panose="020B0609020204030204" pitchFamily="49" charset="0"/>
              </a:rPr>
              <a:t>WHILE</a:t>
            </a:r>
            <a:endParaRPr lang="ru-RU" b="1" dirty="0">
              <a:latin typeface="Consolas" panose="020B0609020204030204" pitchFamily="49" charset="0"/>
            </a:endParaRP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a:bodyPr>
          <a:lstStyle/>
          <a:p>
            <a:pPr marL="0" indent="0">
              <a:buNone/>
            </a:pPr>
            <a:r>
              <a:rPr lang="en-US" sz="3600" b="1" dirty="0">
                <a:latin typeface="Consolas" panose="020B0609020204030204" pitchFamily="49" charset="0"/>
              </a:rPr>
              <a:t>while</a:t>
            </a:r>
            <a:r>
              <a:rPr lang="ru-RU" sz="3600" b="1" dirty="0">
                <a:latin typeface="Consolas" panose="020B0609020204030204" pitchFamily="49" charset="0"/>
              </a:rPr>
              <a:t> </a:t>
            </a:r>
            <a:r>
              <a:rPr lang="ru-RU" sz="3600" i="1" dirty="0">
                <a:latin typeface="Consolas" panose="020B0609020204030204" pitchFamily="49" charset="0"/>
              </a:rPr>
              <a:t>&lt;Условие&gt;</a:t>
            </a:r>
            <a:r>
              <a:rPr lang="ru-RU" sz="3600" b="1" dirty="0">
                <a:latin typeface="Consolas" panose="020B0609020204030204" pitchFamily="49" charset="0"/>
              </a:rPr>
              <a:t>: </a:t>
            </a:r>
            <a:br>
              <a:rPr lang="ru-RU" sz="3600" dirty="0">
                <a:latin typeface="Consolas" panose="020B0609020204030204" pitchFamily="49" charset="0"/>
              </a:rPr>
            </a:br>
            <a:r>
              <a:rPr lang="ru-RU" sz="3600" dirty="0">
                <a:latin typeface="Consolas" panose="020B0609020204030204" pitchFamily="49" charset="0"/>
              </a:rPr>
              <a:t>	</a:t>
            </a:r>
            <a:r>
              <a:rPr lang="ru-RU" sz="3600" i="1" dirty="0">
                <a:latin typeface="Consolas" panose="020B0609020204030204" pitchFamily="49" charset="0"/>
              </a:rPr>
              <a:t>&lt;Блок инструкций&gt;</a:t>
            </a:r>
          </a:p>
          <a:p>
            <a:pPr marL="0" indent="0">
              <a:buNone/>
            </a:pPr>
            <a:endParaRPr lang="ru-RU" sz="3600" i="1" dirty="0">
              <a:latin typeface="Consolas" panose="020B0609020204030204" pitchFamily="49" charset="0"/>
            </a:endParaRPr>
          </a:p>
          <a:p>
            <a:pPr marL="0" indent="0">
              <a:buNone/>
            </a:pP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20</a:t>
            </a:fld>
            <a:endParaRPr lang="ru-RU" dirty="0">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402B41BD-01EA-473B-B637-896419DA055B}"/>
              </a:ext>
            </a:extLst>
          </p:cNvPr>
          <p:cNvSpPr txBox="1">
            <a:spLocks noGrp="1" noChangeArrowheads="1"/>
          </p:cNvSpPr>
          <p:nvPr>
            <p:ph sz="half" idx="2"/>
          </p:nvPr>
        </p:nvSpPr>
        <p:spPr bwMode="auto">
          <a:xfrm>
            <a:off x="4648200" y="1600200"/>
            <a:ext cx="4038600" cy="3921073"/>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800" dirty="0">
                <a:latin typeface="Consolas" panose="020B0609020204030204" pitchFamily="49" charset="0"/>
              </a:rPr>
              <a:t>n = int(input())</a:t>
            </a:r>
          </a:p>
          <a:p>
            <a:pPr marL="0" lvl="0" indent="0" defTabSz="722313">
              <a:spcBef>
                <a:spcPct val="15000"/>
              </a:spcBef>
              <a:buNone/>
              <a:defRPr/>
            </a:pPr>
            <a:r>
              <a:rPr lang="en-US" sz="2800" dirty="0">
                <a:latin typeface="Consolas" panose="020B0609020204030204" pitchFamily="49" charset="0"/>
              </a:rPr>
              <a:t>length = 0</a:t>
            </a:r>
          </a:p>
          <a:p>
            <a:pPr marL="0" lvl="0" indent="0" defTabSz="722313">
              <a:spcBef>
                <a:spcPct val="15000"/>
              </a:spcBef>
              <a:buNone/>
              <a:defRPr/>
            </a:pPr>
            <a:r>
              <a:rPr lang="en-US" sz="2800" dirty="0">
                <a:latin typeface="Consolas" panose="020B0609020204030204" pitchFamily="49" charset="0"/>
              </a:rPr>
              <a:t>while n &gt; 0:</a:t>
            </a:r>
          </a:p>
          <a:p>
            <a:pPr marL="0" lvl="0" indent="0" defTabSz="722313">
              <a:spcBef>
                <a:spcPct val="15000"/>
              </a:spcBef>
              <a:buNone/>
              <a:defRPr/>
            </a:pPr>
            <a:r>
              <a:rPr lang="en-US" sz="2800" dirty="0">
                <a:latin typeface="Consolas" panose="020B0609020204030204" pitchFamily="49" charset="0"/>
              </a:rPr>
              <a:t>		n //= 10 </a:t>
            </a:r>
          </a:p>
          <a:p>
            <a:pPr marL="0" lvl="0" indent="0" defTabSz="722313">
              <a:spcBef>
                <a:spcPct val="15000"/>
              </a:spcBef>
              <a:buNone/>
              <a:defRPr/>
            </a:pPr>
            <a:r>
              <a:rPr lang="en-US" sz="2800" dirty="0">
                <a:latin typeface="Consolas" panose="020B0609020204030204" pitchFamily="49" charset="0"/>
              </a:rPr>
              <a:t>		length += 1</a:t>
            </a:r>
          </a:p>
          <a:p>
            <a:pPr marL="0" lvl="0" indent="0" defTabSz="722313">
              <a:spcBef>
                <a:spcPct val="15000"/>
              </a:spcBef>
              <a:buNone/>
              <a:defRPr/>
            </a:pPr>
            <a:r>
              <a:rPr lang="en-US" sz="2800" dirty="0">
                <a:latin typeface="Consolas" panose="020B0609020204030204" pitchFamily="49" charset="0"/>
              </a:rPr>
              <a:t>print(length)</a:t>
            </a:r>
          </a:p>
          <a:p>
            <a:pPr marL="0" lvl="0" indent="0" defTabSz="722313">
              <a:spcBef>
                <a:spcPct val="15000"/>
              </a:spcBef>
              <a:buNone/>
              <a:defRPr/>
            </a:pPr>
            <a:endParaRPr lang="en-US" sz="28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#length = </a:t>
            </a:r>
            <a:r>
              <a:rPr lang="en-US" sz="2400" dirty="0" err="1">
                <a:latin typeface="Consolas" panose="020B0609020204030204" pitchFamily="49" charset="0"/>
              </a:rPr>
              <a:t>len</a:t>
            </a:r>
            <a:r>
              <a:rPr lang="en-US" sz="2400" dirty="0">
                <a:latin typeface="Consolas" panose="020B0609020204030204" pitchFamily="49" charset="0"/>
              </a:rPr>
              <a:t>(str(</a:t>
            </a:r>
            <a:r>
              <a:rPr lang="en-US" sz="2400" dirty="0" err="1">
                <a:latin typeface="Consolas" panose="020B0609020204030204" pitchFamily="49" charset="0"/>
              </a:rPr>
              <a:t>i</a:t>
            </a:r>
            <a:r>
              <a:rPr lang="en-US" sz="2400" dirty="0">
                <a:latin typeface="Consolas" panose="020B0609020204030204" pitchFamily="49" charset="0"/>
              </a:rPr>
              <a:t>))</a:t>
            </a:r>
          </a:p>
        </p:txBody>
      </p:sp>
    </p:spTree>
    <p:extLst>
      <p:ext uri="{BB962C8B-B14F-4D97-AF65-F5344CB8AC3E}">
        <p14:creationId xmlns:p14="http://schemas.microsoft.com/office/powerpoint/2010/main" val="192447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lstStyle/>
          <a:p>
            <a:r>
              <a:rPr lang="ru-RU" b="1" dirty="0">
                <a:latin typeface="Consolas" panose="020B0609020204030204" pitchFamily="49" charset="0"/>
              </a:rPr>
              <a:t>Оператор </a:t>
            </a:r>
            <a:r>
              <a:rPr lang="en-US" b="1" dirty="0">
                <a:latin typeface="Consolas" panose="020B0609020204030204" pitchFamily="49" charset="0"/>
              </a:rPr>
              <a:t>break</a:t>
            </a:r>
            <a:endParaRPr lang="ru-RU" b="1" dirty="0">
              <a:latin typeface="Consolas" panose="020B0609020204030204" pitchFamily="49" charset="0"/>
            </a:endParaRP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628650" y="1825625"/>
            <a:ext cx="4302946" cy="4351338"/>
          </a:xfrm>
        </p:spPr>
        <p:txBody>
          <a:bodyPr>
            <a:normAutofit/>
          </a:bodyPr>
          <a:lstStyle/>
          <a:p>
            <a:r>
              <a:rPr lang="ru-RU" dirty="0">
                <a:latin typeface="Consolas" panose="020B0609020204030204" pitchFamily="49" charset="0"/>
              </a:rPr>
              <a:t>Оператор </a:t>
            </a:r>
            <a:r>
              <a:rPr lang="ru-RU" b="1" dirty="0" err="1">
                <a:latin typeface="Consolas" panose="020B0609020204030204" pitchFamily="49" charset="0"/>
              </a:rPr>
              <a:t>break</a:t>
            </a:r>
            <a:r>
              <a:rPr lang="ru-RU" dirty="0">
                <a:latin typeface="Consolas" panose="020B0609020204030204" pitchFamily="49" charset="0"/>
              </a:rPr>
              <a:t> досрочно прерывает цикл.</a:t>
            </a:r>
          </a:p>
          <a:p>
            <a:pPr marL="0" indent="0">
              <a:buNone/>
            </a:pPr>
            <a:endParaRPr lang="ru-RU" b="1" dirty="0">
              <a:latin typeface="Consolas" panose="020B0609020204030204" pitchFamily="49" charset="0"/>
            </a:endParaRP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21</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8" name="Text Box 7">
            <a:extLst>
              <a:ext uri="{FF2B5EF4-FFF2-40B4-BE49-F238E27FC236}">
                <a16:creationId xmlns:a16="http://schemas.microsoft.com/office/drawing/2014/main" id="{402B41BD-01EA-473B-B637-896419DA055B}"/>
              </a:ext>
            </a:extLst>
          </p:cNvPr>
          <p:cNvSpPr txBox="1">
            <a:spLocks noChangeArrowheads="1"/>
          </p:cNvSpPr>
          <p:nvPr/>
        </p:nvSpPr>
        <p:spPr bwMode="auto">
          <a:xfrm>
            <a:off x="4788024" y="2044684"/>
            <a:ext cx="4248820" cy="452431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indent="-271463" defTabSz="722313"/>
            <a:r>
              <a:rPr lang="en-US" sz="2400" dirty="0">
                <a:solidFill>
                  <a:prstClr val="black"/>
                </a:solidFill>
                <a:latin typeface="Consolas" panose="020B0609020204030204" pitchFamily="49" charset="0"/>
              </a:rPr>
              <a:t>n=</a:t>
            </a:r>
            <a:r>
              <a:rPr lang="en-US" sz="2400" dirty="0" err="1">
                <a:solidFill>
                  <a:prstClr val="black"/>
                </a:solidFill>
                <a:latin typeface="Consolas" panose="020B0609020204030204" pitchFamily="49" charset="0"/>
              </a:rPr>
              <a:t>int</a:t>
            </a:r>
            <a:r>
              <a:rPr lang="en-US" sz="2400" dirty="0">
                <a:solidFill>
                  <a:prstClr val="black"/>
                </a:solidFill>
                <a:latin typeface="Consolas" panose="020B0609020204030204" pitchFamily="49" charset="0"/>
              </a:rPr>
              <a:t>(input("</a:t>
            </a:r>
            <a:r>
              <a:rPr lang="ru-RU" sz="2400" dirty="0">
                <a:solidFill>
                  <a:prstClr val="black"/>
                </a:solidFill>
                <a:latin typeface="Consolas" panose="020B0609020204030204" pitchFamily="49" charset="0"/>
              </a:rPr>
              <a:t>Введите количество чисел"))</a:t>
            </a:r>
          </a:p>
          <a:p>
            <a:pPr marL="271463" indent="-271463" defTabSz="722313"/>
            <a:r>
              <a:rPr lang="en-US" sz="2400" dirty="0" err="1">
                <a:solidFill>
                  <a:prstClr val="black"/>
                </a:solidFill>
                <a:latin typeface="Consolas" panose="020B0609020204030204" pitchFamily="49" charset="0"/>
              </a:rPr>
              <a:t>i</a:t>
            </a:r>
            <a:r>
              <a:rPr lang="en-US" sz="2400" dirty="0">
                <a:solidFill>
                  <a:prstClr val="black"/>
                </a:solidFill>
                <a:latin typeface="Consolas" panose="020B0609020204030204" pitchFamily="49" charset="0"/>
              </a:rPr>
              <a:t>=0</a:t>
            </a:r>
          </a:p>
          <a:p>
            <a:pPr marL="271463" indent="-271463" defTabSz="722313"/>
            <a:r>
              <a:rPr lang="en-US" sz="2400" dirty="0">
                <a:solidFill>
                  <a:prstClr val="black"/>
                </a:solidFill>
                <a:latin typeface="Consolas" panose="020B0609020204030204" pitchFamily="49" charset="0"/>
              </a:rPr>
              <a:t>s=0</a:t>
            </a:r>
          </a:p>
          <a:p>
            <a:pPr marL="271463" indent="-271463" defTabSz="722313"/>
            <a:r>
              <a:rPr lang="en-US" sz="2400" dirty="0">
                <a:solidFill>
                  <a:prstClr val="black"/>
                </a:solidFill>
                <a:latin typeface="Consolas" panose="020B0609020204030204" pitchFamily="49" charset="0"/>
              </a:rPr>
              <a:t>while </a:t>
            </a:r>
            <a:r>
              <a:rPr lang="en-US" sz="2400" dirty="0" err="1">
                <a:solidFill>
                  <a:prstClr val="black"/>
                </a:solidFill>
                <a:latin typeface="Consolas" panose="020B0609020204030204" pitchFamily="49" charset="0"/>
              </a:rPr>
              <a:t>i</a:t>
            </a:r>
            <a:r>
              <a:rPr lang="en-US" sz="2400" dirty="0">
                <a:solidFill>
                  <a:prstClr val="black"/>
                </a:solidFill>
                <a:latin typeface="Consolas" panose="020B0609020204030204" pitchFamily="49" charset="0"/>
              </a:rPr>
              <a:t>&lt;n:</a:t>
            </a:r>
          </a:p>
          <a:p>
            <a:pPr marL="271463" indent="-271463" defTabSz="722313"/>
            <a:r>
              <a:rPr lang="en-US" sz="2400" dirty="0">
                <a:solidFill>
                  <a:prstClr val="black"/>
                </a:solidFill>
                <a:latin typeface="Consolas" panose="020B0609020204030204" pitchFamily="49" charset="0"/>
              </a:rPr>
              <a:t>    x=</a:t>
            </a:r>
            <a:r>
              <a:rPr lang="en-US" sz="2400" dirty="0" err="1">
                <a:solidFill>
                  <a:prstClr val="black"/>
                </a:solidFill>
                <a:latin typeface="Consolas" panose="020B0609020204030204" pitchFamily="49" charset="0"/>
              </a:rPr>
              <a:t>int</a:t>
            </a:r>
            <a:r>
              <a:rPr lang="en-US" sz="2400" dirty="0">
                <a:solidFill>
                  <a:prstClr val="black"/>
                </a:solidFill>
                <a:latin typeface="Consolas" panose="020B0609020204030204" pitchFamily="49" charset="0"/>
              </a:rPr>
              <a:t>(input("</a:t>
            </a:r>
            <a:r>
              <a:rPr lang="ru-RU" sz="2400" dirty="0">
                <a:solidFill>
                  <a:prstClr val="black"/>
                </a:solidFill>
                <a:latin typeface="Consolas" panose="020B0609020204030204" pitchFamily="49" charset="0"/>
              </a:rPr>
              <a:t>Введите число"))</a:t>
            </a:r>
          </a:p>
          <a:p>
            <a:pPr marL="271463" indent="-271463" defTabSz="722313"/>
            <a:r>
              <a:rPr lang="ru-RU"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i</a:t>
            </a:r>
            <a:r>
              <a:rPr lang="en-US" sz="2400" dirty="0">
                <a:solidFill>
                  <a:prstClr val="black"/>
                </a:solidFill>
                <a:latin typeface="Consolas" panose="020B0609020204030204" pitchFamily="49" charset="0"/>
              </a:rPr>
              <a:t>+=1</a:t>
            </a:r>
          </a:p>
          <a:p>
            <a:pPr marL="271463" indent="-271463" defTabSz="722313"/>
            <a:r>
              <a:rPr lang="en-US" sz="2400" dirty="0">
                <a:solidFill>
                  <a:prstClr val="black"/>
                </a:solidFill>
                <a:latin typeface="Consolas" panose="020B0609020204030204" pitchFamily="49" charset="0"/>
              </a:rPr>
              <a:t>    if x==0:</a:t>
            </a:r>
          </a:p>
          <a:p>
            <a:pPr marL="271463" indent="-271463" defTabSz="722313"/>
            <a:r>
              <a:rPr lang="en-US" sz="2400" dirty="0">
                <a:solidFill>
                  <a:prstClr val="black"/>
                </a:solidFill>
                <a:latin typeface="Consolas" panose="020B0609020204030204" pitchFamily="49" charset="0"/>
              </a:rPr>
              <a:t>        break;</a:t>
            </a:r>
          </a:p>
          <a:p>
            <a:pPr marL="271463" indent="-271463" defTabSz="722313"/>
            <a:r>
              <a:rPr lang="en-US" sz="2400" dirty="0">
                <a:solidFill>
                  <a:prstClr val="black"/>
                </a:solidFill>
                <a:latin typeface="Consolas" panose="020B0609020204030204" pitchFamily="49" charset="0"/>
              </a:rPr>
              <a:t>    s=</a:t>
            </a:r>
            <a:r>
              <a:rPr lang="en-US" sz="2400" dirty="0" err="1">
                <a:solidFill>
                  <a:prstClr val="black"/>
                </a:solidFill>
                <a:latin typeface="Consolas" panose="020B0609020204030204" pitchFamily="49" charset="0"/>
              </a:rPr>
              <a:t>s+x</a:t>
            </a:r>
            <a:endParaRPr lang="en-US" sz="2400" dirty="0">
              <a:solidFill>
                <a:prstClr val="black"/>
              </a:solidFill>
              <a:latin typeface="Consolas" panose="020B0609020204030204" pitchFamily="49" charset="0"/>
            </a:endParaRPr>
          </a:p>
          <a:p>
            <a:pPr marL="271463" indent="-271463" defTabSz="722313"/>
            <a:r>
              <a:rPr lang="en-US" sz="2400" dirty="0">
                <a:solidFill>
                  <a:prstClr val="black"/>
                </a:solidFill>
                <a:latin typeface="Consolas" panose="020B0609020204030204" pitchFamily="49" charset="0"/>
              </a:rPr>
              <a:t>print(s)</a:t>
            </a:r>
          </a:p>
        </p:txBody>
      </p:sp>
    </p:spTree>
    <p:extLst>
      <p:ext uri="{BB962C8B-B14F-4D97-AF65-F5344CB8AC3E}">
        <p14:creationId xmlns:p14="http://schemas.microsoft.com/office/powerpoint/2010/main" val="3777084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lstStyle/>
          <a:p>
            <a:r>
              <a:rPr lang="ru-RU" b="1" dirty="0">
                <a:latin typeface="Consolas" panose="020B0609020204030204" pitchFamily="49" charset="0"/>
              </a:rPr>
              <a:t>Оператор </a:t>
            </a:r>
            <a:r>
              <a:rPr lang="en-US" b="1" dirty="0">
                <a:latin typeface="Consolas" panose="020B0609020204030204" pitchFamily="49" charset="0"/>
              </a:rPr>
              <a:t>continue</a:t>
            </a:r>
            <a:endParaRPr lang="ru-RU" b="1" dirty="0">
              <a:latin typeface="Consolas" panose="020B0609020204030204" pitchFamily="49" charset="0"/>
            </a:endParaRP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251520" y="1825625"/>
            <a:ext cx="3816424" cy="4351338"/>
          </a:xfrm>
        </p:spPr>
        <p:txBody>
          <a:bodyPr>
            <a:normAutofit/>
          </a:bodyPr>
          <a:lstStyle/>
          <a:p>
            <a:r>
              <a:rPr lang="ru-RU" dirty="0">
                <a:latin typeface="Consolas" panose="020B0609020204030204" pitchFamily="49" charset="0"/>
              </a:rPr>
              <a:t>Оператор </a:t>
            </a:r>
            <a:r>
              <a:rPr lang="ru-RU" b="1" dirty="0" err="1">
                <a:latin typeface="Consolas" panose="020B0609020204030204" pitchFamily="49" charset="0"/>
              </a:rPr>
              <a:t>continue</a:t>
            </a:r>
            <a:r>
              <a:rPr lang="ru-RU" dirty="0">
                <a:latin typeface="Consolas" panose="020B0609020204030204" pitchFamily="49" charset="0"/>
              </a:rPr>
              <a:t> начинает следующий проход цикла, минуя оставшееся тело цикла.</a:t>
            </a:r>
          </a:p>
          <a:p>
            <a:pPr marL="0" indent="0">
              <a:buNone/>
            </a:pPr>
            <a:endParaRPr lang="ru-RU" b="1" dirty="0">
              <a:latin typeface="Consolas" panose="020B0609020204030204" pitchFamily="49" charset="0"/>
            </a:endParaRP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22</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8" name="Text Box 7">
            <a:extLst>
              <a:ext uri="{FF2B5EF4-FFF2-40B4-BE49-F238E27FC236}">
                <a16:creationId xmlns:a16="http://schemas.microsoft.com/office/drawing/2014/main" id="{402B41BD-01EA-473B-B637-896419DA055B}"/>
              </a:ext>
            </a:extLst>
          </p:cNvPr>
          <p:cNvSpPr txBox="1">
            <a:spLocks noChangeArrowheads="1"/>
          </p:cNvSpPr>
          <p:nvPr/>
        </p:nvSpPr>
        <p:spPr bwMode="auto">
          <a:xfrm>
            <a:off x="4067944" y="2044684"/>
            <a:ext cx="4968900" cy="452431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indent="-271463" defTabSz="722313"/>
            <a:r>
              <a:rPr lang="en-US" sz="2400" dirty="0">
                <a:solidFill>
                  <a:prstClr val="black"/>
                </a:solidFill>
                <a:latin typeface="Consolas" panose="020B0609020204030204" pitchFamily="49" charset="0"/>
              </a:rPr>
              <a:t>n=</a:t>
            </a:r>
            <a:r>
              <a:rPr lang="en-US" sz="2400" dirty="0" err="1">
                <a:solidFill>
                  <a:prstClr val="black"/>
                </a:solidFill>
                <a:latin typeface="Consolas" panose="020B0609020204030204" pitchFamily="49" charset="0"/>
              </a:rPr>
              <a:t>int</a:t>
            </a:r>
            <a:r>
              <a:rPr lang="en-US" sz="2400" dirty="0">
                <a:solidFill>
                  <a:prstClr val="black"/>
                </a:solidFill>
                <a:latin typeface="Consolas" panose="020B0609020204030204" pitchFamily="49" charset="0"/>
              </a:rPr>
              <a:t>(input("</a:t>
            </a:r>
            <a:r>
              <a:rPr lang="ru-RU" sz="2400" dirty="0">
                <a:solidFill>
                  <a:prstClr val="black"/>
                </a:solidFill>
                <a:latin typeface="Consolas" panose="020B0609020204030204" pitchFamily="49" charset="0"/>
              </a:rPr>
              <a:t>Введите количество чисел"))</a:t>
            </a:r>
          </a:p>
          <a:p>
            <a:pPr marL="271463" indent="-271463" defTabSz="722313"/>
            <a:r>
              <a:rPr lang="en-US" sz="2400" dirty="0" err="1">
                <a:solidFill>
                  <a:prstClr val="black"/>
                </a:solidFill>
                <a:latin typeface="Consolas" panose="020B0609020204030204" pitchFamily="49" charset="0"/>
              </a:rPr>
              <a:t>i</a:t>
            </a:r>
            <a:r>
              <a:rPr lang="en-US" sz="2400" dirty="0">
                <a:solidFill>
                  <a:prstClr val="black"/>
                </a:solidFill>
                <a:latin typeface="Consolas" panose="020B0609020204030204" pitchFamily="49" charset="0"/>
              </a:rPr>
              <a:t>=0</a:t>
            </a:r>
          </a:p>
          <a:p>
            <a:pPr marL="271463" indent="-271463" defTabSz="722313"/>
            <a:r>
              <a:rPr lang="en-US" sz="2400" dirty="0">
                <a:solidFill>
                  <a:prstClr val="black"/>
                </a:solidFill>
                <a:latin typeface="Consolas" panose="020B0609020204030204" pitchFamily="49" charset="0"/>
              </a:rPr>
              <a:t>s=0</a:t>
            </a:r>
          </a:p>
          <a:p>
            <a:pPr marL="271463" indent="-271463" defTabSz="722313"/>
            <a:r>
              <a:rPr lang="en-US" sz="2400" dirty="0">
                <a:solidFill>
                  <a:prstClr val="black"/>
                </a:solidFill>
                <a:latin typeface="Consolas" panose="020B0609020204030204" pitchFamily="49" charset="0"/>
              </a:rPr>
              <a:t>while </a:t>
            </a:r>
            <a:r>
              <a:rPr lang="en-US" sz="2400" dirty="0" err="1">
                <a:solidFill>
                  <a:prstClr val="black"/>
                </a:solidFill>
                <a:latin typeface="Consolas" panose="020B0609020204030204" pitchFamily="49" charset="0"/>
              </a:rPr>
              <a:t>i</a:t>
            </a:r>
            <a:r>
              <a:rPr lang="en-US" sz="2400" dirty="0">
                <a:solidFill>
                  <a:prstClr val="black"/>
                </a:solidFill>
                <a:latin typeface="Consolas" panose="020B0609020204030204" pitchFamily="49" charset="0"/>
              </a:rPr>
              <a:t>&lt;n:</a:t>
            </a:r>
          </a:p>
          <a:p>
            <a:pPr marL="271463" indent="-271463" defTabSz="722313"/>
            <a:r>
              <a:rPr lang="en-US" sz="2400" dirty="0">
                <a:solidFill>
                  <a:prstClr val="black"/>
                </a:solidFill>
                <a:latin typeface="Consolas" panose="020B0609020204030204" pitchFamily="49" charset="0"/>
              </a:rPr>
              <a:t>    x=</a:t>
            </a:r>
            <a:r>
              <a:rPr lang="en-US" sz="2400" dirty="0" err="1">
                <a:solidFill>
                  <a:prstClr val="black"/>
                </a:solidFill>
                <a:latin typeface="Consolas" panose="020B0609020204030204" pitchFamily="49" charset="0"/>
              </a:rPr>
              <a:t>int</a:t>
            </a:r>
            <a:r>
              <a:rPr lang="en-US" sz="2400" dirty="0">
                <a:solidFill>
                  <a:prstClr val="black"/>
                </a:solidFill>
                <a:latin typeface="Consolas" panose="020B0609020204030204" pitchFamily="49" charset="0"/>
              </a:rPr>
              <a:t>(input("</a:t>
            </a:r>
            <a:r>
              <a:rPr lang="ru-RU" sz="2400" dirty="0">
                <a:solidFill>
                  <a:prstClr val="black"/>
                </a:solidFill>
                <a:latin typeface="Consolas" panose="020B0609020204030204" pitchFamily="49" charset="0"/>
              </a:rPr>
              <a:t>Введите число"))</a:t>
            </a:r>
          </a:p>
          <a:p>
            <a:pPr marL="271463" indent="-271463" defTabSz="722313"/>
            <a:r>
              <a:rPr lang="ru-RU"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i</a:t>
            </a:r>
            <a:r>
              <a:rPr lang="en-US" sz="2400" dirty="0">
                <a:solidFill>
                  <a:prstClr val="black"/>
                </a:solidFill>
                <a:latin typeface="Consolas" panose="020B0609020204030204" pitchFamily="49" charset="0"/>
              </a:rPr>
              <a:t>+=1</a:t>
            </a:r>
          </a:p>
          <a:p>
            <a:pPr marL="271463" indent="-271463" defTabSz="722313"/>
            <a:r>
              <a:rPr lang="en-US" sz="2400" dirty="0">
                <a:solidFill>
                  <a:prstClr val="black"/>
                </a:solidFill>
                <a:latin typeface="Consolas" panose="020B0609020204030204" pitchFamily="49" charset="0"/>
              </a:rPr>
              <a:t>    if x%2==0:</a:t>
            </a:r>
          </a:p>
          <a:p>
            <a:pPr marL="271463" indent="-271463" defTabSz="722313"/>
            <a:r>
              <a:rPr lang="en-US" sz="2400" dirty="0">
                <a:solidFill>
                  <a:prstClr val="black"/>
                </a:solidFill>
                <a:latin typeface="Consolas" panose="020B0609020204030204" pitchFamily="49" charset="0"/>
              </a:rPr>
              <a:t>        continue;</a:t>
            </a:r>
          </a:p>
          <a:p>
            <a:pPr marL="271463" indent="-271463" defTabSz="722313"/>
            <a:r>
              <a:rPr lang="en-US" sz="2400" dirty="0">
                <a:solidFill>
                  <a:prstClr val="black"/>
                </a:solidFill>
                <a:latin typeface="Consolas" panose="020B0609020204030204" pitchFamily="49" charset="0"/>
              </a:rPr>
              <a:t>    s=</a:t>
            </a:r>
            <a:r>
              <a:rPr lang="en-US" sz="2400" dirty="0" err="1">
                <a:solidFill>
                  <a:prstClr val="black"/>
                </a:solidFill>
                <a:latin typeface="Consolas" panose="020B0609020204030204" pitchFamily="49" charset="0"/>
              </a:rPr>
              <a:t>s+x</a:t>
            </a:r>
            <a:endParaRPr lang="en-US" sz="2400" dirty="0">
              <a:solidFill>
                <a:prstClr val="black"/>
              </a:solidFill>
              <a:latin typeface="Consolas" panose="020B0609020204030204" pitchFamily="49" charset="0"/>
            </a:endParaRPr>
          </a:p>
          <a:p>
            <a:pPr marL="271463" indent="-271463" defTabSz="722313"/>
            <a:r>
              <a:rPr lang="en-US" sz="2400" dirty="0">
                <a:solidFill>
                  <a:prstClr val="black"/>
                </a:solidFill>
                <a:latin typeface="Consolas" panose="020B0609020204030204" pitchFamily="49" charset="0"/>
              </a:rPr>
              <a:t>print(s)</a:t>
            </a:r>
          </a:p>
        </p:txBody>
      </p:sp>
    </p:spTree>
    <p:extLst>
      <p:ext uri="{BB962C8B-B14F-4D97-AF65-F5344CB8AC3E}">
        <p14:creationId xmlns:p14="http://schemas.microsoft.com/office/powerpoint/2010/main" val="982257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a:bodyPr>
          <a:lstStyle/>
          <a:p>
            <a:r>
              <a:rPr lang="ru-RU" b="1" dirty="0">
                <a:latin typeface="Consolas" panose="020B0609020204030204" pitchFamily="49" charset="0"/>
              </a:rPr>
              <a:t>Функции</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a:xfrm>
            <a:off x="179512" y="1600200"/>
            <a:ext cx="2880320" cy="4525963"/>
          </a:xfrm>
        </p:spPr>
        <p:txBody>
          <a:bodyPr>
            <a:normAutofit/>
          </a:bodyPr>
          <a:lstStyle/>
          <a:p>
            <a:pPr marL="0" indent="0">
              <a:buNone/>
            </a:pPr>
            <a:r>
              <a:rPr lang="ru-RU" sz="3200" b="1" dirty="0">
                <a:latin typeface="Consolas" panose="020B0609020204030204" pitchFamily="49" charset="0"/>
              </a:rPr>
              <a:t>Функция </a:t>
            </a:r>
            <a:r>
              <a:rPr lang="ru-RU" sz="3200" dirty="0">
                <a:latin typeface="Consolas" panose="020B0609020204030204" pitchFamily="49" charset="0"/>
              </a:rPr>
              <a:t>– многократно используемый фрагмент программы.</a:t>
            </a:r>
            <a:r>
              <a:rPr lang="ru-RU" sz="3600" dirty="0">
                <a:latin typeface="Consolas" panose="020B0609020204030204" pitchFamily="49" charset="0"/>
              </a:rPr>
              <a:t> </a:t>
            </a:r>
          </a:p>
          <a:p>
            <a:pPr marL="0" indent="0">
              <a:buNone/>
            </a:pP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23</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3131840" y="1600200"/>
            <a:ext cx="5905004" cy="1643527"/>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3200" b="1" dirty="0">
                <a:latin typeface="Consolas" panose="020B0609020204030204" pitchFamily="49" charset="0"/>
              </a:rPr>
              <a:t>def</a:t>
            </a:r>
            <a:r>
              <a:rPr lang="en-US" sz="3200" dirty="0">
                <a:latin typeface="Consolas" panose="020B0609020204030204" pitchFamily="49" charset="0"/>
              </a:rPr>
              <a:t> &lt;</a:t>
            </a:r>
            <a:r>
              <a:rPr lang="ru-RU" sz="3200" dirty="0">
                <a:latin typeface="Consolas" panose="020B0609020204030204" pitchFamily="49" charset="0"/>
              </a:rPr>
              <a:t>название&gt;(</a:t>
            </a:r>
            <a:r>
              <a:rPr lang="en-US" sz="3200" dirty="0">
                <a:latin typeface="Consolas" panose="020B0609020204030204" pitchFamily="49" charset="0"/>
              </a:rPr>
              <a:t>[&lt;</a:t>
            </a:r>
            <a:r>
              <a:rPr lang="ru-RU" sz="3200" dirty="0">
                <a:latin typeface="Consolas" panose="020B0609020204030204" pitchFamily="49" charset="0"/>
              </a:rPr>
              <a:t>параметр</a:t>
            </a:r>
            <a:r>
              <a:rPr lang="en-US" sz="3200" dirty="0">
                <a:latin typeface="Consolas" panose="020B0609020204030204" pitchFamily="49" charset="0"/>
              </a:rPr>
              <a:t>&gt;]</a:t>
            </a:r>
            <a:r>
              <a:rPr lang="ru-RU" sz="3200" dirty="0">
                <a:latin typeface="Consolas" panose="020B0609020204030204" pitchFamily="49" charset="0"/>
              </a:rPr>
              <a:t>)</a:t>
            </a:r>
            <a:r>
              <a:rPr lang="ru-RU" sz="3200" b="1" dirty="0">
                <a:latin typeface="Consolas" panose="020B0609020204030204" pitchFamily="49" charset="0"/>
              </a:rPr>
              <a:t>:</a:t>
            </a:r>
            <a:r>
              <a:rPr lang="ru-RU" sz="3200" dirty="0">
                <a:latin typeface="Consolas" panose="020B0609020204030204" pitchFamily="49" charset="0"/>
              </a:rPr>
              <a:t>    </a:t>
            </a:r>
          </a:p>
          <a:p>
            <a:pPr marL="0" lvl="0" indent="0" defTabSz="722313">
              <a:spcBef>
                <a:spcPct val="15000"/>
              </a:spcBef>
              <a:buNone/>
              <a:defRPr/>
            </a:pPr>
            <a:r>
              <a:rPr lang="ru-RU" sz="3200" dirty="0">
                <a:latin typeface="Consolas" panose="020B0609020204030204" pitchFamily="49" charset="0"/>
              </a:rPr>
              <a:t>		&lt;блок инструкций&gt;</a:t>
            </a:r>
          </a:p>
        </p:txBody>
      </p:sp>
    </p:spTree>
    <p:extLst>
      <p:ext uri="{BB962C8B-B14F-4D97-AF65-F5344CB8AC3E}">
        <p14:creationId xmlns:p14="http://schemas.microsoft.com/office/powerpoint/2010/main" val="2890092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Функции</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713413" y="1820934"/>
            <a:ext cx="4626581" cy="4351338"/>
          </a:xfrm>
        </p:spPr>
        <p:txBody>
          <a:bodyPr>
            <a:normAutofit fontScale="70000" lnSpcReduction="20000"/>
          </a:bodyPr>
          <a:lstStyle/>
          <a:p>
            <a:r>
              <a:rPr lang="ru-RU" sz="3200" dirty="0">
                <a:latin typeface="Consolas" panose="020B0609020204030204" pitchFamily="49" charset="0"/>
              </a:rPr>
              <a:t>Ключевое слово </a:t>
            </a:r>
            <a:r>
              <a:rPr lang="ru-RU" sz="3200" b="1" dirty="0" err="1">
                <a:latin typeface="Consolas" panose="020B0609020204030204" pitchFamily="49" charset="0"/>
              </a:rPr>
              <a:t>return</a:t>
            </a:r>
            <a:r>
              <a:rPr lang="ru-RU" sz="3200" dirty="0">
                <a:latin typeface="Consolas" panose="020B0609020204030204" pitchFamily="49" charset="0"/>
              </a:rPr>
              <a:t> возвращает результат работы функции. </a:t>
            </a:r>
          </a:p>
          <a:p>
            <a:r>
              <a:rPr lang="ru-RU" sz="3200" dirty="0">
                <a:latin typeface="Consolas" panose="020B0609020204030204" pitchFamily="49" charset="0"/>
              </a:rPr>
              <a:t>Функция может возвращать любые типы объектов (переменные, списки, функции), а также произвольное их кол-во.</a:t>
            </a:r>
          </a:p>
          <a:p>
            <a:r>
              <a:rPr lang="ru-RU" sz="3200" dirty="0">
                <a:latin typeface="Consolas" panose="020B0609020204030204" pitchFamily="49" charset="0"/>
              </a:rPr>
              <a:t>Функция может и </a:t>
            </a:r>
            <a:r>
              <a:rPr lang="ru-RU" sz="3200" b="1" dirty="0">
                <a:latin typeface="Consolas" panose="020B0609020204030204" pitchFamily="49" charset="0"/>
              </a:rPr>
              <a:t>не</a:t>
            </a:r>
            <a:r>
              <a:rPr lang="ru-RU" sz="3200" dirty="0">
                <a:latin typeface="Consolas" panose="020B0609020204030204" pitchFamily="49" charset="0"/>
              </a:rPr>
              <a:t> заканчиваться ключевым словом </a:t>
            </a:r>
            <a:r>
              <a:rPr lang="ru-RU" sz="3200" b="1" dirty="0" err="1">
                <a:latin typeface="Consolas" panose="020B0609020204030204" pitchFamily="49" charset="0"/>
              </a:rPr>
              <a:t>return</a:t>
            </a:r>
            <a:r>
              <a:rPr lang="ru-RU" sz="3200" dirty="0">
                <a:latin typeface="Consolas" panose="020B0609020204030204" pitchFamily="49" charset="0"/>
              </a:rPr>
              <a:t>, при этом функция вернет значение </a:t>
            </a:r>
            <a:r>
              <a:rPr lang="ru-RU" sz="3200" b="1" dirty="0" err="1">
                <a:latin typeface="Consolas" panose="020B0609020204030204" pitchFamily="49" charset="0"/>
              </a:rPr>
              <a:t>None</a:t>
            </a:r>
            <a:r>
              <a:rPr lang="ru-RU" sz="3200" dirty="0">
                <a:latin typeface="Consolas" panose="020B0609020204030204" pitchFamily="49" charset="0"/>
              </a:rPr>
              <a:t>.</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24</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9" name="Text Box 7">
            <a:extLst>
              <a:ext uri="{FF2B5EF4-FFF2-40B4-BE49-F238E27FC236}">
                <a16:creationId xmlns:a16="http://schemas.microsoft.com/office/drawing/2014/main" id="{F4F7BA60-A19B-4C8D-AFDD-DEDEC496657B}"/>
              </a:ext>
            </a:extLst>
          </p:cNvPr>
          <p:cNvSpPr txBox="1">
            <a:spLocks noChangeArrowheads="1"/>
          </p:cNvSpPr>
          <p:nvPr/>
        </p:nvSpPr>
        <p:spPr bwMode="auto">
          <a:xfrm>
            <a:off x="5436096" y="2703942"/>
            <a:ext cx="3384376" cy="2585323"/>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lvl="0" indent="-271463" defTabSz="722313">
              <a:spcBef>
                <a:spcPct val="15000"/>
              </a:spcBef>
              <a:defRPr/>
            </a:pPr>
            <a:r>
              <a:rPr lang="en-US" sz="2400" dirty="0">
                <a:latin typeface="Consolas" panose="020B0609020204030204" pitchFamily="49" charset="0"/>
              </a:rPr>
              <a:t>def sum_2(x, y):</a:t>
            </a:r>
          </a:p>
          <a:p>
            <a:pPr marL="271463" lvl="0" indent="-271463" defTabSz="722313">
              <a:spcBef>
                <a:spcPct val="15000"/>
              </a:spcBef>
              <a:defRPr/>
            </a:pPr>
            <a:r>
              <a:rPr lang="en-US" sz="2400" dirty="0">
                <a:latin typeface="Consolas" panose="020B0609020204030204" pitchFamily="49" charset="0"/>
              </a:rPr>
              <a:t>	return x + y</a:t>
            </a:r>
          </a:p>
          <a:p>
            <a:pPr marL="271463" lvl="0" indent="-271463" defTabSz="722313">
              <a:spcBef>
                <a:spcPct val="15000"/>
              </a:spcBef>
              <a:defRPr/>
            </a:pPr>
            <a:endParaRPr lang="en-US" sz="2400" dirty="0">
              <a:latin typeface="Consolas" panose="020B0609020204030204" pitchFamily="49" charset="0"/>
            </a:endParaRPr>
          </a:p>
          <a:p>
            <a:pPr marL="271463" lvl="0" indent="-271463" defTabSz="722313">
              <a:spcBef>
                <a:spcPct val="15000"/>
              </a:spcBef>
              <a:defRPr/>
            </a:pPr>
            <a:r>
              <a:rPr lang="en-US" sz="2400" dirty="0">
                <a:latin typeface="Consolas" panose="020B0609020204030204" pitchFamily="49" charset="0"/>
              </a:rPr>
              <a:t>print(sum_2(1, 10))</a:t>
            </a:r>
            <a:endParaRPr lang="ru-RU" sz="2400" dirty="0">
              <a:latin typeface="Consolas" panose="020B0609020204030204" pitchFamily="49" charset="0"/>
            </a:endParaRPr>
          </a:p>
          <a:p>
            <a:pPr marL="271463" lvl="0" indent="-271463" defTabSz="722313">
              <a:spcBef>
                <a:spcPct val="15000"/>
              </a:spcBef>
              <a:defRPr/>
            </a:pPr>
            <a:endParaRPr lang="en-US" sz="2400" dirty="0">
              <a:latin typeface="Consolas" panose="020B0609020204030204" pitchFamily="49" charset="0"/>
            </a:endParaRPr>
          </a:p>
          <a:p>
            <a:pPr marL="271463" lvl="0" indent="-271463" defTabSz="722313">
              <a:spcBef>
                <a:spcPct val="15000"/>
              </a:spcBef>
              <a:defRPr/>
            </a:pPr>
            <a:r>
              <a:rPr lang="en-US" sz="2400" b="1" dirty="0">
                <a:latin typeface="Consolas" panose="020B0609020204030204" pitchFamily="49" charset="0"/>
              </a:rPr>
              <a:t>#11</a:t>
            </a:r>
          </a:p>
        </p:txBody>
      </p:sp>
    </p:spTree>
    <p:extLst>
      <p:ext uri="{BB962C8B-B14F-4D97-AF65-F5344CB8AC3E}">
        <p14:creationId xmlns:p14="http://schemas.microsoft.com/office/powerpoint/2010/main" val="2120687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Аргументы функций</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395536" y="1916832"/>
            <a:ext cx="4626581" cy="4351338"/>
          </a:xfrm>
        </p:spPr>
        <p:txBody>
          <a:bodyPr>
            <a:normAutofit fontScale="85000" lnSpcReduction="20000"/>
          </a:bodyPr>
          <a:lstStyle/>
          <a:p>
            <a:r>
              <a:rPr lang="ru-RU" sz="3200" dirty="0">
                <a:latin typeface="Consolas" panose="020B0609020204030204" pitchFamily="49" charset="0"/>
              </a:rPr>
              <a:t>Произвольное количество параметров обозначается звездочкой перед аргументом </a:t>
            </a:r>
            <a:r>
              <a:rPr lang="ru-RU" sz="3200" b="1" dirty="0">
                <a:latin typeface="Consolas" panose="020B0609020204030204" pitchFamily="49" charset="0"/>
              </a:rPr>
              <a:t>*</a:t>
            </a:r>
            <a:r>
              <a:rPr lang="ru-RU" sz="3200" b="1" dirty="0" err="1">
                <a:latin typeface="Consolas" panose="020B0609020204030204" pitchFamily="49" charset="0"/>
              </a:rPr>
              <a:t>args</a:t>
            </a:r>
            <a:r>
              <a:rPr lang="ru-RU" sz="3200" dirty="0">
                <a:latin typeface="Consolas" panose="020B0609020204030204" pitchFamily="49" charset="0"/>
              </a:rPr>
              <a:t>.</a:t>
            </a:r>
          </a:p>
          <a:p>
            <a:r>
              <a:rPr lang="ru-RU" sz="3200" dirty="0">
                <a:latin typeface="Consolas" panose="020B0609020204030204" pitchFamily="49" charset="0"/>
              </a:rPr>
              <a:t>Произвольное количество именованных аргументов обозначается двумя звездочками перед аргументом </a:t>
            </a:r>
            <a:r>
              <a:rPr lang="ru-RU" sz="3200" b="1" dirty="0">
                <a:latin typeface="Consolas" panose="020B0609020204030204" pitchFamily="49" charset="0"/>
              </a:rPr>
              <a:t>**</a:t>
            </a:r>
            <a:r>
              <a:rPr lang="ru-RU" sz="3200" b="1" dirty="0" err="1">
                <a:latin typeface="Consolas" panose="020B0609020204030204" pitchFamily="49" charset="0"/>
              </a:rPr>
              <a:t>kwargs</a:t>
            </a:r>
            <a:r>
              <a:rPr lang="ru-RU" sz="3200" dirty="0">
                <a:latin typeface="Consolas" panose="020B0609020204030204" pitchFamily="49" charset="0"/>
              </a:rPr>
              <a:t>.</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25</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9" name="Text Box 7">
            <a:extLst>
              <a:ext uri="{FF2B5EF4-FFF2-40B4-BE49-F238E27FC236}">
                <a16:creationId xmlns:a16="http://schemas.microsoft.com/office/drawing/2014/main" id="{F4F7BA60-A19B-4C8D-AFDD-DEDEC496657B}"/>
              </a:ext>
            </a:extLst>
          </p:cNvPr>
          <p:cNvSpPr txBox="1">
            <a:spLocks noChangeArrowheads="1"/>
          </p:cNvSpPr>
          <p:nvPr/>
        </p:nvSpPr>
        <p:spPr bwMode="auto">
          <a:xfrm>
            <a:off x="5339993" y="1988840"/>
            <a:ext cx="3545228" cy="4062651"/>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lvl="0" indent="-271463" defTabSz="722313">
              <a:spcBef>
                <a:spcPct val="15000"/>
              </a:spcBef>
              <a:defRPr/>
            </a:pPr>
            <a:r>
              <a:rPr lang="en-US" sz="2400" dirty="0" err="1">
                <a:latin typeface="Consolas" panose="020B0609020204030204" pitchFamily="49" charset="0"/>
              </a:rPr>
              <a:t>def</a:t>
            </a:r>
            <a:r>
              <a:rPr lang="en-US" sz="2400" dirty="0">
                <a:latin typeface="Consolas" panose="020B0609020204030204" pitchFamily="49" charset="0"/>
              </a:rPr>
              <a:t> f(*</a:t>
            </a:r>
            <a:r>
              <a:rPr lang="en-US" sz="2400" dirty="0" err="1">
                <a:latin typeface="Consolas" panose="020B0609020204030204" pitchFamily="49" charset="0"/>
              </a:rPr>
              <a:t>args</a:t>
            </a:r>
            <a:r>
              <a:rPr lang="en-US" sz="2400" dirty="0">
                <a:latin typeface="Consolas" panose="020B0609020204030204" pitchFamily="49" charset="0"/>
              </a:rPr>
              <a:t>, **</a:t>
            </a:r>
            <a:r>
              <a:rPr lang="en-US" sz="2400" dirty="0" err="1">
                <a:latin typeface="Consolas" panose="020B0609020204030204" pitchFamily="49" charset="0"/>
              </a:rPr>
              <a:t>kwargs</a:t>
            </a:r>
            <a:r>
              <a:rPr lang="en-US" sz="2400" dirty="0">
                <a:latin typeface="Consolas" panose="020B0609020204030204" pitchFamily="49" charset="0"/>
              </a:rPr>
              <a:t>):</a:t>
            </a:r>
          </a:p>
          <a:p>
            <a:pPr marL="271463" lvl="0" indent="-271463" defTabSz="722313">
              <a:spcBef>
                <a:spcPct val="15000"/>
              </a:spcBef>
              <a:defRPr/>
            </a:pPr>
            <a:r>
              <a:rPr lang="en-US" sz="2400" dirty="0">
                <a:latin typeface="Consolas" panose="020B0609020204030204" pitchFamily="49" charset="0"/>
              </a:rPr>
              <a:t>    print(</a:t>
            </a:r>
            <a:r>
              <a:rPr lang="en-US" sz="2400" dirty="0" err="1">
                <a:latin typeface="Consolas" panose="020B0609020204030204" pitchFamily="49" charset="0"/>
              </a:rPr>
              <a:t>args</a:t>
            </a:r>
            <a:r>
              <a:rPr lang="en-US" sz="2400" dirty="0">
                <a:latin typeface="Consolas" panose="020B0609020204030204" pitchFamily="49" charset="0"/>
              </a:rPr>
              <a:t>)</a:t>
            </a:r>
          </a:p>
          <a:p>
            <a:pPr marL="271463" lvl="0" indent="-271463" defTabSz="722313">
              <a:spcBef>
                <a:spcPct val="15000"/>
              </a:spcBef>
              <a:defRPr/>
            </a:pPr>
            <a:r>
              <a:rPr lang="en-US" sz="2400" dirty="0">
                <a:latin typeface="Consolas" panose="020B0609020204030204" pitchFamily="49" charset="0"/>
              </a:rPr>
              <a:t>    print(</a:t>
            </a:r>
            <a:r>
              <a:rPr lang="en-US" sz="2400" dirty="0" err="1">
                <a:latin typeface="Consolas" panose="020B0609020204030204" pitchFamily="49" charset="0"/>
              </a:rPr>
              <a:t>kwargs</a:t>
            </a:r>
            <a:r>
              <a:rPr lang="en-US" sz="2400" dirty="0">
                <a:latin typeface="Consolas" panose="020B0609020204030204" pitchFamily="49" charset="0"/>
              </a:rPr>
              <a:t>)</a:t>
            </a:r>
          </a:p>
          <a:p>
            <a:pPr marL="271463" lvl="0" indent="-271463" defTabSz="722313">
              <a:spcBef>
                <a:spcPct val="15000"/>
              </a:spcBef>
              <a:defRPr/>
            </a:pPr>
            <a:r>
              <a:rPr lang="en-US" sz="2400" dirty="0">
                <a:latin typeface="Consolas" panose="020B0609020204030204" pitchFamily="49" charset="0"/>
              </a:rPr>
              <a:t>f(1,2,3, name="</a:t>
            </a:r>
            <a:r>
              <a:rPr lang="en-US" sz="2400" dirty="0" err="1">
                <a:latin typeface="Consolas" panose="020B0609020204030204" pitchFamily="49" charset="0"/>
              </a:rPr>
              <a:t>olga</a:t>
            </a:r>
            <a:r>
              <a:rPr lang="en-US" sz="2400" dirty="0">
                <a:latin typeface="Consolas" panose="020B0609020204030204" pitchFamily="49" charset="0"/>
              </a:rPr>
              <a:t>", dep="ITB")</a:t>
            </a:r>
          </a:p>
          <a:p>
            <a:pPr marL="271463" lvl="0" indent="-271463" defTabSz="722313">
              <a:spcBef>
                <a:spcPct val="15000"/>
              </a:spcBef>
              <a:defRPr/>
            </a:pPr>
            <a:r>
              <a:rPr lang="en-US" sz="2400" b="1" dirty="0">
                <a:latin typeface="Consolas" panose="020B0609020204030204" pitchFamily="49" charset="0"/>
              </a:rPr>
              <a:t># (1, 2, 3)</a:t>
            </a:r>
          </a:p>
          <a:p>
            <a:pPr marL="271463" lvl="0" indent="-271463" defTabSz="722313">
              <a:spcBef>
                <a:spcPct val="15000"/>
              </a:spcBef>
              <a:defRPr/>
            </a:pPr>
            <a:r>
              <a:rPr lang="en-US" sz="2400" b="1" dirty="0">
                <a:latin typeface="Consolas" panose="020B0609020204030204" pitchFamily="49" charset="0"/>
              </a:rPr>
              <a:t># {'name': '</a:t>
            </a:r>
            <a:r>
              <a:rPr lang="en-US" sz="2400" b="1" dirty="0" err="1">
                <a:latin typeface="Consolas" panose="020B0609020204030204" pitchFamily="49" charset="0"/>
              </a:rPr>
              <a:t>olga</a:t>
            </a:r>
            <a:r>
              <a:rPr lang="en-US" sz="2400" b="1" dirty="0">
                <a:latin typeface="Consolas" panose="020B0609020204030204" pitchFamily="49" charset="0"/>
              </a:rPr>
              <a:t>', 'dep': 'ITB'}</a:t>
            </a:r>
          </a:p>
        </p:txBody>
      </p:sp>
    </p:spTree>
    <p:extLst>
      <p:ext uri="{BB962C8B-B14F-4D97-AF65-F5344CB8AC3E}">
        <p14:creationId xmlns:p14="http://schemas.microsoft.com/office/powerpoint/2010/main" val="858802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Анонимные функции</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251521" y="1484784"/>
            <a:ext cx="5088474" cy="4687488"/>
          </a:xfrm>
        </p:spPr>
        <p:txBody>
          <a:bodyPr>
            <a:normAutofit fontScale="77500" lnSpcReduction="20000"/>
          </a:bodyPr>
          <a:lstStyle/>
          <a:p>
            <a:r>
              <a:rPr lang="ru-RU" sz="3200" b="1" dirty="0">
                <a:latin typeface="Consolas" panose="020B0609020204030204" pitchFamily="49" charset="0"/>
              </a:rPr>
              <a:t>Анонимная функция</a:t>
            </a:r>
            <a:r>
              <a:rPr lang="ru-RU" sz="3200" dirty="0">
                <a:latin typeface="Consolas" panose="020B0609020204030204" pitchFamily="49" charset="0"/>
              </a:rPr>
              <a:t>  — особый вид функций, которые объявляются в месте использования и не получают уникального идентификатора для доступа к ним.</a:t>
            </a:r>
          </a:p>
          <a:p>
            <a:r>
              <a:rPr lang="ru-RU" sz="3200" dirty="0">
                <a:latin typeface="Consolas" panose="020B0609020204030204" pitchFamily="49" charset="0"/>
              </a:rPr>
              <a:t>Анонимные функции могут содержать лишь одно выражение, но и выполняются они быстрее. Анонимные функции создаются с помощью ключевого слова </a:t>
            </a:r>
            <a:r>
              <a:rPr lang="ru-RU" sz="3200" b="1" dirty="0" err="1">
                <a:latin typeface="Consolas" panose="020B0609020204030204" pitchFamily="49" charset="0"/>
              </a:rPr>
              <a:t>lambda</a:t>
            </a:r>
            <a:r>
              <a:rPr lang="ru-RU" sz="3200" dirty="0">
                <a:latin typeface="Consolas" panose="020B0609020204030204" pitchFamily="49" charset="0"/>
              </a:rPr>
              <a:t>.</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26</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9" name="Text Box 7">
            <a:extLst>
              <a:ext uri="{FF2B5EF4-FFF2-40B4-BE49-F238E27FC236}">
                <a16:creationId xmlns:a16="http://schemas.microsoft.com/office/drawing/2014/main" id="{F4F7BA60-A19B-4C8D-AFDD-DEDEC496657B}"/>
              </a:ext>
            </a:extLst>
          </p:cNvPr>
          <p:cNvSpPr txBox="1">
            <a:spLocks noChangeArrowheads="1"/>
          </p:cNvSpPr>
          <p:nvPr/>
        </p:nvSpPr>
        <p:spPr bwMode="auto">
          <a:xfrm>
            <a:off x="5286667" y="2916308"/>
            <a:ext cx="3750177" cy="2529923"/>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lvl="0" indent="-271463" defTabSz="722313">
              <a:spcBef>
                <a:spcPct val="15000"/>
              </a:spcBef>
              <a:defRPr/>
            </a:pPr>
            <a:r>
              <a:rPr lang="en-US" sz="2400" dirty="0">
                <a:latin typeface="Consolas" panose="020B0609020204030204" pitchFamily="49" charset="0"/>
              </a:rPr>
              <a:t>add = lambda x, y: x + y</a:t>
            </a:r>
          </a:p>
          <a:p>
            <a:pPr marL="271463" lvl="0" indent="-271463" defTabSz="722313">
              <a:spcBef>
                <a:spcPct val="15000"/>
              </a:spcBef>
              <a:defRPr/>
            </a:pPr>
            <a:r>
              <a:rPr lang="en-US" sz="2400" dirty="0">
                <a:latin typeface="Consolas" panose="020B0609020204030204" pitchFamily="49" charset="0"/>
              </a:rPr>
              <a:t>add(2, 2) 	</a:t>
            </a:r>
            <a:r>
              <a:rPr lang="en-US" sz="2400" b="1" dirty="0">
                <a:latin typeface="Consolas" panose="020B0609020204030204" pitchFamily="49" charset="0"/>
              </a:rPr>
              <a:t># 4</a:t>
            </a:r>
            <a:endParaRPr lang="ru-RU" sz="2400" b="1" dirty="0">
              <a:latin typeface="Consolas" panose="020B0609020204030204" pitchFamily="49" charset="0"/>
            </a:endParaRPr>
          </a:p>
          <a:p>
            <a:pPr marL="271463" lvl="0" indent="-271463" defTabSz="722313">
              <a:spcBef>
                <a:spcPct val="15000"/>
              </a:spcBef>
              <a:defRPr/>
            </a:pPr>
            <a:endParaRPr lang="en-US" sz="2400" b="1" dirty="0">
              <a:latin typeface="Consolas" panose="020B0609020204030204" pitchFamily="49" charset="0"/>
            </a:endParaRPr>
          </a:p>
          <a:p>
            <a:pPr marL="271463" lvl="0" indent="-271463" defTabSz="722313">
              <a:spcBef>
                <a:spcPct val="15000"/>
              </a:spcBef>
              <a:defRPr/>
            </a:pPr>
            <a:r>
              <a:rPr lang="en-US" sz="2400" dirty="0">
                <a:latin typeface="Consolas" panose="020B0609020204030204" pitchFamily="49" charset="0"/>
              </a:rPr>
              <a:t>add(‘</a:t>
            </a:r>
            <a:r>
              <a:rPr lang="ru-RU" sz="2400" dirty="0">
                <a:latin typeface="Consolas" panose="020B0609020204030204" pitchFamily="49" charset="0"/>
              </a:rPr>
              <a:t>привет</a:t>
            </a:r>
            <a:r>
              <a:rPr lang="en-US" sz="2400" dirty="0">
                <a:latin typeface="Consolas" panose="020B0609020204030204" pitchFamily="49" charset="0"/>
              </a:rPr>
              <a:t>’, ‘</a:t>
            </a:r>
            <a:r>
              <a:rPr lang="ru-RU" sz="2400" dirty="0">
                <a:latin typeface="Consolas" panose="020B0609020204030204" pitchFamily="49" charset="0"/>
              </a:rPr>
              <a:t>мир</a:t>
            </a:r>
            <a:r>
              <a:rPr lang="en-US" sz="2400" dirty="0">
                <a:latin typeface="Consolas" panose="020B0609020204030204" pitchFamily="49" charset="0"/>
              </a:rPr>
              <a:t>’</a:t>
            </a:r>
            <a:r>
              <a:rPr lang="ru-RU" sz="2400" dirty="0">
                <a:latin typeface="Consolas" panose="020B0609020204030204" pitchFamily="49" charset="0"/>
              </a:rPr>
              <a:t>)</a:t>
            </a:r>
          </a:p>
          <a:p>
            <a:pPr marL="271463" lvl="0" indent="-271463" defTabSz="722313">
              <a:spcBef>
                <a:spcPct val="15000"/>
              </a:spcBef>
              <a:defRPr/>
            </a:pPr>
            <a:r>
              <a:rPr lang="en-US" sz="2400" b="1" dirty="0">
                <a:latin typeface="Consolas" panose="020B0609020204030204" pitchFamily="49" charset="0"/>
              </a:rPr>
              <a:t>#</a:t>
            </a:r>
            <a:r>
              <a:rPr lang="ru-RU" sz="2400" b="1" dirty="0">
                <a:latin typeface="Consolas" panose="020B0609020204030204" pitchFamily="49" charset="0"/>
              </a:rPr>
              <a:t> </a:t>
            </a:r>
            <a:r>
              <a:rPr lang="en-US" sz="2400" b="1" dirty="0">
                <a:latin typeface="Consolas" panose="020B0609020204030204" pitchFamily="49" charset="0"/>
              </a:rPr>
              <a:t>‘</a:t>
            </a:r>
            <a:r>
              <a:rPr lang="ru-RU" sz="2400" b="1" dirty="0" err="1">
                <a:latin typeface="Consolas" panose="020B0609020204030204" pitchFamily="49" charset="0"/>
              </a:rPr>
              <a:t>приветмир</a:t>
            </a:r>
            <a:r>
              <a:rPr lang="en-US" sz="2400" b="1" dirty="0">
                <a:latin typeface="Consolas" panose="020B0609020204030204" pitchFamily="49" charset="0"/>
              </a:rPr>
              <a:t>’</a:t>
            </a:r>
          </a:p>
        </p:txBody>
      </p:sp>
    </p:spTree>
    <p:extLst>
      <p:ext uri="{BB962C8B-B14F-4D97-AF65-F5344CB8AC3E}">
        <p14:creationId xmlns:p14="http://schemas.microsoft.com/office/powerpoint/2010/main" val="2219689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Локальные переменные</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713413" y="1820934"/>
            <a:ext cx="4626581" cy="4351338"/>
          </a:xfrm>
        </p:spPr>
        <p:txBody>
          <a:bodyPr>
            <a:normAutofit fontScale="77500" lnSpcReduction="20000"/>
          </a:bodyPr>
          <a:lstStyle/>
          <a:p>
            <a:r>
              <a:rPr lang="ru-RU" sz="3200" dirty="0">
                <a:latin typeface="Consolas" panose="020B0609020204030204" pitchFamily="49" charset="0"/>
              </a:rPr>
              <a:t>При объявлении переменных внутри функции, они не связаны с другими переменными с таким же именем за пределами функции т.е. являются </a:t>
            </a:r>
            <a:r>
              <a:rPr lang="ru-RU" sz="3200" b="1" dirty="0">
                <a:latin typeface="Consolas" panose="020B0609020204030204" pitchFamily="49" charset="0"/>
              </a:rPr>
              <a:t>локальными</a:t>
            </a:r>
            <a:r>
              <a:rPr lang="ru-RU" sz="3200" dirty="0">
                <a:latin typeface="Consolas" panose="020B0609020204030204" pitchFamily="49" charset="0"/>
              </a:rPr>
              <a:t> в функции. </a:t>
            </a:r>
          </a:p>
          <a:p>
            <a:r>
              <a:rPr lang="ru-RU" sz="3200" b="1" dirty="0">
                <a:latin typeface="Consolas" panose="020B0609020204030204" pitchFamily="49" charset="0"/>
              </a:rPr>
              <a:t>Область видимости </a:t>
            </a:r>
            <a:r>
              <a:rPr lang="ru-RU" sz="3200" dirty="0">
                <a:latin typeface="Consolas" panose="020B0609020204030204" pitchFamily="49" charset="0"/>
              </a:rPr>
              <a:t>всех переменных ограничена блоком, в котором они объявлены, начиная с точки объявления имени.</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27</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9" name="Text Box 7">
            <a:extLst>
              <a:ext uri="{FF2B5EF4-FFF2-40B4-BE49-F238E27FC236}">
                <a16:creationId xmlns:a16="http://schemas.microsoft.com/office/drawing/2014/main" id="{F4F7BA60-A19B-4C8D-AFDD-DEDEC496657B}"/>
              </a:ext>
            </a:extLst>
          </p:cNvPr>
          <p:cNvSpPr txBox="1">
            <a:spLocks noChangeArrowheads="1"/>
          </p:cNvSpPr>
          <p:nvPr/>
        </p:nvSpPr>
        <p:spPr bwMode="auto">
          <a:xfrm>
            <a:off x="6115050" y="2491576"/>
            <a:ext cx="2705421" cy="301005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lvl="0" indent="-271463" defTabSz="722313">
              <a:spcBef>
                <a:spcPct val="15000"/>
              </a:spcBef>
              <a:defRPr/>
            </a:pPr>
            <a:r>
              <a:rPr lang="en-US" sz="2400" dirty="0">
                <a:latin typeface="Consolas" panose="020B0609020204030204" pitchFamily="49" charset="0"/>
              </a:rPr>
              <a:t>x = 50 </a:t>
            </a:r>
          </a:p>
          <a:p>
            <a:pPr marL="271463" lvl="0" indent="-271463" defTabSz="722313">
              <a:spcBef>
                <a:spcPct val="15000"/>
              </a:spcBef>
              <a:defRPr/>
            </a:pPr>
            <a:r>
              <a:rPr lang="en-US" sz="2400" dirty="0">
                <a:latin typeface="Consolas" panose="020B0609020204030204" pitchFamily="49" charset="0"/>
              </a:rPr>
              <a:t>def </a:t>
            </a:r>
            <a:r>
              <a:rPr lang="en-US" sz="2400" dirty="0" err="1">
                <a:latin typeface="Consolas" panose="020B0609020204030204" pitchFamily="49" charset="0"/>
              </a:rPr>
              <a:t>func</a:t>
            </a:r>
            <a:r>
              <a:rPr lang="en-US" sz="2400" dirty="0">
                <a:latin typeface="Consolas" panose="020B0609020204030204" pitchFamily="49" charset="0"/>
              </a:rPr>
              <a:t>(x): </a:t>
            </a:r>
          </a:p>
          <a:p>
            <a:pPr marL="271463" lvl="0" indent="-271463" defTabSz="722313">
              <a:spcBef>
                <a:spcPct val="15000"/>
              </a:spcBef>
              <a:defRPr/>
            </a:pPr>
            <a:r>
              <a:rPr lang="en-US" sz="2400" dirty="0">
                <a:latin typeface="Consolas" panose="020B0609020204030204" pitchFamily="49" charset="0"/>
              </a:rPr>
              <a:t>	x = 2</a:t>
            </a:r>
          </a:p>
          <a:p>
            <a:pPr marL="271463" lvl="0" indent="-271463" defTabSz="722313">
              <a:spcBef>
                <a:spcPct val="15000"/>
              </a:spcBef>
              <a:defRPr/>
            </a:pPr>
            <a:endParaRPr lang="en-US" sz="2400" dirty="0">
              <a:latin typeface="Consolas" panose="020B0609020204030204" pitchFamily="49" charset="0"/>
            </a:endParaRPr>
          </a:p>
          <a:p>
            <a:pPr marL="271463" lvl="0" indent="-271463" defTabSz="722313">
              <a:spcBef>
                <a:spcPct val="15000"/>
              </a:spcBef>
              <a:defRPr/>
            </a:pPr>
            <a:r>
              <a:rPr lang="en-US" sz="2400" dirty="0" err="1">
                <a:latin typeface="Consolas" panose="020B0609020204030204" pitchFamily="49" charset="0"/>
              </a:rPr>
              <a:t>func</a:t>
            </a:r>
            <a:r>
              <a:rPr lang="en-US" sz="2400" dirty="0">
                <a:latin typeface="Consolas" panose="020B0609020204030204" pitchFamily="49" charset="0"/>
              </a:rPr>
              <a:t>(x)</a:t>
            </a:r>
          </a:p>
          <a:p>
            <a:pPr marL="271463" lvl="0" indent="-271463" defTabSz="722313">
              <a:spcBef>
                <a:spcPct val="15000"/>
              </a:spcBef>
              <a:defRPr/>
            </a:pPr>
            <a:r>
              <a:rPr lang="en-US" sz="2400" dirty="0">
                <a:latin typeface="Consolas" panose="020B0609020204030204" pitchFamily="49" charset="0"/>
              </a:rPr>
              <a:t>print(x)</a:t>
            </a:r>
          </a:p>
          <a:p>
            <a:pPr marL="271463" lvl="0" indent="-271463" defTabSz="722313">
              <a:spcBef>
                <a:spcPct val="15000"/>
              </a:spcBef>
              <a:defRPr/>
            </a:pPr>
            <a:r>
              <a:rPr lang="en-US" sz="2400" b="1" dirty="0">
                <a:latin typeface="Consolas" panose="020B0609020204030204" pitchFamily="49" charset="0"/>
              </a:rPr>
              <a:t>#50</a:t>
            </a:r>
          </a:p>
        </p:txBody>
      </p:sp>
    </p:spTree>
    <p:extLst>
      <p:ext uri="{BB962C8B-B14F-4D97-AF65-F5344CB8AC3E}">
        <p14:creationId xmlns:p14="http://schemas.microsoft.com/office/powerpoint/2010/main" val="3645026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Модули</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713413" y="1820934"/>
            <a:ext cx="4626581" cy="4488386"/>
          </a:xfrm>
        </p:spPr>
        <p:txBody>
          <a:bodyPr>
            <a:normAutofit fontScale="70000" lnSpcReduction="20000"/>
          </a:bodyPr>
          <a:lstStyle/>
          <a:p>
            <a:r>
              <a:rPr lang="ru-RU" dirty="0"/>
              <a:t>Модуль - это отдельный файл с кодом, который можно повторно использовать в других программах.</a:t>
            </a:r>
          </a:p>
          <a:p>
            <a:r>
              <a:rPr lang="ru-RU" dirty="0"/>
              <a:t>Для создания модуля необходимо создать собственно файл с расширением </a:t>
            </a:r>
            <a:r>
              <a:rPr lang="ru-RU" b="1" dirty="0"/>
              <a:t>*.</a:t>
            </a:r>
            <a:r>
              <a:rPr lang="ru-RU" b="1" dirty="0" err="1"/>
              <a:t>py</a:t>
            </a:r>
            <a:r>
              <a:rPr lang="ru-RU" dirty="0"/>
              <a:t>, который будет представлять модуль. Название файла будет представлять название модуля. </a:t>
            </a:r>
          </a:p>
          <a:p>
            <a:r>
              <a:rPr lang="ru-RU" dirty="0"/>
              <a:t>Для использования модуля его надо импортировать с помощью оператора </a:t>
            </a:r>
            <a:r>
              <a:rPr lang="ru-RU" b="1" dirty="0" err="1"/>
              <a:t>import</a:t>
            </a:r>
            <a:r>
              <a:rPr lang="ru-RU" b="1" dirty="0"/>
              <a:t>.</a:t>
            </a:r>
            <a:endParaRPr lang="ru-RU" dirty="0"/>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28</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916832"/>
            <a:ext cx="3078648" cy="2717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3449960"/>
            <a:ext cx="31146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251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Исключения</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p:txBody>
          <a:bodyPr>
            <a:normAutofit/>
          </a:bodyPr>
          <a:lstStyle/>
          <a:p>
            <a:pPr marL="742950" indent="-742950">
              <a:buFont typeface="+mj-lt"/>
              <a:buAutoNum type="arabicPeriod"/>
            </a:pPr>
            <a:r>
              <a:rPr lang="ru-RU" sz="3600" dirty="0">
                <a:latin typeface="Consolas" panose="020B0609020204030204" pitchFamily="49" charset="0"/>
              </a:rPr>
              <a:t>Попытка преобразования строки в число (</a:t>
            </a:r>
            <a:r>
              <a:rPr lang="en-US" sz="3600" b="1" dirty="0" err="1">
                <a:latin typeface="Consolas" panose="020B0609020204030204" pitchFamily="49" charset="0"/>
              </a:rPr>
              <a:t>ValueError</a:t>
            </a:r>
            <a:r>
              <a:rPr lang="ru-RU" sz="3600" dirty="0">
                <a:latin typeface="Consolas" panose="020B0609020204030204" pitchFamily="49" charset="0"/>
              </a:rPr>
              <a:t>).</a:t>
            </a:r>
          </a:p>
          <a:p>
            <a:pPr marL="742950" indent="-742950">
              <a:buFont typeface="+mj-lt"/>
              <a:buAutoNum type="arabicPeriod"/>
            </a:pPr>
            <a:endParaRPr lang="ru-RU" sz="3600" dirty="0">
              <a:latin typeface="Consolas" panose="020B0609020204030204" pitchFamily="49" charset="0"/>
            </a:endParaRPr>
          </a:p>
          <a:p>
            <a:pPr marL="742950" indent="-742950">
              <a:buFont typeface="+mj-lt"/>
              <a:buAutoNum type="arabicPeriod"/>
            </a:pPr>
            <a:endParaRPr lang="ru-RU" sz="3600" dirty="0">
              <a:latin typeface="Consolas" panose="020B0609020204030204" pitchFamily="49" charset="0"/>
            </a:endParaRPr>
          </a:p>
          <a:p>
            <a:pPr marL="742950" indent="-742950">
              <a:buFont typeface="+mj-lt"/>
              <a:buAutoNum type="arabicPeriod"/>
            </a:pPr>
            <a:endParaRPr lang="ru-RU" sz="3600" dirty="0">
              <a:latin typeface="Consolas" panose="020B0609020204030204" pitchFamily="49" charset="0"/>
            </a:endParaRPr>
          </a:p>
          <a:p>
            <a:pPr marL="0" indent="0">
              <a:buNone/>
            </a:pPr>
            <a:r>
              <a:rPr lang="en-US" sz="3600" dirty="0">
                <a:latin typeface="Consolas" panose="020B0609020204030204" pitchFamily="49" charset="0"/>
              </a:rPr>
              <a:t>P.S. </a:t>
            </a:r>
            <a:r>
              <a:rPr lang="ru-RU" sz="3600" dirty="0">
                <a:latin typeface="Consolas" panose="020B0609020204030204" pitchFamily="49" charset="0"/>
              </a:rPr>
              <a:t>Очевидная ситуация</a:t>
            </a:r>
          </a:p>
          <a:p>
            <a:pPr marL="0" indent="0">
              <a:buNone/>
            </a:pP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29</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92625E19-C319-4DC5-84F2-DD8F41EB47C7}"/>
              </a:ext>
            </a:extLst>
          </p:cNvPr>
          <p:cNvSpPr txBox="1">
            <a:spLocks noChangeArrowheads="1"/>
          </p:cNvSpPr>
          <p:nvPr/>
        </p:nvSpPr>
        <p:spPr bwMode="auto">
          <a:xfrm>
            <a:off x="1290611" y="2967335"/>
            <a:ext cx="2790878" cy="1680460"/>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lvl="0" indent="-271463" defTabSz="722313">
              <a:spcBef>
                <a:spcPct val="15000"/>
              </a:spcBef>
              <a:defRPr/>
            </a:pPr>
            <a:r>
              <a:rPr lang="en-US" sz="2400" dirty="0">
                <a:latin typeface="Consolas" panose="020B0609020204030204" pitchFamily="49" charset="0"/>
              </a:rPr>
              <a:t>string = "5"</a:t>
            </a:r>
          </a:p>
          <a:p>
            <a:pPr marL="271463" lvl="0" indent="-271463" defTabSz="722313">
              <a:spcBef>
                <a:spcPct val="15000"/>
              </a:spcBef>
              <a:defRPr/>
            </a:pPr>
            <a:r>
              <a:rPr lang="en-US" sz="2400" dirty="0">
                <a:latin typeface="Consolas" panose="020B0609020204030204" pitchFamily="49" charset="0"/>
              </a:rPr>
              <a:t>number = int(string)</a:t>
            </a:r>
          </a:p>
          <a:p>
            <a:pPr marL="271463" lvl="0" indent="-271463" defTabSz="722313">
              <a:spcBef>
                <a:spcPct val="15000"/>
              </a:spcBef>
              <a:defRPr/>
            </a:pPr>
            <a:r>
              <a:rPr lang="en-US" sz="2400" dirty="0">
                <a:latin typeface="Consolas" panose="020B0609020204030204" pitchFamily="49" charset="0"/>
              </a:rPr>
              <a:t>print(number)</a:t>
            </a:r>
          </a:p>
        </p:txBody>
      </p:sp>
      <p:sp>
        <p:nvSpPr>
          <p:cNvPr id="11" name="Text Box 7">
            <a:extLst>
              <a:ext uri="{FF2B5EF4-FFF2-40B4-BE49-F238E27FC236}">
                <a16:creationId xmlns:a16="http://schemas.microsoft.com/office/drawing/2014/main" id="{9E174733-C5E5-4B1D-BE0D-EA28CE808870}"/>
              </a:ext>
            </a:extLst>
          </p:cNvPr>
          <p:cNvSpPr txBox="1">
            <a:spLocks noChangeArrowheads="1"/>
          </p:cNvSpPr>
          <p:nvPr/>
        </p:nvSpPr>
        <p:spPr bwMode="auto">
          <a:xfrm>
            <a:off x="5062513" y="2965439"/>
            <a:ext cx="2790878" cy="2049792"/>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indent="-271463" defTabSz="722313">
              <a:spcBef>
                <a:spcPct val="15000"/>
              </a:spcBef>
              <a:defRPr/>
            </a:pPr>
            <a:r>
              <a:rPr lang="en-US" sz="2400" dirty="0">
                <a:latin typeface="Consolas" panose="020B0609020204030204" pitchFamily="49" charset="0"/>
              </a:rPr>
              <a:t>string = "Hello"</a:t>
            </a:r>
          </a:p>
          <a:p>
            <a:pPr marL="271463" lvl="0" indent="-271463" defTabSz="722313">
              <a:spcBef>
                <a:spcPct val="15000"/>
              </a:spcBef>
              <a:defRPr/>
            </a:pPr>
            <a:r>
              <a:rPr lang="en-US" sz="2400" dirty="0">
                <a:latin typeface="Consolas" panose="020B0609020204030204" pitchFamily="49" charset="0"/>
              </a:rPr>
              <a:t>number = int(string)</a:t>
            </a:r>
          </a:p>
          <a:p>
            <a:pPr marL="271463" lvl="0" indent="-271463" defTabSz="722313">
              <a:spcBef>
                <a:spcPct val="15000"/>
              </a:spcBef>
              <a:defRPr/>
            </a:pPr>
            <a:r>
              <a:rPr lang="en-US" sz="2400" dirty="0">
                <a:latin typeface="Consolas" panose="020B0609020204030204" pitchFamily="49" charset="0"/>
              </a:rPr>
              <a:t>print(number)</a:t>
            </a:r>
          </a:p>
        </p:txBody>
      </p:sp>
      <p:sp>
        <p:nvSpPr>
          <p:cNvPr id="12" name="TextBox 11">
            <a:extLst>
              <a:ext uri="{FF2B5EF4-FFF2-40B4-BE49-F238E27FC236}">
                <a16:creationId xmlns:a16="http://schemas.microsoft.com/office/drawing/2014/main" id="{BF480DDC-608D-44A3-A28E-58313F923D35}"/>
              </a:ext>
            </a:extLst>
          </p:cNvPr>
          <p:cNvSpPr txBox="1"/>
          <p:nvPr/>
        </p:nvSpPr>
        <p:spPr>
          <a:xfrm>
            <a:off x="3717719" y="3907235"/>
            <a:ext cx="363770" cy="646331"/>
          </a:xfrm>
          <a:prstGeom prst="rect">
            <a:avLst/>
          </a:prstGeom>
          <a:solidFill>
            <a:schemeClr val="bg1"/>
          </a:solidFill>
        </p:spPr>
        <p:txBody>
          <a:bodyPr wrap="square" rtlCol="0">
            <a:spAutoFit/>
          </a:bodyPr>
          <a:lstStyle/>
          <a:p>
            <a:r>
              <a:rPr lang="en-US" dirty="0">
                <a:solidFill>
                  <a:srgbClr val="00B050"/>
                </a:solidFill>
                <a:latin typeface="Consolas" panose="020B0609020204030204" pitchFamily="49" charset="0"/>
              </a:rPr>
              <a:t>OK</a:t>
            </a:r>
            <a:endParaRPr lang="ru-RU" dirty="0">
              <a:solidFill>
                <a:srgbClr val="00B050"/>
              </a:solidFill>
              <a:latin typeface="Consolas" panose="020B0609020204030204" pitchFamily="49" charset="0"/>
            </a:endParaRPr>
          </a:p>
        </p:txBody>
      </p:sp>
      <p:sp>
        <p:nvSpPr>
          <p:cNvPr id="13" name="TextBox 12">
            <a:extLst>
              <a:ext uri="{FF2B5EF4-FFF2-40B4-BE49-F238E27FC236}">
                <a16:creationId xmlns:a16="http://schemas.microsoft.com/office/drawing/2014/main" id="{8F42AE25-C7BD-49B7-9834-445CBBFFB86A}"/>
              </a:ext>
            </a:extLst>
          </p:cNvPr>
          <p:cNvSpPr txBox="1"/>
          <p:nvPr/>
        </p:nvSpPr>
        <p:spPr>
          <a:xfrm>
            <a:off x="6757827" y="3907235"/>
            <a:ext cx="1092593" cy="646331"/>
          </a:xfrm>
          <a:prstGeom prst="rect">
            <a:avLst/>
          </a:prstGeom>
          <a:solidFill>
            <a:schemeClr val="bg1"/>
          </a:solidFill>
        </p:spPr>
        <p:txBody>
          <a:bodyPr wrap="square" rtlCol="0">
            <a:spAutoFit/>
          </a:bodyPr>
          <a:lstStyle/>
          <a:p>
            <a:r>
              <a:rPr lang="en-US" dirty="0" err="1">
                <a:solidFill>
                  <a:srgbClr val="FF0000"/>
                </a:solidFill>
                <a:latin typeface="Consolas" panose="020B0609020204030204" pitchFamily="49" charset="0"/>
              </a:rPr>
              <a:t>ValueError</a:t>
            </a:r>
            <a:endParaRPr lang="ru-RU"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57929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Python</a:t>
            </a:r>
            <a:endParaRPr lang="ru-RU" dirty="0"/>
          </a:p>
        </p:txBody>
      </p:sp>
      <p:sp>
        <p:nvSpPr>
          <p:cNvPr id="7" name="Текст 6"/>
          <p:cNvSpPr>
            <a:spLocks noGrp="1"/>
          </p:cNvSpPr>
          <p:nvPr>
            <p:ph type="body" idx="1"/>
          </p:nvPr>
        </p:nvSpPr>
        <p:spPr/>
        <p:txBody>
          <a:bodyPr>
            <a:noAutofit/>
          </a:bodyPr>
          <a:lstStyle/>
          <a:p>
            <a:pPr algn="ctr"/>
            <a:r>
              <a:rPr lang="en-US" sz="7200" dirty="0"/>
              <a:t>+</a:t>
            </a:r>
            <a:endParaRPr lang="ru-RU" sz="7200" dirty="0"/>
          </a:p>
        </p:txBody>
      </p:sp>
      <p:sp>
        <p:nvSpPr>
          <p:cNvPr id="8" name="Объект 7"/>
          <p:cNvSpPr>
            <a:spLocks noGrp="1"/>
          </p:cNvSpPr>
          <p:nvPr>
            <p:ph sz="half" idx="2"/>
          </p:nvPr>
        </p:nvSpPr>
        <p:spPr/>
        <p:txBody>
          <a:bodyPr>
            <a:normAutofit/>
          </a:bodyPr>
          <a:lstStyle/>
          <a:p>
            <a:r>
              <a:rPr lang="ru-RU" dirty="0"/>
              <a:t>Универсальный язык программирования.</a:t>
            </a:r>
          </a:p>
          <a:p>
            <a:r>
              <a:rPr lang="ru-RU" dirty="0"/>
              <a:t>Набор библиотек из </a:t>
            </a:r>
            <a:r>
              <a:rPr lang="en-US" dirty="0"/>
              <a:t>FORTRAN </a:t>
            </a:r>
            <a:r>
              <a:rPr lang="ru-RU" dirty="0"/>
              <a:t>и С, содержащих реализации алгоритмов линейной алгебры, оптимизации, интегрирования и т.д.</a:t>
            </a:r>
          </a:p>
          <a:p>
            <a:pPr marL="0" indent="0">
              <a:buNone/>
            </a:pPr>
            <a:endParaRPr lang="ru-RU" dirty="0"/>
          </a:p>
        </p:txBody>
      </p:sp>
      <p:sp>
        <p:nvSpPr>
          <p:cNvPr id="9" name="Текст 8"/>
          <p:cNvSpPr>
            <a:spLocks noGrp="1"/>
          </p:cNvSpPr>
          <p:nvPr>
            <p:ph type="body" sz="quarter" idx="3"/>
          </p:nvPr>
        </p:nvSpPr>
        <p:spPr/>
        <p:txBody>
          <a:bodyPr>
            <a:noAutofit/>
          </a:bodyPr>
          <a:lstStyle/>
          <a:p>
            <a:pPr algn="ctr"/>
            <a:r>
              <a:rPr lang="en-US" sz="7200" dirty="0"/>
              <a:t>-</a:t>
            </a:r>
            <a:endParaRPr lang="ru-RU" sz="7200" dirty="0"/>
          </a:p>
        </p:txBody>
      </p:sp>
      <p:sp>
        <p:nvSpPr>
          <p:cNvPr id="10" name="Объект 9"/>
          <p:cNvSpPr>
            <a:spLocks noGrp="1"/>
          </p:cNvSpPr>
          <p:nvPr>
            <p:ph sz="quarter" idx="4"/>
          </p:nvPr>
        </p:nvSpPr>
        <p:spPr/>
        <p:txBody>
          <a:bodyPr/>
          <a:lstStyle/>
          <a:p>
            <a:r>
              <a:rPr lang="ru-RU" dirty="0"/>
              <a:t>Интерпретируемый ЯП =</a:t>
            </a:r>
            <a:r>
              <a:rPr lang="en-US" dirty="0"/>
              <a:t>&gt; </a:t>
            </a:r>
            <a:r>
              <a:rPr lang="ru-RU" dirty="0"/>
              <a:t>медленная работа.</a:t>
            </a:r>
          </a:p>
          <a:p>
            <a:r>
              <a:rPr lang="ru-RU" dirty="0"/>
              <a:t>Нельзя создавать многопоточные приложения (только на кластере ВМ)</a:t>
            </a:r>
          </a:p>
        </p:txBody>
      </p:sp>
      <p:pic>
        <p:nvPicPr>
          <p:cNvPr id="11" name="Рисунок 10">
            <a:extLst>
              <a:ext uri="{FF2B5EF4-FFF2-40B4-BE49-F238E27FC236}">
                <a16:creationId xmlns:a16="http://schemas.microsoft.com/office/drawing/2014/main" id="{61D82CF2-6E87-4887-BBC6-B2147FC7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277103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Исключения</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628650" y="1825625"/>
            <a:ext cx="8078699" cy="4351338"/>
          </a:xfrm>
        </p:spPr>
        <p:txBody>
          <a:bodyPr>
            <a:normAutofit fontScale="92500" lnSpcReduction="10000"/>
          </a:bodyPr>
          <a:lstStyle/>
          <a:p>
            <a:pPr marL="742950" indent="-742950">
              <a:buFont typeface="+mj-lt"/>
              <a:buAutoNum type="arabicPeriod"/>
            </a:pPr>
            <a:r>
              <a:rPr lang="ru-RU" sz="3600" dirty="0">
                <a:latin typeface="Consolas" panose="020B0609020204030204" pitchFamily="49" charset="0"/>
              </a:rPr>
              <a:t>Попытка преобразования строки в число (</a:t>
            </a:r>
            <a:r>
              <a:rPr lang="en-US" sz="3600" b="1" dirty="0" err="1">
                <a:latin typeface="Consolas" panose="020B0609020204030204" pitchFamily="49" charset="0"/>
              </a:rPr>
              <a:t>ValueError</a:t>
            </a:r>
            <a:r>
              <a:rPr lang="ru-RU" sz="3600" dirty="0">
                <a:latin typeface="Consolas" panose="020B0609020204030204" pitchFamily="49" charset="0"/>
              </a:rPr>
              <a:t>).</a:t>
            </a:r>
          </a:p>
          <a:p>
            <a:pPr marL="742950" indent="-742950">
              <a:buFont typeface="+mj-lt"/>
              <a:buAutoNum type="arabicPeriod"/>
            </a:pPr>
            <a:endParaRPr lang="ru-RU" sz="3600" dirty="0">
              <a:latin typeface="Consolas" panose="020B0609020204030204" pitchFamily="49" charset="0"/>
            </a:endParaRPr>
          </a:p>
          <a:p>
            <a:pPr marL="742950" indent="-742950">
              <a:buFont typeface="+mj-lt"/>
              <a:buAutoNum type="arabicPeriod"/>
            </a:pPr>
            <a:endParaRPr lang="ru-RU" sz="3600" dirty="0">
              <a:latin typeface="Consolas" panose="020B0609020204030204" pitchFamily="49" charset="0"/>
            </a:endParaRPr>
          </a:p>
          <a:p>
            <a:pPr marL="742950" indent="-742950">
              <a:buFont typeface="+mj-lt"/>
              <a:buAutoNum type="arabicPeriod"/>
            </a:pPr>
            <a:endParaRPr lang="ru-RU" sz="3600" dirty="0">
              <a:latin typeface="Consolas" panose="020B0609020204030204" pitchFamily="49" charset="0"/>
            </a:endParaRPr>
          </a:p>
          <a:p>
            <a:pPr marL="0" indent="0">
              <a:buNone/>
            </a:pPr>
            <a:r>
              <a:rPr lang="en-US" sz="3600" dirty="0">
                <a:latin typeface="Consolas" panose="020B0609020204030204" pitchFamily="49" charset="0"/>
              </a:rPr>
              <a:t>P.S. </a:t>
            </a:r>
            <a:r>
              <a:rPr lang="ru-RU" sz="3600" dirty="0">
                <a:latin typeface="Consolas" panose="020B0609020204030204" pitchFamily="49" charset="0"/>
              </a:rPr>
              <a:t>Ввод пользователя, совсем не очевиден</a:t>
            </a:r>
          </a:p>
          <a:p>
            <a:pPr marL="0" indent="0">
              <a:buNone/>
            </a:pP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30</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92625E19-C319-4DC5-84F2-DD8F41EB47C7}"/>
              </a:ext>
            </a:extLst>
          </p:cNvPr>
          <p:cNvSpPr txBox="1">
            <a:spLocks noChangeArrowheads="1"/>
          </p:cNvSpPr>
          <p:nvPr/>
        </p:nvSpPr>
        <p:spPr bwMode="auto">
          <a:xfrm>
            <a:off x="2308113" y="2999081"/>
            <a:ext cx="4719772" cy="1680460"/>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lvl="0" indent="-271463" defTabSz="722313">
              <a:spcBef>
                <a:spcPct val="15000"/>
              </a:spcBef>
              <a:defRPr/>
            </a:pPr>
            <a:r>
              <a:rPr lang="en-US" sz="2400" dirty="0">
                <a:latin typeface="Consolas" panose="020B0609020204030204" pitchFamily="49" charset="0"/>
              </a:rPr>
              <a:t>string = input("</a:t>
            </a:r>
            <a:r>
              <a:rPr lang="ru-RU" sz="2400" dirty="0">
                <a:latin typeface="Consolas" panose="020B0609020204030204" pitchFamily="49" charset="0"/>
              </a:rPr>
              <a:t>Введите число: ")</a:t>
            </a:r>
          </a:p>
          <a:p>
            <a:pPr marL="271463" lvl="0" indent="-271463" defTabSz="722313">
              <a:spcBef>
                <a:spcPct val="15000"/>
              </a:spcBef>
              <a:defRPr/>
            </a:pPr>
            <a:r>
              <a:rPr lang="en-US" sz="2400" dirty="0">
                <a:latin typeface="Consolas" panose="020B0609020204030204" pitchFamily="49" charset="0"/>
              </a:rPr>
              <a:t>number = int(string)</a:t>
            </a:r>
          </a:p>
          <a:p>
            <a:pPr marL="271463" lvl="0" indent="-271463" defTabSz="722313">
              <a:spcBef>
                <a:spcPct val="15000"/>
              </a:spcBef>
              <a:defRPr/>
            </a:pPr>
            <a:r>
              <a:rPr lang="en-US" sz="2400" dirty="0">
                <a:latin typeface="Consolas" panose="020B0609020204030204" pitchFamily="49" charset="0"/>
              </a:rPr>
              <a:t>print(number)</a:t>
            </a:r>
          </a:p>
        </p:txBody>
      </p:sp>
      <p:sp>
        <p:nvSpPr>
          <p:cNvPr id="12" name="TextBox 11">
            <a:extLst>
              <a:ext uri="{FF2B5EF4-FFF2-40B4-BE49-F238E27FC236}">
                <a16:creationId xmlns:a16="http://schemas.microsoft.com/office/drawing/2014/main" id="{BF480DDC-608D-44A3-A28E-58313F923D35}"/>
              </a:ext>
            </a:extLst>
          </p:cNvPr>
          <p:cNvSpPr txBox="1"/>
          <p:nvPr/>
        </p:nvSpPr>
        <p:spPr>
          <a:xfrm>
            <a:off x="5390200" y="3926439"/>
            <a:ext cx="1637685" cy="646331"/>
          </a:xfrm>
          <a:prstGeom prst="rect">
            <a:avLst/>
          </a:prstGeom>
          <a:solidFill>
            <a:schemeClr val="bg1"/>
          </a:solidFill>
        </p:spPr>
        <p:txBody>
          <a:bodyPr wrap="square" rtlCol="0">
            <a:spAutoFit/>
          </a:bodyPr>
          <a:lstStyle/>
          <a:p>
            <a:r>
              <a:rPr lang="en-US" dirty="0">
                <a:solidFill>
                  <a:srgbClr val="00B050"/>
                </a:solidFill>
                <a:latin typeface="Consolas" panose="020B0609020204030204" pitchFamily="49" charset="0"/>
              </a:rPr>
              <a:t>OK</a:t>
            </a:r>
            <a:r>
              <a:rPr lang="ru-RU" dirty="0">
                <a:solidFill>
                  <a:srgbClr val="00B050"/>
                </a:solidFill>
                <a:latin typeface="Consolas" panose="020B0609020204030204" pitchFamily="49" charset="0"/>
              </a:rPr>
              <a:t> </a:t>
            </a:r>
            <a:r>
              <a:rPr lang="ru-RU" dirty="0">
                <a:latin typeface="Consolas" panose="020B0609020204030204" pitchFamily="49" charset="0"/>
              </a:rPr>
              <a:t>/</a:t>
            </a:r>
            <a:r>
              <a:rPr lang="ru-RU" dirty="0">
                <a:solidFill>
                  <a:srgbClr val="00B050"/>
                </a:solidFill>
                <a:latin typeface="Consolas" panose="020B0609020204030204" pitchFamily="49" charset="0"/>
              </a:rPr>
              <a:t> </a:t>
            </a:r>
            <a:r>
              <a:rPr lang="en-US" dirty="0" err="1">
                <a:solidFill>
                  <a:srgbClr val="FF0000"/>
                </a:solidFill>
                <a:latin typeface="Consolas" panose="020B0609020204030204" pitchFamily="49" charset="0"/>
              </a:rPr>
              <a:t>ValueError</a:t>
            </a:r>
            <a:endParaRPr lang="ru-RU"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391177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Исключения</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611560" y="1484784"/>
            <a:ext cx="8078699" cy="4351338"/>
          </a:xfrm>
        </p:spPr>
        <p:txBody>
          <a:bodyPr>
            <a:normAutofit fontScale="62500" lnSpcReduction="20000"/>
          </a:bodyPr>
          <a:lstStyle/>
          <a:p>
            <a:pPr marL="742950" indent="-742950">
              <a:buFont typeface="+mj-lt"/>
              <a:buAutoNum type="arabicPeriod"/>
            </a:pPr>
            <a:r>
              <a:rPr lang="ru-RU" sz="3600" dirty="0">
                <a:latin typeface="Consolas" panose="020B0609020204030204" pitchFamily="49" charset="0"/>
              </a:rPr>
              <a:t>Попытка преобразования строки в число (</a:t>
            </a:r>
            <a:r>
              <a:rPr lang="en-US" sz="3600" b="1" dirty="0" err="1">
                <a:latin typeface="Consolas" panose="020B0609020204030204" pitchFamily="49" charset="0"/>
              </a:rPr>
              <a:t>ValueError</a:t>
            </a:r>
            <a:r>
              <a:rPr lang="ru-RU" sz="3600" dirty="0">
                <a:latin typeface="Consolas" panose="020B0609020204030204" pitchFamily="49" charset="0"/>
              </a:rPr>
              <a:t>).</a:t>
            </a:r>
          </a:p>
          <a:p>
            <a:pPr marL="742950" indent="-742950">
              <a:buFont typeface="+mj-lt"/>
              <a:buAutoNum type="arabicPeriod"/>
            </a:pPr>
            <a:r>
              <a:rPr lang="ru-RU" sz="3600" dirty="0">
                <a:latin typeface="Consolas" panose="020B0609020204030204" pitchFamily="49" charset="0"/>
              </a:rPr>
              <a:t>Нарушение логики (например, деление на 0, </a:t>
            </a:r>
            <a:r>
              <a:rPr lang="en-US" sz="3600" b="1" dirty="0" err="1">
                <a:latin typeface="Consolas" panose="020B0609020204030204" pitchFamily="49" charset="0"/>
              </a:rPr>
              <a:t>ZeroDivisionError</a:t>
            </a:r>
            <a:r>
              <a:rPr lang="ru-RU" sz="3600" dirty="0">
                <a:latin typeface="Consolas" panose="020B0609020204030204" pitchFamily="49" charset="0"/>
              </a:rPr>
              <a:t>).</a:t>
            </a:r>
          </a:p>
          <a:p>
            <a:pPr marL="742950" indent="-742950">
              <a:buFont typeface="+mj-lt"/>
              <a:buAutoNum type="arabicPeriod"/>
            </a:pPr>
            <a:r>
              <a:rPr lang="ru-RU" sz="3600" dirty="0">
                <a:latin typeface="Consolas" panose="020B0609020204030204" pitchFamily="49" charset="0"/>
              </a:rPr>
              <a:t>Ошибка использования типа для операции (например, сложение числа и символа, </a:t>
            </a:r>
            <a:r>
              <a:rPr lang="en-US" sz="3600" b="1" dirty="0" err="1">
                <a:latin typeface="Consolas" panose="020B0609020204030204" pitchFamily="49" charset="0"/>
              </a:rPr>
              <a:t>TypeError</a:t>
            </a:r>
            <a:r>
              <a:rPr lang="ru-RU" sz="3600" dirty="0">
                <a:latin typeface="Consolas" panose="020B0609020204030204" pitchFamily="49" charset="0"/>
              </a:rPr>
              <a:t>).</a:t>
            </a:r>
          </a:p>
          <a:p>
            <a:pPr marL="742950" indent="-742950">
              <a:buFont typeface="+mj-lt"/>
              <a:buAutoNum type="arabicPeriod"/>
            </a:pPr>
            <a:r>
              <a:rPr lang="ru-RU" sz="3600" dirty="0">
                <a:latin typeface="Consolas" panose="020B0609020204030204" pitchFamily="49" charset="0"/>
              </a:rPr>
              <a:t>Обращение к несуществующим элементам списка (</a:t>
            </a:r>
            <a:r>
              <a:rPr lang="en-US" sz="3600" b="1" dirty="0" err="1">
                <a:latin typeface="Consolas" panose="020B0609020204030204" pitchFamily="49" charset="0"/>
              </a:rPr>
              <a:t>IndexError</a:t>
            </a:r>
            <a:r>
              <a:rPr lang="ru-RU" sz="3600" dirty="0">
                <a:latin typeface="Consolas" panose="020B0609020204030204" pitchFamily="49" charset="0"/>
              </a:rPr>
              <a:t>).</a:t>
            </a:r>
          </a:p>
          <a:p>
            <a:pPr marL="742950" indent="-742950">
              <a:buFont typeface="+mj-lt"/>
              <a:buAutoNum type="arabicPeriod"/>
            </a:pPr>
            <a:r>
              <a:rPr lang="ru-RU" sz="3600" dirty="0">
                <a:latin typeface="Consolas" panose="020B0609020204030204" pitchFamily="49" charset="0"/>
              </a:rPr>
              <a:t>Отсутствие обязательных параметров для функций (</a:t>
            </a:r>
            <a:r>
              <a:rPr lang="en-US" sz="3600" b="1" dirty="0" err="1">
                <a:latin typeface="Consolas" panose="020B0609020204030204" pitchFamily="49" charset="0"/>
              </a:rPr>
              <a:t>AttributeError</a:t>
            </a:r>
            <a:r>
              <a:rPr lang="ru-RU" sz="3600" dirty="0">
                <a:latin typeface="Consolas" panose="020B0609020204030204" pitchFamily="49" charset="0"/>
              </a:rPr>
              <a:t>).</a:t>
            </a:r>
          </a:p>
          <a:p>
            <a:pPr marL="742950" indent="-742950">
              <a:buFont typeface="+mj-lt"/>
              <a:buAutoNum type="arabicPeriod"/>
            </a:pPr>
            <a:r>
              <a:rPr lang="ru-RU" sz="3600" dirty="0">
                <a:latin typeface="Consolas" panose="020B0609020204030204" pitchFamily="49" charset="0"/>
              </a:rPr>
              <a:t>При открытии файла или в процессе работы с ним</a:t>
            </a:r>
            <a:r>
              <a:rPr lang="en-US" sz="3600" dirty="0">
                <a:latin typeface="Consolas" panose="020B0609020204030204" pitchFamily="49" charset="0"/>
              </a:rPr>
              <a:t> (</a:t>
            </a:r>
            <a:r>
              <a:rPr lang="ru-RU" sz="3600" dirty="0">
                <a:latin typeface="Consolas" panose="020B0609020204030204" pitchFamily="49" charset="0"/>
              </a:rPr>
              <a:t>например, </a:t>
            </a:r>
            <a:r>
              <a:rPr lang="en-US" sz="3600" b="1" dirty="0" err="1">
                <a:latin typeface="Consolas" panose="020B0609020204030204" pitchFamily="49" charset="0"/>
              </a:rPr>
              <a:t>FileNotFoundError</a:t>
            </a:r>
            <a:r>
              <a:rPr lang="en-US" sz="3600" dirty="0">
                <a:latin typeface="Consolas" panose="020B0609020204030204" pitchFamily="49" charset="0"/>
              </a:rPr>
              <a:t>)</a:t>
            </a:r>
            <a:r>
              <a:rPr lang="ru-RU" sz="3600" dirty="0">
                <a:latin typeface="Consolas" panose="020B0609020204030204" pitchFamily="49" charset="0"/>
              </a:rPr>
              <a:t>.</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31</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3169878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fontScale="90000"/>
          </a:bodyPr>
          <a:lstStyle/>
          <a:p>
            <a:r>
              <a:rPr lang="ru-RU" b="1" dirty="0">
                <a:latin typeface="Consolas" panose="020B0609020204030204" pitchFamily="49" charset="0"/>
              </a:rPr>
              <a:t>Синтаксис блока обработки исключений</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32</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9" name="Text Box 7">
            <a:extLst>
              <a:ext uri="{FF2B5EF4-FFF2-40B4-BE49-F238E27FC236}">
                <a16:creationId xmlns:a16="http://schemas.microsoft.com/office/drawing/2014/main" id="{F4F7BA60-A19B-4C8D-AFDD-DEDEC496657B}"/>
              </a:ext>
            </a:extLst>
          </p:cNvPr>
          <p:cNvSpPr txBox="1">
            <a:spLocks noChangeArrowheads="1"/>
          </p:cNvSpPr>
          <p:nvPr/>
        </p:nvSpPr>
        <p:spPr bwMode="auto">
          <a:xfrm>
            <a:off x="946508" y="1645703"/>
            <a:ext cx="6793844" cy="4247317"/>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lvl="0" indent="-271463" defTabSz="722313">
              <a:spcBef>
                <a:spcPct val="15000"/>
              </a:spcBef>
              <a:defRPr/>
            </a:pPr>
            <a:r>
              <a:rPr lang="en-US" sz="2000" b="1" dirty="0">
                <a:highlight>
                  <a:srgbClr val="FFFF00"/>
                </a:highlight>
                <a:latin typeface="Consolas" panose="020B0609020204030204" pitchFamily="49" charset="0"/>
              </a:rPr>
              <a:t>try:</a:t>
            </a:r>
          </a:p>
          <a:p>
            <a:pPr marL="271463" lvl="0" indent="-271463" defTabSz="722313">
              <a:spcBef>
                <a:spcPct val="15000"/>
              </a:spcBef>
              <a:defRPr/>
            </a:pPr>
            <a:r>
              <a:rPr lang="en-US" sz="2000" dirty="0">
                <a:latin typeface="Consolas" panose="020B0609020204030204" pitchFamily="49" charset="0"/>
              </a:rPr>
              <a:t>    &lt;</a:t>
            </a:r>
            <a:r>
              <a:rPr lang="ru-RU" sz="2000" dirty="0">
                <a:latin typeface="Consolas" panose="020B0609020204030204" pitchFamily="49" charset="0"/>
              </a:rPr>
              <a:t>уязвимый код</a:t>
            </a:r>
            <a:r>
              <a:rPr lang="en-US" sz="2000" dirty="0">
                <a:latin typeface="Consolas" panose="020B0609020204030204" pitchFamily="49" charset="0"/>
              </a:rPr>
              <a:t>&gt;</a:t>
            </a:r>
          </a:p>
          <a:p>
            <a:pPr marL="271463" lvl="0" indent="-271463" defTabSz="722313">
              <a:spcBef>
                <a:spcPct val="15000"/>
              </a:spcBef>
              <a:defRPr/>
            </a:pPr>
            <a:r>
              <a:rPr lang="en-US" sz="2000" b="1" dirty="0">
                <a:highlight>
                  <a:srgbClr val="FFFF00"/>
                </a:highlight>
                <a:latin typeface="Consolas" panose="020B0609020204030204" pitchFamily="49" charset="0"/>
              </a:rPr>
              <a:t>except [&lt;</a:t>
            </a:r>
            <a:r>
              <a:rPr lang="ru-RU" sz="2000" b="1" dirty="0">
                <a:highlight>
                  <a:srgbClr val="FFFF00"/>
                </a:highlight>
                <a:latin typeface="Consolas" panose="020B0609020204030204" pitchFamily="49" charset="0"/>
              </a:rPr>
              <a:t>тип исключения</a:t>
            </a:r>
            <a:r>
              <a:rPr lang="en-US" sz="2000" b="1" dirty="0">
                <a:highlight>
                  <a:srgbClr val="FFFF00"/>
                </a:highlight>
                <a:latin typeface="Consolas" panose="020B0609020204030204" pitchFamily="49" charset="0"/>
              </a:rPr>
              <a:t>&gt;]:</a:t>
            </a:r>
          </a:p>
          <a:p>
            <a:pPr marL="271463" lvl="0" indent="-271463" defTabSz="722313">
              <a:spcBef>
                <a:spcPct val="15000"/>
              </a:spcBef>
              <a:defRPr/>
            </a:pPr>
            <a:r>
              <a:rPr lang="en-US" sz="2000" dirty="0">
                <a:latin typeface="Consolas" panose="020B0609020204030204" pitchFamily="49" charset="0"/>
              </a:rPr>
              <a:t>    &lt;</a:t>
            </a:r>
            <a:r>
              <a:rPr lang="ru-RU" sz="2000" dirty="0">
                <a:latin typeface="Consolas" panose="020B0609020204030204" pitchFamily="49" charset="0"/>
              </a:rPr>
              <a:t>реакция на ошибку</a:t>
            </a:r>
            <a:r>
              <a:rPr lang="en-US" sz="2000" dirty="0">
                <a:latin typeface="Consolas" panose="020B0609020204030204" pitchFamily="49" charset="0"/>
              </a:rPr>
              <a:t>&gt;</a:t>
            </a:r>
          </a:p>
          <a:p>
            <a:pPr marL="271463" lvl="0" indent="-271463" defTabSz="722313">
              <a:spcBef>
                <a:spcPct val="15000"/>
              </a:spcBef>
              <a:defRPr/>
            </a:pPr>
            <a:r>
              <a:rPr lang="en-US" sz="2000" b="1" dirty="0">
                <a:latin typeface="Consolas" panose="020B0609020204030204" pitchFamily="49" charset="0"/>
              </a:rPr>
              <a:t>[except [&lt;</a:t>
            </a:r>
            <a:r>
              <a:rPr lang="ru-RU" sz="2000" b="1" dirty="0">
                <a:latin typeface="Consolas" panose="020B0609020204030204" pitchFamily="49" charset="0"/>
              </a:rPr>
              <a:t>тип исключения</a:t>
            </a:r>
            <a:r>
              <a:rPr lang="en-US" sz="2000" b="1" dirty="0">
                <a:latin typeface="Consolas" panose="020B0609020204030204" pitchFamily="49" charset="0"/>
              </a:rPr>
              <a:t>&gt;]:]</a:t>
            </a:r>
          </a:p>
          <a:p>
            <a:pPr marL="271463" lvl="0" indent="-271463" defTabSz="722313">
              <a:spcBef>
                <a:spcPct val="15000"/>
              </a:spcBef>
              <a:defRPr/>
            </a:pPr>
            <a:r>
              <a:rPr lang="en-US" sz="2000" dirty="0">
                <a:latin typeface="Consolas" panose="020B0609020204030204" pitchFamily="49" charset="0"/>
              </a:rPr>
              <a:t>    ...</a:t>
            </a:r>
            <a:r>
              <a:rPr lang="ru-RU" sz="2000" dirty="0">
                <a:latin typeface="Consolas" panose="020B0609020204030204" pitchFamily="49" charset="0"/>
              </a:rPr>
              <a:t> </a:t>
            </a:r>
            <a:r>
              <a:rPr lang="en-US" sz="2000" b="1" dirty="0">
                <a:latin typeface="Consolas" panose="020B0609020204030204" pitchFamily="49" charset="0"/>
              </a:rPr>
              <a:t>#</a:t>
            </a:r>
            <a:r>
              <a:rPr lang="ru-RU" sz="2000" b="1" dirty="0">
                <a:latin typeface="Consolas" panose="020B0609020204030204" pitchFamily="49" charset="0"/>
              </a:rPr>
              <a:t>возможно множественное повторение блоков </a:t>
            </a:r>
            <a:r>
              <a:rPr lang="en-US" sz="2000" b="1" dirty="0">
                <a:latin typeface="Consolas" panose="020B0609020204030204" pitchFamily="49" charset="0"/>
              </a:rPr>
              <a:t>except   </a:t>
            </a:r>
          </a:p>
          <a:p>
            <a:pPr marL="271463" lvl="0" indent="-271463" defTabSz="722313">
              <a:spcBef>
                <a:spcPct val="15000"/>
              </a:spcBef>
              <a:defRPr/>
            </a:pPr>
            <a:r>
              <a:rPr lang="en-US" sz="2000" b="1" dirty="0">
                <a:latin typeface="Consolas" panose="020B0609020204030204" pitchFamily="49" charset="0"/>
              </a:rPr>
              <a:t>        #</a:t>
            </a:r>
            <a:r>
              <a:rPr lang="ru-RU" sz="2000" b="1" dirty="0">
                <a:latin typeface="Consolas" panose="020B0609020204030204" pitchFamily="49" charset="0"/>
              </a:rPr>
              <a:t>для разных исключений</a:t>
            </a:r>
            <a:endParaRPr lang="en-US" sz="2000" b="1" dirty="0">
              <a:latin typeface="Consolas" panose="020B0609020204030204" pitchFamily="49" charset="0"/>
            </a:endParaRPr>
          </a:p>
          <a:p>
            <a:pPr marL="271463" lvl="0" indent="-271463" defTabSz="722313">
              <a:spcBef>
                <a:spcPct val="15000"/>
              </a:spcBef>
              <a:defRPr/>
            </a:pPr>
            <a:r>
              <a:rPr lang="en-US" sz="2000" b="1" dirty="0">
                <a:highlight>
                  <a:srgbClr val="FFFF00"/>
                </a:highlight>
                <a:latin typeface="Consolas" panose="020B0609020204030204" pitchFamily="49" charset="0"/>
              </a:rPr>
              <a:t>else:</a:t>
            </a:r>
          </a:p>
          <a:p>
            <a:pPr marL="271463" lvl="0" indent="-271463" defTabSz="722313">
              <a:spcBef>
                <a:spcPct val="15000"/>
              </a:spcBef>
              <a:defRPr/>
            </a:pPr>
            <a:r>
              <a:rPr lang="en-US" sz="2000" dirty="0">
                <a:latin typeface="Consolas" panose="020B0609020204030204" pitchFamily="49" charset="0"/>
              </a:rPr>
              <a:t>    &lt;</a:t>
            </a:r>
            <a:r>
              <a:rPr lang="ru-RU" sz="2000" dirty="0">
                <a:latin typeface="Consolas" panose="020B0609020204030204" pitchFamily="49" charset="0"/>
              </a:rPr>
              <a:t>блок, если ошибки не произошло</a:t>
            </a:r>
            <a:r>
              <a:rPr lang="en-US" sz="2000" dirty="0">
                <a:latin typeface="Consolas" panose="020B0609020204030204" pitchFamily="49" charset="0"/>
              </a:rPr>
              <a:t>&gt;</a:t>
            </a:r>
          </a:p>
          <a:p>
            <a:pPr marL="271463" lvl="0" indent="-271463" defTabSz="722313">
              <a:spcBef>
                <a:spcPct val="15000"/>
              </a:spcBef>
              <a:defRPr/>
            </a:pPr>
            <a:r>
              <a:rPr lang="en-US" sz="2000" b="1" dirty="0">
                <a:highlight>
                  <a:srgbClr val="FFFF00"/>
                </a:highlight>
                <a:latin typeface="Consolas" panose="020B0609020204030204" pitchFamily="49" charset="0"/>
              </a:rPr>
              <a:t>finally:</a:t>
            </a:r>
          </a:p>
          <a:p>
            <a:pPr marL="271463" lvl="0" indent="-271463" defTabSz="722313">
              <a:spcBef>
                <a:spcPct val="15000"/>
              </a:spcBef>
              <a:defRPr/>
            </a:pPr>
            <a:r>
              <a:rPr lang="en-US" sz="2000" dirty="0">
                <a:latin typeface="Consolas" panose="020B0609020204030204" pitchFamily="49" charset="0"/>
              </a:rPr>
              <a:t>    &lt;</a:t>
            </a:r>
            <a:r>
              <a:rPr lang="ru-RU" sz="2000" dirty="0">
                <a:latin typeface="Consolas" panose="020B0609020204030204" pitchFamily="49" charset="0"/>
              </a:rPr>
              <a:t>блок, который выполняется в любом случае</a:t>
            </a:r>
            <a:r>
              <a:rPr lang="en-US" sz="2000" dirty="0">
                <a:latin typeface="Consolas" panose="020B0609020204030204" pitchFamily="49" charset="0"/>
              </a:rPr>
              <a:t>&gt;</a:t>
            </a:r>
          </a:p>
        </p:txBody>
      </p:sp>
    </p:spTree>
    <p:extLst>
      <p:ext uri="{BB962C8B-B14F-4D97-AF65-F5344CB8AC3E}">
        <p14:creationId xmlns:p14="http://schemas.microsoft.com/office/powerpoint/2010/main" val="83572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Генерация исключений</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628650" y="1825625"/>
            <a:ext cx="7886700" cy="4351338"/>
          </a:xfrm>
        </p:spPr>
        <p:txBody>
          <a:bodyPr>
            <a:normAutofit/>
          </a:bodyPr>
          <a:lstStyle/>
          <a:p>
            <a:pPr marL="0" indent="0">
              <a:buNone/>
            </a:pPr>
            <a:r>
              <a:rPr lang="ru-RU" sz="3600" dirty="0">
                <a:latin typeface="Consolas" panose="020B0609020204030204" pitchFamily="49" charset="0"/>
              </a:rPr>
              <a:t>Иногда возникает необходимость вручную сгенерировать то или иное исключение. Для этого применяется оператор </a:t>
            </a:r>
            <a:r>
              <a:rPr lang="ru-RU" sz="3600" b="1" dirty="0" err="1">
                <a:latin typeface="Consolas" panose="020B0609020204030204" pitchFamily="49" charset="0"/>
              </a:rPr>
              <a:t>raise</a:t>
            </a:r>
            <a:r>
              <a:rPr lang="ru-RU" sz="3600" b="1" dirty="0">
                <a:latin typeface="Consolas" panose="020B0609020204030204" pitchFamily="49" charset="0"/>
              </a:rPr>
              <a:t>.</a:t>
            </a:r>
            <a:r>
              <a:rPr lang="ru-RU" b="1" dirty="0">
                <a:latin typeface="Consolas" panose="020B0609020204030204" pitchFamily="49" charset="0"/>
              </a:rPr>
              <a:t> </a:t>
            </a:r>
          </a:p>
          <a:p>
            <a:pPr marL="0" indent="0">
              <a:buNone/>
            </a:pPr>
            <a:r>
              <a:rPr lang="ru-RU" dirty="0">
                <a:latin typeface="Consolas" panose="020B0609020204030204" pitchFamily="49" charset="0"/>
              </a:rPr>
              <a:t>При вызове исключения мы можем ему передать сообщение, которое затем можно вывести пользователю.</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33</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2665755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Генерация исключений</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34</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1" name="Text Box 7">
            <a:extLst>
              <a:ext uri="{FF2B5EF4-FFF2-40B4-BE49-F238E27FC236}">
                <a16:creationId xmlns:a16="http://schemas.microsoft.com/office/drawing/2014/main" id="{E0E913B8-BEBF-4744-84EA-6529B0D2D8F0}"/>
              </a:ext>
            </a:extLst>
          </p:cNvPr>
          <p:cNvSpPr txBox="1">
            <a:spLocks noGrp="1" noChangeArrowheads="1"/>
          </p:cNvSpPr>
          <p:nvPr>
            <p:ph idx="1"/>
          </p:nvPr>
        </p:nvSpPr>
        <p:spPr bwMode="auto">
          <a:xfrm>
            <a:off x="457200" y="1600200"/>
            <a:ext cx="8229600" cy="4555093"/>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000" dirty="0">
                <a:latin typeface="Consolas" panose="020B0609020204030204" pitchFamily="49" charset="0"/>
              </a:rPr>
              <a:t>try:</a:t>
            </a:r>
          </a:p>
          <a:p>
            <a:pPr marL="0" lvl="0" indent="0" defTabSz="722313">
              <a:spcBef>
                <a:spcPct val="15000"/>
              </a:spcBef>
              <a:buNone/>
              <a:defRPr/>
            </a:pPr>
            <a:r>
              <a:rPr lang="en-US" sz="2000" dirty="0">
                <a:latin typeface="Consolas" panose="020B0609020204030204" pitchFamily="49" charset="0"/>
              </a:rPr>
              <a:t>    number1 = int(input("</a:t>
            </a:r>
            <a:r>
              <a:rPr lang="ru-RU" sz="2000" dirty="0">
                <a:latin typeface="Consolas" panose="020B0609020204030204" pitchFamily="49" charset="0"/>
              </a:rPr>
              <a:t>Введите первое число: "))</a:t>
            </a:r>
          </a:p>
          <a:p>
            <a:pPr marL="0" lvl="0" indent="0" defTabSz="722313">
              <a:spcBef>
                <a:spcPct val="15000"/>
              </a:spcBef>
              <a:buNone/>
              <a:defRPr/>
            </a:pPr>
            <a:r>
              <a:rPr lang="ru-RU" sz="2000" dirty="0">
                <a:latin typeface="Consolas" panose="020B0609020204030204" pitchFamily="49" charset="0"/>
              </a:rPr>
              <a:t>    </a:t>
            </a:r>
            <a:r>
              <a:rPr lang="en-US" sz="2000" dirty="0">
                <a:latin typeface="Consolas" panose="020B0609020204030204" pitchFamily="49" charset="0"/>
              </a:rPr>
              <a:t>number2 = int(input("</a:t>
            </a:r>
            <a:r>
              <a:rPr lang="ru-RU" sz="2000" dirty="0">
                <a:latin typeface="Consolas" panose="020B0609020204030204" pitchFamily="49" charset="0"/>
              </a:rPr>
              <a:t>Введите второе число: "))</a:t>
            </a:r>
          </a:p>
          <a:p>
            <a:pPr marL="0" lvl="0" indent="0" defTabSz="722313">
              <a:spcBef>
                <a:spcPct val="15000"/>
              </a:spcBef>
              <a:buNone/>
              <a:defRPr/>
            </a:pPr>
            <a:r>
              <a:rPr lang="ru-RU" sz="2000" dirty="0">
                <a:latin typeface="Consolas" panose="020B0609020204030204" pitchFamily="49" charset="0"/>
              </a:rPr>
              <a:t>    </a:t>
            </a:r>
            <a:r>
              <a:rPr lang="en-US" sz="2000" dirty="0">
                <a:latin typeface="Consolas" panose="020B0609020204030204" pitchFamily="49" charset="0"/>
              </a:rPr>
              <a:t>if number2 == 0:</a:t>
            </a:r>
          </a:p>
          <a:p>
            <a:pPr marL="0" lvl="0" indent="0" defTabSz="722313">
              <a:spcBef>
                <a:spcPct val="15000"/>
              </a:spcBef>
              <a:buNone/>
              <a:defRPr/>
            </a:pPr>
            <a:r>
              <a:rPr lang="en-US" sz="2000" dirty="0">
                <a:latin typeface="Consolas" panose="020B0609020204030204" pitchFamily="49" charset="0"/>
              </a:rPr>
              <a:t>        </a:t>
            </a:r>
            <a:r>
              <a:rPr lang="en-US" sz="2000" b="1" dirty="0">
                <a:latin typeface="Consolas" panose="020B0609020204030204" pitchFamily="49" charset="0"/>
              </a:rPr>
              <a:t>raise</a:t>
            </a:r>
            <a:r>
              <a:rPr lang="en-US" sz="2000" dirty="0">
                <a:latin typeface="Consolas" panose="020B0609020204030204" pitchFamily="49" charset="0"/>
              </a:rPr>
              <a:t> Exception("</a:t>
            </a:r>
            <a:r>
              <a:rPr lang="ru-RU" sz="2000" dirty="0">
                <a:latin typeface="Consolas" panose="020B0609020204030204" pitchFamily="49" charset="0"/>
              </a:rPr>
              <a:t>Второе число не должно быть равно 0")</a:t>
            </a:r>
          </a:p>
          <a:p>
            <a:pPr marL="0" lvl="0" indent="0" defTabSz="722313">
              <a:spcBef>
                <a:spcPct val="15000"/>
              </a:spcBef>
              <a:buNone/>
              <a:defRPr/>
            </a:pPr>
            <a:r>
              <a:rPr lang="ru-RU" sz="2000" dirty="0">
                <a:latin typeface="Consolas" panose="020B0609020204030204" pitchFamily="49" charset="0"/>
              </a:rPr>
              <a:t>    </a:t>
            </a:r>
            <a:r>
              <a:rPr lang="en-US" sz="2000" dirty="0">
                <a:latin typeface="Consolas" panose="020B0609020204030204" pitchFamily="49" charset="0"/>
              </a:rPr>
              <a:t>print("</a:t>
            </a:r>
            <a:r>
              <a:rPr lang="ru-RU" sz="2000" dirty="0">
                <a:latin typeface="Consolas" panose="020B0609020204030204" pitchFamily="49" charset="0"/>
              </a:rPr>
              <a:t>Результат деления двух чисел:", </a:t>
            </a:r>
            <a:r>
              <a:rPr lang="en-US" sz="2000" dirty="0">
                <a:latin typeface="Consolas" panose="020B0609020204030204" pitchFamily="49" charset="0"/>
              </a:rPr>
              <a:t>number1/number2)</a:t>
            </a:r>
          </a:p>
          <a:p>
            <a:pPr marL="0" lvl="0" indent="0" defTabSz="722313">
              <a:spcBef>
                <a:spcPct val="15000"/>
              </a:spcBef>
              <a:buNone/>
              <a:defRPr/>
            </a:pPr>
            <a:r>
              <a:rPr lang="en-US" sz="2000" dirty="0">
                <a:latin typeface="Consolas" panose="020B0609020204030204" pitchFamily="49" charset="0"/>
              </a:rPr>
              <a:t>except </a:t>
            </a:r>
            <a:r>
              <a:rPr lang="en-US" sz="2000" dirty="0" err="1">
                <a:latin typeface="Consolas" panose="020B0609020204030204" pitchFamily="49" charset="0"/>
              </a:rPr>
              <a:t>ValueError</a:t>
            </a:r>
            <a:r>
              <a:rPr lang="en-US" sz="2000" dirty="0">
                <a:latin typeface="Consolas" panose="020B0609020204030204" pitchFamily="49" charset="0"/>
              </a:rPr>
              <a:t>:</a:t>
            </a:r>
          </a:p>
          <a:p>
            <a:pPr marL="0" lvl="0" indent="0" defTabSz="722313">
              <a:spcBef>
                <a:spcPct val="15000"/>
              </a:spcBef>
              <a:buNone/>
              <a:defRPr/>
            </a:pPr>
            <a:r>
              <a:rPr lang="en-US" sz="2000" dirty="0">
                <a:latin typeface="Consolas" panose="020B0609020204030204" pitchFamily="49" charset="0"/>
              </a:rPr>
              <a:t>    print("</a:t>
            </a:r>
            <a:r>
              <a:rPr lang="ru-RU" sz="2000" dirty="0">
                <a:latin typeface="Consolas" panose="020B0609020204030204" pitchFamily="49" charset="0"/>
              </a:rPr>
              <a:t>Введены некорректные данные")</a:t>
            </a:r>
          </a:p>
          <a:p>
            <a:pPr marL="0" lvl="0" indent="0" defTabSz="722313">
              <a:spcBef>
                <a:spcPct val="15000"/>
              </a:spcBef>
              <a:buNone/>
              <a:defRPr/>
            </a:pPr>
            <a:r>
              <a:rPr lang="en-US" sz="2000" dirty="0">
                <a:latin typeface="Consolas" panose="020B0609020204030204" pitchFamily="49" charset="0"/>
              </a:rPr>
              <a:t>except Exception as e:</a:t>
            </a:r>
          </a:p>
          <a:p>
            <a:pPr marL="0" lvl="0" indent="0" defTabSz="722313">
              <a:spcBef>
                <a:spcPct val="15000"/>
              </a:spcBef>
              <a:buNone/>
              <a:defRPr/>
            </a:pPr>
            <a:r>
              <a:rPr lang="en-US" sz="2000" dirty="0">
                <a:latin typeface="Consolas" panose="020B0609020204030204" pitchFamily="49" charset="0"/>
              </a:rPr>
              <a:t>    print(e)</a:t>
            </a:r>
          </a:p>
          <a:p>
            <a:pPr marL="0" lvl="0" indent="0" defTabSz="722313">
              <a:spcBef>
                <a:spcPct val="15000"/>
              </a:spcBef>
              <a:buNone/>
              <a:defRPr/>
            </a:pPr>
            <a:r>
              <a:rPr lang="en-US" sz="2000" dirty="0">
                <a:latin typeface="Consolas" panose="020B0609020204030204" pitchFamily="49" charset="0"/>
              </a:rPr>
              <a:t>print("</a:t>
            </a:r>
            <a:r>
              <a:rPr lang="ru-RU" sz="2000" dirty="0">
                <a:latin typeface="Consolas" panose="020B0609020204030204" pitchFamily="49" charset="0"/>
              </a:rPr>
              <a:t>Завершение программы")</a:t>
            </a:r>
            <a:endParaRPr lang="en-US" dirty="0">
              <a:latin typeface="Consolas" panose="020B0609020204030204" pitchFamily="49" charset="0"/>
            </a:endParaRPr>
          </a:p>
        </p:txBody>
      </p:sp>
    </p:spTree>
    <p:extLst>
      <p:ext uri="{BB962C8B-B14F-4D97-AF65-F5344CB8AC3E}">
        <p14:creationId xmlns:p14="http://schemas.microsoft.com/office/powerpoint/2010/main" val="1377437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Генерация исключений</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35</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pic>
        <p:nvPicPr>
          <p:cNvPr id="3" name="Рисунок 2">
            <a:extLst>
              <a:ext uri="{FF2B5EF4-FFF2-40B4-BE49-F238E27FC236}">
                <a16:creationId xmlns:a16="http://schemas.microsoft.com/office/drawing/2014/main" id="{AED9405A-4F99-489B-A192-011704E0591C}"/>
              </a:ext>
            </a:extLst>
          </p:cNvPr>
          <p:cNvPicPr>
            <a:picLocks noChangeAspect="1"/>
          </p:cNvPicPr>
          <p:nvPr/>
        </p:nvPicPr>
        <p:blipFill>
          <a:blip r:embed="rId4"/>
          <a:stretch>
            <a:fillRect/>
          </a:stretch>
        </p:blipFill>
        <p:spPr>
          <a:xfrm>
            <a:off x="2878931" y="1317626"/>
            <a:ext cx="3386138" cy="5038725"/>
          </a:xfrm>
          <a:prstGeom prst="rect">
            <a:avLst/>
          </a:prstGeom>
          <a:ln>
            <a:solidFill>
              <a:schemeClr val="tx1"/>
            </a:solidFill>
          </a:ln>
        </p:spPr>
      </p:pic>
    </p:spTree>
    <p:extLst>
      <p:ext uri="{BB962C8B-B14F-4D97-AF65-F5344CB8AC3E}">
        <p14:creationId xmlns:p14="http://schemas.microsoft.com/office/powerpoint/2010/main" val="2966856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1</a:t>
            </a:r>
          </a:p>
        </p:txBody>
      </p:sp>
      <p:sp>
        <p:nvSpPr>
          <p:cNvPr id="5" name="Объект 4"/>
          <p:cNvSpPr>
            <a:spLocks noGrp="1"/>
          </p:cNvSpPr>
          <p:nvPr>
            <p:ph idx="1"/>
          </p:nvPr>
        </p:nvSpPr>
        <p:spPr/>
        <p:txBody>
          <a:bodyPr/>
          <a:lstStyle/>
          <a:p>
            <a:r>
              <a:rPr lang="ru-RU" dirty="0"/>
              <a:t>Написать программу, которая выполняет вычисления (сложение, вычитание, умножение, деление, возведение в степень). Интерфейс программы должен быть выполнен в виде текстового меню.</a:t>
            </a:r>
          </a:p>
        </p:txBody>
      </p:sp>
    </p:spTree>
    <p:extLst>
      <p:ext uri="{BB962C8B-B14F-4D97-AF65-F5344CB8AC3E}">
        <p14:creationId xmlns:p14="http://schemas.microsoft.com/office/powerpoint/2010/main" val="27976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a:bodyPr>
          <a:lstStyle/>
          <a:p>
            <a:r>
              <a:rPr lang="ru-RU" b="1" dirty="0">
                <a:latin typeface="Consolas" panose="020B0609020204030204" pitchFamily="49" charset="0"/>
              </a:rPr>
              <a:t>Синтаксис цикла</a:t>
            </a:r>
            <a:r>
              <a:rPr lang="en-US" b="1" dirty="0">
                <a:latin typeface="Consolas" panose="020B0609020204030204" pitchFamily="49" charset="0"/>
              </a:rPr>
              <a:t> FOR</a:t>
            </a:r>
            <a:endParaRPr lang="ru-RU" b="1" dirty="0">
              <a:latin typeface="Consolas" panose="020B0609020204030204" pitchFamily="49" charset="0"/>
            </a:endParaRP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77500" lnSpcReduction="20000"/>
          </a:bodyPr>
          <a:lstStyle/>
          <a:p>
            <a:pPr marL="0" indent="0">
              <a:buNone/>
            </a:pPr>
            <a:r>
              <a:rPr lang="en-US" sz="3600" b="1" dirty="0">
                <a:latin typeface="Consolas" panose="020B0609020204030204" pitchFamily="49" charset="0"/>
              </a:rPr>
              <a:t>for</a:t>
            </a:r>
            <a:r>
              <a:rPr lang="ru-RU" sz="3600" b="1" dirty="0">
                <a:latin typeface="Consolas" panose="020B0609020204030204" pitchFamily="49" charset="0"/>
              </a:rPr>
              <a:t> </a:t>
            </a:r>
            <a:r>
              <a:rPr lang="ru-RU" sz="3600" i="1" dirty="0">
                <a:latin typeface="Consolas" panose="020B0609020204030204" pitchFamily="49" charset="0"/>
              </a:rPr>
              <a:t>&lt;элемент&gt; </a:t>
            </a:r>
            <a:r>
              <a:rPr lang="en-US" sz="3600" b="1" i="1" dirty="0">
                <a:latin typeface="Consolas" panose="020B0609020204030204" pitchFamily="49" charset="0"/>
              </a:rPr>
              <a:t>in</a:t>
            </a:r>
            <a:r>
              <a:rPr lang="en-US" sz="3600" i="1" dirty="0">
                <a:latin typeface="Consolas" panose="020B0609020204030204" pitchFamily="49" charset="0"/>
              </a:rPr>
              <a:t> </a:t>
            </a:r>
            <a:r>
              <a:rPr lang="ru-RU" sz="3600" i="1" dirty="0">
                <a:latin typeface="Consolas" panose="020B0609020204030204" pitchFamily="49" charset="0"/>
              </a:rPr>
              <a:t>&lt;строка/список/…&gt;</a:t>
            </a:r>
            <a:r>
              <a:rPr lang="ru-RU" sz="3600" b="1" dirty="0">
                <a:latin typeface="Consolas" panose="020B0609020204030204" pitchFamily="49" charset="0"/>
              </a:rPr>
              <a:t>: </a:t>
            </a:r>
            <a:br>
              <a:rPr lang="ru-RU" sz="3600" dirty="0">
                <a:latin typeface="Consolas" panose="020B0609020204030204" pitchFamily="49" charset="0"/>
              </a:rPr>
            </a:br>
            <a:r>
              <a:rPr lang="ru-RU" sz="3600" dirty="0">
                <a:latin typeface="Consolas" panose="020B0609020204030204" pitchFamily="49" charset="0"/>
              </a:rPr>
              <a:t>	</a:t>
            </a:r>
            <a:r>
              <a:rPr lang="ru-RU" sz="3600" i="1" dirty="0">
                <a:latin typeface="Consolas" panose="020B0609020204030204" pitchFamily="49" charset="0"/>
              </a:rPr>
              <a:t>&lt;Блок инструкций&gt;</a:t>
            </a:r>
          </a:p>
          <a:p>
            <a:pPr marL="0" indent="0">
              <a:buNone/>
            </a:pPr>
            <a:endParaRPr lang="ru-RU" sz="3600" i="1" dirty="0">
              <a:latin typeface="Consolas" panose="020B0609020204030204" pitchFamily="49" charset="0"/>
            </a:endParaRPr>
          </a:p>
          <a:p>
            <a:pPr marL="0" indent="0">
              <a:buNone/>
            </a:pPr>
            <a:r>
              <a:rPr lang="ru-RU" sz="3200" b="1" dirty="0">
                <a:latin typeface="Consolas" panose="020B0609020204030204" pitchFamily="49" charset="0"/>
              </a:rPr>
              <a:t>Преимущество цикла</a:t>
            </a:r>
            <a:r>
              <a:rPr lang="ru-RU" sz="3200" dirty="0">
                <a:latin typeface="Consolas" panose="020B0609020204030204" pitchFamily="49" charset="0"/>
              </a:rPr>
              <a:t> – он практически никогда не зациклится, за исключением нарушения логики в программе.</a:t>
            </a:r>
            <a:r>
              <a:rPr lang="ru-RU" sz="3600" dirty="0">
                <a:latin typeface="Consolas" panose="020B0609020204030204" pitchFamily="49" charset="0"/>
              </a:rPr>
              <a:t> </a:t>
            </a:r>
          </a:p>
          <a:p>
            <a:pPr marL="0" indent="0">
              <a:buNone/>
            </a:pP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dirty="0">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37</a:t>
            </a:fld>
            <a:endParaRPr lang="ru-RU" dirty="0">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648200" y="1600200"/>
            <a:ext cx="4038600" cy="1311128"/>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word = ‘Python’</a:t>
            </a:r>
          </a:p>
          <a:p>
            <a:pPr marL="0" lvl="0" indent="0" defTabSz="722313">
              <a:spcBef>
                <a:spcPct val="15000"/>
              </a:spcBef>
              <a:buNone/>
              <a:defRPr/>
            </a:pPr>
            <a:r>
              <a:rPr lang="en-US" sz="2400" dirty="0">
                <a:latin typeface="Consolas" panose="020B0609020204030204" pitchFamily="49" charset="0"/>
              </a:rPr>
              <a:t>for letter in word:</a:t>
            </a:r>
          </a:p>
          <a:p>
            <a:pPr marL="0" lvl="0" indent="0" defTabSz="722313">
              <a:spcBef>
                <a:spcPct val="15000"/>
              </a:spcBef>
              <a:buNone/>
              <a:defRPr/>
            </a:pPr>
            <a:r>
              <a:rPr lang="en-US" sz="2400" dirty="0">
                <a:latin typeface="Consolas" panose="020B0609020204030204" pitchFamily="49" charset="0"/>
              </a:rPr>
              <a:t>	print(letter)</a:t>
            </a:r>
          </a:p>
        </p:txBody>
      </p:sp>
    </p:spTree>
    <p:extLst>
      <p:ext uri="{BB962C8B-B14F-4D97-AF65-F5344CB8AC3E}">
        <p14:creationId xmlns:p14="http://schemas.microsoft.com/office/powerpoint/2010/main" val="836311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lstStyle/>
          <a:p>
            <a:r>
              <a:rPr lang="ru-RU" b="1" dirty="0">
                <a:latin typeface="Consolas" panose="020B0609020204030204" pitchFamily="49" charset="0"/>
              </a:rPr>
              <a:t>Функция </a:t>
            </a:r>
            <a:r>
              <a:rPr lang="en-US" b="1" dirty="0">
                <a:latin typeface="Consolas" panose="020B0609020204030204" pitchFamily="49" charset="0"/>
              </a:rPr>
              <a:t>“</a:t>
            </a:r>
            <a:r>
              <a:rPr lang="en-US" dirty="0">
                <a:latin typeface="Consolas" panose="020B0609020204030204" pitchFamily="49" charset="0"/>
              </a:rPr>
              <a:t>range”</a:t>
            </a:r>
            <a:endParaRPr lang="ru-RU" dirty="0">
              <a:latin typeface="Consolas" panose="020B0609020204030204" pitchFamily="49" charset="0"/>
            </a:endParaRP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a:xfrm>
            <a:off x="457200" y="1600200"/>
            <a:ext cx="3610744" cy="4525963"/>
          </a:xfrm>
        </p:spPr>
        <p:txBody>
          <a:bodyPr>
            <a:normAutofit fontScale="92500" lnSpcReduction="20000"/>
          </a:bodyPr>
          <a:lstStyle/>
          <a:p>
            <a:pPr marL="0" indent="0">
              <a:buNone/>
            </a:pPr>
            <a:r>
              <a:rPr lang="ru-RU" b="1" i="1" dirty="0">
                <a:latin typeface="Consolas" panose="020B0609020204030204" pitchFamily="49" charset="0"/>
              </a:rPr>
              <a:t>Возвращает последовательность цифр/чисел.</a:t>
            </a:r>
            <a:endParaRPr lang="en-US" b="1" i="1" dirty="0">
              <a:latin typeface="Consolas" panose="020B0609020204030204" pitchFamily="49" charset="0"/>
            </a:endParaRPr>
          </a:p>
          <a:p>
            <a:r>
              <a:rPr lang="ru-RU" i="1" dirty="0">
                <a:latin typeface="Consolas" panose="020B0609020204030204" pitchFamily="49" charset="0"/>
              </a:rPr>
              <a:t>Параметры функции</a:t>
            </a:r>
            <a:r>
              <a:rPr lang="ru-RU" dirty="0">
                <a:latin typeface="Consolas" panose="020B0609020204030204" pitchFamily="49" charset="0"/>
              </a:rPr>
              <a:t>:</a:t>
            </a:r>
          </a:p>
          <a:p>
            <a:pPr lvl="1"/>
            <a:r>
              <a:rPr lang="ru-RU" dirty="0">
                <a:latin typeface="Consolas" panose="020B0609020204030204" pitchFamily="49" charset="0"/>
              </a:rPr>
              <a:t>начало последовательности,</a:t>
            </a:r>
          </a:p>
          <a:p>
            <a:pPr lvl="1"/>
            <a:r>
              <a:rPr lang="ru-RU" dirty="0">
                <a:latin typeface="Consolas" panose="020B0609020204030204" pitchFamily="49" charset="0"/>
              </a:rPr>
              <a:t>конец последовательности,</a:t>
            </a:r>
          </a:p>
          <a:p>
            <a:pPr lvl="1"/>
            <a:r>
              <a:rPr lang="ru-RU" dirty="0">
                <a:latin typeface="Consolas" panose="020B0609020204030204" pitchFamily="49" charset="0"/>
              </a:rPr>
              <a:t>[шаг, с которым генерируются значения].</a:t>
            </a:r>
          </a:p>
          <a:p>
            <a:endParaRPr lang="ru-RU" dirty="0">
              <a:latin typeface="Consolas" panose="020B0609020204030204" pitchFamily="49" charset="0"/>
            </a:endParaRP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38</a:t>
            </a:fld>
            <a:endParaRPr lang="ru-RU" dirty="0">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402B41BD-01EA-473B-B637-896419DA055B}"/>
              </a:ext>
            </a:extLst>
          </p:cNvPr>
          <p:cNvSpPr txBox="1">
            <a:spLocks noGrp="1" noChangeArrowheads="1"/>
          </p:cNvSpPr>
          <p:nvPr>
            <p:ph sz="half" idx="2"/>
          </p:nvPr>
        </p:nvSpPr>
        <p:spPr bwMode="auto">
          <a:xfrm>
            <a:off x="4355976" y="1600200"/>
            <a:ext cx="4680868" cy="5133713"/>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for </a:t>
            </a:r>
            <a:r>
              <a:rPr lang="en-US" sz="2400" dirty="0" err="1">
                <a:latin typeface="Consolas" panose="020B0609020204030204" pitchFamily="49" charset="0"/>
              </a:rPr>
              <a:t>i</a:t>
            </a:r>
            <a:r>
              <a:rPr lang="en-US" sz="2400" dirty="0">
                <a:latin typeface="Consolas" panose="020B0609020204030204" pitchFamily="49" charset="0"/>
              </a:rPr>
              <a:t> in range(</a:t>
            </a:r>
            <a:r>
              <a:rPr lang="ru-RU" sz="2400" dirty="0">
                <a:latin typeface="Consolas" panose="020B0609020204030204" pitchFamily="49" charset="0"/>
              </a:rPr>
              <a:t>5</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	print(</a:t>
            </a:r>
            <a:r>
              <a:rPr lang="en-US" sz="2400" dirty="0" err="1">
                <a:latin typeface="Consolas" panose="020B0609020204030204" pitchFamily="49" charset="0"/>
              </a:rPr>
              <a:t>i</a:t>
            </a:r>
            <a:r>
              <a:rPr lang="en-US" sz="2400" dirty="0">
                <a:latin typeface="Consolas" panose="020B0609020204030204" pitchFamily="49" charset="0"/>
              </a:rPr>
              <a:t>, end=' ‘)</a:t>
            </a:r>
          </a:p>
          <a:p>
            <a:pPr marL="0" lvl="0" indent="0" defTabSz="722313">
              <a:spcBef>
                <a:spcPct val="15000"/>
              </a:spcBef>
              <a:buNone/>
              <a:defRPr/>
            </a:pPr>
            <a:r>
              <a:rPr lang="en-US" sz="2400" b="1" dirty="0">
                <a:latin typeface="Consolas" panose="020B0609020204030204" pitchFamily="49" charset="0"/>
              </a:rPr>
              <a:t>#</a:t>
            </a:r>
            <a:r>
              <a:rPr lang="ru-RU" sz="2400" b="1" dirty="0">
                <a:latin typeface="Consolas" panose="020B0609020204030204" pitchFamily="49" charset="0"/>
              </a:rPr>
              <a:t>0 </a:t>
            </a:r>
            <a:r>
              <a:rPr lang="en-US" sz="2400" b="1" dirty="0">
                <a:latin typeface="Consolas" panose="020B0609020204030204" pitchFamily="49" charset="0"/>
              </a:rPr>
              <a:t>1 2 </a:t>
            </a:r>
            <a:r>
              <a:rPr lang="ru-RU" sz="2400" b="1" dirty="0">
                <a:latin typeface="Consolas" panose="020B0609020204030204" pitchFamily="49" charset="0"/>
              </a:rPr>
              <a:t>3 4</a:t>
            </a:r>
            <a:endParaRPr lang="ru-RU"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for </a:t>
            </a:r>
            <a:r>
              <a:rPr lang="en-US" sz="2400" dirty="0" err="1">
                <a:latin typeface="Consolas" panose="020B0609020204030204" pitchFamily="49" charset="0"/>
              </a:rPr>
              <a:t>i</a:t>
            </a:r>
            <a:r>
              <a:rPr lang="en-US" sz="2400" dirty="0">
                <a:latin typeface="Consolas" panose="020B0609020204030204" pitchFamily="49" charset="0"/>
              </a:rPr>
              <a:t> in range(1, 3):</a:t>
            </a:r>
          </a:p>
          <a:p>
            <a:pPr marL="0" lvl="0" indent="0" defTabSz="722313">
              <a:spcBef>
                <a:spcPct val="15000"/>
              </a:spcBef>
              <a:buNone/>
              <a:defRPr/>
            </a:pPr>
            <a:r>
              <a:rPr lang="en-US" sz="2400" dirty="0">
                <a:latin typeface="Consolas" panose="020B0609020204030204" pitchFamily="49" charset="0"/>
              </a:rPr>
              <a:t>	print(</a:t>
            </a:r>
            <a:r>
              <a:rPr lang="en-US" sz="2400" dirty="0" err="1">
                <a:latin typeface="Consolas" panose="020B0609020204030204" pitchFamily="49" charset="0"/>
              </a:rPr>
              <a:t>i</a:t>
            </a:r>
            <a:r>
              <a:rPr lang="en-US" sz="2400" dirty="0">
                <a:latin typeface="Consolas" panose="020B0609020204030204" pitchFamily="49" charset="0"/>
              </a:rPr>
              <a:t>, end=' ')</a:t>
            </a:r>
          </a:p>
          <a:p>
            <a:pPr marL="0" lvl="0" indent="0" defTabSz="722313">
              <a:spcBef>
                <a:spcPct val="15000"/>
              </a:spcBef>
              <a:buNone/>
              <a:defRPr/>
            </a:pPr>
            <a:r>
              <a:rPr lang="en-US" sz="2400" b="1" dirty="0">
                <a:latin typeface="Consolas" panose="020B0609020204030204" pitchFamily="49" charset="0"/>
              </a:rPr>
              <a:t>#1 2 </a:t>
            </a:r>
          </a:p>
          <a:p>
            <a:pPr marL="0" lvl="0" indent="0" defTabSz="722313">
              <a:spcBef>
                <a:spcPct val="15000"/>
              </a:spcBef>
              <a:buNone/>
              <a:defRPr/>
            </a:pPr>
            <a:r>
              <a:rPr lang="en-US" sz="2400" dirty="0">
                <a:latin typeface="Consolas" panose="020B0609020204030204" pitchFamily="49" charset="0"/>
              </a:rPr>
              <a:t>for </a:t>
            </a:r>
            <a:r>
              <a:rPr lang="en-US" sz="2400" dirty="0" err="1">
                <a:latin typeface="Consolas" panose="020B0609020204030204" pitchFamily="49" charset="0"/>
              </a:rPr>
              <a:t>i</a:t>
            </a:r>
            <a:r>
              <a:rPr lang="en-US" sz="2400" dirty="0">
                <a:latin typeface="Consolas" panose="020B0609020204030204" pitchFamily="49" charset="0"/>
              </a:rPr>
              <a:t> in range(0, 6, 2):</a:t>
            </a:r>
          </a:p>
          <a:p>
            <a:pPr marL="0" lvl="0" indent="0" defTabSz="722313">
              <a:spcBef>
                <a:spcPct val="15000"/>
              </a:spcBef>
              <a:buNone/>
              <a:defRPr/>
            </a:pPr>
            <a:r>
              <a:rPr lang="en-US" sz="2400" dirty="0">
                <a:latin typeface="Consolas" panose="020B0609020204030204" pitchFamily="49" charset="0"/>
              </a:rPr>
              <a:t>	print(</a:t>
            </a:r>
            <a:r>
              <a:rPr lang="en-US" sz="2400" dirty="0" err="1">
                <a:latin typeface="Consolas" panose="020B0609020204030204" pitchFamily="49" charset="0"/>
              </a:rPr>
              <a:t>i</a:t>
            </a:r>
            <a:r>
              <a:rPr lang="en-US" sz="2400" dirty="0">
                <a:latin typeface="Consolas" panose="020B0609020204030204" pitchFamily="49" charset="0"/>
              </a:rPr>
              <a:t>, end=' ')</a:t>
            </a:r>
          </a:p>
          <a:p>
            <a:pPr marL="0" lvl="0" indent="0" defTabSz="722313">
              <a:spcBef>
                <a:spcPct val="15000"/>
              </a:spcBef>
              <a:buNone/>
              <a:defRPr/>
            </a:pPr>
            <a:r>
              <a:rPr lang="en-US" sz="2400" b="1" dirty="0">
                <a:latin typeface="Consolas" panose="020B0609020204030204" pitchFamily="49" charset="0"/>
              </a:rPr>
              <a:t>#0 2 4 </a:t>
            </a:r>
          </a:p>
          <a:p>
            <a:pPr marL="0" lvl="0" indent="0" defTabSz="722313">
              <a:spcBef>
                <a:spcPct val="15000"/>
              </a:spcBef>
              <a:buNone/>
              <a:defRPr/>
            </a:pPr>
            <a:r>
              <a:rPr lang="en-US" sz="2400" dirty="0">
                <a:latin typeface="Consolas" panose="020B0609020204030204" pitchFamily="49" charset="0"/>
              </a:rPr>
              <a:t>for </a:t>
            </a:r>
            <a:r>
              <a:rPr lang="en-US" sz="2400" dirty="0" err="1">
                <a:latin typeface="Consolas" panose="020B0609020204030204" pitchFamily="49" charset="0"/>
              </a:rPr>
              <a:t>i</a:t>
            </a:r>
            <a:r>
              <a:rPr lang="en-US" sz="2400" dirty="0">
                <a:latin typeface="Consolas" panose="020B0609020204030204" pitchFamily="49" charset="0"/>
              </a:rPr>
              <a:t> in range(0, -5, -1):</a:t>
            </a:r>
          </a:p>
          <a:p>
            <a:pPr marL="0" lvl="0" indent="0" defTabSz="722313">
              <a:spcBef>
                <a:spcPct val="15000"/>
              </a:spcBef>
              <a:buNone/>
              <a:defRPr/>
            </a:pPr>
            <a:r>
              <a:rPr lang="en-US" sz="2400" dirty="0">
                <a:latin typeface="Consolas" panose="020B0609020204030204" pitchFamily="49" charset="0"/>
              </a:rPr>
              <a:t>	print(</a:t>
            </a:r>
            <a:r>
              <a:rPr lang="en-US" sz="2400" dirty="0" err="1">
                <a:latin typeface="Consolas" panose="020B0609020204030204" pitchFamily="49" charset="0"/>
              </a:rPr>
              <a:t>i</a:t>
            </a:r>
            <a:r>
              <a:rPr lang="en-US" sz="2400" dirty="0">
                <a:latin typeface="Consolas" panose="020B0609020204030204" pitchFamily="49" charset="0"/>
              </a:rPr>
              <a:t>, end=' ')</a:t>
            </a:r>
          </a:p>
          <a:p>
            <a:pPr marL="0" lvl="0" indent="0" defTabSz="722313">
              <a:spcBef>
                <a:spcPct val="15000"/>
              </a:spcBef>
              <a:buNone/>
              <a:defRPr/>
            </a:pPr>
            <a:r>
              <a:rPr lang="en-US" sz="2400" b="1" dirty="0">
                <a:latin typeface="Consolas" panose="020B0609020204030204" pitchFamily="49" charset="0"/>
              </a:rPr>
              <a:t>#0 -1 -2 -3 -4</a:t>
            </a:r>
          </a:p>
        </p:txBody>
      </p:sp>
    </p:spTree>
    <p:extLst>
      <p:ext uri="{BB962C8B-B14F-4D97-AF65-F5344CB8AC3E}">
        <p14:creationId xmlns:p14="http://schemas.microsoft.com/office/powerpoint/2010/main" val="808474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Списки</a:t>
            </a:r>
          </a:p>
        </p:txBody>
      </p:sp>
      <p:sp>
        <p:nvSpPr>
          <p:cNvPr id="6" name="Объект 5"/>
          <p:cNvSpPr>
            <a:spLocks noGrp="1"/>
          </p:cNvSpPr>
          <p:nvPr>
            <p:ph sz="half" idx="1"/>
          </p:nvPr>
        </p:nvSpPr>
        <p:spPr/>
        <p:txBody>
          <a:bodyPr>
            <a:normAutofit fontScale="92500" lnSpcReduction="20000"/>
          </a:bodyPr>
          <a:lstStyle/>
          <a:p>
            <a:r>
              <a:rPr lang="ru-RU" b="1" dirty="0"/>
              <a:t>Список</a:t>
            </a:r>
            <a:r>
              <a:rPr lang="ru-RU" dirty="0"/>
              <a:t> (</a:t>
            </a:r>
            <a:r>
              <a:rPr lang="ru-RU" dirty="0" err="1"/>
              <a:t>list</a:t>
            </a:r>
            <a:r>
              <a:rPr lang="ru-RU" dirty="0"/>
              <a:t>) – это структура данных для хранения объектов </a:t>
            </a:r>
            <a:r>
              <a:rPr lang="ru-RU" b="1" u="sng" dirty="0"/>
              <a:t>различных</a:t>
            </a:r>
            <a:r>
              <a:rPr lang="ru-RU" dirty="0"/>
              <a:t> типов.</a:t>
            </a:r>
            <a:endParaRPr lang="en-US" dirty="0"/>
          </a:p>
          <a:p>
            <a:r>
              <a:rPr lang="en-US" dirty="0"/>
              <a:t>C</a:t>
            </a:r>
            <a:r>
              <a:rPr lang="ru-RU" dirty="0"/>
              <a:t>писок является </a:t>
            </a:r>
            <a:r>
              <a:rPr lang="ru-RU" b="1" u="sng" dirty="0"/>
              <a:t>изменяемым</a:t>
            </a:r>
            <a:r>
              <a:rPr lang="ru-RU" dirty="0"/>
              <a:t> типом данных. </a:t>
            </a:r>
            <a:endParaRPr lang="en-US" dirty="0"/>
          </a:p>
          <a:p>
            <a:r>
              <a:rPr lang="ru-RU" dirty="0"/>
              <a:t>При его</a:t>
            </a:r>
            <a:r>
              <a:rPr lang="en-US" dirty="0"/>
              <a:t> </a:t>
            </a:r>
            <a:r>
              <a:rPr lang="ru-RU" dirty="0"/>
              <a:t>создании, в памяти резервируется область, в которой хранятся ссылки на другие элементы данных в памяти.</a:t>
            </a:r>
          </a:p>
        </p:txBody>
      </p:sp>
      <p:pic>
        <p:nvPicPr>
          <p:cNvPr id="5" name="Рисунок 4">
            <a:extLst>
              <a:ext uri="{FF2B5EF4-FFF2-40B4-BE49-F238E27FC236}">
                <a16:creationId xmlns:a16="http://schemas.microsoft.com/office/drawing/2014/main" id="{EE6BD61E-A0BC-4F73-8AB8-40531575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1" name="Прямоугольник 10"/>
          <p:cNvSpPr/>
          <p:nvPr/>
        </p:nvSpPr>
        <p:spPr>
          <a:xfrm>
            <a:off x="5436096" y="2348880"/>
            <a:ext cx="93610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6372200" y="2348880"/>
            <a:ext cx="93610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5004048" y="3717032"/>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endParaRPr lang="ru-RU" sz="2400" b="1" dirty="0"/>
          </a:p>
        </p:txBody>
      </p:sp>
      <p:sp>
        <p:nvSpPr>
          <p:cNvPr id="16" name="Прямоугольник 15"/>
          <p:cNvSpPr/>
          <p:nvPr/>
        </p:nvSpPr>
        <p:spPr>
          <a:xfrm>
            <a:off x="6482941" y="3717032"/>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endParaRPr lang="ru-RU" sz="2400" b="1" dirty="0"/>
          </a:p>
        </p:txBody>
      </p:sp>
      <p:cxnSp>
        <p:nvCxnSpPr>
          <p:cNvPr id="15" name="Прямая со стрелкой 14"/>
          <p:cNvCxnSpPr>
            <a:stCxn id="11" idx="2"/>
            <a:endCxn id="12" idx="0"/>
          </p:cNvCxnSpPr>
          <p:nvPr/>
        </p:nvCxnSpPr>
        <p:spPr>
          <a:xfrm flipH="1">
            <a:off x="5508104" y="2996952"/>
            <a:ext cx="396044" cy="72008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14" idx="2"/>
            <a:endCxn id="16" idx="0"/>
          </p:cNvCxnSpPr>
          <p:nvPr/>
        </p:nvCxnSpPr>
        <p:spPr>
          <a:xfrm>
            <a:off x="6840252" y="2996952"/>
            <a:ext cx="146745" cy="72008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31120" y="1663773"/>
            <a:ext cx="2153968" cy="461665"/>
          </a:xfrm>
          <a:prstGeom prst="rect">
            <a:avLst/>
          </a:prstGeom>
          <a:noFill/>
        </p:spPr>
        <p:txBody>
          <a:bodyPr wrap="square" rtlCol="0">
            <a:spAutoFit/>
          </a:bodyPr>
          <a:lstStyle/>
          <a:p>
            <a:r>
              <a:rPr lang="en-US" sz="2400" b="1" dirty="0" err="1"/>
              <a:t>lst</a:t>
            </a:r>
            <a:r>
              <a:rPr lang="en-US" sz="2400" b="1" dirty="0"/>
              <a:t>=[1,2</a:t>
            </a:r>
            <a:r>
              <a:rPr lang="ru-RU" sz="2400" b="1" dirty="0"/>
              <a:t>,3</a:t>
            </a:r>
            <a:r>
              <a:rPr lang="en-US" sz="2400" b="1" dirty="0"/>
              <a:t>]</a:t>
            </a:r>
            <a:endParaRPr lang="ru-RU" sz="2400" b="1" dirty="0"/>
          </a:p>
        </p:txBody>
      </p:sp>
      <p:cxnSp>
        <p:nvCxnSpPr>
          <p:cNvPr id="21" name="Соединительная линия уступом 20"/>
          <p:cNvCxnSpPr/>
          <p:nvPr/>
        </p:nvCxnSpPr>
        <p:spPr>
          <a:xfrm>
            <a:off x="4860032" y="2127778"/>
            <a:ext cx="576064" cy="273738"/>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7308304" y="2348880"/>
            <a:ext cx="93610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7" name="Прямая со стрелкой 26"/>
          <p:cNvCxnSpPr/>
          <p:nvPr/>
        </p:nvCxnSpPr>
        <p:spPr>
          <a:xfrm>
            <a:off x="7776466" y="2996952"/>
            <a:ext cx="468052" cy="72008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8" name="Прямоугольник 27"/>
          <p:cNvSpPr/>
          <p:nvPr/>
        </p:nvSpPr>
        <p:spPr>
          <a:xfrm>
            <a:off x="8010492" y="3731987"/>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3</a:t>
            </a:r>
          </a:p>
        </p:txBody>
      </p:sp>
    </p:spTree>
    <p:extLst>
      <p:ext uri="{BB962C8B-B14F-4D97-AF65-F5344CB8AC3E}">
        <p14:creationId xmlns:p14="http://schemas.microsoft.com/office/powerpoint/2010/main" val="355907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Задачи</a:t>
            </a:r>
          </a:p>
        </p:txBody>
      </p:sp>
      <p:sp>
        <p:nvSpPr>
          <p:cNvPr id="3" name="Объект 2"/>
          <p:cNvSpPr>
            <a:spLocks noGrp="1"/>
          </p:cNvSpPr>
          <p:nvPr>
            <p:ph idx="1"/>
          </p:nvPr>
        </p:nvSpPr>
        <p:spPr/>
        <p:txBody>
          <a:bodyPr>
            <a:normAutofit fontScale="85000" lnSpcReduction="10000"/>
          </a:bodyPr>
          <a:lstStyle/>
          <a:p>
            <a:r>
              <a:rPr lang="ru-RU" dirty="0"/>
              <a:t>Чтение и запись из файлов данных разных форматов.</a:t>
            </a:r>
          </a:p>
          <a:p>
            <a:r>
              <a:rPr lang="ru-RU" dirty="0"/>
              <a:t>Подготовка данных: удаление, изменение формата, формирование наборов данных для анализа и пр.</a:t>
            </a:r>
          </a:p>
          <a:p>
            <a:r>
              <a:rPr lang="ru-RU" dirty="0"/>
              <a:t>Применение математических и статистических операций к наборам данных для получения новых наборов.</a:t>
            </a:r>
          </a:p>
          <a:p>
            <a:r>
              <a:rPr lang="ru-RU" dirty="0"/>
              <a:t>Расчеты с использованием статистических моделей методов машинного обучения.</a:t>
            </a:r>
          </a:p>
          <a:p>
            <a:r>
              <a:rPr lang="ru-RU" dirty="0"/>
              <a:t>Создание графического представления данных.</a:t>
            </a:r>
          </a:p>
          <a:p>
            <a:endParaRPr lang="ru-RU" dirty="0"/>
          </a:p>
        </p:txBody>
      </p:sp>
      <p:pic>
        <p:nvPicPr>
          <p:cNvPr id="4" name="Рисунок 3">
            <a:extLst>
              <a:ext uri="{FF2B5EF4-FFF2-40B4-BE49-F238E27FC236}">
                <a16:creationId xmlns:a16="http://schemas.microsoft.com/office/drawing/2014/main" id="{61D82CF2-6E87-4887-BBC6-B2147FC7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3987489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списка</a:t>
            </a:r>
          </a:p>
        </p:txBody>
      </p:sp>
      <p:sp>
        <p:nvSpPr>
          <p:cNvPr id="3" name="Объект 2"/>
          <p:cNvSpPr>
            <a:spLocks noGrp="1"/>
          </p:cNvSpPr>
          <p:nvPr>
            <p:ph sz="half" idx="1"/>
          </p:nvPr>
        </p:nvSpPr>
        <p:spPr/>
        <p:txBody>
          <a:bodyPr/>
          <a:lstStyle/>
          <a:p>
            <a:r>
              <a:rPr lang="ru-RU" dirty="0"/>
              <a:t>Создать список можно:</a:t>
            </a:r>
          </a:p>
          <a:p>
            <a:pPr lvl="1"/>
            <a:r>
              <a:rPr lang="ru-RU" dirty="0"/>
              <a:t>с помощью конструктора;</a:t>
            </a:r>
          </a:p>
          <a:p>
            <a:pPr lvl="1"/>
            <a:r>
              <a:rPr lang="ru-RU" dirty="0"/>
              <a:t>присвоить  готовый список;</a:t>
            </a:r>
          </a:p>
          <a:p>
            <a:pPr lvl="1"/>
            <a:r>
              <a:rPr lang="en-US" dirty="0"/>
              <a:t>c</a:t>
            </a:r>
            <a:r>
              <a:rPr lang="ru-RU" dirty="0"/>
              <a:t> помощью функции </a:t>
            </a:r>
            <a:r>
              <a:rPr lang="en-US" dirty="0"/>
              <a:t>range();</a:t>
            </a:r>
          </a:p>
          <a:p>
            <a:endParaRPr lang="en-US" dirty="0"/>
          </a:p>
        </p:txBody>
      </p:sp>
      <p:pic>
        <p:nvPicPr>
          <p:cNvPr id="5" name="Рисунок 4">
            <a:extLst>
              <a:ext uri="{FF2B5EF4-FFF2-40B4-BE49-F238E27FC236}">
                <a16:creationId xmlns:a16="http://schemas.microsoft.com/office/drawing/2014/main" id="{EE6BD61E-A0BC-4F73-8AB8-40531575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6"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572000" y="1539621"/>
            <a:ext cx="4249042" cy="4801314"/>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indent="0" defTabSz="722313">
              <a:spcBef>
                <a:spcPct val="15000"/>
              </a:spcBef>
              <a:buNone/>
              <a:defRPr/>
            </a:pPr>
            <a:r>
              <a:rPr lang="ru-RU" sz="2400" dirty="0" err="1">
                <a:latin typeface="Consolas" panose="020B0609020204030204" pitchFamily="49" charset="0"/>
              </a:rPr>
              <a:t>lst</a:t>
            </a:r>
            <a:r>
              <a:rPr lang="en-US" sz="2400" dirty="0">
                <a:latin typeface="Consolas" panose="020B0609020204030204" pitchFamily="49" charset="0"/>
              </a:rPr>
              <a:t>1</a:t>
            </a:r>
            <a:r>
              <a:rPr lang="ru-RU" sz="2400" dirty="0">
                <a:latin typeface="Consolas" panose="020B0609020204030204" pitchFamily="49" charset="0"/>
              </a:rPr>
              <a:t>=</a:t>
            </a:r>
            <a:r>
              <a:rPr lang="ru-RU" sz="2400" dirty="0" err="1">
                <a:latin typeface="Consolas" panose="020B0609020204030204" pitchFamily="49" charset="0"/>
              </a:rPr>
              <a:t>list</a:t>
            </a:r>
            <a:r>
              <a:rPr lang="ru-RU" sz="2400" dirty="0">
                <a:latin typeface="Consolas" panose="020B0609020204030204" pitchFamily="49" charset="0"/>
              </a:rPr>
              <a:t>()#конструктор</a:t>
            </a:r>
          </a:p>
          <a:p>
            <a:pPr marL="0" lvl="0" indent="0" defTabSz="722313">
              <a:spcBef>
                <a:spcPct val="15000"/>
              </a:spcBef>
              <a:buNone/>
              <a:defRPr/>
            </a:pPr>
            <a:r>
              <a:rPr lang="ru-RU" sz="2400" dirty="0" err="1">
                <a:latin typeface="Consolas" panose="020B0609020204030204" pitchFamily="49" charset="0"/>
              </a:rPr>
              <a:t>lst</a:t>
            </a:r>
            <a:r>
              <a:rPr lang="en-US" sz="2400" dirty="0">
                <a:latin typeface="Consolas" panose="020B0609020204030204" pitchFamily="49" charset="0"/>
              </a:rPr>
              <a:t>2</a:t>
            </a:r>
            <a:r>
              <a:rPr lang="ru-RU" sz="2400" dirty="0">
                <a:latin typeface="Consolas" panose="020B0609020204030204" pitchFamily="49" charset="0"/>
              </a:rPr>
              <a:t>=[] #пустой список</a:t>
            </a:r>
          </a:p>
          <a:p>
            <a:pPr marL="0" lvl="0" indent="0" defTabSz="722313">
              <a:spcBef>
                <a:spcPct val="15000"/>
              </a:spcBef>
              <a:buNone/>
              <a:defRPr/>
            </a:pPr>
            <a:r>
              <a:rPr lang="ru-RU" sz="2400" dirty="0">
                <a:latin typeface="Consolas" panose="020B0609020204030204" pitchFamily="49" charset="0"/>
              </a:rPr>
              <a:t>lst2=[1,2,3,4,5]</a:t>
            </a:r>
          </a:p>
          <a:p>
            <a:pPr marL="0" lvl="0" indent="0" defTabSz="722313">
              <a:spcBef>
                <a:spcPct val="15000"/>
              </a:spcBef>
              <a:buNone/>
              <a:defRPr/>
            </a:pPr>
            <a:r>
              <a:rPr lang="en-US" sz="2400" dirty="0">
                <a:latin typeface="Consolas" panose="020B0609020204030204" pitchFamily="49" charset="0"/>
              </a:rPr>
              <a:t>#</a:t>
            </a:r>
            <a:r>
              <a:rPr lang="ru-RU" sz="2400" dirty="0">
                <a:latin typeface="Consolas" panose="020B0609020204030204" pitchFamily="49" charset="0"/>
              </a:rPr>
              <a:t>копия</a:t>
            </a:r>
          </a:p>
          <a:p>
            <a:pPr marL="0" lvl="0" indent="0" defTabSz="722313">
              <a:spcBef>
                <a:spcPct val="15000"/>
              </a:spcBef>
              <a:buNone/>
              <a:defRPr/>
            </a:pPr>
            <a:r>
              <a:rPr lang="en-US" sz="2400" dirty="0">
                <a:latin typeface="Consolas" panose="020B0609020204030204" pitchFamily="49" charset="0"/>
              </a:rPr>
              <a:t>lst3=lst2[:]</a:t>
            </a:r>
          </a:p>
          <a:p>
            <a:pPr marL="0" lvl="0" indent="0" defTabSz="722313">
              <a:spcBef>
                <a:spcPct val="15000"/>
              </a:spcBef>
              <a:buNone/>
              <a:defRPr/>
            </a:pPr>
            <a:r>
              <a:rPr lang="en-US" sz="2400" dirty="0">
                <a:latin typeface="Consolas" panose="020B0609020204030204" pitchFamily="49" charset="0"/>
              </a:rPr>
              <a:t>#</a:t>
            </a:r>
            <a:r>
              <a:rPr lang="ru-RU" sz="2400" dirty="0">
                <a:latin typeface="Consolas" panose="020B0609020204030204" pitchFamily="49" charset="0"/>
              </a:rPr>
              <a:t>часть списка</a:t>
            </a:r>
          </a:p>
          <a:p>
            <a:pPr marL="0" indent="0">
              <a:buNone/>
            </a:pPr>
            <a:r>
              <a:rPr lang="en-US" sz="2400" dirty="0">
                <a:latin typeface="Consolas" panose="020B0609020204030204" pitchFamily="49" charset="0"/>
              </a:rPr>
              <a:t>lst4=lst2[1:3]</a:t>
            </a:r>
            <a:r>
              <a:rPr lang="en-US" sz="2400" dirty="0"/>
              <a:t> </a:t>
            </a:r>
          </a:p>
          <a:p>
            <a:pPr marL="0" indent="0">
              <a:buNone/>
            </a:pPr>
            <a:r>
              <a:rPr lang="en-US" sz="2400" dirty="0"/>
              <a:t># </a:t>
            </a:r>
            <a:r>
              <a:rPr lang="ru-RU" sz="2400" dirty="0"/>
              <a:t>функция </a:t>
            </a:r>
            <a:r>
              <a:rPr lang="en-US" sz="2400" dirty="0"/>
              <a:t>range</a:t>
            </a:r>
          </a:p>
          <a:p>
            <a:pPr marL="0" indent="0">
              <a:buNone/>
            </a:pPr>
            <a:r>
              <a:rPr lang="en-US" sz="2400" dirty="0"/>
              <a:t>lst5=list(range(1,5))</a:t>
            </a:r>
          </a:p>
          <a:p>
            <a:pPr marL="0" indent="0">
              <a:buNone/>
            </a:pPr>
            <a:r>
              <a:rPr lang="en-US" sz="2400" dirty="0"/>
              <a:t># </a:t>
            </a:r>
            <a:r>
              <a:rPr lang="ru-RU" sz="2400" dirty="0"/>
              <a:t>присвоится ссылка</a:t>
            </a:r>
          </a:p>
          <a:p>
            <a:pPr marL="0" indent="0">
              <a:buNone/>
            </a:pPr>
            <a:r>
              <a:rPr lang="en-US" sz="2400" dirty="0"/>
              <a:t>lst3=lst2</a:t>
            </a:r>
            <a:endParaRPr lang="ru-RU" sz="2400" dirty="0">
              <a:latin typeface="Consolas" panose="020B0609020204030204" pitchFamily="49" charset="0"/>
            </a:endParaRPr>
          </a:p>
        </p:txBody>
      </p:sp>
    </p:spTree>
    <p:extLst>
      <p:ext uri="{BB962C8B-B14F-4D97-AF65-F5344CB8AC3E}">
        <p14:creationId xmlns:p14="http://schemas.microsoft.com/office/powerpoint/2010/main" val="3457792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Создание списка</a:t>
            </a:r>
          </a:p>
        </p:txBody>
      </p:sp>
      <p:sp>
        <p:nvSpPr>
          <p:cNvPr id="3" name="Объект 2"/>
          <p:cNvSpPr>
            <a:spLocks noGrp="1"/>
          </p:cNvSpPr>
          <p:nvPr>
            <p:ph sz="half" idx="1"/>
          </p:nvPr>
        </p:nvSpPr>
        <p:spPr/>
        <p:txBody>
          <a:bodyPr/>
          <a:lstStyle/>
          <a:p>
            <a:r>
              <a:rPr lang="ru-RU" dirty="0"/>
              <a:t>Список может содержать другие списки.</a:t>
            </a:r>
          </a:p>
          <a:p>
            <a:endParaRPr lang="ru-RU" dirty="0"/>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3995936" y="1600200"/>
            <a:ext cx="4690864" cy="289925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indent="0" defTabSz="722313">
              <a:spcBef>
                <a:spcPct val="15000"/>
              </a:spcBef>
              <a:buNone/>
              <a:defRPr/>
            </a:pPr>
            <a:r>
              <a:rPr lang="en-US" sz="2400" dirty="0">
                <a:latin typeface="Consolas" panose="020B0609020204030204" pitchFamily="49" charset="0"/>
              </a:rPr>
              <a:t>lst1=[1,2,3,4,5]</a:t>
            </a:r>
          </a:p>
          <a:p>
            <a:pPr marL="0" indent="0" defTabSz="722313">
              <a:spcBef>
                <a:spcPct val="15000"/>
              </a:spcBef>
              <a:buNone/>
              <a:defRPr/>
            </a:pPr>
            <a:r>
              <a:rPr lang="en-US" sz="2400" dirty="0">
                <a:latin typeface="Consolas" panose="020B0609020204030204" pitchFamily="49" charset="0"/>
              </a:rPr>
              <a:t>lst2=[lst1, 1,2,3,4,5,lst1]</a:t>
            </a:r>
          </a:p>
          <a:p>
            <a:pPr marL="0" indent="0" defTabSz="722313">
              <a:spcBef>
                <a:spcPct val="15000"/>
              </a:spcBef>
              <a:buNone/>
              <a:defRPr/>
            </a:pPr>
            <a:r>
              <a:rPr lang="en-US" sz="2400" dirty="0">
                <a:latin typeface="Consolas" panose="020B0609020204030204" pitchFamily="49" charset="0"/>
              </a:rPr>
              <a:t>print(lst2)</a:t>
            </a:r>
          </a:p>
          <a:p>
            <a:pPr marL="0" indent="0" defTabSz="722313">
              <a:spcBef>
                <a:spcPct val="15000"/>
              </a:spcBef>
              <a:buNone/>
              <a:defRPr/>
            </a:pPr>
            <a:endParaRPr lang="en-US" sz="2400" dirty="0">
              <a:latin typeface="Consolas" panose="020B0609020204030204" pitchFamily="49" charset="0"/>
            </a:endParaRPr>
          </a:p>
          <a:p>
            <a:pPr marL="0" indent="0" defTabSz="722313">
              <a:spcBef>
                <a:spcPct val="15000"/>
              </a:spcBef>
              <a:buNone/>
              <a:defRPr/>
            </a:pPr>
            <a:r>
              <a:rPr lang="en-US" sz="2400" dirty="0">
                <a:latin typeface="Consolas" panose="020B0609020204030204" pitchFamily="49" charset="0"/>
              </a:rPr>
              <a:t>#[[1, 2, 3, 4, 5], 1, 2, 3, 4, 5, [1, 2, 3, 4, 5]]</a:t>
            </a:r>
            <a:endParaRPr lang="ru-RU" sz="2400" dirty="0">
              <a:latin typeface="Consolas" panose="020B0609020204030204" pitchFamily="49" charset="0"/>
            </a:endParaRPr>
          </a:p>
        </p:txBody>
      </p:sp>
    </p:spTree>
    <p:extLst>
      <p:ext uri="{BB962C8B-B14F-4D97-AF65-F5344CB8AC3E}">
        <p14:creationId xmlns:p14="http://schemas.microsoft.com/office/powerpoint/2010/main" val="3538570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fontScale="90000"/>
          </a:bodyPr>
          <a:lstStyle/>
          <a:p>
            <a:r>
              <a:rPr lang="ru-RU" b="1" dirty="0">
                <a:latin typeface="Consolas" panose="020B0609020204030204" pitchFamily="49" charset="0"/>
              </a:rPr>
              <a:t>Встроенные функции </a:t>
            </a:r>
            <a:r>
              <a:rPr lang="ru-RU" sz="3600" b="1" dirty="0">
                <a:latin typeface="Consolas" panose="020B0609020204030204" pitchFamily="49" charset="0"/>
              </a:rPr>
              <a:t>(для списков)</a:t>
            </a:r>
            <a:endParaRPr lang="ru-RU" b="1" dirty="0">
              <a:latin typeface="Consolas" panose="020B0609020204030204" pitchFamily="49" charset="0"/>
            </a:endParaRP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397802" y="1663773"/>
            <a:ext cx="8348396" cy="4635839"/>
          </a:xfrm>
        </p:spPr>
        <p:txBody>
          <a:bodyPr>
            <a:normAutofit fontScale="62500" lnSpcReduction="20000"/>
          </a:bodyPr>
          <a:lstStyle/>
          <a:p>
            <a:r>
              <a:rPr lang="en-US" b="1" dirty="0" err="1">
                <a:latin typeface="Consolas" panose="020B0609020204030204" pitchFamily="49" charset="0"/>
              </a:rPr>
              <a:t>list.append</a:t>
            </a:r>
            <a:r>
              <a:rPr lang="en-US" b="1" dirty="0">
                <a:latin typeface="Consolas" panose="020B0609020204030204" pitchFamily="49" charset="0"/>
              </a:rPr>
              <a:t>(value) </a:t>
            </a:r>
            <a:r>
              <a:rPr lang="en-US" dirty="0">
                <a:latin typeface="Consolas" panose="020B0609020204030204" pitchFamily="49" charset="0"/>
              </a:rPr>
              <a:t> — </a:t>
            </a:r>
            <a:r>
              <a:rPr lang="ru-RU" dirty="0">
                <a:latin typeface="Consolas" panose="020B0609020204030204" pitchFamily="49" charset="0"/>
              </a:rPr>
              <a:t>добавление элемента;</a:t>
            </a:r>
          </a:p>
          <a:p>
            <a:r>
              <a:rPr lang="en-US" b="1" dirty="0" err="1">
                <a:latin typeface="Consolas" panose="020B0609020204030204" pitchFamily="49" charset="0"/>
              </a:rPr>
              <a:t>list.extend</a:t>
            </a:r>
            <a:r>
              <a:rPr lang="en-US" b="1" dirty="0">
                <a:latin typeface="Consolas" panose="020B0609020204030204" pitchFamily="49" charset="0"/>
              </a:rPr>
              <a:t>(list2)</a:t>
            </a:r>
            <a:r>
              <a:rPr lang="en-US" dirty="0">
                <a:latin typeface="Consolas" panose="020B0609020204030204" pitchFamily="49" charset="0"/>
              </a:rPr>
              <a:t> — </a:t>
            </a:r>
            <a:r>
              <a:rPr lang="ru-RU" dirty="0">
                <a:latin typeface="Consolas" panose="020B0609020204030204" pitchFamily="49" charset="0"/>
              </a:rPr>
              <a:t>добавление списка;</a:t>
            </a:r>
          </a:p>
          <a:p>
            <a:r>
              <a:rPr lang="en-US" b="1" dirty="0" err="1">
                <a:latin typeface="Consolas" panose="020B0609020204030204" pitchFamily="49" charset="0"/>
              </a:rPr>
              <a:t>list.insert</a:t>
            </a:r>
            <a:r>
              <a:rPr lang="en-US" b="1" dirty="0">
                <a:latin typeface="Consolas" panose="020B0609020204030204" pitchFamily="49" charset="0"/>
              </a:rPr>
              <a:t>(index, value)</a:t>
            </a:r>
            <a:r>
              <a:rPr lang="en-US" dirty="0">
                <a:latin typeface="Consolas" panose="020B0609020204030204" pitchFamily="49" charset="0"/>
              </a:rPr>
              <a:t> — </a:t>
            </a:r>
            <a:r>
              <a:rPr lang="ru-RU" dirty="0">
                <a:latin typeface="Consolas" panose="020B0609020204030204" pitchFamily="49" charset="0"/>
              </a:rPr>
              <a:t>вставка;</a:t>
            </a:r>
          </a:p>
          <a:p>
            <a:r>
              <a:rPr lang="en-US" b="1" dirty="0" err="1">
                <a:latin typeface="Consolas" panose="020B0609020204030204" pitchFamily="49" charset="0"/>
              </a:rPr>
              <a:t>list.index</a:t>
            </a:r>
            <a:r>
              <a:rPr lang="en-US" b="1" dirty="0">
                <a:latin typeface="Consolas" panose="020B0609020204030204" pitchFamily="49" charset="0"/>
              </a:rPr>
              <a:t>(value)</a:t>
            </a:r>
            <a:r>
              <a:rPr lang="en-US" dirty="0">
                <a:latin typeface="Consolas" panose="020B0609020204030204" pitchFamily="49" charset="0"/>
              </a:rPr>
              <a:t> — </a:t>
            </a:r>
            <a:r>
              <a:rPr lang="ru-RU" dirty="0">
                <a:latin typeface="Consolas" panose="020B0609020204030204" pitchFamily="49" charset="0"/>
              </a:rPr>
              <a:t>найти индекс первого вхождения конкретного элемента;</a:t>
            </a:r>
          </a:p>
          <a:p>
            <a:r>
              <a:rPr lang="en-US" b="1" dirty="0" err="1">
                <a:latin typeface="Consolas" panose="020B0609020204030204" pitchFamily="49" charset="0"/>
              </a:rPr>
              <a:t>list.count</a:t>
            </a:r>
            <a:r>
              <a:rPr lang="en-US" b="1" dirty="0">
                <a:latin typeface="Consolas" panose="020B0609020204030204" pitchFamily="49" charset="0"/>
              </a:rPr>
              <a:t>(value)</a:t>
            </a:r>
            <a:r>
              <a:rPr lang="en-US" dirty="0">
                <a:latin typeface="Consolas" panose="020B0609020204030204" pitchFamily="49" charset="0"/>
              </a:rPr>
              <a:t> — </a:t>
            </a:r>
            <a:r>
              <a:rPr lang="ru-RU" dirty="0">
                <a:latin typeface="Consolas" panose="020B0609020204030204" pitchFamily="49" charset="0"/>
              </a:rPr>
              <a:t>подсчет повторов элемента;</a:t>
            </a:r>
          </a:p>
          <a:p>
            <a:r>
              <a:rPr lang="en-US" b="1" dirty="0" err="1">
                <a:latin typeface="Consolas" panose="020B0609020204030204" pitchFamily="49" charset="0"/>
              </a:rPr>
              <a:t>list.remove</a:t>
            </a:r>
            <a:r>
              <a:rPr lang="en-US" b="1" dirty="0">
                <a:latin typeface="Consolas" panose="020B0609020204030204" pitchFamily="49" charset="0"/>
              </a:rPr>
              <a:t>(value) </a:t>
            </a:r>
            <a:r>
              <a:rPr lang="en-US" dirty="0">
                <a:latin typeface="Consolas" panose="020B0609020204030204" pitchFamily="49" charset="0"/>
              </a:rPr>
              <a:t>— </a:t>
            </a:r>
            <a:r>
              <a:rPr lang="ru-RU" dirty="0">
                <a:latin typeface="Consolas" panose="020B0609020204030204" pitchFamily="49" charset="0"/>
              </a:rPr>
              <a:t>удаление элемента по значению;</a:t>
            </a:r>
          </a:p>
          <a:p>
            <a:r>
              <a:rPr lang="en-US" b="1" dirty="0" err="1">
                <a:latin typeface="Consolas" panose="020B0609020204030204" pitchFamily="49" charset="0"/>
              </a:rPr>
              <a:t>list.pop</a:t>
            </a:r>
            <a:r>
              <a:rPr lang="en-US" b="1" dirty="0">
                <a:latin typeface="Consolas" panose="020B0609020204030204" pitchFamily="49" charset="0"/>
              </a:rPr>
              <a:t>(index)</a:t>
            </a:r>
            <a:r>
              <a:rPr lang="en-US" dirty="0">
                <a:latin typeface="Consolas" panose="020B0609020204030204" pitchFamily="49" charset="0"/>
              </a:rPr>
              <a:t> — </a:t>
            </a:r>
            <a:r>
              <a:rPr lang="ru-RU" dirty="0">
                <a:latin typeface="Consolas" panose="020B0609020204030204" pitchFamily="49" charset="0"/>
              </a:rPr>
              <a:t>удаление элемента по индексу;</a:t>
            </a:r>
          </a:p>
          <a:p>
            <a:r>
              <a:rPr lang="en-US" b="1" dirty="0" err="1">
                <a:latin typeface="Consolas" panose="020B0609020204030204" pitchFamily="49" charset="0"/>
              </a:rPr>
              <a:t>list.sort</a:t>
            </a:r>
            <a:r>
              <a:rPr lang="en-US" b="1" dirty="0">
                <a:latin typeface="Consolas" panose="020B0609020204030204" pitchFamily="49" charset="0"/>
              </a:rPr>
              <a:t>()</a:t>
            </a:r>
            <a:r>
              <a:rPr lang="en-US" dirty="0">
                <a:latin typeface="Consolas" panose="020B0609020204030204" pitchFamily="49" charset="0"/>
              </a:rPr>
              <a:t> — </a:t>
            </a:r>
            <a:r>
              <a:rPr lang="ru-RU" dirty="0">
                <a:latin typeface="Consolas" panose="020B0609020204030204" pitchFamily="49" charset="0"/>
              </a:rPr>
              <a:t>сортировка;</a:t>
            </a:r>
          </a:p>
          <a:p>
            <a:r>
              <a:rPr lang="en-US" b="1" dirty="0" err="1">
                <a:latin typeface="Consolas" panose="020B0609020204030204" pitchFamily="49" charset="0"/>
              </a:rPr>
              <a:t>list.reverse</a:t>
            </a:r>
            <a:r>
              <a:rPr lang="en-US" b="1" dirty="0">
                <a:latin typeface="Consolas" panose="020B0609020204030204" pitchFamily="49" charset="0"/>
              </a:rPr>
              <a:t>()</a:t>
            </a:r>
            <a:r>
              <a:rPr lang="en-US" dirty="0">
                <a:latin typeface="Consolas" panose="020B0609020204030204" pitchFamily="49" charset="0"/>
              </a:rPr>
              <a:t> — </a:t>
            </a:r>
            <a:r>
              <a:rPr lang="ru-RU" dirty="0">
                <a:latin typeface="Consolas" panose="020B0609020204030204" pitchFamily="49" charset="0"/>
              </a:rPr>
              <a:t>перевернуть;</a:t>
            </a:r>
          </a:p>
          <a:p>
            <a:r>
              <a:rPr lang="en-US" b="1" dirty="0" err="1">
                <a:latin typeface="Consolas" panose="020B0609020204030204" pitchFamily="49" charset="0"/>
              </a:rPr>
              <a:t>len</a:t>
            </a:r>
            <a:r>
              <a:rPr lang="en-US" b="1" dirty="0">
                <a:latin typeface="Consolas" panose="020B0609020204030204" pitchFamily="49" charset="0"/>
              </a:rPr>
              <a:t>(list)</a:t>
            </a:r>
            <a:r>
              <a:rPr lang="en-US" dirty="0">
                <a:latin typeface="Consolas" panose="020B0609020204030204" pitchFamily="49" charset="0"/>
              </a:rPr>
              <a:t> — </a:t>
            </a:r>
            <a:r>
              <a:rPr lang="ru-RU" dirty="0">
                <a:latin typeface="Consolas" panose="020B0609020204030204" pitchFamily="49" charset="0"/>
              </a:rPr>
              <a:t>длина списка;</a:t>
            </a:r>
          </a:p>
          <a:p>
            <a:r>
              <a:rPr lang="en-US" b="1" dirty="0">
                <a:latin typeface="Consolas" panose="020B0609020204030204" pitchFamily="49" charset="0"/>
              </a:rPr>
              <a:t>max(list)</a:t>
            </a:r>
            <a:r>
              <a:rPr lang="en-US" dirty="0">
                <a:latin typeface="Consolas" panose="020B0609020204030204" pitchFamily="49" charset="0"/>
              </a:rPr>
              <a:t> — </a:t>
            </a:r>
            <a:r>
              <a:rPr lang="ru-RU" dirty="0">
                <a:latin typeface="Consolas" panose="020B0609020204030204" pitchFamily="49" charset="0"/>
              </a:rPr>
              <a:t>максимальный элемент;</a:t>
            </a:r>
          </a:p>
          <a:p>
            <a:r>
              <a:rPr lang="en-US" b="1" dirty="0">
                <a:latin typeface="Consolas" panose="020B0609020204030204" pitchFamily="49" charset="0"/>
              </a:rPr>
              <a:t>min(list)</a:t>
            </a:r>
            <a:r>
              <a:rPr lang="en-US" dirty="0">
                <a:latin typeface="Consolas" panose="020B0609020204030204" pitchFamily="49" charset="0"/>
              </a:rPr>
              <a:t> — </a:t>
            </a:r>
            <a:r>
              <a:rPr lang="ru-RU" dirty="0">
                <a:latin typeface="Consolas" panose="020B0609020204030204" pitchFamily="49" charset="0"/>
              </a:rPr>
              <a:t>минимальный элемент;</a:t>
            </a:r>
          </a:p>
          <a:p>
            <a:r>
              <a:rPr lang="ru-RU" dirty="0">
                <a:latin typeface="Consolas" panose="020B0609020204030204" pitchFamily="49" charset="0"/>
              </a:rPr>
              <a:t>оператор </a:t>
            </a:r>
            <a:r>
              <a:rPr lang="en-US" b="1" dirty="0">
                <a:latin typeface="Consolas" panose="020B0609020204030204" pitchFamily="49" charset="0"/>
              </a:rPr>
              <a:t>in</a:t>
            </a:r>
            <a:r>
              <a:rPr lang="en-US" dirty="0">
                <a:latin typeface="Consolas" panose="020B0609020204030204" pitchFamily="49" charset="0"/>
              </a:rPr>
              <a:t> — </a:t>
            </a:r>
            <a:r>
              <a:rPr lang="ru-RU" dirty="0">
                <a:latin typeface="Consolas" panose="020B0609020204030204" pitchFamily="49" charset="0"/>
              </a:rPr>
              <a:t>проверка элемента на вхождение.           #’1’ </a:t>
            </a:r>
            <a:r>
              <a:rPr lang="en-US" dirty="0">
                <a:latin typeface="Consolas" panose="020B0609020204030204" pitchFamily="49" charset="0"/>
              </a:rPr>
              <a:t>in [‘1’,’2’]</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42</a:t>
            </a:fld>
            <a:endParaRPr lang="ru-RU" dirty="0">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399104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Кортежи</a:t>
            </a:r>
          </a:p>
        </p:txBody>
      </p:sp>
      <p:sp>
        <p:nvSpPr>
          <p:cNvPr id="4" name="Объект 3"/>
          <p:cNvSpPr>
            <a:spLocks noGrp="1"/>
          </p:cNvSpPr>
          <p:nvPr>
            <p:ph sz="half" idx="1"/>
          </p:nvPr>
        </p:nvSpPr>
        <p:spPr/>
        <p:txBody>
          <a:bodyPr>
            <a:normAutofit fontScale="92500" lnSpcReduction="10000"/>
          </a:bodyPr>
          <a:lstStyle/>
          <a:p>
            <a:r>
              <a:rPr lang="ru-RU" dirty="0"/>
              <a:t>Кортеж (</a:t>
            </a:r>
            <a:r>
              <a:rPr lang="ru-RU" dirty="0" err="1"/>
              <a:t>tuple</a:t>
            </a:r>
            <a:r>
              <a:rPr lang="ru-RU" dirty="0"/>
              <a:t>) представляет последовательность элементов, которая во многом похожа на список за тем исключением, что кортеж является неизменяемым типом. </a:t>
            </a:r>
          </a:p>
          <a:p>
            <a:r>
              <a:rPr lang="ru-RU" dirty="0"/>
              <a:t>Поэтому нельзя добавлять или удалять элементы в кортеже.</a:t>
            </a:r>
          </a:p>
        </p:txBody>
      </p:sp>
      <p:sp>
        <p:nvSpPr>
          <p:cNvPr id="6" name="Text Box 7">
            <a:extLst>
              <a:ext uri="{FF2B5EF4-FFF2-40B4-BE49-F238E27FC236}">
                <a16:creationId xmlns:a16="http://schemas.microsoft.com/office/drawing/2014/main" id="{779E985D-5F3F-42FE-9160-EBCC85BF7BC8}"/>
              </a:ext>
            </a:extLst>
          </p:cNvPr>
          <p:cNvSpPr txBox="1">
            <a:spLocks noGrp="1" noChangeArrowheads="1"/>
          </p:cNvSpPr>
          <p:nvPr>
            <p:ph sz="half" idx="2"/>
          </p:nvPr>
        </p:nvSpPr>
        <p:spPr bwMode="auto">
          <a:xfrm>
            <a:off x="4648200" y="1600200"/>
            <a:ext cx="4038600" cy="2160591"/>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nl-NL" sz="2400" b="1" dirty="0">
                <a:latin typeface="Consolas" panose="020B0609020204030204" pitchFamily="49" charset="0"/>
              </a:rPr>
              <a:t>tpl1=(1,2,3)</a:t>
            </a:r>
          </a:p>
          <a:p>
            <a:pPr marL="0" lvl="0" indent="0" defTabSz="722313">
              <a:spcBef>
                <a:spcPct val="15000"/>
              </a:spcBef>
              <a:buNone/>
              <a:defRPr/>
            </a:pPr>
            <a:r>
              <a:rPr lang="nl-NL" sz="2400" b="1" dirty="0">
                <a:latin typeface="Consolas" panose="020B0609020204030204" pitchFamily="49" charset="0"/>
              </a:rPr>
              <a:t>tpl2=2,3,4</a:t>
            </a:r>
          </a:p>
          <a:p>
            <a:pPr marL="0" lvl="0" indent="0" defTabSz="722313">
              <a:spcBef>
                <a:spcPct val="15000"/>
              </a:spcBef>
              <a:buNone/>
              <a:defRPr/>
            </a:pPr>
            <a:endParaRPr lang="nl-NL" sz="2400" b="1" dirty="0">
              <a:latin typeface="Consolas" panose="020B0609020204030204" pitchFamily="49" charset="0"/>
            </a:endParaRPr>
          </a:p>
          <a:p>
            <a:pPr marL="0" lvl="0" indent="0" defTabSz="722313">
              <a:spcBef>
                <a:spcPct val="15000"/>
              </a:spcBef>
              <a:buNone/>
              <a:defRPr/>
            </a:pPr>
            <a:r>
              <a:rPr lang="nl-NL" sz="2400" b="1" dirty="0">
                <a:latin typeface="Consolas" panose="020B0609020204030204" pitchFamily="49" charset="0"/>
              </a:rPr>
              <a:t>lst=[1,2,3,4,5]</a:t>
            </a:r>
          </a:p>
          <a:p>
            <a:pPr marL="0" lvl="0" indent="0" defTabSz="722313">
              <a:spcBef>
                <a:spcPct val="15000"/>
              </a:spcBef>
              <a:buNone/>
              <a:defRPr/>
            </a:pPr>
            <a:r>
              <a:rPr lang="nl-NL" sz="2400" b="1" dirty="0">
                <a:latin typeface="Consolas" panose="020B0609020204030204" pitchFamily="49" charset="0"/>
              </a:rPr>
              <a:t>tpl3=tuple(lst)</a:t>
            </a:r>
          </a:p>
        </p:txBody>
      </p:sp>
    </p:spTree>
    <p:extLst>
      <p:ext uri="{BB962C8B-B14F-4D97-AF65-F5344CB8AC3E}">
        <p14:creationId xmlns:p14="http://schemas.microsoft.com/office/powerpoint/2010/main" val="1125020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Перебор кортежа</a:t>
            </a:r>
          </a:p>
        </p:txBody>
      </p:sp>
      <p:sp>
        <p:nvSpPr>
          <p:cNvPr id="5" name="Text Box 7">
            <a:extLst>
              <a:ext uri="{FF2B5EF4-FFF2-40B4-BE49-F238E27FC236}">
                <a16:creationId xmlns:a16="http://schemas.microsoft.com/office/drawing/2014/main" id="{779E985D-5F3F-42FE-9160-EBCC85BF7BC8}"/>
              </a:ext>
            </a:extLst>
          </p:cNvPr>
          <p:cNvSpPr txBox="1">
            <a:spLocks noGrp="1" noChangeArrowheads="1"/>
          </p:cNvSpPr>
          <p:nvPr>
            <p:ph sz="half" idx="1"/>
          </p:nvPr>
        </p:nvSpPr>
        <p:spPr bwMode="auto">
          <a:xfrm>
            <a:off x="395536" y="1628800"/>
            <a:ext cx="4038600" cy="886397"/>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nl-NL" sz="2400" b="1" dirty="0">
                <a:latin typeface="Consolas" panose="020B0609020204030204" pitchFamily="49" charset="0"/>
              </a:rPr>
              <a:t>for i in tpl3:</a:t>
            </a:r>
          </a:p>
          <a:p>
            <a:pPr marL="0" lvl="0" indent="0" defTabSz="722313">
              <a:spcBef>
                <a:spcPct val="15000"/>
              </a:spcBef>
              <a:buNone/>
              <a:defRPr/>
            </a:pPr>
            <a:r>
              <a:rPr lang="nl-NL" sz="2400" b="1" dirty="0">
                <a:latin typeface="Consolas" panose="020B0609020204030204" pitchFamily="49" charset="0"/>
              </a:rPr>
              <a:t>   print(i)</a:t>
            </a:r>
          </a:p>
        </p:txBody>
      </p:sp>
      <p:sp>
        <p:nvSpPr>
          <p:cNvPr id="6" name="Text Box 7">
            <a:extLst>
              <a:ext uri="{FF2B5EF4-FFF2-40B4-BE49-F238E27FC236}">
                <a16:creationId xmlns:a16="http://schemas.microsoft.com/office/drawing/2014/main" id="{779E985D-5F3F-42FE-9160-EBCC85BF7BC8}"/>
              </a:ext>
            </a:extLst>
          </p:cNvPr>
          <p:cNvSpPr txBox="1">
            <a:spLocks noGrp="1" noChangeArrowheads="1"/>
          </p:cNvSpPr>
          <p:nvPr>
            <p:ph sz="half" idx="2"/>
          </p:nvPr>
        </p:nvSpPr>
        <p:spPr bwMode="auto">
          <a:xfrm>
            <a:off x="4648200" y="1600200"/>
            <a:ext cx="4038600" cy="1735860"/>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nl-NL" sz="2400" b="1" dirty="0">
                <a:latin typeface="Consolas" panose="020B0609020204030204" pitchFamily="49" charset="0"/>
              </a:rPr>
              <a:t>i=0;</a:t>
            </a:r>
          </a:p>
          <a:p>
            <a:pPr marL="0" lvl="0" indent="0" defTabSz="722313">
              <a:spcBef>
                <a:spcPct val="15000"/>
              </a:spcBef>
              <a:buNone/>
              <a:defRPr/>
            </a:pPr>
            <a:r>
              <a:rPr lang="nl-NL" sz="2400" b="1" dirty="0">
                <a:latin typeface="Consolas" panose="020B0609020204030204" pitchFamily="49" charset="0"/>
              </a:rPr>
              <a:t>while i&lt;len(tpl3):</a:t>
            </a:r>
          </a:p>
          <a:p>
            <a:pPr marL="0" lvl="0" indent="0" defTabSz="722313">
              <a:spcBef>
                <a:spcPct val="15000"/>
              </a:spcBef>
              <a:buNone/>
              <a:defRPr/>
            </a:pPr>
            <a:r>
              <a:rPr lang="nl-NL" sz="2400" b="1" dirty="0">
                <a:latin typeface="Consolas" panose="020B0609020204030204" pitchFamily="49" charset="0"/>
              </a:rPr>
              <a:t>    print(tpl3[i])</a:t>
            </a:r>
          </a:p>
          <a:p>
            <a:pPr marL="0" lvl="0" indent="0" defTabSz="722313">
              <a:spcBef>
                <a:spcPct val="15000"/>
              </a:spcBef>
              <a:buNone/>
              <a:defRPr/>
            </a:pPr>
            <a:r>
              <a:rPr lang="nl-NL" sz="2400" b="1" dirty="0">
                <a:latin typeface="Consolas" panose="020B0609020204030204" pitchFamily="49" charset="0"/>
              </a:rPr>
              <a:t>    i+=1</a:t>
            </a:r>
          </a:p>
        </p:txBody>
      </p:sp>
      <p:sp>
        <p:nvSpPr>
          <p:cNvPr id="7" name="Text Box 7">
            <a:extLst>
              <a:ext uri="{FF2B5EF4-FFF2-40B4-BE49-F238E27FC236}">
                <a16:creationId xmlns:a16="http://schemas.microsoft.com/office/drawing/2014/main" id="{779E985D-5F3F-42FE-9160-EBCC85BF7BC8}"/>
              </a:ext>
            </a:extLst>
          </p:cNvPr>
          <p:cNvSpPr txBox="1">
            <a:spLocks noChangeArrowheads="1"/>
          </p:cNvSpPr>
          <p:nvPr/>
        </p:nvSpPr>
        <p:spPr bwMode="auto">
          <a:xfrm>
            <a:off x="395536" y="4869160"/>
            <a:ext cx="8352928" cy="46166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defTabSz="722313">
              <a:spcBef>
                <a:spcPct val="15000"/>
              </a:spcBef>
              <a:buFont typeface="Arial" panose="020B0604020202020204" pitchFamily="34" charset="0"/>
              <a:buNone/>
              <a:defRPr/>
            </a:pPr>
            <a:r>
              <a:rPr lang="nl-NL" sz="2400" b="1" dirty="0">
                <a:latin typeface="Consolas" panose="020B0609020204030204" pitchFamily="49" charset="0"/>
              </a:rPr>
              <a:t>tpl3[0]=100 #ERROR!!!</a:t>
            </a:r>
          </a:p>
        </p:txBody>
      </p:sp>
    </p:spTree>
    <p:extLst>
      <p:ext uri="{BB962C8B-B14F-4D97-AF65-F5344CB8AC3E}">
        <p14:creationId xmlns:p14="http://schemas.microsoft.com/office/powerpoint/2010/main" val="182065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Словари</a:t>
            </a:r>
          </a:p>
        </p:txBody>
      </p:sp>
      <p:sp>
        <p:nvSpPr>
          <p:cNvPr id="3" name="Объект 2"/>
          <p:cNvSpPr>
            <a:spLocks noGrp="1"/>
          </p:cNvSpPr>
          <p:nvPr>
            <p:ph sz="half" idx="1"/>
          </p:nvPr>
        </p:nvSpPr>
        <p:spPr/>
        <p:txBody>
          <a:bodyPr/>
          <a:lstStyle/>
          <a:p>
            <a:r>
              <a:rPr lang="ru-RU" dirty="0"/>
              <a:t>Словарь – это ассоциативный массив</a:t>
            </a:r>
          </a:p>
          <a:p>
            <a:endParaRPr lang="ru-RU" dirty="0"/>
          </a:p>
          <a:p>
            <a:r>
              <a:rPr lang="en-US" dirty="0"/>
              <a:t>dictionary={</a:t>
            </a:r>
            <a:r>
              <a:rPr lang="en-US" dirty="0" err="1"/>
              <a:t>key:value</a:t>
            </a:r>
            <a:r>
              <a:rPr lang="en-US" dirty="0"/>
              <a:t>, [</a:t>
            </a:r>
            <a:r>
              <a:rPr lang="en-US" dirty="0" err="1"/>
              <a:t>key:value</a:t>
            </a:r>
            <a:r>
              <a:rPr lang="en-US" dirty="0"/>
              <a:t>]}</a:t>
            </a:r>
            <a:endParaRPr lang="ru-RU" dirty="0"/>
          </a:p>
        </p:txBody>
      </p:sp>
      <p:sp>
        <p:nvSpPr>
          <p:cNvPr id="5" name="Text Box 7">
            <a:extLst>
              <a:ext uri="{FF2B5EF4-FFF2-40B4-BE49-F238E27FC236}">
                <a16:creationId xmlns:a16="http://schemas.microsoft.com/office/drawing/2014/main" id="{779E985D-5F3F-42FE-9160-EBCC85BF7BC8}"/>
              </a:ext>
            </a:extLst>
          </p:cNvPr>
          <p:cNvSpPr txBox="1">
            <a:spLocks noGrp="1" noChangeArrowheads="1"/>
          </p:cNvSpPr>
          <p:nvPr>
            <p:ph sz="half" idx="2"/>
          </p:nvPr>
        </p:nvSpPr>
        <p:spPr bwMode="auto">
          <a:xfrm>
            <a:off x="4648200" y="1600200"/>
            <a:ext cx="4038600" cy="3582519"/>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nl-NL" sz="2400" b="1" dirty="0">
                <a:latin typeface="Consolas" panose="020B0609020204030204" pitchFamily="49" charset="0"/>
              </a:rPr>
              <a:t>dep1={"</a:t>
            </a:r>
            <a:r>
              <a:rPr lang="ru-RU" sz="2400" b="1" dirty="0">
                <a:latin typeface="Consolas" panose="020B0609020204030204" pitchFamily="49" charset="0"/>
              </a:rPr>
              <a:t>Маша":25, "Саша":34, "Паша":19}</a:t>
            </a:r>
          </a:p>
          <a:p>
            <a:pPr marL="0" lvl="0" indent="0" defTabSz="722313">
              <a:spcBef>
                <a:spcPct val="15000"/>
              </a:spcBef>
              <a:buNone/>
              <a:defRPr/>
            </a:pPr>
            <a:r>
              <a:rPr lang="nl-NL" sz="2400" b="1" dirty="0">
                <a:latin typeface="Consolas" panose="020B0609020204030204" pitchFamily="49" charset="0"/>
              </a:rPr>
              <a:t>print(dep)</a:t>
            </a:r>
          </a:p>
          <a:p>
            <a:pPr marL="0" lvl="0" indent="0" defTabSz="722313">
              <a:spcBef>
                <a:spcPct val="15000"/>
              </a:spcBef>
              <a:buNone/>
              <a:defRPr/>
            </a:pPr>
            <a:r>
              <a:rPr lang="nl-NL" sz="2400" b="1" dirty="0">
                <a:latin typeface="Consolas" panose="020B0609020204030204" pitchFamily="49" charset="0"/>
              </a:rPr>
              <a:t>dict1={"</a:t>
            </a:r>
            <a:r>
              <a:rPr lang="ru-RU" sz="2400" b="1" dirty="0">
                <a:latin typeface="Consolas" panose="020B0609020204030204" pitchFamily="49" charset="0"/>
              </a:rPr>
              <a:t>кошка":"</a:t>
            </a:r>
            <a:r>
              <a:rPr lang="nl-NL" sz="2400" b="1" dirty="0">
                <a:latin typeface="Consolas" panose="020B0609020204030204" pitchFamily="49" charset="0"/>
              </a:rPr>
              <a:t>cat", "</a:t>
            </a:r>
            <a:r>
              <a:rPr lang="ru-RU" sz="2400" b="1" dirty="0">
                <a:latin typeface="Consolas" panose="020B0609020204030204" pitchFamily="49" charset="0"/>
              </a:rPr>
              <a:t>собака":"</a:t>
            </a:r>
            <a:r>
              <a:rPr lang="nl-NL" sz="2400" b="1" dirty="0">
                <a:latin typeface="Consolas" panose="020B0609020204030204" pitchFamily="49" charset="0"/>
              </a:rPr>
              <a:t>dog", "</a:t>
            </a:r>
            <a:r>
              <a:rPr lang="ru-RU" sz="2400" b="1" dirty="0">
                <a:latin typeface="Consolas" panose="020B0609020204030204" pitchFamily="49" charset="0"/>
              </a:rPr>
              <a:t>мышка":"</a:t>
            </a:r>
            <a:r>
              <a:rPr lang="nl-NL" sz="2400" b="1" dirty="0">
                <a:latin typeface="Consolas" panose="020B0609020204030204" pitchFamily="49" charset="0"/>
              </a:rPr>
              <a:t>mouse", "</a:t>
            </a:r>
            <a:r>
              <a:rPr lang="ru-RU" sz="2400" b="1" dirty="0">
                <a:latin typeface="Consolas" panose="020B0609020204030204" pitchFamily="49" charset="0"/>
              </a:rPr>
              <a:t>стол": "</a:t>
            </a:r>
            <a:r>
              <a:rPr lang="nl-NL" sz="2400" b="1" dirty="0">
                <a:latin typeface="Consolas" panose="020B0609020204030204" pitchFamily="49" charset="0"/>
              </a:rPr>
              <a:t>table", "</a:t>
            </a:r>
            <a:r>
              <a:rPr lang="ru-RU" sz="2400" b="1" dirty="0">
                <a:latin typeface="Consolas" panose="020B0609020204030204" pitchFamily="49" charset="0"/>
              </a:rPr>
              <a:t>дом":"</a:t>
            </a:r>
            <a:r>
              <a:rPr lang="nl-NL" sz="2400" b="1" dirty="0">
                <a:latin typeface="Consolas" panose="020B0609020204030204" pitchFamily="49" charset="0"/>
              </a:rPr>
              <a:t>house"}</a:t>
            </a:r>
          </a:p>
          <a:p>
            <a:pPr marL="0" lvl="0" indent="0" defTabSz="722313">
              <a:spcBef>
                <a:spcPct val="15000"/>
              </a:spcBef>
              <a:buNone/>
              <a:defRPr/>
            </a:pPr>
            <a:r>
              <a:rPr lang="nl-NL" sz="2400" b="1" dirty="0">
                <a:latin typeface="Consolas" panose="020B0609020204030204" pitchFamily="49" charset="0"/>
              </a:rPr>
              <a:t>print(dict1)</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536550"/>
            <a:ext cx="8640960" cy="772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681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Перебор словаря</a:t>
            </a:r>
          </a:p>
        </p:txBody>
      </p:sp>
      <p:sp>
        <p:nvSpPr>
          <p:cNvPr id="5" name="Text Box 7">
            <a:extLst>
              <a:ext uri="{FF2B5EF4-FFF2-40B4-BE49-F238E27FC236}">
                <a16:creationId xmlns:a16="http://schemas.microsoft.com/office/drawing/2014/main" id="{779E985D-5F3F-42FE-9160-EBCC85BF7BC8}"/>
              </a:ext>
            </a:extLst>
          </p:cNvPr>
          <p:cNvSpPr txBox="1">
            <a:spLocks noGrp="1" noChangeArrowheads="1"/>
          </p:cNvSpPr>
          <p:nvPr>
            <p:ph idx="1"/>
          </p:nvPr>
        </p:nvSpPr>
        <p:spPr bwMode="auto">
          <a:xfrm>
            <a:off x="107504" y="1600200"/>
            <a:ext cx="8856984" cy="886397"/>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b="1" dirty="0">
                <a:latin typeface="Consolas" panose="020B0609020204030204" pitchFamily="49" charset="0"/>
              </a:rPr>
              <a:t>for key in dict1:</a:t>
            </a:r>
          </a:p>
          <a:p>
            <a:pPr marL="0" lvl="0" indent="0" defTabSz="722313">
              <a:spcBef>
                <a:spcPct val="15000"/>
              </a:spcBef>
              <a:buNone/>
              <a:defRPr/>
            </a:pPr>
            <a:r>
              <a:rPr lang="en-US" sz="2400" b="1" dirty="0">
                <a:latin typeface="Consolas" panose="020B0609020204030204" pitchFamily="49" charset="0"/>
              </a:rPr>
              <a:t>    print(key," - ",dict1[key]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39" y="4797152"/>
            <a:ext cx="7471406" cy="161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7">
            <a:extLst>
              <a:ext uri="{FF2B5EF4-FFF2-40B4-BE49-F238E27FC236}">
                <a16:creationId xmlns:a16="http://schemas.microsoft.com/office/drawing/2014/main" id="{779E985D-5F3F-42FE-9160-EBCC85BF7BC8}"/>
              </a:ext>
            </a:extLst>
          </p:cNvPr>
          <p:cNvSpPr txBox="1">
            <a:spLocks noChangeArrowheads="1"/>
          </p:cNvSpPr>
          <p:nvPr/>
        </p:nvSpPr>
        <p:spPr bwMode="auto">
          <a:xfrm>
            <a:off x="107504" y="3068960"/>
            <a:ext cx="8856984" cy="886397"/>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722313">
              <a:spcBef>
                <a:spcPct val="15000"/>
              </a:spcBef>
              <a:buNone/>
              <a:defRPr/>
            </a:pPr>
            <a:r>
              <a:rPr lang="en-US" sz="2400" b="1" dirty="0">
                <a:latin typeface="Consolas" panose="020B0609020204030204" pitchFamily="49" charset="0"/>
              </a:rPr>
              <a:t>for </a:t>
            </a:r>
            <a:r>
              <a:rPr lang="en-US" sz="2400" b="1" dirty="0" err="1">
                <a:latin typeface="Consolas" panose="020B0609020204030204" pitchFamily="49" charset="0"/>
              </a:rPr>
              <a:t>key,value</a:t>
            </a:r>
            <a:r>
              <a:rPr lang="en-US" sz="2400" b="1" dirty="0">
                <a:latin typeface="Consolas" panose="020B0609020204030204" pitchFamily="49" charset="0"/>
              </a:rPr>
              <a:t> in dict1.items():</a:t>
            </a:r>
          </a:p>
          <a:p>
            <a:pPr marL="0" indent="0" defTabSz="722313">
              <a:spcBef>
                <a:spcPct val="15000"/>
              </a:spcBef>
              <a:buNone/>
              <a:defRPr/>
            </a:pPr>
            <a:r>
              <a:rPr lang="en-US" sz="2400" b="1" dirty="0">
                <a:latin typeface="Consolas" panose="020B0609020204030204" pitchFamily="49" charset="0"/>
              </a:rPr>
              <a:t>    print(key," - ",dict1[key] )</a:t>
            </a:r>
          </a:p>
        </p:txBody>
      </p:sp>
    </p:spTree>
    <p:extLst>
      <p:ext uri="{BB962C8B-B14F-4D97-AF65-F5344CB8AC3E}">
        <p14:creationId xmlns:p14="http://schemas.microsoft.com/office/powerpoint/2010/main" val="2163124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Файлы</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430231" y="1652857"/>
            <a:ext cx="8283539" cy="4513191"/>
          </a:xfrm>
        </p:spPr>
        <p:txBody>
          <a:bodyPr>
            <a:normAutofit fontScale="92500"/>
          </a:bodyPr>
          <a:lstStyle/>
          <a:p>
            <a:pPr marL="0" indent="0">
              <a:buNone/>
            </a:pPr>
            <a:r>
              <a:rPr lang="ru-RU" sz="3600" dirty="0">
                <a:latin typeface="Consolas" panose="020B0609020204030204" pitchFamily="49" charset="0"/>
              </a:rPr>
              <a:t>При работе с файлами необходимо выполнить следующие операции:</a:t>
            </a:r>
          </a:p>
          <a:p>
            <a:pPr marL="742950" indent="-742950">
              <a:buFont typeface="+mj-lt"/>
              <a:buAutoNum type="arabicPeriod"/>
            </a:pPr>
            <a:r>
              <a:rPr lang="ru-RU" sz="3600" dirty="0">
                <a:latin typeface="Consolas" panose="020B0609020204030204" pitchFamily="49" charset="0"/>
              </a:rPr>
              <a:t>Открытие файла с помощью метода </a:t>
            </a:r>
            <a:r>
              <a:rPr lang="ru-RU" sz="3600" b="1" dirty="0" err="1">
                <a:latin typeface="Consolas" panose="020B0609020204030204" pitchFamily="49" charset="0"/>
              </a:rPr>
              <a:t>open</a:t>
            </a:r>
            <a:r>
              <a:rPr lang="ru-RU" sz="3600" b="1" dirty="0">
                <a:latin typeface="Consolas" panose="020B0609020204030204" pitchFamily="49" charset="0"/>
              </a:rPr>
              <a:t>()</a:t>
            </a:r>
            <a:r>
              <a:rPr lang="ru-RU" sz="3600" dirty="0">
                <a:latin typeface="Consolas" panose="020B0609020204030204" pitchFamily="49" charset="0"/>
              </a:rPr>
              <a:t>.</a:t>
            </a:r>
          </a:p>
          <a:p>
            <a:pPr marL="742950" indent="-742950">
              <a:buFont typeface="+mj-lt"/>
              <a:buAutoNum type="arabicPeriod"/>
            </a:pPr>
            <a:r>
              <a:rPr lang="ru-RU" sz="3600" dirty="0">
                <a:latin typeface="Consolas" panose="020B0609020204030204" pitchFamily="49" charset="0"/>
              </a:rPr>
              <a:t>Чтение файла с помощью метода </a:t>
            </a:r>
            <a:r>
              <a:rPr lang="ru-RU" sz="3600" b="1" dirty="0" err="1">
                <a:latin typeface="Consolas" panose="020B0609020204030204" pitchFamily="49" charset="0"/>
              </a:rPr>
              <a:t>read</a:t>
            </a:r>
            <a:r>
              <a:rPr lang="ru-RU" sz="3600" b="1" dirty="0">
                <a:latin typeface="Consolas" panose="020B0609020204030204" pitchFamily="49" charset="0"/>
              </a:rPr>
              <a:t>()</a:t>
            </a:r>
            <a:r>
              <a:rPr lang="ru-RU" sz="3600" dirty="0">
                <a:latin typeface="Consolas" panose="020B0609020204030204" pitchFamily="49" charset="0"/>
              </a:rPr>
              <a:t> или запись в файл посредством метода </a:t>
            </a:r>
            <a:r>
              <a:rPr lang="ru-RU" sz="3600" b="1" dirty="0" err="1">
                <a:latin typeface="Consolas" panose="020B0609020204030204" pitchFamily="49" charset="0"/>
              </a:rPr>
              <a:t>write</a:t>
            </a:r>
            <a:r>
              <a:rPr lang="ru-RU" sz="3600" b="1" dirty="0">
                <a:latin typeface="Consolas" panose="020B0609020204030204" pitchFamily="49" charset="0"/>
              </a:rPr>
              <a:t>()</a:t>
            </a:r>
            <a:r>
              <a:rPr lang="ru-RU" sz="3600" dirty="0">
                <a:latin typeface="Consolas" panose="020B0609020204030204" pitchFamily="49" charset="0"/>
              </a:rPr>
              <a:t>.</a:t>
            </a:r>
          </a:p>
          <a:p>
            <a:pPr marL="742950" indent="-742950">
              <a:buFont typeface="+mj-lt"/>
              <a:buAutoNum type="arabicPeriod"/>
            </a:pPr>
            <a:r>
              <a:rPr lang="ru-RU" sz="3600" dirty="0">
                <a:latin typeface="Consolas" panose="020B0609020204030204" pitchFamily="49" charset="0"/>
              </a:rPr>
              <a:t>Закрытие файла методом </a:t>
            </a:r>
            <a:r>
              <a:rPr lang="ru-RU" sz="3600" b="1" dirty="0" err="1">
                <a:latin typeface="Consolas" panose="020B0609020204030204" pitchFamily="49" charset="0"/>
              </a:rPr>
              <a:t>close</a:t>
            </a:r>
            <a:r>
              <a:rPr lang="ru-RU" sz="3600" b="1" dirty="0">
                <a:latin typeface="Consolas" panose="020B0609020204030204" pitchFamily="49" charset="0"/>
              </a:rPr>
              <a:t>()</a:t>
            </a:r>
            <a:r>
              <a:rPr lang="ru-RU" sz="3600" dirty="0">
                <a:latin typeface="Consolas" panose="020B0609020204030204" pitchFamily="49" charset="0"/>
              </a:rPr>
              <a:t>.</a:t>
            </a: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47</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1909621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a:bodyPr>
          <a:lstStyle/>
          <a:p>
            <a:r>
              <a:rPr lang="ru-RU" b="1" dirty="0">
                <a:latin typeface="Consolas" panose="020B0609020204030204" pitchFamily="49" charset="0"/>
              </a:rPr>
              <a:t>Файлы</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a:xfrm>
            <a:off x="179512" y="1600200"/>
            <a:ext cx="4316288" cy="4525963"/>
          </a:xfrm>
        </p:spPr>
        <p:txBody>
          <a:bodyPr>
            <a:normAutofit fontScale="55000" lnSpcReduction="20000"/>
          </a:bodyPr>
          <a:lstStyle/>
          <a:p>
            <a:pPr marL="0" indent="0">
              <a:buNone/>
            </a:pPr>
            <a:r>
              <a:rPr lang="ru-RU" sz="3600" dirty="0">
                <a:latin typeface="Consolas" panose="020B0609020204030204" pitchFamily="49" charset="0"/>
              </a:rPr>
              <a:t>Режимы открытия текстовых файлов:</a:t>
            </a:r>
          </a:p>
          <a:p>
            <a:pPr marL="0" indent="0">
              <a:buNone/>
            </a:pPr>
            <a:r>
              <a:rPr lang="ru-RU" sz="3600" b="1" dirty="0">
                <a:latin typeface="Consolas" panose="020B0609020204030204" pitchFamily="49" charset="0"/>
              </a:rPr>
              <a:t>'r'</a:t>
            </a:r>
            <a:r>
              <a:rPr lang="ru-RU" sz="3600" dirty="0">
                <a:latin typeface="Consolas" panose="020B0609020204030204" pitchFamily="49" charset="0"/>
              </a:rPr>
              <a:t> — открытие на чтение (является значением по умолчанию);</a:t>
            </a:r>
          </a:p>
          <a:p>
            <a:pPr marL="0" indent="0">
              <a:buNone/>
            </a:pPr>
            <a:r>
              <a:rPr lang="ru-RU" sz="3600" b="1" dirty="0">
                <a:latin typeface="Consolas" panose="020B0609020204030204" pitchFamily="49" charset="0"/>
              </a:rPr>
              <a:t>'w'</a:t>
            </a:r>
            <a:r>
              <a:rPr lang="ru-RU" sz="3600" dirty="0">
                <a:latin typeface="Consolas" panose="020B0609020204030204" pitchFamily="49" charset="0"/>
              </a:rPr>
              <a:t> — открытие на запись, содержимое файла удаляется, если файла не существует, создается новый;</a:t>
            </a:r>
          </a:p>
          <a:p>
            <a:pPr marL="0" indent="0">
              <a:buNone/>
            </a:pPr>
            <a:r>
              <a:rPr lang="ru-RU" sz="3600" b="1" dirty="0">
                <a:latin typeface="Consolas" panose="020B0609020204030204" pitchFamily="49" charset="0"/>
              </a:rPr>
              <a:t>'a' </a:t>
            </a:r>
            <a:r>
              <a:rPr lang="ru-RU" sz="3600" dirty="0">
                <a:latin typeface="Consolas" panose="020B0609020204030204" pitchFamily="49" charset="0"/>
              </a:rPr>
              <a:t>— открытие на </a:t>
            </a:r>
            <a:r>
              <a:rPr lang="ru-RU" sz="3600" dirty="0" err="1">
                <a:latin typeface="Consolas" panose="020B0609020204030204" pitchFamily="49" charset="0"/>
              </a:rPr>
              <a:t>дозапись</a:t>
            </a:r>
            <a:r>
              <a:rPr lang="ru-RU" sz="3600" dirty="0">
                <a:latin typeface="Consolas" panose="020B0609020204030204" pitchFamily="49" charset="0"/>
              </a:rPr>
              <a:t>, информация добавляется в конец файла;</a:t>
            </a:r>
          </a:p>
          <a:p>
            <a:pPr marL="0" indent="0">
              <a:buNone/>
            </a:pPr>
            <a:r>
              <a:rPr lang="ru-RU" sz="3600" b="1" dirty="0">
                <a:latin typeface="Consolas" panose="020B0609020204030204" pitchFamily="49" charset="0"/>
              </a:rPr>
              <a:t>'+'</a:t>
            </a:r>
            <a:r>
              <a:rPr lang="ru-RU" sz="3600" dirty="0">
                <a:latin typeface="Consolas" panose="020B0609020204030204" pitchFamily="49" charset="0"/>
              </a:rPr>
              <a:t> — открытие на чтение и запись.</a:t>
            </a:r>
          </a:p>
          <a:p>
            <a:pPr marL="0" indent="0">
              <a:buNone/>
            </a:pPr>
            <a:endParaRPr lang="ru-RU" sz="3600" dirty="0">
              <a:latin typeface="Consolas" panose="020B0609020204030204" pitchFamily="49" charset="0"/>
            </a:endParaRPr>
          </a:p>
          <a:p>
            <a:pPr marL="0" indent="0">
              <a:buNone/>
            </a:pP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48</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1" name="Text Box 7">
            <a:extLst>
              <a:ext uri="{FF2B5EF4-FFF2-40B4-BE49-F238E27FC236}">
                <a16:creationId xmlns:a16="http://schemas.microsoft.com/office/drawing/2014/main" id="{779E985D-5F3F-42FE-9160-EBCC85BF7BC8}"/>
              </a:ext>
            </a:extLst>
          </p:cNvPr>
          <p:cNvSpPr txBox="1">
            <a:spLocks noGrp="1" noChangeArrowheads="1"/>
          </p:cNvSpPr>
          <p:nvPr>
            <p:ph sz="half" idx="2"/>
          </p:nvPr>
        </p:nvSpPr>
        <p:spPr bwMode="auto">
          <a:xfrm>
            <a:off x="4283968" y="1600200"/>
            <a:ext cx="4752876" cy="2474524"/>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lvl="0" indent="-271463" defTabSz="722313">
              <a:spcBef>
                <a:spcPct val="15000"/>
              </a:spcBef>
              <a:defRPr/>
            </a:pPr>
            <a:r>
              <a:rPr lang="nl-NL" sz="2400" b="1" dirty="0">
                <a:latin typeface="Consolas" panose="020B0609020204030204" pitchFamily="49" charset="0"/>
              </a:rPr>
              <a:t>f = open('&lt;</a:t>
            </a:r>
            <a:r>
              <a:rPr lang="ru-RU" sz="2400" b="1" dirty="0">
                <a:latin typeface="Consolas" panose="020B0609020204030204" pitchFamily="49" charset="0"/>
              </a:rPr>
              <a:t>имя файла</a:t>
            </a:r>
            <a:r>
              <a:rPr lang="nl-NL" sz="2400" b="1" dirty="0">
                <a:latin typeface="Consolas" panose="020B0609020204030204" pitchFamily="49" charset="0"/>
              </a:rPr>
              <a:t>&gt;', '</a:t>
            </a:r>
            <a:r>
              <a:rPr lang="en-US" sz="2400" b="1" dirty="0">
                <a:latin typeface="Consolas" panose="020B0609020204030204" pitchFamily="49" charset="0"/>
              </a:rPr>
              <a:t>&lt;</a:t>
            </a:r>
            <a:r>
              <a:rPr lang="ru-RU" sz="2400" b="1" dirty="0">
                <a:latin typeface="Consolas" panose="020B0609020204030204" pitchFamily="49" charset="0"/>
              </a:rPr>
              <a:t>режим работы</a:t>
            </a:r>
            <a:r>
              <a:rPr lang="en-US" sz="2400" b="1" dirty="0">
                <a:latin typeface="Consolas" panose="020B0609020204030204" pitchFamily="49" charset="0"/>
              </a:rPr>
              <a:t>&gt;</a:t>
            </a:r>
            <a:r>
              <a:rPr lang="nl-NL" sz="2400" b="1" dirty="0">
                <a:latin typeface="Consolas" panose="020B0609020204030204" pitchFamily="49" charset="0"/>
              </a:rPr>
              <a:t>'</a:t>
            </a:r>
            <a:r>
              <a:rPr lang="ru-RU" sz="2400" b="1" dirty="0">
                <a:latin typeface="Consolas" panose="020B0609020204030204" pitchFamily="49" charset="0"/>
              </a:rPr>
              <a:t>, </a:t>
            </a:r>
            <a:r>
              <a:rPr lang="en-US" sz="2400" b="1" dirty="0">
                <a:latin typeface="Consolas" panose="020B0609020204030204" pitchFamily="49" charset="0"/>
              </a:rPr>
              <a:t>encoding='&lt;</a:t>
            </a:r>
            <a:r>
              <a:rPr lang="ru-RU" sz="2400" b="1" dirty="0">
                <a:latin typeface="Consolas" panose="020B0609020204030204" pitchFamily="49" charset="0"/>
              </a:rPr>
              <a:t>кодировка</a:t>
            </a:r>
            <a:r>
              <a:rPr lang="en-US" sz="2400" b="1" dirty="0">
                <a:latin typeface="Consolas" panose="020B0609020204030204" pitchFamily="49" charset="0"/>
              </a:rPr>
              <a:t>&gt;'</a:t>
            </a:r>
            <a:r>
              <a:rPr lang="nl-NL" sz="2400" b="1" dirty="0">
                <a:latin typeface="Consolas" panose="020B0609020204030204" pitchFamily="49" charset="0"/>
              </a:rPr>
              <a:t>)</a:t>
            </a:r>
            <a:endParaRPr lang="ru-RU" sz="2400" b="1" dirty="0">
              <a:latin typeface="Consolas" panose="020B0609020204030204" pitchFamily="49" charset="0"/>
            </a:endParaRPr>
          </a:p>
          <a:p>
            <a:pPr marL="271463" lvl="0" indent="-271463" defTabSz="722313">
              <a:spcBef>
                <a:spcPct val="15000"/>
              </a:spcBef>
              <a:defRPr/>
            </a:pPr>
            <a:endParaRPr lang="ru-RU" sz="2400" b="1" dirty="0">
              <a:latin typeface="Consolas" panose="020B0609020204030204" pitchFamily="49" charset="0"/>
            </a:endParaRPr>
          </a:p>
          <a:p>
            <a:pPr marL="271463" indent="-271463" defTabSz="722313">
              <a:spcBef>
                <a:spcPct val="15000"/>
              </a:spcBef>
              <a:defRPr/>
            </a:pPr>
            <a:r>
              <a:rPr lang="nl-NL" sz="2400" dirty="0">
                <a:latin typeface="Consolas" panose="020B0609020204030204" pitchFamily="49" charset="0"/>
              </a:rPr>
              <a:t>f = open('text.txt', 'r')</a:t>
            </a:r>
          </a:p>
          <a:p>
            <a:pPr marL="271463" lvl="0" indent="-271463" defTabSz="722313">
              <a:spcBef>
                <a:spcPct val="15000"/>
              </a:spcBef>
              <a:defRPr/>
            </a:pPr>
            <a:endParaRPr lang="nl-NL" sz="2400" b="1" dirty="0">
              <a:latin typeface="Consolas" panose="020B0609020204030204" pitchFamily="49" charset="0"/>
            </a:endParaRPr>
          </a:p>
        </p:txBody>
      </p:sp>
    </p:spTree>
    <p:extLst>
      <p:ext uri="{BB962C8B-B14F-4D97-AF65-F5344CB8AC3E}">
        <p14:creationId xmlns:p14="http://schemas.microsoft.com/office/powerpoint/2010/main" val="2641006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a:xfrm>
            <a:off x="628650" y="365126"/>
            <a:ext cx="7061557" cy="1325563"/>
          </a:xfrm>
        </p:spPr>
        <p:txBody>
          <a:bodyPr>
            <a:normAutofit/>
          </a:bodyPr>
          <a:lstStyle/>
          <a:p>
            <a:r>
              <a:rPr lang="ru-RU" b="1" dirty="0">
                <a:latin typeface="Consolas" panose="020B0609020204030204" pitchFamily="49" charset="0"/>
              </a:rPr>
              <a:t>Чтение из файла</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628650" y="1825625"/>
            <a:ext cx="4447406" cy="4351338"/>
          </a:xfrm>
        </p:spPr>
        <p:txBody>
          <a:bodyPr>
            <a:normAutofit/>
          </a:bodyPr>
          <a:lstStyle/>
          <a:p>
            <a:pPr marL="0" indent="0">
              <a:buNone/>
            </a:pPr>
            <a:r>
              <a:rPr lang="ru-RU" sz="3600" dirty="0">
                <a:latin typeface="Consolas" panose="020B0609020204030204" pitchFamily="49" charset="0"/>
              </a:rPr>
              <a:t>Пример содержимого файла </a:t>
            </a:r>
            <a:r>
              <a:rPr lang="en-US" sz="3600" dirty="0">
                <a:latin typeface="Consolas" panose="020B0609020204030204" pitchFamily="49" charset="0"/>
              </a:rPr>
              <a:t>text.txt:</a:t>
            </a:r>
          </a:p>
          <a:p>
            <a:pPr marL="0" indent="0">
              <a:buNone/>
            </a:pP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49</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9" name="Text Box 7">
            <a:extLst>
              <a:ext uri="{FF2B5EF4-FFF2-40B4-BE49-F238E27FC236}">
                <a16:creationId xmlns:a16="http://schemas.microsoft.com/office/drawing/2014/main" id="{F4F7BA60-A19B-4C8D-AFDD-DEDEC496657B}"/>
              </a:ext>
            </a:extLst>
          </p:cNvPr>
          <p:cNvSpPr txBox="1">
            <a:spLocks noChangeArrowheads="1"/>
          </p:cNvSpPr>
          <p:nvPr/>
        </p:nvSpPr>
        <p:spPr bwMode="auto">
          <a:xfrm>
            <a:off x="5220072" y="1983307"/>
            <a:ext cx="3672408" cy="295465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lvl="0" indent="-271463" defTabSz="722313">
              <a:spcBef>
                <a:spcPct val="15000"/>
              </a:spcBef>
              <a:defRPr/>
            </a:pPr>
            <a:r>
              <a:rPr lang="en-US" sz="2400" dirty="0">
                <a:latin typeface="Consolas" panose="020B0609020204030204" pitchFamily="49" charset="0"/>
              </a:rPr>
              <a:t>f = open('text.txt')</a:t>
            </a:r>
          </a:p>
          <a:p>
            <a:pPr marL="271463" lvl="0" indent="-271463" defTabSz="722313">
              <a:spcBef>
                <a:spcPct val="15000"/>
              </a:spcBef>
              <a:defRPr/>
            </a:pPr>
            <a:r>
              <a:rPr lang="en-US" sz="2400" dirty="0" err="1">
                <a:latin typeface="Consolas" panose="020B0609020204030204" pitchFamily="49" charset="0"/>
              </a:rPr>
              <a:t>f.read</a:t>
            </a:r>
            <a:r>
              <a:rPr lang="en-US" sz="2400" dirty="0">
                <a:latin typeface="Consolas" panose="020B0609020204030204" pitchFamily="49" charset="0"/>
              </a:rPr>
              <a:t>(1)</a:t>
            </a:r>
          </a:p>
          <a:p>
            <a:pPr marL="271463" lvl="0" indent="-271463" defTabSz="722313">
              <a:spcBef>
                <a:spcPct val="15000"/>
              </a:spcBef>
              <a:defRPr/>
            </a:pPr>
            <a:r>
              <a:rPr lang="en-US" sz="2400" b="1" dirty="0">
                <a:latin typeface="Consolas" panose="020B0609020204030204" pitchFamily="49" charset="0"/>
              </a:rPr>
              <a:t>#'H' </a:t>
            </a:r>
          </a:p>
          <a:p>
            <a:pPr marL="271463" lvl="0" indent="-271463" defTabSz="722313">
              <a:spcBef>
                <a:spcPct val="15000"/>
              </a:spcBef>
              <a:defRPr/>
            </a:pPr>
            <a:r>
              <a:rPr lang="en-US" sz="2400" dirty="0" err="1">
                <a:latin typeface="Consolas" panose="020B0609020204030204" pitchFamily="49" charset="0"/>
              </a:rPr>
              <a:t>f.read</a:t>
            </a:r>
            <a:r>
              <a:rPr lang="en-US" sz="2400" dirty="0">
                <a:latin typeface="Consolas" panose="020B0609020204030204" pitchFamily="49" charset="0"/>
              </a:rPr>
              <a:t>()</a:t>
            </a:r>
          </a:p>
          <a:p>
            <a:pPr marL="271463" lvl="0" indent="-271463" defTabSz="722313">
              <a:spcBef>
                <a:spcPct val="15000"/>
              </a:spcBef>
              <a:defRPr/>
            </a:pPr>
            <a:r>
              <a:rPr lang="en-US" sz="2400" b="1" dirty="0">
                <a:latin typeface="Consolas" panose="020B0609020204030204" pitchFamily="49" charset="0"/>
              </a:rPr>
              <a:t>#'</a:t>
            </a:r>
            <a:r>
              <a:rPr lang="en-US" sz="2400" b="1" dirty="0" err="1">
                <a:latin typeface="Consolas" panose="020B0609020204030204" pitchFamily="49" charset="0"/>
              </a:rPr>
              <a:t>ello</a:t>
            </a:r>
            <a:r>
              <a:rPr lang="en-US" sz="2400" b="1" dirty="0">
                <a:latin typeface="Consolas" panose="020B0609020204030204" pitchFamily="49" charset="0"/>
              </a:rPr>
              <a:t> world!\</a:t>
            </a:r>
            <a:r>
              <a:rPr lang="en-US" sz="2400" b="1" dirty="0" err="1">
                <a:latin typeface="Consolas" panose="020B0609020204030204" pitchFamily="49" charset="0"/>
              </a:rPr>
              <a:t>nThe</a:t>
            </a:r>
            <a:r>
              <a:rPr lang="en-US" sz="2400" b="1" dirty="0">
                <a:latin typeface="Consolas" panose="020B0609020204030204" pitchFamily="49" charset="0"/>
              </a:rPr>
              <a:t> end.\n’</a:t>
            </a:r>
          </a:p>
          <a:p>
            <a:pPr marL="271463" lvl="0" indent="-271463" defTabSz="722313">
              <a:spcBef>
                <a:spcPct val="15000"/>
              </a:spcBef>
              <a:defRPr/>
            </a:pPr>
            <a:r>
              <a:rPr lang="en-US" sz="2400" dirty="0" err="1">
                <a:latin typeface="Consolas" panose="020B0609020204030204" pitchFamily="49" charset="0"/>
              </a:rPr>
              <a:t>f.close</a:t>
            </a:r>
            <a:r>
              <a:rPr lang="en-US" sz="2400" dirty="0">
                <a:latin typeface="Consolas" panose="020B0609020204030204" pitchFamily="49" charset="0"/>
              </a:rPr>
              <a:t>()</a:t>
            </a:r>
          </a:p>
        </p:txBody>
      </p:sp>
      <p:pic>
        <p:nvPicPr>
          <p:cNvPr id="8" name="Рисунок 7">
            <a:extLst>
              <a:ext uri="{FF2B5EF4-FFF2-40B4-BE49-F238E27FC236}">
                <a16:creationId xmlns:a16="http://schemas.microsoft.com/office/drawing/2014/main" id="{DA393C4D-867E-4193-A0FE-F3C5A4C902AF}"/>
              </a:ext>
            </a:extLst>
          </p:cNvPr>
          <p:cNvPicPr>
            <a:picLocks noChangeAspect="1"/>
          </p:cNvPicPr>
          <p:nvPr/>
        </p:nvPicPr>
        <p:blipFill>
          <a:blip r:embed="rId4"/>
          <a:stretch>
            <a:fillRect/>
          </a:stretch>
        </p:blipFill>
        <p:spPr>
          <a:xfrm>
            <a:off x="467544" y="3789040"/>
            <a:ext cx="4481954" cy="1778578"/>
          </a:xfrm>
          <a:prstGeom prst="rect">
            <a:avLst/>
          </a:prstGeom>
        </p:spPr>
      </p:pic>
    </p:spTree>
    <p:extLst>
      <p:ext uri="{BB962C8B-B14F-4D97-AF65-F5344CB8AC3E}">
        <p14:creationId xmlns:p14="http://schemas.microsoft.com/office/powerpoint/2010/main" val="1788799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Встроенные типы данных</a:t>
            </a:r>
          </a:p>
        </p:txBody>
      </p:sp>
      <p:sp>
        <p:nvSpPr>
          <p:cNvPr id="5" name="Объект 4"/>
          <p:cNvSpPr>
            <a:spLocks noGrp="1"/>
          </p:cNvSpPr>
          <p:nvPr>
            <p:ph idx="1"/>
          </p:nvPr>
        </p:nvSpPr>
        <p:spPr>
          <a:xfrm>
            <a:off x="457200" y="1412776"/>
            <a:ext cx="8229600" cy="5256584"/>
          </a:xfrm>
        </p:spPr>
        <p:txBody>
          <a:bodyPr>
            <a:normAutofit fontScale="70000" lnSpcReduction="20000"/>
          </a:bodyPr>
          <a:lstStyle/>
          <a:p>
            <a:pPr marL="514350" indent="-514350">
              <a:buFont typeface="+mj-lt"/>
              <a:buAutoNum type="arabicPeriod"/>
            </a:pPr>
            <a:r>
              <a:rPr lang="en-US" b="1" dirty="0"/>
              <a:t>None</a:t>
            </a:r>
            <a:r>
              <a:rPr lang="en-US" i="1" dirty="0"/>
              <a:t> </a:t>
            </a:r>
            <a:r>
              <a:rPr lang="en-US" dirty="0"/>
              <a:t>(</a:t>
            </a:r>
            <a:r>
              <a:rPr lang="ru-RU" dirty="0"/>
              <a:t>неопределенное значение переменной)</a:t>
            </a:r>
          </a:p>
          <a:p>
            <a:pPr marL="514350" indent="-514350">
              <a:buFont typeface="+mj-lt"/>
              <a:buAutoNum type="arabicPeriod"/>
            </a:pPr>
            <a:r>
              <a:rPr lang="ru-RU" dirty="0"/>
              <a:t>Логические переменные ( </a:t>
            </a:r>
            <a:r>
              <a:rPr lang="ru-RU" b="1" dirty="0" err="1"/>
              <a:t>Boolean</a:t>
            </a:r>
            <a:r>
              <a:rPr lang="ru-RU" b="1" dirty="0"/>
              <a:t> </a:t>
            </a:r>
            <a:r>
              <a:rPr lang="ru-RU" b="1" dirty="0" err="1"/>
              <a:t>Type</a:t>
            </a:r>
            <a:r>
              <a:rPr lang="ru-RU" b="1" dirty="0"/>
              <a:t> </a:t>
            </a:r>
            <a:r>
              <a:rPr lang="ru-RU" dirty="0"/>
              <a:t>)</a:t>
            </a:r>
          </a:p>
          <a:p>
            <a:pPr marL="514350" indent="-514350">
              <a:buFont typeface="+mj-lt"/>
              <a:buAutoNum type="arabicPeriod"/>
            </a:pPr>
            <a:r>
              <a:rPr lang="ru-RU" dirty="0"/>
              <a:t>Числа ( </a:t>
            </a:r>
            <a:r>
              <a:rPr lang="en-US" b="1" dirty="0"/>
              <a:t>Numeric Type</a:t>
            </a:r>
            <a:r>
              <a:rPr lang="en-US" i="1" dirty="0"/>
              <a:t> </a:t>
            </a:r>
            <a:r>
              <a:rPr lang="en-US" dirty="0"/>
              <a:t>)</a:t>
            </a:r>
            <a:r>
              <a:rPr lang="ru-RU" dirty="0"/>
              <a:t>:</a:t>
            </a:r>
            <a:endParaRPr lang="en-US" dirty="0"/>
          </a:p>
          <a:p>
            <a:pPr marL="914400" lvl="1" indent="-514350">
              <a:buFont typeface="+mj-lt"/>
              <a:buAutoNum type="arabicPeriod"/>
            </a:pPr>
            <a:r>
              <a:rPr lang="en-US" b="1" dirty="0" err="1"/>
              <a:t>int</a:t>
            </a:r>
            <a:r>
              <a:rPr lang="en-US" i="1" dirty="0"/>
              <a:t> </a:t>
            </a:r>
            <a:r>
              <a:rPr lang="en-US" dirty="0"/>
              <a:t>– </a:t>
            </a:r>
            <a:r>
              <a:rPr lang="ru-RU" dirty="0"/>
              <a:t>целое число</a:t>
            </a:r>
          </a:p>
          <a:p>
            <a:pPr marL="914400" lvl="1" indent="-514350">
              <a:buFont typeface="+mj-lt"/>
              <a:buAutoNum type="arabicPeriod"/>
            </a:pPr>
            <a:r>
              <a:rPr lang="ru-RU" b="1" dirty="0" err="1"/>
              <a:t>float</a:t>
            </a:r>
            <a:r>
              <a:rPr lang="ru-RU" i="1" dirty="0"/>
              <a:t> </a:t>
            </a:r>
            <a:r>
              <a:rPr lang="ru-RU" dirty="0"/>
              <a:t>– число с плавающей точкой</a:t>
            </a:r>
          </a:p>
          <a:p>
            <a:pPr marL="914400" lvl="1" indent="-514350">
              <a:buFont typeface="+mj-lt"/>
              <a:buAutoNum type="arabicPeriod"/>
            </a:pPr>
            <a:r>
              <a:rPr lang="en-US" b="1" dirty="0"/>
              <a:t>complex</a:t>
            </a:r>
            <a:r>
              <a:rPr lang="en-US" i="1" dirty="0"/>
              <a:t> </a:t>
            </a:r>
            <a:r>
              <a:rPr lang="en-US" dirty="0"/>
              <a:t>– </a:t>
            </a:r>
            <a:r>
              <a:rPr lang="ru-RU" dirty="0"/>
              <a:t>комплексное число</a:t>
            </a:r>
          </a:p>
          <a:p>
            <a:pPr marL="514350" indent="-514350">
              <a:buFont typeface="+mj-lt"/>
              <a:buAutoNum type="arabicPeriod"/>
            </a:pPr>
            <a:r>
              <a:rPr lang="ru-RU" dirty="0"/>
              <a:t>Списки ( </a:t>
            </a:r>
            <a:r>
              <a:rPr lang="en-US" b="1" dirty="0"/>
              <a:t>Sequence Type </a:t>
            </a:r>
            <a:r>
              <a:rPr lang="en-US" dirty="0"/>
              <a:t>)</a:t>
            </a:r>
            <a:r>
              <a:rPr lang="ru-RU" dirty="0"/>
              <a:t>:</a:t>
            </a:r>
            <a:endParaRPr lang="en-US" dirty="0"/>
          </a:p>
          <a:p>
            <a:pPr marL="914400" lvl="1" indent="-514350">
              <a:buFont typeface="+mj-lt"/>
              <a:buAutoNum type="arabicPeriod"/>
            </a:pPr>
            <a:r>
              <a:rPr lang="en-US" b="1" dirty="0"/>
              <a:t>list</a:t>
            </a:r>
            <a:r>
              <a:rPr lang="en-US" i="1" dirty="0"/>
              <a:t> </a:t>
            </a:r>
            <a:r>
              <a:rPr lang="en-US" dirty="0"/>
              <a:t>– </a:t>
            </a:r>
            <a:r>
              <a:rPr lang="ru-RU" dirty="0"/>
              <a:t>список</a:t>
            </a:r>
          </a:p>
          <a:p>
            <a:pPr marL="914400" lvl="1" indent="-514350">
              <a:buFont typeface="+mj-lt"/>
              <a:buAutoNum type="arabicPeriod"/>
            </a:pPr>
            <a:r>
              <a:rPr lang="en-US" b="1" dirty="0"/>
              <a:t>tuple</a:t>
            </a:r>
            <a:r>
              <a:rPr lang="en-US" i="1" dirty="0"/>
              <a:t> </a:t>
            </a:r>
            <a:r>
              <a:rPr lang="en-US" dirty="0"/>
              <a:t>– </a:t>
            </a:r>
            <a:r>
              <a:rPr lang="ru-RU" dirty="0"/>
              <a:t>кортеж</a:t>
            </a:r>
          </a:p>
          <a:p>
            <a:pPr marL="914400" lvl="1" indent="-514350">
              <a:buFont typeface="+mj-lt"/>
              <a:buAutoNum type="arabicPeriod"/>
            </a:pPr>
            <a:r>
              <a:rPr lang="en-US" b="1" dirty="0"/>
              <a:t>range</a:t>
            </a:r>
            <a:r>
              <a:rPr lang="en-US" i="1" dirty="0"/>
              <a:t> </a:t>
            </a:r>
            <a:r>
              <a:rPr lang="en-US" dirty="0"/>
              <a:t>– </a:t>
            </a:r>
            <a:r>
              <a:rPr lang="ru-RU" dirty="0"/>
              <a:t>диапазон</a:t>
            </a:r>
          </a:p>
          <a:p>
            <a:pPr marL="514350" indent="-514350">
              <a:buFont typeface="+mj-lt"/>
              <a:buAutoNum type="arabicPeriod"/>
            </a:pPr>
            <a:r>
              <a:rPr lang="ru-RU" dirty="0"/>
              <a:t>Строки ( </a:t>
            </a:r>
            <a:r>
              <a:rPr lang="en-US" b="1" dirty="0"/>
              <a:t>Text Sequence Type </a:t>
            </a:r>
            <a:r>
              <a:rPr lang="en-US" dirty="0"/>
              <a:t>)</a:t>
            </a:r>
            <a:r>
              <a:rPr lang="ru-RU" dirty="0"/>
              <a:t>: </a:t>
            </a:r>
            <a:r>
              <a:rPr lang="en-US" b="1" dirty="0" err="1"/>
              <a:t>str</a:t>
            </a:r>
            <a:endParaRPr lang="ru-RU" b="1" dirty="0"/>
          </a:p>
          <a:p>
            <a:pPr marL="514350" indent="-514350">
              <a:buFont typeface="+mj-lt"/>
              <a:buAutoNum type="arabicPeriod"/>
            </a:pPr>
            <a:r>
              <a:rPr lang="ru-RU" dirty="0"/>
              <a:t>Множества ( </a:t>
            </a:r>
            <a:r>
              <a:rPr lang="en-US" b="1" dirty="0"/>
              <a:t>Set Types </a:t>
            </a:r>
            <a:r>
              <a:rPr lang="en-US" dirty="0"/>
              <a:t>)</a:t>
            </a:r>
          </a:p>
          <a:p>
            <a:pPr marL="914400" lvl="1" indent="-514350">
              <a:buFont typeface="+mj-lt"/>
              <a:buAutoNum type="arabicPeriod"/>
            </a:pPr>
            <a:r>
              <a:rPr lang="en-US" b="1" dirty="0"/>
              <a:t>set</a:t>
            </a:r>
            <a:r>
              <a:rPr lang="en-US" i="1" dirty="0"/>
              <a:t> </a:t>
            </a:r>
            <a:r>
              <a:rPr lang="en-US" dirty="0"/>
              <a:t>– </a:t>
            </a:r>
            <a:r>
              <a:rPr lang="ru-RU" dirty="0"/>
              <a:t>множество</a:t>
            </a:r>
          </a:p>
          <a:p>
            <a:pPr marL="914400" lvl="1" indent="-514350">
              <a:buFont typeface="+mj-lt"/>
              <a:buAutoNum type="arabicPeriod"/>
            </a:pPr>
            <a:r>
              <a:rPr lang="en-US" b="1" dirty="0" err="1"/>
              <a:t>frozenset</a:t>
            </a:r>
            <a:r>
              <a:rPr lang="en-US" i="1" dirty="0"/>
              <a:t> </a:t>
            </a:r>
            <a:r>
              <a:rPr lang="en-US" dirty="0"/>
              <a:t>– </a:t>
            </a:r>
            <a:r>
              <a:rPr lang="ru-RU" dirty="0"/>
              <a:t>неизменяемое множество</a:t>
            </a:r>
          </a:p>
          <a:p>
            <a:pPr marL="514350" indent="-514350">
              <a:buFont typeface="+mj-lt"/>
              <a:buAutoNum type="arabicPeriod"/>
            </a:pPr>
            <a:r>
              <a:rPr lang="ru-RU" dirty="0"/>
              <a:t>Словари ( </a:t>
            </a:r>
            <a:r>
              <a:rPr lang="en-US" b="1" dirty="0"/>
              <a:t>Mapping Types </a:t>
            </a:r>
            <a:r>
              <a:rPr lang="en-US" dirty="0"/>
              <a:t>)</a:t>
            </a:r>
            <a:r>
              <a:rPr lang="ru-RU" dirty="0"/>
              <a:t>:</a:t>
            </a:r>
            <a:r>
              <a:rPr lang="en-US" dirty="0"/>
              <a:t> </a:t>
            </a:r>
            <a:r>
              <a:rPr lang="en-US" b="1" dirty="0" err="1"/>
              <a:t>dict</a:t>
            </a:r>
            <a:endParaRPr lang="ru-RU" b="1" dirty="0"/>
          </a:p>
        </p:txBody>
      </p:sp>
      <p:pic>
        <p:nvPicPr>
          <p:cNvPr id="6" name="Рисунок 5">
            <a:extLst>
              <a:ext uri="{FF2B5EF4-FFF2-40B4-BE49-F238E27FC236}">
                <a16:creationId xmlns:a16="http://schemas.microsoft.com/office/drawing/2014/main" id="{E83C1481-0B79-4611-9D2D-21A26FEF2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294669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a:bodyPr>
          <a:lstStyle/>
          <a:p>
            <a:r>
              <a:rPr lang="ru-RU" b="1" dirty="0">
                <a:latin typeface="Consolas" panose="020B0609020204030204" pitchFamily="49" charset="0"/>
              </a:rPr>
              <a:t>Указатель в файле</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85000" lnSpcReduction="20000"/>
          </a:bodyPr>
          <a:lstStyle/>
          <a:p>
            <a:r>
              <a:rPr lang="ru-RU" sz="3600" dirty="0">
                <a:latin typeface="Consolas" panose="020B0609020204030204" pitchFamily="49" charset="0"/>
              </a:rPr>
              <a:t>Метод </a:t>
            </a:r>
            <a:r>
              <a:rPr lang="ru-RU" sz="3600" b="1" dirty="0" err="1">
                <a:latin typeface="Consolas" panose="020B0609020204030204" pitchFamily="49" charset="0"/>
              </a:rPr>
              <a:t>tell</a:t>
            </a:r>
            <a:r>
              <a:rPr lang="ru-RU" sz="3600" b="1" dirty="0">
                <a:latin typeface="Consolas" panose="020B0609020204030204" pitchFamily="49" charset="0"/>
              </a:rPr>
              <a:t>() </a:t>
            </a:r>
            <a:r>
              <a:rPr lang="ru-RU" sz="3600" dirty="0">
                <a:latin typeface="Consolas" panose="020B0609020204030204" pitchFamily="49" charset="0"/>
              </a:rPr>
              <a:t>сообщает в скольких байтах от начала файла сейчас находится указатель.</a:t>
            </a:r>
          </a:p>
          <a:p>
            <a:r>
              <a:rPr lang="ru-RU" sz="3600" dirty="0">
                <a:latin typeface="Consolas" panose="020B0609020204030204" pitchFamily="49" charset="0"/>
              </a:rPr>
              <a:t>Для перехода на нужную нам позицию, следует использовать метод </a:t>
            </a:r>
            <a:r>
              <a:rPr lang="ru-RU" sz="3600" b="1" dirty="0" err="1">
                <a:latin typeface="Consolas" panose="020B0609020204030204" pitchFamily="49" charset="0"/>
              </a:rPr>
              <a:t>seek</a:t>
            </a:r>
            <a:r>
              <a:rPr lang="ru-RU" sz="3600" b="1" dirty="0">
                <a:latin typeface="Consolas" panose="020B0609020204030204" pitchFamily="49" charset="0"/>
              </a:rPr>
              <a:t>()</a:t>
            </a:r>
            <a:r>
              <a:rPr lang="ru-RU" sz="3600" dirty="0">
                <a:latin typeface="Consolas" panose="020B0609020204030204" pitchFamily="49" charset="0"/>
              </a:rPr>
              <a:t>.</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50</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648200" y="1600200"/>
            <a:ext cx="4038600" cy="2105192"/>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f = open('text.txt')</a:t>
            </a:r>
          </a:p>
          <a:p>
            <a:pPr marL="0" lvl="0" indent="0" defTabSz="722313">
              <a:spcBef>
                <a:spcPct val="15000"/>
              </a:spcBef>
              <a:buNone/>
              <a:defRPr/>
            </a:pPr>
            <a:r>
              <a:rPr lang="en-US" sz="2400" dirty="0" err="1">
                <a:latin typeface="Consolas" panose="020B0609020204030204" pitchFamily="49" charset="0"/>
              </a:rPr>
              <a:t>f.read</a:t>
            </a:r>
            <a:r>
              <a:rPr lang="en-US" sz="2400" dirty="0">
                <a:latin typeface="Consolas" panose="020B0609020204030204" pitchFamily="49" charset="0"/>
              </a:rPr>
              <a:t>(10)</a:t>
            </a:r>
          </a:p>
          <a:p>
            <a:pPr marL="0" lvl="0" indent="0" defTabSz="722313">
              <a:spcBef>
                <a:spcPct val="15000"/>
              </a:spcBef>
              <a:buNone/>
              <a:defRPr/>
            </a:pPr>
            <a:r>
              <a:rPr lang="en-US" sz="2400" dirty="0">
                <a:latin typeface="Consolas" panose="020B0609020204030204" pitchFamily="49" charset="0"/>
              </a:rPr>
              <a:t>print ('</a:t>
            </a:r>
            <a:r>
              <a:rPr lang="ru-RU" sz="2400" dirty="0">
                <a:latin typeface="Consolas" panose="020B0609020204030204" pitchFamily="49" charset="0"/>
              </a:rPr>
              <a:t>Текущая позиция:', </a:t>
            </a:r>
            <a:r>
              <a:rPr lang="en-US" sz="2400" dirty="0" err="1">
                <a:latin typeface="Consolas" panose="020B0609020204030204" pitchFamily="49" charset="0"/>
              </a:rPr>
              <a:t>f.tell</a:t>
            </a:r>
            <a:r>
              <a:rPr lang="en-US" sz="2400" dirty="0">
                <a:latin typeface="Consolas" panose="020B0609020204030204" pitchFamily="49" charset="0"/>
              </a:rPr>
              <a:t>())</a:t>
            </a:r>
          </a:p>
          <a:p>
            <a:pPr marL="0" lvl="0" indent="0" defTabSz="722313">
              <a:spcBef>
                <a:spcPct val="15000"/>
              </a:spcBef>
              <a:buNone/>
              <a:defRPr/>
            </a:pPr>
            <a:r>
              <a:rPr lang="en-US" sz="2400" dirty="0" err="1">
                <a:latin typeface="Consolas" panose="020B0609020204030204" pitchFamily="49" charset="0"/>
              </a:rPr>
              <a:t>f.close</a:t>
            </a:r>
            <a:r>
              <a:rPr lang="en-US" sz="2400" dirty="0">
                <a:latin typeface="Consolas" panose="020B0609020204030204" pitchFamily="49" charset="0"/>
              </a:rPr>
              <a:t>()</a:t>
            </a:r>
          </a:p>
        </p:txBody>
      </p:sp>
    </p:spTree>
    <p:extLst>
      <p:ext uri="{BB962C8B-B14F-4D97-AF65-F5344CB8AC3E}">
        <p14:creationId xmlns:p14="http://schemas.microsoft.com/office/powerpoint/2010/main" val="1865743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a:bodyPr>
          <a:lstStyle/>
          <a:p>
            <a:r>
              <a:rPr lang="ru-RU" b="1" dirty="0">
                <a:latin typeface="Consolas" panose="020B0609020204030204" pitchFamily="49" charset="0"/>
              </a:rPr>
              <a:t>Построчное чтение</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a:bodyPr>
          <a:lstStyle/>
          <a:p>
            <a:pPr marL="0" indent="0">
              <a:buNone/>
            </a:pPr>
            <a:r>
              <a:rPr lang="ru-RU" sz="3600" dirty="0">
                <a:latin typeface="Consolas" panose="020B0609020204030204" pitchFamily="49" charset="0"/>
              </a:rPr>
              <a:t>Для построчного чтения файла можно использовать конструкцию </a:t>
            </a:r>
            <a:r>
              <a:rPr lang="ru-RU" sz="3600" b="1" dirty="0" err="1">
                <a:latin typeface="Consolas" panose="020B0609020204030204" pitchFamily="49" charset="0"/>
              </a:rPr>
              <a:t>for</a:t>
            </a:r>
            <a:r>
              <a:rPr lang="ru-RU" sz="3600" dirty="0">
                <a:latin typeface="Consolas" panose="020B0609020204030204" pitchFamily="49" charset="0"/>
              </a:rPr>
              <a:t>.</a:t>
            </a: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51</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648200" y="1600200"/>
            <a:ext cx="4038600" cy="3434786"/>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f = open('text.txt')</a:t>
            </a:r>
          </a:p>
          <a:p>
            <a:pPr marL="0" lvl="0" indent="0" defTabSz="722313">
              <a:spcBef>
                <a:spcPct val="15000"/>
              </a:spcBef>
              <a:buNone/>
              <a:defRPr/>
            </a:pPr>
            <a:r>
              <a:rPr lang="en-US" sz="2400" dirty="0">
                <a:latin typeface="Consolas" panose="020B0609020204030204" pitchFamily="49" charset="0"/>
              </a:rPr>
              <a:t>for line in f:</a:t>
            </a:r>
          </a:p>
          <a:p>
            <a:pPr marL="0" lvl="0" indent="0" defTabSz="722313">
              <a:spcBef>
                <a:spcPct val="15000"/>
              </a:spcBef>
              <a:buNone/>
              <a:defRPr/>
            </a:pPr>
            <a:r>
              <a:rPr lang="en-US" sz="2400" dirty="0">
                <a:latin typeface="Consolas" panose="020B0609020204030204" pitchFamily="49" charset="0"/>
              </a:rPr>
              <a:t>	print(line)</a:t>
            </a:r>
          </a:p>
          <a:p>
            <a:pPr marL="0" lvl="0" indent="0" defTabSz="722313">
              <a:spcBef>
                <a:spcPct val="15000"/>
              </a:spcBef>
              <a:buNone/>
              <a:defRPr/>
            </a:pPr>
            <a:r>
              <a:rPr lang="en-US" sz="2400" dirty="0" err="1">
                <a:latin typeface="Consolas" panose="020B0609020204030204" pitchFamily="49" charset="0"/>
              </a:rPr>
              <a:t>f.close</a:t>
            </a:r>
            <a:r>
              <a:rPr lang="en-US" sz="2400" dirty="0">
                <a:latin typeface="Consolas" panose="020B0609020204030204" pitchFamily="49" charset="0"/>
              </a:rPr>
              <a:t>()</a:t>
            </a:r>
          </a:p>
          <a:p>
            <a:pPr marL="0" lvl="0" indent="0" defTabSz="722313">
              <a:spcBef>
                <a:spcPct val="15000"/>
              </a:spcBef>
              <a:buNone/>
              <a:defRPr/>
            </a:pPr>
            <a:endParaRPr lang="en-US" sz="2400" dirty="0">
              <a:latin typeface="Consolas" panose="020B0609020204030204" pitchFamily="49" charset="0"/>
            </a:endParaRPr>
          </a:p>
          <a:p>
            <a:pPr marL="0" lvl="0" indent="0" defTabSz="722313">
              <a:spcBef>
                <a:spcPct val="15000"/>
              </a:spcBef>
              <a:buNone/>
              <a:defRPr/>
            </a:pPr>
            <a:r>
              <a:rPr lang="en-US" sz="2400" b="1" dirty="0">
                <a:latin typeface="Consolas" panose="020B0609020204030204" pitchFamily="49" charset="0"/>
              </a:rPr>
              <a:t>#'Hello world!\n '</a:t>
            </a:r>
          </a:p>
          <a:p>
            <a:pPr marL="0" lvl="0" indent="0" defTabSz="722313">
              <a:spcBef>
                <a:spcPct val="15000"/>
              </a:spcBef>
              <a:buNone/>
              <a:defRPr/>
            </a:pPr>
            <a:r>
              <a:rPr lang="en-US" sz="2400" b="1" dirty="0">
                <a:latin typeface="Consolas" panose="020B0609020204030204" pitchFamily="49" charset="0"/>
              </a:rPr>
              <a:t># '\n' </a:t>
            </a:r>
          </a:p>
          <a:p>
            <a:pPr marL="0" lvl="0" indent="0" defTabSz="722313">
              <a:spcBef>
                <a:spcPct val="15000"/>
              </a:spcBef>
              <a:buNone/>
              <a:defRPr/>
            </a:pPr>
            <a:r>
              <a:rPr lang="en-US" sz="2400" b="1" dirty="0">
                <a:latin typeface="Consolas" panose="020B0609020204030204" pitchFamily="49" charset="0"/>
              </a:rPr>
              <a:t>#'The end.\n'</a:t>
            </a:r>
          </a:p>
        </p:txBody>
      </p:sp>
    </p:spTree>
    <p:extLst>
      <p:ext uri="{BB962C8B-B14F-4D97-AF65-F5344CB8AC3E}">
        <p14:creationId xmlns:p14="http://schemas.microsoft.com/office/powerpoint/2010/main" val="216415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a:bodyPr>
          <a:lstStyle/>
          <a:p>
            <a:r>
              <a:rPr lang="ru-RU" b="1" dirty="0">
                <a:latin typeface="Consolas" panose="020B0609020204030204" pitchFamily="49" charset="0"/>
              </a:rPr>
              <a:t>Построчное чтение</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85000" lnSpcReduction="20000"/>
          </a:bodyPr>
          <a:lstStyle/>
          <a:p>
            <a:r>
              <a:rPr lang="ru-RU" sz="3600" dirty="0">
                <a:latin typeface="Consolas" panose="020B0609020204030204" pitchFamily="49" charset="0"/>
              </a:rPr>
              <a:t>Для чтения одной строки можно использовать метод </a:t>
            </a:r>
            <a:r>
              <a:rPr lang="ru-RU" sz="3600" b="1" dirty="0" err="1">
                <a:latin typeface="Consolas" panose="020B0609020204030204" pitchFamily="49" charset="0"/>
              </a:rPr>
              <a:t>readline</a:t>
            </a:r>
            <a:r>
              <a:rPr lang="ru-RU" sz="3600" b="1" dirty="0">
                <a:latin typeface="Consolas" panose="020B0609020204030204" pitchFamily="49" charset="0"/>
              </a:rPr>
              <a:t>()</a:t>
            </a:r>
            <a:r>
              <a:rPr lang="ru-RU" sz="3600" dirty="0">
                <a:latin typeface="Consolas" panose="020B0609020204030204" pitchFamily="49" charset="0"/>
              </a:rPr>
              <a:t>.</a:t>
            </a:r>
            <a:endParaRPr lang="en-US" sz="3600" dirty="0">
              <a:latin typeface="Consolas" panose="020B0609020204030204" pitchFamily="49" charset="0"/>
            </a:endParaRPr>
          </a:p>
          <a:p>
            <a:endParaRPr lang="ru-RU" sz="3600" dirty="0">
              <a:latin typeface="Consolas" panose="020B0609020204030204" pitchFamily="49" charset="0"/>
            </a:endParaRPr>
          </a:p>
          <a:p>
            <a:r>
              <a:rPr lang="ru-RU" sz="3600" dirty="0">
                <a:latin typeface="Consolas" panose="020B0609020204030204" pitchFamily="49" charset="0"/>
              </a:rPr>
              <a:t>Прочитать все строки и вернуть список можно с помощью метода </a:t>
            </a:r>
            <a:r>
              <a:rPr lang="ru-RU" sz="3600" b="1" dirty="0" err="1">
                <a:latin typeface="Consolas" panose="020B0609020204030204" pitchFamily="49" charset="0"/>
              </a:rPr>
              <a:t>readlines</a:t>
            </a:r>
            <a:r>
              <a:rPr lang="ru-RU" sz="3600" b="1" dirty="0">
                <a:latin typeface="Consolas" panose="020B0609020204030204" pitchFamily="49" charset="0"/>
              </a:rPr>
              <a:t>()</a:t>
            </a:r>
            <a:r>
              <a:rPr lang="en-US" sz="3600" dirty="0">
                <a:latin typeface="Consolas" panose="020B0609020204030204" pitchFamily="49" charset="0"/>
              </a:rPr>
              <a:t>.</a:t>
            </a:r>
            <a:endParaRPr lang="ru-RU" dirty="0">
              <a:latin typeface="Consolas" panose="020B0609020204030204" pitchFamily="49" charset="0"/>
            </a:endParaRP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52</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1" name="Text Box 7">
            <a:extLst>
              <a:ext uri="{FF2B5EF4-FFF2-40B4-BE49-F238E27FC236}">
                <a16:creationId xmlns:a16="http://schemas.microsoft.com/office/drawing/2014/main" id="{938E2DC0-C598-49B6-8204-A9E5D2009DAA}"/>
              </a:ext>
            </a:extLst>
          </p:cNvPr>
          <p:cNvSpPr txBox="1">
            <a:spLocks noGrp="1" noChangeArrowheads="1"/>
          </p:cNvSpPr>
          <p:nvPr>
            <p:ph sz="half" idx="2"/>
          </p:nvPr>
        </p:nvSpPr>
        <p:spPr bwMode="auto">
          <a:xfrm>
            <a:off x="4648200" y="1600200"/>
            <a:ext cx="4038600" cy="3323987"/>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f = open('text.txt')</a:t>
            </a:r>
          </a:p>
          <a:p>
            <a:pPr marL="0" lvl="0" indent="0" defTabSz="722313">
              <a:spcBef>
                <a:spcPct val="15000"/>
              </a:spcBef>
              <a:buNone/>
              <a:defRPr/>
            </a:pPr>
            <a:r>
              <a:rPr lang="en-US" sz="2400" dirty="0">
                <a:latin typeface="Consolas" panose="020B0609020204030204" pitchFamily="49" charset="0"/>
              </a:rPr>
              <a:t>line = </a:t>
            </a:r>
            <a:r>
              <a:rPr lang="en-US" sz="2400" dirty="0" err="1">
                <a:latin typeface="Consolas" panose="020B0609020204030204" pitchFamily="49" charset="0"/>
              </a:rPr>
              <a:t>f.readline</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while line:</a:t>
            </a:r>
          </a:p>
          <a:p>
            <a:pPr marL="0" lvl="0" indent="0" defTabSz="722313">
              <a:spcBef>
                <a:spcPct val="15000"/>
              </a:spcBef>
              <a:buNone/>
              <a:defRPr/>
            </a:pPr>
            <a:r>
              <a:rPr lang="en-US" sz="2400" dirty="0">
                <a:latin typeface="Consolas" panose="020B0609020204030204" pitchFamily="49" charset="0"/>
              </a:rPr>
              <a:t>    print(line, end="")</a:t>
            </a:r>
          </a:p>
          <a:p>
            <a:pPr marL="0" lvl="0" indent="0" defTabSz="722313">
              <a:spcBef>
                <a:spcPct val="15000"/>
              </a:spcBef>
              <a:buNone/>
              <a:defRPr/>
            </a:pPr>
            <a:r>
              <a:rPr lang="en-US" sz="2400" dirty="0">
                <a:latin typeface="Consolas" panose="020B0609020204030204" pitchFamily="49" charset="0"/>
              </a:rPr>
              <a:t>    line = </a:t>
            </a:r>
            <a:r>
              <a:rPr lang="en-US" sz="2400" dirty="0" err="1">
                <a:latin typeface="Consolas" panose="020B0609020204030204" pitchFamily="49" charset="0"/>
              </a:rPr>
              <a:t>f.readline</a:t>
            </a:r>
            <a:r>
              <a:rPr lang="en-US" sz="2400" dirty="0">
                <a:latin typeface="Consolas" panose="020B0609020204030204" pitchFamily="49" charset="0"/>
              </a:rPr>
              <a:t>()</a:t>
            </a:r>
          </a:p>
          <a:p>
            <a:pPr marL="0" lvl="0" indent="0" defTabSz="722313">
              <a:spcBef>
                <a:spcPct val="15000"/>
              </a:spcBef>
              <a:buNone/>
              <a:defRPr/>
            </a:pPr>
            <a:r>
              <a:rPr lang="en-US" sz="2400" dirty="0" err="1">
                <a:latin typeface="Consolas" panose="020B0609020204030204" pitchFamily="49" charset="0"/>
              </a:rPr>
              <a:t>f.close</a:t>
            </a:r>
            <a:r>
              <a:rPr lang="en-US" sz="2400" dirty="0">
                <a:latin typeface="Consolas" panose="020B0609020204030204" pitchFamily="49" charset="0"/>
              </a:rPr>
              <a:t>()</a:t>
            </a:r>
          </a:p>
        </p:txBody>
      </p:sp>
    </p:spTree>
    <p:extLst>
      <p:ext uri="{BB962C8B-B14F-4D97-AF65-F5344CB8AC3E}">
        <p14:creationId xmlns:p14="http://schemas.microsoft.com/office/powerpoint/2010/main" val="3691463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a:bodyPr>
          <a:lstStyle/>
          <a:p>
            <a:r>
              <a:rPr lang="ru-RU" b="1" dirty="0">
                <a:latin typeface="Consolas" panose="020B0609020204030204" pitchFamily="49" charset="0"/>
              </a:rPr>
              <a:t>Построчное чтение</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a:bodyPr>
          <a:lstStyle/>
          <a:p>
            <a:r>
              <a:rPr lang="ru-RU" sz="3600" dirty="0">
                <a:latin typeface="Consolas" panose="020B0609020204030204" pitchFamily="49" charset="0"/>
              </a:rPr>
              <a:t>Прочитать все строки и вернуть список можно с помощью метода </a:t>
            </a:r>
            <a:r>
              <a:rPr lang="ru-RU" sz="3600" b="1" dirty="0" err="1">
                <a:latin typeface="Consolas" panose="020B0609020204030204" pitchFamily="49" charset="0"/>
              </a:rPr>
              <a:t>readlines</a:t>
            </a:r>
            <a:r>
              <a:rPr lang="ru-RU" sz="3600" b="1" dirty="0">
                <a:latin typeface="Consolas" panose="020B0609020204030204" pitchFamily="49" charset="0"/>
              </a:rPr>
              <a:t>()</a:t>
            </a:r>
            <a:r>
              <a:rPr lang="en-US" sz="3600" dirty="0">
                <a:latin typeface="Consolas" panose="020B0609020204030204" pitchFamily="49" charset="0"/>
              </a:rPr>
              <a:t>.</a:t>
            </a:r>
            <a:endParaRPr lang="ru-RU" dirty="0">
              <a:latin typeface="Consolas" panose="020B0609020204030204" pitchFamily="49" charset="0"/>
            </a:endParaRP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53</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2"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648200" y="1600200"/>
            <a:ext cx="4038600" cy="1735860"/>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f = open('text.txt')</a:t>
            </a:r>
          </a:p>
          <a:p>
            <a:pPr marL="0" lvl="0" indent="0" defTabSz="722313">
              <a:spcBef>
                <a:spcPct val="15000"/>
              </a:spcBef>
              <a:buNone/>
              <a:defRPr/>
            </a:pPr>
            <a:r>
              <a:rPr lang="en-US" sz="2400" dirty="0">
                <a:latin typeface="Consolas" panose="020B0609020204030204" pitchFamily="49" charset="0"/>
              </a:rPr>
              <a:t>lines = </a:t>
            </a:r>
            <a:r>
              <a:rPr lang="en-US" sz="2400" dirty="0" err="1">
                <a:latin typeface="Consolas" panose="020B0609020204030204" pitchFamily="49" charset="0"/>
              </a:rPr>
              <a:t>f.readlines</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print(lines)</a:t>
            </a:r>
          </a:p>
          <a:p>
            <a:pPr marL="0" lvl="0" indent="0" defTabSz="722313">
              <a:spcBef>
                <a:spcPct val="15000"/>
              </a:spcBef>
              <a:buNone/>
              <a:defRPr/>
            </a:pPr>
            <a:r>
              <a:rPr lang="en-US" sz="2400" dirty="0" err="1">
                <a:latin typeface="Consolas" panose="020B0609020204030204" pitchFamily="49" charset="0"/>
              </a:rPr>
              <a:t>f.close</a:t>
            </a:r>
            <a:r>
              <a:rPr lang="en-US" sz="2400" dirty="0">
                <a:latin typeface="Consolas" panose="020B0609020204030204" pitchFamily="49" charset="0"/>
              </a:rPr>
              <a:t>()</a:t>
            </a:r>
          </a:p>
        </p:txBody>
      </p:sp>
    </p:spTree>
    <p:extLst>
      <p:ext uri="{BB962C8B-B14F-4D97-AF65-F5344CB8AC3E}">
        <p14:creationId xmlns:p14="http://schemas.microsoft.com/office/powerpoint/2010/main" val="868493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a:bodyPr>
          <a:lstStyle/>
          <a:p>
            <a:r>
              <a:rPr lang="ru-RU" b="1" dirty="0">
                <a:latin typeface="Consolas" panose="020B0609020204030204" pitchFamily="49" charset="0"/>
              </a:rPr>
              <a:t>Запись в файл</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92500" lnSpcReduction="20000"/>
          </a:bodyPr>
          <a:lstStyle/>
          <a:p>
            <a:r>
              <a:rPr lang="ru-RU" sz="3600" dirty="0">
                <a:latin typeface="Consolas" panose="020B0609020204030204" pitchFamily="49" charset="0"/>
              </a:rPr>
              <a:t>Для записи данных в файл используется метод </a:t>
            </a:r>
            <a:r>
              <a:rPr lang="ru-RU" sz="3600" b="1" dirty="0" err="1">
                <a:latin typeface="Consolas" panose="020B0609020204030204" pitchFamily="49" charset="0"/>
              </a:rPr>
              <a:t>write</a:t>
            </a:r>
            <a:r>
              <a:rPr lang="ru-RU" sz="3600" b="1" dirty="0">
                <a:latin typeface="Consolas" panose="020B0609020204030204" pitchFamily="49" charset="0"/>
              </a:rPr>
              <a:t>()</a:t>
            </a:r>
            <a:r>
              <a:rPr lang="ru-RU" sz="3600" dirty="0">
                <a:latin typeface="Consolas" panose="020B0609020204030204" pitchFamily="49" charset="0"/>
              </a:rPr>
              <a:t>.</a:t>
            </a:r>
          </a:p>
          <a:p>
            <a:r>
              <a:rPr lang="ru-RU" sz="3600" dirty="0">
                <a:latin typeface="Consolas" panose="020B0609020204030204" pitchFamily="49" charset="0"/>
              </a:rPr>
              <a:t>Метод </a:t>
            </a:r>
            <a:r>
              <a:rPr lang="ru-RU" sz="3600" b="1" dirty="0" err="1">
                <a:latin typeface="Consolas" panose="020B0609020204030204" pitchFamily="49" charset="0"/>
              </a:rPr>
              <a:t>writelines</a:t>
            </a:r>
            <a:r>
              <a:rPr lang="ru-RU" sz="3600" b="1" dirty="0">
                <a:latin typeface="Consolas" panose="020B0609020204030204" pitchFamily="49" charset="0"/>
              </a:rPr>
              <a:t>()</a:t>
            </a:r>
            <a:r>
              <a:rPr lang="ru-RU" sz="3600" dirty="0">
                <a:latin typeface="Consolas" panose="020B0609020204030204" pitchFamily="49" charset="0"/>
              </a:rPr>
              <a:t> позволяет записать сразу список значений в файл.</a:t>
            </a:r>
            <a:r>
              <a:rPr lang="ru-RU" dirty="0">
                <a:latin typeface="Consolas" panose="020B0609020204030204" pitchFamily="49" charset="0"/>
              </a:rPr>
              <a:t> </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54</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648200" y="1600200"/>
            <a:ext cx="4388644" cy="2105192"/>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f = open('text</a:t>
            </a:r>
            <a:r>
              <a:rPr lang="ru-RU" sz="2400" dirty="0">
                <a:latin typeface="Consolas" panose="020B0609020204030204" pitchFamily="49" charset="0"/>
              </a:rPr>
              <a:t>1</a:t>
            </a:r>
            <a:r>
              <a:rPr lang="en-US" sz="2400" dirty="0">
                <a:latin typeface="Consolas" panose="020B0609020204030204" pitchFamily="49" charset="0"/>
              </a:rPr>
              <a:t>.txt', 'w')</a:t>
            </a:r>
          </a:p>
          <a:p>
            <a:pPr marL="0" lvl="0" indent="0" defTabSz="722313">
              <a:spcBef>
                <a:spcPct val="15000"/>
              </a:spcBef>
              <a:buNone/>
              <a:defRPr/>
            </a:pPr>
            <a:r>
              <a:rPr lang="en-US" sz="2400" dirty="0" err="1">
                <a:latin typeface="Consolas" panose="020B0609020204030204" pitchFamily="49" charset="0"/>
              </a:rPr>
              <a:t>lst</a:t>
            </a:r>
            <a:r>
              <a:rPr lang="en-US" sz="2400" dirty="0">
                <a:latin typeface="Consolas" panose="020B0609020204030204" pitchFamily="49" charset="0"/>
              </a:rPr>
              <a:t> = ['1', '2'] </a:t>
            </a:r>
          </a:p>
          <a:p>
            <a:pPr marL="0" lvl="0" indent="0" defTabSz="722313">
              <a:spcBef>
                <a:spcPct val="15000"/>
              </a:spcBef>
              <a:buNone/>
              <a:defRPr/>
            </a:pPr>
            <a:r>
              <a:rPr lang="en-US" sz="2400" dirty="0" err="1">
                <a:latin typeface="Consolas" panose="020B0609020204030204" pitchFamily="49" charset="0"/>
              </a:rPr>
              <a:t>f.writelines</a:t>
            </a:r>
            <a:r>
              <a:rPr lang="en-US" sz="2400" dirty="0">
                <a:latin typeface="Consolas" panose="020B0609020204030204" pitchFamily="49" charset="0"/>
              </a:rPr>
              <a:t>(</a:t>
            </a:r>
            <a:r>
              <a:rPr lang="en-US" sz="2400" dirty="0" err="1">
                <a:latin typeface="Consolas" panose="020B0609020204030204" pitchFamily="49" charset="0"/>
              </a:rPr>
              <a:t>lst</a:t>
            </a:r>
            <a:r>
              <a:rPr lang="en-US" sz="2400" dirty="0">
                <a:latin typeface="Consolas" panose="020B0609020204030204" pitchFamily="49" charset="0"/>
              </a:rPr>
              <a:t>)</a:t>
            </a:r>
          </a:p>
          <a:p>
            <a:pPr marL="0" lvl="0" indent="0" defTabSz="722313">
              <a:spcBef>
                <a:spcPct val="15000"/>
              </a:spcBef>
              <a:buNone/>
              <a:defRPr/>
            </a:pPr>
            <a:r>
              <a:rPr lang="en-US" sz="2400" dirty="0" err="1">
                <a:latin typeface="Consolas" panose="020B0609020204030204" pitchFamily="49" charset="0"/>
              </a:rPr>
              <a:t>f.close</a:t>
            </a:r>
            <a:r>
              <a:rPr lang="en-US" sz="2400" dirty="0">
                <a:latin typeface="Consolas" panose="020B0609020204030204" pitchFamily="49" charset="0"/>
              </a:rPr>
              <a:t>()</a:t>
            </a:r>
          </a:p>
        </p:txBody>
      </p:sp>
    </p:spTree>
    <p:extLst>
      <p:ext uri="{BB962C8B-B14F-4D97-AF65-F5344CB8AC3E}">
        <p14:creationId xmlns:p14="http://schemas.microsoft.com/office/powerpoint/2010/main" val="358947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normAutofit/>
          </a:bodyPr>
          <a:lstStyle/>
          <a:p>
            <a:r>
              <a:rPr lang="ru-RU" b="1" dirty="0">
                <a:latin typeface="Consolas" panose="020B0609020204030204" pitchFamily="49" charset="0"/>
              </a:rPr>
              <a:t>Запись/</a:t>
            </a:r>
            <a:r>
              <a:rPr lang="ru-RU" b="1" dirty="0" err="1">
                <a:latin typeface="Consolas" panose="020B0609020204030204" pitchFamily="49" charset="0"/>
              </a:rPr>
              <a:t>дозапись</a:t>
            </a:r>
            <a:r>
              <a:rPr lang="ru-RU" b="1" dirty="0">
                <a:latin typeface="Consolas" panose="020B0609020204030204" pitchFamily="49" charset="0"/>
              </a:rPr>
              <a:t> в файл</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a:bodyPr>
          <a:lstStyle/>
          <a:p>
            <a:r>
              <a:rPr lang="ru-RU" dirty="0">
                <a:latin typeface="Consolas" panose="020B0609020204030204" pitchFamily="49" charset="0"/>
              </a:rPr>
              <a:t>С помощью стандартной функции </a:t>
            </a:r>
            <a:r>
              <a:rPr lang="en-US" b="1" dirty="0">
                <a:latin typeface="Consolas" panose="020B0609020204030204" pitchFamily="49" charset="0"/>
              </a:rPr>
              <a:t>print()</a:t>
            </a:r>
            <a:r>
              <a:rPr lang="ru-RU" dirty="0">
                <a:latin typeface="Consolas" panose="020B0609020204030204" pitchFamily="49" charset="0"/>
              </a:rPr>
              <a:t>, с использованием атрибута </a:t>
            </a:r>
            <a:r>
              <a:rPr lang="en-US" b="1" dirty="0">
                <a:latin typeface="Consolas" panose="020B0609020204030204" pitchFamily="49" charset="0"/>
              </a:rPr>
              <a:t>file</a:t>
            </a:r>
            <a:r>
              <a:rPr lang="en-US" dirty="0">
                <a:latin typeface="Consolas" panose="020B0609020204030204" pitchFamily="49" charset="0"/>
              </a:rPr>
              <a:t>.</a:t>
            </a:r>
            <a:endParaRPr lang="ru-RU" dirty="0">
              <a:latin typeface="Consolas" panose="020B0609020204030204" pitchFamily="49" charset="0"/>
            </a:endParaRP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55</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E6BD61E-A0BC-4F73-8AB8-405315759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648200" y="1600200"/>
            <a:ext cx="4038600" cy="2049792"/>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f = open('text1.txt', </a:t>
            </a:r>
            <a:r>
              <a:rPr lang="en-US" sz="2400" b="1" dirty="0">
                <a:latin typeface="Consolas" panose="020B0609020204030204" pitchFamily="49" charset="0"/>
              </a:rPr>
              <a:t>'a'</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nHello</a:t>
            </a:r>
            <a:r>
              <a:rPr lang="en-US" sz="2400" dirty="0">
                <a:latin typeface="Consolas" panose="020B0609020204030204" pitchFamily="49" charset="0"/>
              </a:rPr>
              <a:t>, World!\n', </a:t>
            </a:r>
            <a:r>
              <a:rPr lang="en-US" sz="2400" b="1" dirty="0">
                <a:latin typeface="Consolas" panose="020B0609020204030204" pitchFamily="49" charset="0"/>
              </a:rPr>
              <a:t>file=f</a:t>
            </a:r>
            <a:r>
              <a:rPr lang="en-US" sz="2400" dirty="0">
                <a:latin typeface="Consolas" panose="020B0609020204030204" pitchFamily="49" charset="0"/>
              </a:rPr>
              <a:t>)</a:t>
            </a:r>
          </a:p>
          <a:p>
            <a:pPr marL="0" lvl="0" indent="0" defTabSz="722313">
              <a:spcBef>
                <a:spcPct val="15000"/>
              </a:spcBef>
              <a:buNone/>
              <a:defRPr/>
            </a:pPr>
            <a:r>
              <a:rPr lang="en-US" sz="2400" dirty="0" err="1">
                <a:latin typeface="Consolas" panose="020B0609020204030204" pitchFamily="49" charset="0"/>
              </a:rPr>
              <a:t>f.close</a:t>
            </a:r>
            <a:r>
              <a:rPr lang="en-US" sz="2400" dirty="0">
                <a:latin typeface="Consolas" panose="020B0609020204030204" pitchFamily="49" charset="0"/>
              </a:rPr>
              <a:t>()</a:t>
            </a:r>
          </a:p>
        </p:txBody>
      </p:sp>
    </p:spTree>
    <p:extLst>
      <p:ext uri="{BB962C8B-B14F-4D97-AF65-F5344CB8AC3E}">
        <p14:creationId xmlns:p14="http://schemas.microsoft.com/office/powerpoint/2010/main" val="4113681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Задача 2</a:t>
            </a:r>
          </a:p>
        </p:txBody>
      </p:sp>
      <p:sp>
        <p:nvSpPr>
          <p:cNvPr id="6" name="Объект 5"/>
          <p:cNvSpPr>
            <a:spLocks noGrp="1"/>
          </p:cNvSpPr>
          <p:nvPr>
            <p:ph idx="1"/>
          </p:nvPr>
        </p:nvSpPr>
        <p:spPr/>
        <p:txBody>
          <a:bodyPr>
            <a:normAutofit fontScale="77500" lnSpcReduction="20000"/>
          </a:bodyPr>
          <a:lstStyle/>
          <a:p>
            <a:r>
              <a:rPr lang="ru-RU" dirty="0"/>
              <a:t>Создать список, содержащий целые числа. Предусмотреть возможность выбора одного из двух вариантов: ввод элементов с клавиатуры или формирование с помощью ДСЧ.</a:t>
            </a:r>
          </a:p>
          <a:p>
            <a:r>
              <a:rPr lang="ru-RU" dirty="0"/>
              <a:t>Удалить минимальный элемент из списка.</a:t>
            </a:r>
          </a:p>
          <a:p>
            <a:r>
              <a:rPr lang="ru-RU" dirty="0"/>
              <a:t>Добавить </a:t>
            </a:r>
            <a:r>
              <a:rPr lang="en-US" dirty="0"/>
              <a:t>k </a:t>
            </a:r>
            <a:r>
              <a:rPr lang="ru-RU" dirty="0"/>
              <a:t>элементов, начиная с заданной позиции.</a:t>
            </a:r>
          </a:p>
          <a:p>
            <a:r>
              <a:rPr lang="ru-RU" dirty="0"/>
              <a:t>Перевернуть список.</a:t>
            </a:r>
          </a:p>
          <a:p>
            <a:r>
              <a:rPr lang="ru-RU" dirty="0"/>
              <a:t>Найти заданный элемент.</a:t>
            </a:r>
          </a:p>
          <a:p>
            <a:r>
              <a:rPr lang="ru-RU" dirty="0"/>
              <a:t>Отсортировать список.</a:t>
            </a:r>
          </a:p>
          <a:p>
            <a:r>
              <a:rPr lang="ru-RU" dirty="0"/>
              <a:t>Сохранить элементы списка в файл.</a:t>
            </a:r>
          </a:p>
          <a:p>
            <a:r>
              <a:rPr lang="ru-RU"/>
              <a:t>Загрузить список из файла.</a:t>
            </a:r>
          </a:p>
        </p:txBody>
      </p:sp>
    </p:spTree>
    <p:extLst>
      <p:ext uri="{BB962C8B-B14F-4D97-AF65-F5344CB8AC3E}">
        <p14:creationId xmlns:p14="http://schemas.microsoft.com/office/powerpoint/2010/main" val="3224316665"/>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3</a:t>
            </a:r>
          </a:p>
        </p:txBody>
      </p:sp>
      <p:sp>
        <p:nvSpPr>
          <p:cNvPr id="3" name="Объект 2"/>
          <p:cNvSpPr>
            <a:spLocks noGrp="1"/>
          </p:cNvSpPr>
          <p:nvPr>
            <p:ph idx="1"/>
          </p:nvPr>
        </p:nvSpPr>
        <p:spPr/>
        <p:txBody>
          <a:bodyPr>
            <a:normAutofit fontScale="77500" lnSpcReduction="20000"/>
          </a:bodyPr>
          <a:lstStyle/>
          <a:p>
            <a:r>
              <a:rPr lang="ru-RU" dirty="0"/>
              <a:t>В текстовом файле хранится текст.  Необходимо прочитать файл и выбрать из него числа больше 25. </a:t>
            </a:r>
          </a:p>
          <a:p>
            <a:r>
              <a:rPr lang="ru-RU" u="sng" dirty="0"/>
              <a:t>Пример входных данных: </a:t>
            </a:r>
            <a:r>
              <a:rPr lang="ru-RU" dirty="0"/>
              <a:t>«В прошлом тысячелетии было обнаружено несколько пар альбатросов, считавшихся истребленными, на уединенном островке примерно в 700 километрах южнее Токио. Это уникальное место стали строго охранять. Через 5 лет там стало уже 50 пар. Альбатросы гнездятся не ежегодно. Зато оно живут очень долго, до 80 лет. За кормом для птенца родители летают очень далеко, до 200 километров от гнезда. (Из журнала «Юный натуралист»)»</a:t>
            </a:r>
          </a:p>
          <a:p>
            <a:r>
              <a:rPr lang="ru-RU" u="sng" dirty="0"/>
              <a:t>Пример выходных данных:</a:t>
            </a:r>
            <a:r>
              <a:rPr lang="en-US" dirty="0"/>
              <a:t> [700, 50, 80, 200]</a:t>
            </a:r>
            <a:endParaRPr lang="ru-RU" dirty="0"/>
          </a:p>
          <a:p>
            <a:endParaRPr lang="ru-RU" dirty="0"/>
          </a:p>
        </p:txBody>
      </p:sp>
    </p:spTree>
    <p:extLst>
      <p:ext uri="{BB962C8B-B14F-4D97-AF65-F5344CB8AC3E}">
        <p14:creationId xmlns:p14="http://schemas.microsoft.com/office/powerpoint/2010/main" val="22839554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Работа с</a:t>
            </a:r>
            <a:r>
              <a:rPr lang="en-US" dirty="0"/>
              <a:t> .csv </a:t>
            </a:r>
            <a:r>
              <a:rPr lang="ru-RU" dirty="0"/>
              <a:t>файлами </a:t>
            </a:r>
          </a:p>
        </p:txBody>
      </p:sp>
      <p:sp>
        <p:nvSpPr>
          <p:cNvPr id="5" name="Объект 4"/>
          <p:cNvSpPr>
            <a:spLocks noGrp="1"/>
          </p:cNvSpPr>
          <p:nvPr>
            <p:ph sz="half" idx="1"/>
          </p:nvPr>
        </p:nvSpPr>
        <p:spPr>
          <a:xfrm>
            <a:off x="107504" y="1600200"/>
            <a:ext cx="3456384" cy="4525963"/>
          </a:xfrm>
        </p:spPr>
        <p:txBody>
          <a:bodyPr>
            <a:normAutofit fontScale="70000" lnSpcReduction="20000"/>
          </a:bodyPr>
          <a:lstStyle/>
          <a:p>
            <a:r>
              <a:rPr lang="ru-RU" dirty="0"/>
              <a:t>Одним из распространенных файловых форматов, которые хранят в удобном виде информацию, является формат </a:t>
            </a:r>
            <a:r>
              <a:rPr lang="ru-RU" b="1" dirty="0" err="1"/>
              <a:t>csv</a:t>
            </a:r>
            <a:r>
              <a:rPr lang="ru-RU" dirty="0"/>
              <a:t> (</a:t>
            </a:r>
            <a:r>
              <a:rPr lang="ru-RU" dirty="0" err="1"/>
              <a:t>Comma</a:t>
            </a:r>
            <a:r>
              <a:rPr lang="ru-RU" dirty="0"/>
              <a:t> </a:t>
            </a:r>
            <a:r>
              <a:rPr lang="ru-RU" dirty="0" err="1"/>
              <a:t>Separated</a:t>
            </a:r>
            <a:r>
              <a:rPr lang="ru-RU" dirty="0"/>
              <a:t> </a:t>
            </a:r>
            <a:r>
              <a:rPr lang="ru-RU" dirty="0" err="1"/>
              <a:t>Values</a:t>
            </a:r>
            <a:r>
              <a:rPr lang="ru-RU" dirty="0"/>
              <a:t>).</a:t>
            </a:r>
          </a:p>
          <a:p>
            <a:r>
              <a:rPr lang="ru-RU" dirty="0"/>
              <a:t>Каждая строка в файле </a:t>
            </a:r>
            <a:r>
              <a:rPr lang="ru-RU" dirty="0" err="1"/>
              <a:t>csv</a:t>
            </a:r>
            <a:r>
              <a:rPr lang="ru-RU" dirty="0"/>
              <a:t> представляет строку, которая состоит из столбцов, разделенных запятыми. </a:t>
            </a:r>
          </a:p>
          <a:p>
            <a:r>
              <a:rPr lang="ru-RU" dirty="0" err="1"/>
              <a:t>Python</a:t>
            </a:r>
            <a:r>
              <a:rPr lang="ru-RU" dirty="0"/>
              <a:t> для упрощения работы с таким файлом предоставляет специальный встроенный модуль </a:t>
            </a:r>
            <a:r>
              <a:rPr lang="ru-RU" b="1" dirty="0" err="1"/>
              <a:t>csv</a:t>
            </a:r>
            <a:r>
              <a:rPr lang="ru-RU" dirty="0"/>
              <a:t>.</a:t>
            </a:r>
          </a:p>
          <a:p>
            <a:endParaRPr lang="ru-RU" dirty="0"/>
          </a:p>
        </p:txBody>
      </p:sp>
      <p:sp>
        <p:nvSpPr>
          <p:cNvPr id="7"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3635896" y="1600200"/>
            <a:ext cx="5256584" cy="232063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1600" dirty="0">
                <a:latin typeface="Consolas" panose="020B0609020204030204" pitchFamily="49" charset="0"/>
              </a:rPr>
              <a:t>import csv</a:t>
            </a:r>
          </a:p>
          <a:p>
            <a:pPr marL="0" lvl="0" indent="0" defTabSz="722313">
              <a:spcBef>
                <a:spcPct val="15000"/>
              </a:spcBef>
              <a:buNone/>
              <a:defRPr/>
            </a:pPr>
            <a:r>
              <a:rPr lang="en-US" sz="1600" dirty="0">
                <a:latin typeface="Consolas" panose="020B0609020204030204" pitchFamily="49" charset="0"/>
              </a:rPr>
              <a:t>users=[["</a:t>
            </a:r>
            <a:r>
              <a:rPr lang="ru-RU" sz="1600" dirty="0">
                <a:latin typeface="Consolas" panose="020B0609020204030204" pitchFamily="49" charset="0"/>
              </a:rPr>
              <a:t>Маша",25],["Паша",32],["Саша",35]]</a:t>
            </a:r>
          </a:p>
          <a:p>
            <a:pPr marL="0" lvl="0" indent="0" defTabSz="722313">
              <a:spcBef>
                <a:spcPct val="15000"/>
              </a:spcBef>
              <a:buNone/>
              <a:defRPr/>
            </a:pPr>
            <a:r>
              <a:rPr lang="en-US" sz="1600" dirty="0">
                <a:latin typeface="Consolas" panose="020B0609020204030204" pitchFamily="49" charset="0"/>
              </a:rPr>
              <a:t>filename="users.csv"</a:t>
            </a:r>
          </a:p>
          <a:p>
            <a:pPr marL="0" lvl="0" indent="0" defTabSz="722313">
              <a:spcBef>
                <a:spcPct val="15000"/>
              </a:spcBef>
              <a:buNone/>
              <a:defRPr/>
            </a:pPr>
            <a:r>
              <a:rPr lang="en-US" sz="1600" dirty="0">
                <a:latin typeface="Consolas" panose="020B0609020204030204" pitchFamily="49" charset="0"/>
              </a:rPr>
              <a:t>with open(filename, "w", newline="") as file:</a:t>
            </a:r>
          </a:p>
          <a:p>
            <a:pPr marL="0" lvl="0" indent="0" defTabSz="722313">
              <a:spcBef>
                <a:spcPct val="15000"/>
              </a:spcBef>
              <a:buNone/>
              <a:defRPr/>
            </a:pPr>
            <a:r>
              <a:rPr lang="en-US" sz="1600" dirty="0">
                <a:latin typeface="Consolas" panose="020B0609020204030204" pitchFamily="49" charset="0"/>
              </a:rPr>
              <a:t>    writer=</a:t>
            </a:r>
            <a:r>
              <a:rPr lang="en-US" sz="1600" dirty="0" err="1">
                <a:latin typeface="Consolas" panose="020B0609020204030204" pitchFamily="49" charset="0"/>
              </a:rPr>
              <a:t>csv.writer</a:t>
            </a:r>
            <a:r>
              <a:rPr lang="en-US" sz="1600" dirty="0">
                <a:latin typeface="Consolas" panose="020B0609020204030204" pitchFamily="49" charset="0"/>
              </a:rPr>
              <a:t>(file)</a:t>
            </a:r>
          </a:p>
          <a:p>
            <a:pPr marL="0" lvl="0" indent="0" defTabSz="722313">
              <a:spcBef>
                <a:spcPct val="15000"/>
              </a:spcBef>
              <a:buNone/>
              <a:defRPr/>
            </a:pPr>
            <a:r>
              <a:rPr lang="en-US" sz="1600" dirty="0">
                <a:latin typeface="Consolas" panose="020B0609020204030204" pitchFamily="49" charset="0"/>
              </a:rPr>
              <a:t>    </a:t>
            </a:r>
            <a:r>
              <a:rPr lang="en-US" sz="1600" dirty="0" err="1">
                <a:latin typeface="Consolas" panose="020B0609020204030204" pitchFamily="49" charset="0"/>
              </a:rPr>
              <a:t>writer.writerows</a:t>
            </a:r>
            <a:r>
              <a:rPr lang="en-US" sz="1600" dirty="0">
                <a:latin typeface="Consolas" panose="020B0609020204030204" pitchFamily="49" charset="0"/>
              </a:rPr>
              <a:t>(users</a:t>
            </a:r>
            <a:r>
              <a:rPr lang="en-US" sz="2400" dirty="0">
                <a:latin typeface="Consolas" panose="020B0609020204030204" pitchFamily="49" charset="0"/>
              </a:rPr>
              <a:t>)</a:t>
            </a:r>
          </a:p>
          <a:p>
            <a:pPr marL="0" lvl="0" indent="0" defTabSz="722313">
              <a:spcBef>
                <a:spcPct val="15000"/>
              </a:spcBef>
              <a:buNone/>
              <a:defRPr/>
            </a:pPr>
            <a:endParaRPr lang="en-US" sz="2400" dirty="0">
              <a:latin typeface="Consolas" panose="020B0609020204030204" pitchFamily="49"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077072"/>
            <a:ext cx="249555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138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Работа с</a:t>
            </a:r>
            <a:r>
              <a:rPr lang="en-US" dirty="0"/>
              <a:t> .csv </a:t>
            </a:r>
            <a:r>
              <a:rPr lang="ru-RU" dirty="0"/>
              <a:t>файлами </a:t>
            </a:r>
          </a:p>
        </p:txBody>
      </p:sp>
      <p:sp>
        <p:nvSpPr>
          <p:cNvPr id="7"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539552" y="1600200"/>
            <a:ext cx="8352928" cy="1188018"/>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1600" dirty="0">
                <a:latin typeface="Consolas" panose="020B0609020204030204" pitchFamily="49" charset="0"/>
              </a:rPr>
              <a:t>with open(filename, "r", newline="") as file:</a:t>
            </a:r>
          </a:p>
          <a:p>
            <a:pPr marL="0" lvl="0" indent="0" defTabSz="722313">
              <a:spcBef>
                <a:spcPct val="15000"/>
              </a:spcBef>
              <a:buNone/>
              <a:defRPr/>
            </a:pPr>
            <a:r>
              <a:rPr lang="en-US" sz="1600" dirty="0">
                <a:latin typeface="Consolas" panose="020B0609020204030204" pitchFamily="49" charset="0"/>
              </a:rPr>
              <a:t>    reader=</a:t>
            </a:r>
            <a:r>
              <a:rPr lang="en-US" sz="1600" dirty="0" err="1">
                <a:latin typeface="Consolas" panose="020B0609020204030204" pitchFamily="49" charset="0"/>
              </a:rPr>
              <a:t>csv.reader</a:t>
            </a:r>
            <a:r>
              <a:rPr lang="en-US" sz="1600" dirty="0">
                <a:latin typeface="Consolas" panose="020B0609020204030204" pitchFamily="49" charset="0"/>
              </a:rPr>
              <a:t>(file)</a:t>
            </a:r>
          </a:p>
          <a:p>
            <a:pPr marL="0" lvl="0" indent="0" defTabSz="722313">
              <a:spcBef>
                <a:spcPct val="15000"/>
              </a:spcBef>
              <a:buNone/>
              <a:defRPr/>
            </a:pPr>
            <a:r>
              <a:rPr lang="en-US" sz="1600" dirty="0">
                <a:latin typeface="Consolas" panose="020B0609020204030204" pitchFamily="49" charset="0"/>
              </a:rPr>
              <a:t>    for row in reader:</a:t>
            </a:r>
          </a:p>
          <a:p>
            <a:pPr marL="0" lvl="0" indent="0" defTabSz="722313">
              <a:spcBef>
                <a:spcPct val="15000"/>
              </a:spcBef>
              <a:buNone/>
              <a:defRPr/>
            </a:pPr>
            <a:r>
              <a:rPr lang="en-US" sz="1600" dirty="0">
                <a:latin typeface="Consolas" panose="020B0609020204030204" pitchFamily="49" charset="0"/>
              </a:rPr>
              <a:t>        print(row[0], "-", row[1])</a:t>
            </a:r>
            <a:endParaRPr lang="en-US" sz="2400" dirty="0">
              <a:latin typeface="Consolas" panose="020B0609020204030204"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717032"/>
            <a:ext cx="72485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86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lstStyle/>
          <a:p>
            <a:r>
              <a:rPr lang="ru-RU" dirty="0">
                <a:latin typeface="Consolas" panose="020B0609020204030204" pitchFamily="49" charset="0"/>
              </a:rPr>
              <a:t>Состав программы</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628651" y="1825625"/>
            <a:ext cx="4951461" cy="4351338"/>
          </a:xfrm>
        </p:spPr>
        <p:txBody>
          <a:bodyPr>
            <a:normAutofit fontScale="62500" lnSpcReduction="20000"/>
          </a:bodyPr>
          <a:lstStyle/>
          <a:p>
            <a:r>
              <a:rPr lang="ru-RU" b="1" dirty="0">
                <a:latin typeface="Consolas" panose="020B0609020204030204" pitchFamily="49" charset="0"/>
              </a:rPr>
              <a:t>Переменная</a:t>
            </a:r>
            <a:r>
              <a:rPr lang="ru-RU" dirty="0">
                <a:latin typeface="Consolas" panose="020B0609020204030204" pitchFamily="49" charset="0"/>
              </a:rPr>
              <a:t> – изменяющаяся величина, имеющая имя (ячейка памяти).</a:t>
            </a:r>
            <a:endParaRPr lang="en-US" dirty="0">
              <a:latin typeface="Consolas" panose="020B0609020204030204" pitchFamily="49" charset="0"/>
            </a:endParaRPr>
          </a:p>
          <a:p>
            <a:r>
              <a:rPr lang="ru-RU" b="1" dirty="0">
                <a:latin typeface="Consolas" panose="020B0609020204030204" pitchFamily="49" charset="0"/>
              </a:rPr>
              <a:t>Функция</a:t>
            </a:r>
            <a:r>
              <a:rPr lang="ru-RU" dirty="0">
                <a:latin typeface="Consolas" panose="020B0609020204030204" pitchFamily="49" charset="0"/>
              </a:rPr>
              <a:t> – вспомогательный алгоритм, для выполнения вычислений (вычисление квадратного корня, </a:t>
            </a:r>
            <a:r>
              <a:rPr lang="ru-RU" dirty="0" err="1">
                <a:latin typeface="Consolas" panose="020B0609020204030204" pitchFamily="49" charset="0"/>
              </a:rPr>
              <a:t>sin</a:t>
            </a:r>
            <a:r>
              <a:rPr lang="ru-RU" dirty="0">
                <a:latin typeface="Consolas" panose="020B0609020204030204" pitchFamily="49" charset="0"/>
              </a:rPr>
              <a:t>).</a:t>
            </a:r>
            <a:endParaRPr lang="en-US" dirty="0">
              <a:latin typeface="Consolas" panose="020B0609020204030204" pitchFamily="49" charset="0"/>
            </a:endParaRPr>
          </a:p>
          <a:p>
            <a:pPr eaLnBrk="0" hangingPunct="0">
              <a:spcBef>
                <a:spcPct val="50000"/>
              </a:spcBef>
            </a:pPr>
            <a:r>
              <a:rPr lang="ru-RU" b="1" dirty="0">
                <a:latin typeface="Consolas" panose="020B0609020204030204" pitchFamily="49" charset="0"/>
              </a:rPr>
              <a:t>Операторы</a:t>
            </a:r>
            <a:r>
              <a:rPr lang="ru-RU" dirty="0">
                <a:latin typeface="Consolas" panose="020B0609020204030204" pitchFamily="49" charset="0"/>
              </a:rPr>
              <a:t> – это команда языка программирования высокого уровня.</a:t>
            </a:r>
          </a:p>
          <a:p>
            <a:pPr marL="0" indent="0" eaLnBrk="0" hangingPunct="0">
              <a:spcBef>
                <a:spcPct val="50000"/>
              </a:spcBef>
              <a:buNone/>
            </a:pPr>
            <a:endParaRPr lang="ru-RU" dirty="0">
              <a:latin typeface="Consolas" panose="020B0609020204030204" pitchFamily="49" charset="0"/>
            </a:endParaRPr>
          </a:p>
          <a:p>
            <a:pPr marL="0" indent="0">
              <a:spcBef>
                <a:spcPct val="50000"/>
              </a:spcBef>
              <a:buNone/>
            </a:pPr>
            <a:r>
              <a:rPr lang="ru-RU" i="1" dirty="0">
                <a:latin typeface="Consolas" panose="020B0609020204030204" pitchFamily="49" charset="0"/>
              </a:rPr>
              <a:t>Пример:</a:t>
            </a:r>
            <a:r>
              <a:rPr lang="ru-RU" dirty="0">
                <a:latin typeface="Consolas" panose="020B0609020204030204" pitchFamily="49" charset="0"/>
              </a:rPr>
              <a:t> Оператор присваивания служит для изменения значения переменной.</a:t>
            </a:r>
          </a:p>
          <a:p>
            <a:endParaRPr lang="ru-RU" dirty="0"/>
          </a:p>
          <a:p>
            <a:endParaRPr lang="ru-RU" dirty="0">
              <a:latin typeface="Consolas" panose="020B0609020204030204" pitchFamily="49" charset="0"/>
            </a:endParaRP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6</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61D82CF2-6E87-4887-BBC6-B2147FC7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8" name="Text Box 7">
            <a:extLst>
              <a:ext uri="{FF2B5EF4-FFF2-40B4-BE49-F238E27FC236}">
                <a16:creationId xmlns:a16="http://schemas.microsoft.com/office/drawing/2014/main" id="{F6B0B933-6BFD-4FA6-9062-C27284308088}"/>
              </a:ext>
            </a:extLst>
          </p:cNvPr>
          <p:cNvSpPr txBox="1">
            <a:spLocks noChangeArrowheads="1"/>
          </p:cNvSpPr>
          <p:nvPr/>
        </p:nvSpPr>
        <p:spPr bwMode="auto">
          <a:xfrm>
            <a:off x="5652120" y="2198796"/>
            <a:ext cx="3335739" cy="2505301"/>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271463" lvl="0" indent="-271463" defTabSz="722313">
              <a:spcBef>
                <a:spcPct val="15000"/>
              </a:spcBef>
              <a:defRPr/>
            </a:pPr>
            <a:r>
              <a:rPr lang="en-US" sz="2800" dirty="0">
                <a:latin typeface="Consolas" panose="020B0609020204030204" pitchFamily="49" charset="0"/>
              </a:rPr>
              <a:t>def square(a):</a:t>
            </a:r>
          </a:p>
          <a:p>
            <a:pPr marL="271463" lvl="0" indent="-271463" defTabSz="722313">
              <a:spcBef>
                <a:spcPct val="15000"/>
              </a:spcBef>
              <a:defRPr/>
            </a:pPr>
            <a:r>
              <a:rPr lang="ru-RU" sz="2800" dirty="0">
                <a:latin typeface="Consolas" panose="020B0609020204030204" pitchFamily="49" charset="0"/>
              </a:rPr>
              <a:t>	</a:t>
            </a:r>
            <a:r>
              <a:rPr lang="en-US" sz="2800" dirty="0">
                <a:latin typeface="Consolas" panose="020B0609020204030204" pitchFamily="49" charset="0"/>
              </a:rPr>
              <a:t>return a * a</a:t>
            </a:r>
          </a:p>
          <a:p>
            <a:pPr marL="271463" lvl="0" indent="-271463" defTabSz="722313">
              <a:spcBef>
                <a:spcPct val="15000"/>
              </a:spcBef>
              <a:defRPr/>
            </a:pPr>
            <a:r>
              <a:rPr lang="en-US" sz="2800" dirty="0">
                <a:latin typeface="Consolas" panose="020B0609020204030204" pitchFamily="49" charset="0"/>
              </a:rPr>
              <a:t>res = square(3)</a:t>
            </a:r>
          </a:p>
          <a:p>
            <a:pPr marL="271463" lvl="0" indent="-271463" defTabSz="722313">
              <a:spcBef>
                <a:spcPct val="15000"/>
              </a:spcBef>
              <a:defRPr/>
            </a:pPr>
            <a:r>
              <a:rPr lang="en-US" sz="2800" dirty="0">
                <a:latin typeface="Consolas" panose="020B0609020204030204" pitchFamily="49" charset="0"/>
              </a:rPr>
              <a:t>print(res)</a:t>
            </a:r>
          </a:p>
          <a:p>
            <a:pPr marL="271463" lvl="0" indent="-271463" defTabSz="722313">
              <a:spcBef>
                <a:spcPct val="15000"/>
              </a:spcBef>
              <a:defRPr/>
            </a:pPr>
            <a:r>
              <a:rPr lang="en-US" sz="2800" b="1" i="1" dirty="0">
                <a:latin typeface="Consolas" panose="020B0609020204030204" pitchFamily="49" charset="0"/>
              </a:rPr>
              <a:t>#9</a:t>
            </a:r>
          </a:p>
        </p:txBody>
      </p:sp>
    </p:spTree>
    <p:extLst>
      <p:ext uri="{BB962C8B-B14F-4D97-AF65-F5344CB8AC3E}">
        <p14:creationId xmlns:p14="http://schemas.microsoft.com/office/powerpoint/2010/main" val="4030807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a:t>
            </a:r>
            <a:r>
              <a:rPr lang="en-US" dirty="0"/>
              <a:t>4</a:t>
            </a:r>
            <a:endParaRPr lang="ru-RU" dirty="0"/>
          </a:p>
        </p:txBody>
      </p:sp>
      <p:sp>
        <p:nvSpPr>
          <p:cNvPr id="3" name="Объект 2"/>
          <p:cNvSpPr>
            <a:spLocks noGrp="1"/>
          </p:cNvSpPr>
          <p:nvPr>
            <p:ph idx="1"/>
          </p:nvPr>
        </p:nvSpPr>
        <p:spPr/>
        <p:txBody>
          <a:bodyPr>
            <a:normAutofit/>
          </a:bodyPr>
          <a:lstStyle/>
          <a:p>
            <a:r>
              <a:rPr lang="ru-RU" dirty="0"/>
              <a:t>В </a:t>
            </a:r>
            <a:r>
              <a:rPr lang="en-US" dirty="0"/>
              <a:t>.csv</a:t>
            </a:r>
            <a:r>
              <a:rPr lang="ru-RU" dirty="0"/>
              <a:t> файле хранится информация о сотрудниках организации: имя, возраст, отдел, стаж работы.  </a:t>
            </a:r>
          </a:p>
          <a:p>
            <a:r>
              <a:rPr lang="ru-RU" dirty="0"/>
              <a:t>Необходимо найти сотрудников заданного отдела со стажем не меньше заданного. </a:t>
            </a:r>
          </a:p>
        </p:txBody>
      </p:sp>
    </p:spTree>
    <p:extLst>
      <p:ext uri="{BB962C8B-B14F-4D97-AF65-F5344CB8AC3E}">
        <p14:creationId xmlns:p14="http://schemas.microsoft.com/office/powerpoint/2010/main" val="12972139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Библиотеки </a:t>
            </a:r>
            <a:r>
              <a:rPr lang="en-US" dirty="0"/>
              <a:t>Python</a:t>
            </a:r>
            <a:endParaRPr lang="ru-RU" dirty="0"/>
          </a:p>
        </p:txBody>
      </p:sp>
      <p:sp>
        <p:nvSpPr>
          <p:cNvPr id="3" name="Объект 2"/>
          <p:cNvSpPr>
            <a:spLocks noGrp="1"/>
          </p:cNvSpPr>
          <p:nvPr>
            <p:ph idx="1"/>
          </p:nvPr>
        </p:nvSpPr>
        <p:spPr>
          <a:xfrm>
            <a:off x="457200" y="1663772"/>
            <a:ext cx="8229600" cy="4861571"/>
          </a:xfrm>
        </p:spPr>
        <p:txBody>
          <a:bodyPr>
            <a:noAutofit/>
          </a:bodyPr>
          <a:lstStyle/>
          <a:p>
            <a:r>
              <a:rPr lang="en-US" sz="2000" b="1" u="sng" dirty="0" err="1"/>
              <a:t>NumPy</a:t>
            </a:r>
            <a:r>
              <a:rPr lang="en-US" sz="2000" b="1" u="sng" dirty="0"/>
              <a:t> (Numerical Python) </a:t>
            </a:r>
            <a:r>
              <a:rPr lang="en-US" sz="2000" dirty="0"/>
              <a:t>– </a:t>
            </a:r>
            <a:r>
              <a:rPr lang="ru-RU" sz="2000" dirty="0"/>
              <a:t>основной пакет для научных расчетов:</a:t>
            </a:r>
          </a:p>
          <a:p>
            <a:pPr lvl="1"/>
            <a:r>
              <a:rPr lang="ru-RU" sz="2000" dirty="0"/>
              <a:t>Многомерные массивы;</a:t>
            </a:r>
          </a:p>
          <a:p>
            <a:pPr lvl="1"/>
            <a:r>
              <a:rPr lang="ru-RU" sz="2000" dirty="0"/>
              <a:t>Функции для обработку одномерных и многомерных массивов;</a:t>
            </a:r>
          </a:p>
          <a:p>
            <a:pPr lvl="1"/>
            <a:r>
              <a:rPr lang="ru-RU" sz="2000" dirty="0"/>
              <a:t>Средства записи массивов в файлы;</a:t>
            </a:r>
          </a:p>
          <a:p>
            <a:pPr lvl="1"/>
            <a:r>
              <a:rPr lang="ru-RU" sz="2000" dirty="0"/>
              <a:t>Операции линейной алгебры, преобразования Фурье, генератор случайных чисел;</a:t>
            </a:r>
          </a:p>
          <a:p>
            <a:pPr lvl="1"/>
            <a:r>
              <a:rPr lang="ru-RU" sz="2000" dirty="0"/>
              <a:t>Интеграция с кодом на </a:t>
            </a:r>
            <a:r>
              <a:rPr lang="en-US" sz="2000" dirty="0"/>
              <a:t>Fortran, C, C++;</a:t>
            </a:r>
          </a:p>
          <a:p>
            <a:r>
              <a:rPr lang="en-US" sz="2000" b="1" u="sng" dirty="0"/>
              <a:t>Pandas (panel data) </a:t>
            </a:r>
            <a:r>
              <a:rPr lang="en-US" sz="2000" dirty="0"/>
              <a:t>– </a:t>
            </a:r>
            <a:r>
              <a:rPr lang="ru-RU" sz="2000" dirty="0"/>
              <a:t>структуры данных и функции для работы с ними:</a:t>
            </a:r>
          </a:p>
          <a:p>
            <a:pPr lvl="1"/>
            <a:r>
              <a:rPr lang="en-US" sz="2000" dirty="0"/>
              <a:t>Serious;</a:t>
            </a:r>
          </a:p>
          <a:p>
            <a:pPr lvl="1"/>
            <a:r>
              <a:rPr lang="en-US" sz="2000" dirty="0" err="1"/>
              <a:t>DataFrame</a:t>
            </a:r>
            <a:r>
              <a:rPr lang="en-US" sz="2000" dirty="0"/>
              <a:t>;</a:t>
            </a:r>
          </a:p>
          <a:p>
            <a:r>
              <a:rPr lang="en-US" sz="2000" b="1" u="sng" dirty="0" err="1"/>
              <a:t>Mathplotlib</a:t>
            </a:r>
            <a:r>
              <a:rPr lang="en-US" sz="2000" b="1" u="sng" dirty="0"/>
              <a:t> </a:t>
            </a:r>
            <a:r>
              <a:rPr lang="en-US" sz="2000" dirty="0"/>
              <a:t> - </a:t>
            </a:r>
            <a:r>
              <a:rPr lang="ru-RU" sz="2000" dirty="0"/>
              <a:t>создание графиков и других способов визуализации данных.</a:t>
            </a:r>
          </a:p>
          <a:p>
            <a:r>
              <a:rPr lang="en-US" sz="2000" b="1" u="sng" dirty="0" err="1"/>
              <a:t>ScyPy</a:t>
            </a:r>
            <a:r>
              <a:rPr lang="en-US" sz="2000" dirty="0"/>
              <a:t> – </a:t>
            </a:r>
            <a:r>
              <a:rPr lang="ru-RU" sz="2000" dirty="0"/>
              <a:t>пакеты для решения вычислительных задач.</a:t>
            </a:r>
          </a:p>
        </p:txBody>
      </p:sp>
      <p:pic>
        <p:nvPicPr>
          <p:cNvPr id="4" name="Рисунок 3">
            <a:extLst>
              <a:ext uri="{FF2B5EF4-FFF2-40B4-BE49-F238E27FC236}">
                <a16:creationId xmlns:a16="http://schemas.microsoft.com/office/drawing/2014/main" id="{61D82CF2-6E87-4887-BBC6-B2147FC7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34392975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Библиотека </a:t>
            </a:r>
            <a:r>
              <a:rPr lang="en-US" dirty="0"/>
              <a:t>pandas</a:t>
            </a:r>
            <a:endParaRPr lang="ru-RU" dirty="0"/>
          </a:p>
        </p:txBody>
      </p:sp>
      <p:sp>
        <p:nvSpPr>
          <p:cNvPr id="3" name="Объект 2"/>
          <p:cNvSpPr>
            <a:spLocks noGrp="1"/>
          </p:cNvSpPr>
          <p:nvPr>
            <p:ph sz="half" idx="1"/>
          </p:nvPr>
        </p:nvSpPr>
        <p:spPr>
          <a:xfrm>
            <a:off x="457200" y="1600200"/>
            <a:ext cx="2818656" cy="4525963"/>
          </a:xfrm>
        </p:spPr>
        <p:txBody>
          <a:bodyPr>
            <a:normAutofit fontScale="92500" lnSpcReduction="10000"/>
          </a:bodyPr>
          <a:lstStyle/>
          <a:p>
            <a:r>
              <a:rPr lang="en-US" dirty="0"/>
              <a:t>Pandas </a:t>
            </a:r>
            <a:r>
              <a:rPr lang="ru-RU" dirty="0"/>
              <a:t>позволяет работать со структурами данных:</a:t>
            </a:r>
          </a:p>
          <a:p>
            <a:pPr lvl="1"/>
            <a:r>
              <a:rPr lang="en-US" b="1" u="sng" dirty="0"/>
              <a:t>Serious – </a:t>
            </a:r>
            <a:r>
              <a:rPr lang="ru-RU" dirty="0"/>
              <a:t>одномерный ассоциативный массив;</a:t>
            </a:r>
          </a:p>
          <a:p>
            <a:pPr lvl="1"/>
            <a:r>
              <a:rPr lang="en-US" dirty="0" err="1"/>
              <a:t>DataFrame</a:t>
            </a:r>
            <a:r>
              <a:rPr lang="en-US" dirty="0"/>
              <a:t> – </a:t>
            </a:r>
            <a:r>
              <a:rPr lang="ru-RU" dirty="0"/>
              <a:t>упорядоченная коллекция столбцов;</a:t>
            </a:r>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648200" y="1600200"/>
            <a:ext cx="4038600" cy="3323987"/>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import pandas as </a:t>
            </a:r>
            <a:r>
              <a:rPr lang="en-US" sz="2400" dirty="0" err="1">
                <a:latin typeface="Consolas" panose="020B0609020204030204" pitchFamily="49" charset="0"/>
              </a:rPr>
              <a:t>pd</a:t>
            </a: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from pandas import Series</a:t>
            </a:r>
          </a:p>
          <a:p>
            <a:pPr marL="0" lvl="0" indent="0" defTabSz="722313">
              <a:spcBef>
                <a:spcPct val="15000"/>
              </a:spcBef>
              <a:buNone/>
              <a:defRPr/>
            </a:pPr>
            <a:r>
              <a:rPr lang="en-US" sz="2400" dirty="0">
                <a:latin typeface="Consolas" panose="020B0609020204030204" pitchFamily="49" charset="0"/>
              </a:rPr>
              <a:t>s=Series(["cat", "dog", "mouse"]);</a:t>
            </a:r>
          </a:p>
          <a:p>
            <a:pPr marL="0" lvl="0" indent="0" defTabSz="722313">
              <a:spcBef>
                <a:spcPct val="15000"/>
              </a:spcBef>
              <a:buNone/>
              <a:defRPr/>
            </a:pPr>
            <a:r>
              <a:rPr lang="en-US" sz="2400" dirty="0">
                <a:latin typeface="Consolas" panose="020B0609020204030204" pitchFamily="49" charset="0"/>
              </a:rPr>
              <a:t>print(s)</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s.index</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s.values</a:t>
            </a:r>
            <a:r>
              <a:rPr lang="en-US" sz="2400" dirty="0">
                <a:latin typeface="Consolas" panose="020B0609020204030204" pitchFamily="49"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5290655"/>
            <a:ext cx="3456384" cy="1330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147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Series</a:t>
            </a:r>
            <a:endParaRPr lang="ru-RU" dirty="0"/>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323528" y="1268760"/>
            <a:ext cx="8640960" cy="2529923"/>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from pandas import Series</a:t>
            </a:r>
          </a:p>
          <a:p>
            <a:pPr marL="0" lvl="0" indent="0" defTabSz="722313">
              <a:spcBef>
                <a:spcPct val="15000"/>
              </a:spcBef>
              <a:buNone/>
              <a:defRPr/>
            </a:pPr>
            <a:r>
              <a:rPr lang="en-US" sz="2400" dirty="0">
                <a:latin typeface="Consolas" panose="020B0609020204030204" pitchFamily="49" charset="0"/>
              </a:rPr>
              <a:t>s=Series(["cat", "dog", "mouse"], index=["</a:t>
            </a:r>
            <a:r>
              <a:rPr lang="ru-RU" sz="2400" dirty="0" err="1">
                <a:latin typeface="Consolas" panose="020B0609020204030204" pitchFamily="49" charset="0"/>
              </a:rPr>
              <a:t>кошка","собака</a:t>
            </a:r>
            <a:r>
              <a:rPr lang="ru-RU" sz="2400" dirty="0">
                <a:latin typeface="Consolas" panose="020B0609020204030204" pitchFamily="49" charset="0"/>
              </a:rPr>
              <a:t>", "мышка"]);</a:t>
            </a:r>
          </a:p>
          <a:p>
            <a:pPr marL="0" lvl="0" indent="0" defTabSz="722313">
              <a:spcBef>
                <a:spcPct val="15000"/>
              </a:spcBef>
              <a:buNone/>
              <a:defRPr/>
            </a:pPr>
            <a:r>
              <a:rPr lang="en-US" sz="2400" dirty="0">
                <a:latin typeface="Consolas" panose="020B0609020204030204" pitchFamily="49" charset="0"/>
              </a:rPr>
              <a:t>print(s)</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s.index</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s.values</a:t>
            </a:r>
            <a:r>
              <a:rPr lang="en-US" sz="2400" dirty="0">
                <a:latin typeface="Consolas" panose="020B0609020204030204" pitchFamily="49"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10" y="4191031"/>
            <a:ext cx="8492961" cy="2088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0224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DataFrame</a:t>
            </a:r>
            <a:endParaRPr lang="ru-RU" dirty="0"/>
          </a:p>
        </p:txBody>
      </p:sp>
      <p:sp>
        <p:nvSpPr>
          <p:cNvPr id="3" name="Объект 2"/>
          <p:cNvSpPr>
            <a:spLocks noGrp="1"/>
          </p:cNvSpPr>
          <p:nvPr>
            <p:ph sz="half" idx="1"/>
          </p:nvPr>
        </p:nvSpPr>
        <p:spPr>
          <a:xfrm>
            <a:off x="457200" y="1600200"/>
            <a:ext cx="2818656" cy="4925144"/>
          </a:xfrm>
        </p:spPr>
        <p:txBody>
          <a:bodyPr>
            <a:normAutofit fontScale="92500" lnSpcReduction="20000"/>
          </a:bodyPr>
          <a:lstStyle/>
          <a:p>
            <a:r>
              <a:rPr lang="en-US" dirty="0"/>
              <a:t>Pandas </a:t>
            </a:r>
            <a:r>
              <a:rPr lang="ru-RU" dirty="0"/>
              <a:t>позволяет работать со структурами данных:</a:t>
            </a:r>
          </a:p>
          <a:p>
            <a:pPr lvl="1"/>
            <a:r>
              <a:rPr lang="en-US" dirty="0"/>
              <a:t>Serious –</a:t>
            </a:r>
            <a:r>
              <a:rPr lang="en-US" b="1" u="sng" dirty="0"/>
              <a:t> </a:t>
            </a:r>
            <a:r>
              <a:rPr lang="ru-RU" dirty="0"/>
              <a:t>одномерный ассоциативный массив;</a:t>
            </a:r>
          </a:p>
          <a:p>
            <a:pPr lvl="1"/>
            <a:r>
              <a:rPr lang="en-US" b="1" u="sng" dirty="0" err="1"/>
              <a:t>DataFrame</a:t>
            </a:r>
            <a:r>
              <a:rPr lang="en-US" dirty="0"/>
              <a:t> – </a:t>
            </a:r>
            <a:r>
              <a:rPr lang="ru-RU" dirty="0"/>
              <a:t>упорядоченная коллекция столбцов</a:t>
            </a:r>
            <a:r>
              <a:rPr lang="en-US" dirty="0"/>
              <a:t> (</a:t>
            </a:r>
            <a:r>
              <a:rPr lang="ru-RU" dirty="0"/>
              <a:t>словарь объектов </a:t>
            </a:r>
            <a:r>
              <a:rPr lang="en-US" dirty="0"/>
              <a:t>Series)</a:t>
            </a:r>
            <a:r>
              <a:rPr lang="ru-RU" dirty="0"/>
              <a:t>;</a:t>
            </a:r>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3203848" y="1600200"/>
            <a:ext cx="5760640" cy="2049792"/>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data={"department":["</a:t>
            </a:r>
            <a:r>
              <a:rPr lang="ru-RU" sz="2400" dirty="0">
                <a:latin typeface="Consolas" panose="020B0609020204030204" pitchFamily="49" charset="0"/>
              </a:rPr>
              <a:t>ИТБ", "ВМ", "</a:t>
            </a:r>
            <a:r>
              <a:rPr lang="ru-RU" sz="2400" dirty="0" err="1">
                <a:latin typeface="Consolas" panose="020B0609020204030204" pitchFamily="49" charset="0"/>
              </a:rPr>
              <a:t>ИнЯз</a:t>
            </a:r>
            <a:r>
              <a:rPr lang="ru-RU" sz="2400" dirty="0">
                <a:latin typeface="Consolas" panose="020B0609020204030204" pitchFamily="49" charset="0"/>
              </a:rPr>
              <a:t>"],"</a:t>
            </a:r>
            <a:r>
              <a:rPr lang="en-US" sz="2400" dirty="0">
                <a:latin typeface="Consolas" panose="020B0609020204030204" pitchFamily="49" charset="0"/>
              </a:rPr>
              <a:t>people":[10,4,7],"Head":["</a:t>
            </a:r>
            <a:r>
              <a:rPr lang="ru-RU" sz="2400" dirty="0" err="1">
                <a:latin typeface="Consolas" panose="020B0609020204030204" pitchFamily="49" charset="0"/>
              </a:rPr>
              <a:t>Иванов","Петров</a:t>
            </a:r>
            <a:r>
              <a:rPr lang="ru-RU" sz="2400" dirty="0">
                <a:latin typeface="Consolas" panose="020B0609020204030204" pitchFamily="49" charset="0"/>
              </a:rPr>
              <a:t>", "Сидоров"]}</a:t>
            </a:r>
          </a:p>
          <a:p>
            <a:pPr marL="0" lvl="0" indent="0" defTabSz="722313">
              <a:spcBef>
                <a:spcPct val="15000"/>
              </a:spcBef>
              <a:buNone/>
              <a:defRPr/>
            </a:pPr>
            <a:r>
              <a:rPr lang="en-US" sz="2400" dirty="0" err="1">
                <a:latin typeface="Consolas" panose="020B0609020204030204" pitchFamily="49" charset="0"/>
              </a:rPr>
              <a:t>df</a:t>
            </a:r>
            <a:r>
              <a:rPr lang="en-US" sz="2400" dirty="0">
                <a:latin typeface="Consolas" panose="020B0609020204030204" pitchFamily="49" charset="0"/>
              </a:rPr>
              <a:t>=</a:t>
            </a:r>
            <a:r>
              <a:rPr lang="en-US" sz="2400" dirty="0" err="1">
                <a:latin typeface="Consolas" panose="020B0609020204030204" pitchFamily="49" charset="0"/>
              </a:rPr>
              <a:t>DataFrame</a:t>
            </a:r>
            <a:r>
              <a:rPr lang="en-US" sz="2400" dirty="0">
                <a:latin typeface="Consolas" panose="020B0609020204030204" pitchFamily="49" charset="0"/>
              </a:rPr>
              <a:t>(data)</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df</a:t>
            </a:r>
            <a:r>
              <a:rPr lang="en-US" sz="2400" dirty="0">
                <a:latin typeface="Consolas" panose="020B0609020204030204" pitchFamily="49"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4" y="4149080"/>
            <a:ext cx="570078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8804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DataFrame</a:t>
            </a:r>
            <a:endParaRPr lang="ru-RU" dirty="0"/>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179512" y="1600200"/>
            <a:ext cx="8784976" cy="2474524"/>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from pandas import </a:t>
            </a:r>
            <a:r>
              <a:rPr lang="en-US" sz="2400" dirty="0" err="1">
                <a:latin typeface="Consolas" panose="020B0609020204030204" pitchFamily="49" charset="0"/>
              </a:rPr>
              <a:t>DataFrame</a:t>
            </a: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data={"department":["ИТБ", "ВМ", "</a:t>
            </a:r>
            <a:r>
              <a:rPr lang="en-US" sz="2400" dirty="0" err="1">
                <a:latin typeface="Consolas" panose="020B0609020204030204" pitchFamily="49" charset="0"/>
              </a:rPr>
              <a:t>ИнЯз</a:t>
            </a:r>
            <a:r>
              <a:rPr lang="en-US" sz="2400" dirty="0">
                <a:latin typeface="Consolas" panose="020B0609020204030204" pitchFamily="49" charset="0"/>
              </a:rPr>
              <a:t>"], "people": [10,4,7]}</a:t>
            </a:r>
          </a:p>
          <a:p>
            <a:pPr marL="0" lvl="0" indent="0" defTabSz="722313">
              <a:spcBef>
                <a:spcPct val="15000"/>
              </a:spcBef>
              <a:buNone/>
              <a:defRPr/>
            </a:pPr>
            <a:r>
              <a:rPr lang="en-US" sz="2400" dirty="0" err="1">
                <a:latin typeface="Consolas" panose="020B0609020204030204" pitchFamily="49" charset="0"/>
              </a:rPr>
              <a:t>df</a:t>
            </a:r>
            <a:r>
              <a:rPr lang="en-US" sz="2400" dirty="0">
                <a:latin typeface="Consolas" panose="020B0609020204030204" pitchFamily="49" charset="0"/>
              </a:rPr>
              <a:t>=</a:t>
            </a:r>
            <a:r>
              <a:rPr lang="en-US" sz="2400" dirty="0" err="1">
                <a:latin typeface="Consolas" panose="020B0609020204030204" pitchFamily="49" charset="0"/>
              </a:rPr>
              <a:t>DataFrame</a:t>
            </a:r>
            <a:r>
              <a:rPr lang="en-US" sz="2400" dirty="0">
                <a:latin typeface="Consolas" panose="020B0609020204030204" pitchFamily="49" charset="0"/>
              </a:rPr>
              <a:t>(data, columns=["department", "people", "head"])</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df</a:t>
            </a:r>
            <a:r>
              <a:rPr lang="en-US" sz="2400" dirty="0">
                <a:latin typeface="Consolas" panose="020B0609020204030204" pitchFamily="49"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437112"/>
            <a:ext cx="7200800" cy="220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041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DataFrame</a:t>
            </a:r>
            <a:endParaRPr lang="ru-RU" dirty="0"/>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179512" y="1196752"/>
            <a:ext cx="8784976" cy="2585323"/>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names=</a:t>
            </a:r>
            <a:r>
              <a:rPr lang="en-US" sz="2400" dirty="0" err="1">
                <a:latin typeface="Consolas" panose="020B0609020204030204" pitchFamily="49" charset="0"/>
              </a:rPr>
              <a:t>df</a:t>
            </a:r>
            <a:r>
              <a:rPr lang="en-US" sz="2400" dirty="0">
                <a:latin typeface="Consolas" panose="020B0609020204030204" pitchFamily="49" charset="0"/>
              </a:rPr>
              <a:t>["people"]</a:t>
            </a:r>
          </a:p>
          <a:p>
            <a:pPr marL="0" lvl="0" indent="0" defTabSz="722313">
              <a:spcBef>
                <a:spcPct val="15000"/>
              </a:spcBef>
              <a:buNone/>
              <a:defRPr/>
            </a:pPr>
            <a:r>
              <a:rPr lang="en-US" sz="2400" dirty="0">
                <a:latin typeface="Consolas" panose="020B0609020204030204" pitchFamily="49" charset="0"/>
              </a:rPr>
              <a:t>print(names)</a:t>
            </a:r>
          </a:p>
          <a:p>
            <a:pPr marL="0" lvl="0" indent="0" defTabSz="722313">
              <a:spcBef>
                <a:spcPct val="15000"/>
              </a:spcBef>
              <a:buNone/>
              <a:defRPr/>
            </a:pPr>
            <a:r>
              <a:rPr lang="en-US" sz="2400" dirty="0" err="1">
                <a:latin typeface="Consolas" panose="020B0609020204030204" pitchFamily="49" charset="0"/>
              </a:rPr>
              <a:t>df</a:t>
            </a:r>
            <a:r>
              <a:rPr lang="en-US" sz="2400" dirty="0">
                <a:latin typeface="Consolas" panose="020B0609020204030204" pitchFamily="49" charset="0"/>
              </a:rPr>
              <a:t>["department"]="</a:t>
            </a:r>
            <a:r>
              <a:rPr lang="en-US" sz="2400" dirty="0" err="1">
                <a:latin typeface="Consolas" panose="020B0609020204030204" pitchFamily="49" charset="0"/>
              </a:rPr>
              <a:t>Факультет</a:t>
            </a:r>
            <a:r>
              <a:rPr lang="en-US" sz="2400" dirty="0">
                <a:latin typeface="Consolas" panose="020B0609020204030204" pitchFamily="49" charset="0"/>
              </a:rPr>
              <a:t>" #Series</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df</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names=</a:t>
            </a:r>
            <a:r>
              <a:rPr lang="en-US" sz="2400" dirty="0" err="1">
                <a:latin typeface="Consolas" panose="020B0609020204030204" pitchFamily="49" charset="0"/>
              </a:rPr>
              <a:t>df</a:t>
            </a:r>
            <a:r>
              <a:rPr lang="en-US" sz="2400" dirty="0">
                <a:latin typeface="Consolas" panose="020B0609020204030204" pitchFamily="49" charset="0"/>
              </a:rPr>
              <a:t>[["people"]]#</a:t>
            </a:r>
            <a:r>
              <a:rPr lang="en-US" sz="2400" dirty="0" err="1">
                <a:latin typeface="Consolas" panose="020B0609020204030204" pitchFamily="49" charset="0"/>
              </a:rPr>
              <a:t>DataFrame</a:t>
            </a: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print(names)</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3384376" cy="207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1493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Индексные объекты</a:t>
            </a:r>
          </a:p>
        </p:txBody>
      </p:sp>
      <p:sp>
        <p:nvSpPr>
          <p:cNvPr id="3" name="Объект 2"/>
          <p:cNvSpPr>
            <a:spLocks noGrp="1"/>
          </p:cNvSpPr>
          <p:nvPr>
            <p:ph sz="half" idx="1"/>
          </p:nvPr>
        </p:nvSpPr>
        <p:spPr/>
        <p:txBody>
          <a:bodyPr/>
          <a:lstStyle/>
          <a:p>
            <a:r>
              <a:rPr lang="ru-RU" dirty="0"/>
              <a:t>В индексных объектах хранятся метаданные, например, метки и имена осей </a:t>
            </a:r>
          </a:p>
          <a:p>
            <a:r>
              <a:rPr lang="ru-RU" dirty="0"/>
              <a:t>Индексные объекты неизменяемы.</a:t>
            </a:r>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648200" y="1600200"/>
            <a:ext cx="4038600" cy="3693319"/>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s=Series(["cat", "dog", "mouse"], index=["</a:t>
            </a:r>
            <a:r>
              <a:rPr lang="en-US" sz="2400" dirty="0" err="1">
                <a:latin typeface="Consolas" panose="020B0609020204030204" pitchFamily="49" charset="0"/>
              </a:rPr>
              <a:t>кошка</a:t>
            </a:r>
            <a:r>
              <a:rPr lang="en-US" sz="2400" dirty="0">
                <a:latin typeface="Consolas" panose="020B0609020204030204" pitchFamily="49" charset="0"/>
              </a:rPr>
              <a:t>","</a:t>
            </a:r>
            <a:r>
              <a:rPr lang="en-US" sz="2400" dirty="0" err="1">
                <a:latin typeface="Consolas" panose="020B0609020204030204" pitchFamily="49" charset="0"/>
              </a:rPr>
              <a:t>собака</a:t>
            </a:r>
            <a:r>
              <a:rPr lang="en-US" sz="2400" dirty="0">
                <a:latin typeface="Consolas" panose="020B0609020204030204" pitchFamily="49" charset="0"/>
              </a:rPr>
              <a:t>", "</a:t>
            </a:r>
            <a:r>
              <a:rPr lang="en-US" sz="2400" dirty="0" err="1">
                <a:latin typeface="Consolas" panose="020B0609020204030204" pitchFamily="49" charset="0"/>
              </a:rPr>
              <a:t>мышка</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Index=</a:t>
            </a:r>
            <a:r>
              <a:rPr lang="en-US" sz="2400" dirty="0" err="1">
                <a:latin typeface="Consolas" panose="020B0609020204030204" pitchFamily="49" charset="0"/>
              </a:rPr>
              <a:t>s.index</a:t>
            </a: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print(Index)</a:t>
            </a:r>
          </a:p>
          <a:p>
            <a:pPr marL="0" lvl="0" indent="0" defTabSz="722313">
              <a:spcBef>
                <a:spcPct val="15000"/>
              </a:spcBef>
              <a:buNone/>
              <a:defRPr/>
            </a:pPr>
            <a:endParaRPr lang="en-US" sz="2400" dirty="0">
              <a:latin typeface="Consolas" panose="020B0609020204030204" pitchFamily="49" charset="0"/>
            </a:endParaRPr>
          </a:p>
          <a:p>
            <a:pPr marL="0" indent="0" defTabSz="722313">
              <a:spcBef>
                <a:spcPct val="15000"/>
              </a:spcBef>
              <a:buNone/>
              <a:defRPr/>
            </a:pPr>
            <a:r>
              <a:rPr lang="en-US" sz="2400" dirty="0">
                <a:latin typeface="Consolas" panose="020B0609020204030204" pitchFamily="49" charset="0"/>
              </a:rPr>
              <a:t>#Error!</a:t>
            </a:r>
          </a:p>
          <a:p>
            <a:pPr marL="0" lvl="0" indent="0" defTabSz="722313">
              <a:spcBef>
                <a:spcPct val="15000"/>
              </a:spcBef>
              <a:buNone/>
              <a:defRPr/>
            </a:pPr>
            <a:r>
              <a:rPr lang="en-US" sz="2400" dirty="0">
                <a:latin typeface="Consolas" panose="020B0609020204030204" pitchFamily="49" charset="0"/>
              </a:rPr>
              <a:t>index[1]="</a:t>
            </a:r>
            <a:r>
              <a:rPr lang="en-US" sz="2400" dirty="0" err="1">
                <a:latin typeface="Consolas" panose="020B0609020204030204" pitchFamily="49" charset="0"/>
              </a:rPr>
              <a:t>newindex</a:t>
            </a:r>
            <a:r>
              <a:rPr lang="en-US" sz="2400" dirty="0">
                <a:latin typeface="Consolas" panose="020B0609020204030204" pitchFamily="49" charset="0"/>
              </a:rPr>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647603"/>
            <a:ext cx="8087052"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7855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Переиндексация</a:t>
            </a:r>
          </a:p>
        </p:txBody>
      </p:sp>
      <p:sp>
        <p:nvSpPr>
          <p:cNvPr id="3" name="Объект 2"/>
          <p:cNvSpPr>
            <a:spLocks noGrp="1"/>
          </p:cNvSpPr>
          <p:nvPr>
            <p:ph sz="half" idx="1"/>
          </p:nvPr>
        </p:nvSpPr>
        <p:spPr>
          <a:xfrm>
            <a:off x="0" y="1600200"/>
            <a:ext cx="4139952" cy="4525963"/>
          </a:xfrm>
        </p:spPr>
        <p:txBody>
          <a:bodyPr/>
          <a:lstStyle/>
          <a:p>
            <a:r>
              <a:rPr lang="ru-RU" dirty="0"/>
              <a:t>1.Переиндексация – создание нового объекта, данные в котором согласуются с новым индексом (метод </a:t>
            </a:r>
            <a:r>
              <a:rPr lang="en-US" dirty="0" err="1"/>
              <a:t>reindex</a:t>
            </a:r>
            <a:r>
              <a:rPr lang="ru-RU" dirty="0"/>
              <a:t>)</a:t>
            </a:r>
            <a:r>
              <a:rPr lang="en-US" dirty="0"/>
              <a:t> </a:t>
            </a:r>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67" y="4437112"/>
            <a:ext cx="5832648" cy="2176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3995936" y="1600200"/>
            <a:ext cx="5148064" cy="4062651"/>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s=Series(["cat", "dog", "mouse"], index=["</a:t>
            </a:r>
            <a:r>
              <a:rPr lang="en-US" sz="2400" dirty="0" err="1">
                <a:latin typeface="Consolas" panose="020B0609020204030204" pitchFamily="49" charset="0"/>
              </a:rPr>
              <a:t>кошка</a:t>
            </a:r>
            <a:r>
              <a:rPr lang="en-US" sz="2400" dirty="0">
                <a:latin typeface="Consolas" panose="020B0609020204030204" pitchFamily="49" charset="0"/>
              </a:rPr>
              <a:t>","</a:t>
            </a:r>
            <a:r>
              <a:rPr lang="en-US" sz="2400" dirty="0" err="1">
                <a:latin typeface="Consolas" panose="020B0609020204030204" pitchFamily="49" charset="0"/>
              </a:rPr>
              <a:t>собака</a:t>
            </a:r>
            <a:r>
              <a:rPr lang="en-US" sz="2400" dirty="0">
                <a:latin typeface="Consolas" panose="020B0609020204030204" pitchFamily="49" charset="0"/>
              </a:rPr>
              <a:t>", "</a:t>
            </a:r>
            <a:r>
              <a:rPr lang="en-US" sz="2400" dirty="0" err="1">
                <a:latin typeface="Consolas" panose="020B0609020204030204" pitchFamily="49" charset="0"/>
              </a:rPr>
              <a:t>мышка</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print(s)</a:t>
            </a:r>
          </a:p>
          <a:p>
            <a:pPr marL="0" lvl="0" indent="0" defTabSz="722313">
              <a:spcBef>
                <a:spcPct val="15000"/>
              </a:spcBef>
              <a:buNone/>
              <a:defRPr/>
            </a:pPr>
            <a:r>
              <a:rPr lang="en-US" sz="2400" dirty="0">
                <a:latin typeface="Consolas" panose="020B0609020204030204" pitchFamily="49" charset="0"/>
              </a:rPr>
              <a:t>m=</a:t>
            </a:r>
            <a:r>
              <a:rPr lang="en-US" sz="2400" dirty="0" err="1">
                <a:latin typeface="Consolas" panose="020B0609020204030204" pitchFamily="49" charset="0"/>
              </a:rPr>
              <a:t>s.reindex</a:t>
            </a:r>
            <a:r>
              <a:rPr lang="en-US" sz="2400" dirty="0">
                <a:latin typeface="Consolas" panose="020B0609020204030204" pitchFamily="49" charset="0"/>
              </a:rPr>
              <a:t>(["</a:t>
            </a:r>
            <a:r>
              <a:rPr lang="ru-RU" sz="2400" dirty="0" err="1">
                <a:latin typeface="Consolas" panose="020B0609020204030204" pitchFamily="49" charset="0"/>
              </a:rPr>
              <a:t>мышка","кошка","собака","корова</a:t>
            </a:r>
            <a:r>
              <a:rPr lang="ru-RU"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print(m)</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m.index</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m.values</a:t>
            </a:r>
            <a:r>
              <a:rPr lang="en-US" sz="2400" dirty="0">
                <a:latin typeface="Consolas" panose="020B0609020204030204" pitchFamily="49" charset="0"/>
              </a:rPr>
              <a:t>)</a:t>
            </a:r>
          </a:p>
        </p:txBody>
      </p:sp>
    </p:spTree>
    <p:extLst>
      <p:ext uri="{BB962C8B-B14F-4D97-AF65-F5344CB8AC3E}">
        <p14:creationId xmlns:p14="http://schemas.microsoft.com/office/powerpoint/2010/main" val="9315151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347" y="3356992"/>
            <a:ext cx="1872208" cy="3266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title"/>
          </p:nvPr>
        </p:nvSpPr>
        <p:spPr/>
        <p:txBody>
          <a:bodyPr/>
          <a:lstStyle/>
          <a:p>
            <a:r>
              <a:rPr lang="ru-RU" dirty="0"/>
              <a:t>Переиндексация</a:t>
            </a:r>
          </a:p>
        </p:txBody>
      </p:sp>
      <p:sp>
        <p:nvSpPr>
          <p:cNvPr id="3" name="Объект 2"/>
          <p:cNvSpPr>
            <a:spLocks noGrp="1"/>
          </p:cNvSpPr>
          <p:nvPr>
            <p:ph sz="half" idx="1"/>
          </p:nvPr>
        </p:nvSpPr>
        <p:spPr>
          <a:xfrm>
            <a:off x="457200" y="1600200"/>
            <a:ext cx="4038600" cy="2044823"/>
          </a:xfrm>
        </p:spPr>
        <p:txBody>
          <a:bodyPr>
            <a:normAutofit fontScale="85000" lnSpcReduction="20000"/>
          </a:bodyPr>
          <a:lstStyle/>
          <a:p>
            <a:r>
              <a:rPr lang="ru-RU" dirty="0"/>
              <a:t>Переиндексация.  Для упорядоченных данных  (временные ряды) проводится интерполяция или восполнение недостающих данных.  </a:t>
            </a:r>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648200" y="1600200"/>
            <a:ext cx="4038600" cy="4967514"/>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t=Series(["</a:t>
            </a:r>
            <a:r>
              <a:rPr lang="en-US" sz="2400" dirty="0" err="1">
                <a:latin typeface="Consolas" panose="020B0609020204030204" pitchFamily="49" charset="0"/>
              </a:rPr>
              <a:t>one","two","three</a:t>
            </a:r>
            <a:r>
              <a:rPr lang="en-US" sz="2400" dirty="0">
                <a:latin typeface="Consolas" panose="020B0609020204030204" pitchFamily="49" charset="0"/>
              </a:rPr>
              <a:t>"], index=[0,2,4])</a:t>
            </a:r>
          </a:p>
          <a:p>
            <a:pPr marL="0" lvl="0" indent="0" defTabSz="722313">
              <a:spcBef>
                <a:spcPct val="15000"/>
              </a:spcBef>
              <a:buNone/>
              <a:defRPr/>
            </a:pPr>
            <a:r>
              <a:rPr lang="en-US" sz="2400" dirty="0">
                <a:latin typeface="Consolas" panose="020B0609020204030204" pitchFamily="49" charset="0"/>
              </a:rPr>
              <a:t>print(t)</a:t>
            </a:r>
          </a:p>
          <a:p>
            <a:pPr marL="0" lvl="0" indent="0" defTabSz="722313">
              <a:spcBef>
                <a:spcPct val="15000"/>
              </a:spcBef>
              <a:buNone/>
              <a:defRPr/>
            </a:pP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t=</a:t>
            </a:r>
            <a:r>
              <a:rPr lang="en-US" sz="2400" dirty="0" err="1">
                <a:latin typeface="Consolas" panose="020B0609020204030204" pitchFamily="49" charset="0"/>
              </a:rPr>
              <a:t>t.reindex</a:t>
            </a:r>
            <a:r>
              <a:rPr lang="en-US" sz="2400" dirty="0">
                <a:latin typeface="Consolas" panose="020B0609020204030204" pitchFamily="49" charset="0"/>
              </a:rPr>
              <a:t>([0,2,4,6])</a:t>
            </a:r>
          </a:p>
          <a:p>
            <a:pPr marL="0" lvl="0" indent="0" defTabSz="722313">
              <a:spcBef>
                <a:spcPct val="15000"/>
              </a:spcBef>
              <a:buNone/>
              <a:defRPr/>
            </a:pPr>
            <a:r>
              <a:rPr lang="en-US" sz="2400" dirty="0">
                <a:latin typeface="Consolas" panose="020B0609020204030204" pitchFamily="49" charset="0"/>
              </a:rPr>
              <a:t>print(t)</a:t>
            </a:r>
          </a:p>
          <a:p>
            <a:pPr marL="0" lvl="0" indent="0" defTabSz="722313">
              <a:spcBef>
                <a:spcPct val="15000"/>
              </a:spcBef>
              <a:buNone/>
              <a:defRPr/>
            </a:pP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t=</a:t>
            </a:r>
            <a:r>
              <a:rPr lang="en-US" sz="2400" dirty="0" err="1">
                <a:latin typeface="Consolas" panose="020B0609020204030204" pitchFamily="49" charset="0"/>
              </a:rPr>
              <a:t>t.reindex</a:t>
            </a:r>
            <a:r>
              <a:rPr lang="en-US" sz="2400" dirty="0">
                <a:latin typeface="Consolas" panose="020B0609020204030204" pitchFamily="49" charset="0"/>
              </a:rPr>
              <a:t>(range(6), method="</a:t>
            </a:r>
            <a:r>
              <a:rPr lang="en-US" sz="2400" dirty="0" err="1">
                <a:latin typeface="Consolas" panose="020B0609020204030204" pitchFamily="49" charset="0"/>
              </a:rPr>
              <a:t>ffill</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print(t)</a:t>
            </a:r>
          </a:p>
          <a:p>
            <a:pPr marL="0" lvl="0" indent="0" defTabSz="722313">
              <a:spcBef>
                <a:spcPct val="15000"/>
              </a:spcBef>
              <a:buNone/>
              <a:defRPr/>
            </a:pPr>
            <a:endParaRPr lang="en-US" sz="2400" dirty="0">
              <a:latin typeface="Consolas" panose="020B0609020204030204" pitchFamily="49" charset="0"/>
            </a:endParaRPr>
          </a:p>
        </p:txBody>
      </p:sp>
    </p:spTree>
    <p:extLst>
      <p:ext uri="{BB962C8B-B14F-4D97-AF65-F5344CB8AC3E}">
        <p14:creationId xmlns:p14="http://schemas.microsoft.com/office/powerpoint/2010/main" val="73707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Операторы ввода-вывода</a:t>
            </a:r>
          </a:p>
        </p:txBody>
      </p:sp>
      <p:sp>
        <p:nvSpPr>
          <p:cNvPr id="3" name="Объект 2"/>
          <p:cNvSpPr>
            <a:spLocks noGrp="1"/>
          </p:cNvSpPr>
          <p:nvPr>
            <p:ph sz="half" idx="1"/>
          </p:nvPr>
        </p:nvSpPr>
        <p:spPr>
          <a:xfrm>
            <a:off x="179512" y="1600200"/>
            <a:ext cx="4536504" cy="4525963"/>
          </a:xfrm>
        </p:spPr>
        <p:txBody>
          <a:bodyPr>
            <a:normAutofit fontScale="92500" lnSpcReduction="10000"/>
          </a:bodyPr>
          <a:lstStyle/>
          <a:p>
            <a:pPr marL="0" indent="0">
              <a:buNone/>
            </a:pPr>
            <a:r>
              <a:rPr lang="en-US" dirty="0"/>
              <a:t>name=input("</a:t>
            </a:r>
            <a:r>
              <a:rPr lang="ru-RU" dirty="0"/>
              <a:t>Введите имя: ")</a:t>
            </a:r>
          </a:p>
          <a:p>
            <a:pPr marL="0" indent="0">
              <a:buNone/>
            </a:pPr>
            <a:r>
              <a:rPr lang="en-US" dirty="0"/>
              <a:t>print("Hello, ",name)</a:t>
            </a:r>
          </a:p>
          <a:p>
            <a:pPr marL="0" indent="0">
              <a:buNone/>
            </a:pPr>
            <a:endParaRPr lang="en-US" dirty="0"/>
          </a:p>
          <a:p>
            <a:pPr marL="0" indent="0">
              <a:buNone/>
            </a:pPr>
            <a:r>
              <a:rPr lang="ru-RU" dirty="0"/>
              <a:t>x=</a:t>
            </a:r>
            <a:r>
              <a:rPr lang="ru-RU" dirty="0" err="1"/>
              <a:t>input</a:t>
            </a:r>
            <a:r>
              <a:rPr lang="ru-RU" dirty="0"/>
              <a:t>("Введите число: ")</a:t>
            </a:r>
          </a:p>
          <a:p>
            <a:pPr marL="0" indent="0">
              <a:buNone/>
            </a:pPr>
            <a:r>
              <a:rPr lang="ru-RU" dirty="0"/>
              <a:t>y=</a:t>
            </a:r>
            <a:r>
              <a:rPr lang="ru-RU" dirty="0" err="1"/>
              <a:t>input</a:t>
            </a:r>
            <a:r>
              <a:rPr lang="ru-RU" dirty="0"/>
              <a:t>("Введите число: ")</a:t>
            </a:r>
          </a:p>
          <a:p>
            <a:pPr marL="0" indent="0">
              <a:buNone/>
            </a:pPr>
            <a:r>
              <a:rPr lang="ru-RU" dirty="0" err="1"/>
              <a:t>print</a:t>
            </a:r>
            <a:r>
              <a:rPr lang="ru-RU" dirty="0"/>
              <a:t>("Сумма чисел=",</a:t>
            </a:r>
            <a:r>
              <a:rPr lang="ru-RU" dirty="0" err="1"/>
              <a:t>x+y</a:t>
            </a:r>
            <a:r>
              <a:rPr lang="ru-RU" dirty="0"/>
              <a:t>)</a:t>
            </a:r>
            <a:endParaRPr lang="en-US" dirty="0"/>
          </a:p>
          <a:p>
            <a:pPr marL="0" indent="0">
              <a:buNone/>
            </a:pPr>
            <a:endParaRPr lang="en-US" dirty="0"/>
          </a:p>
          <a:p>
            <a:pPr marL="0" indent="0">
              <a:buNone/>
            </a:pPr>
            <a:r>
              <a:rPr lang="ru-RU" dirty="0"/>
              <a:t>x=</a:t>
            </a:r>
            <a:r>
              <a:rPr lang="en-US" dirty="0" err="1"/>
              <a:t>int</a:t>
            </a:r>
            <a:r>
              <a:rPr lang="en-US" dirty="0"/>
              <a:t>(</a:t>
            </a:r>
            <a:r>
              <a:rPr lang="ru-RU" dirty="0" err="1"/>
              <a:t>input</a:t>
            </a:r>
            <a:r>
              <a:rPr lang="ru-RU" dirty="0"/>
              <a:t>("Введите число: ")</a:t>
            </a:r>
            <a:r>
              <a:rPr lang="en-US" dirty="0"/>
              <a:t>)</a:t>
            </a:r>
            <a:endParaRPr lang="ru-RU" dirty="0"/>
          </a:p>
          <a:p>
            <a:pPr marL="0" indent="0">
              <a:buNone/>
            </a:pPr>
            <a:r>
              <a:rPr lang="ru-RU" dirty="0"/>
              <a:t>y=</a:t>
            </a:r>
            <a:r>
              <a:rPr lang="en-US" dirty="0" err="1"/>
              <a:t>int</a:t>
            </a:r>
            <a:r>
              <a:rPr lang="en-US" dirty="0"/>
              <a:t> (</a:t>
            </a:r>
            <a:r>
              <a:rPr lang="ru-RU" dirty="0" err="1"/>
              <a:t>input</a:t>
            </a:r>
            <a:r>
              <a:rPr lang="ru-RU" dirty="0"/>
              <a:t>("Введите число: ")</a:t>
            </a:r>
            <a:r>
              <a:rPr lang="en-US" dirty="0"/>
              <a:t>)</a:t>
            </a:r>
            <a:endParaRPr lang="ru-RU" dirty="0"/>
          </a:p>
          <a:p>
            <a:pPr marL="0" indent="0">
              <a:buNone/>
            </a:pPr>
            <a:r>
              <a:rPr lang="ru-RU" dirty="0" err="1"/>
              <a:t>print</a:t>
            </a:r>
            <a:r>
              <a:rPr lang="ru-RU" dirty="0"/>
              <a:t>("Сумма чисел=",</a:t>
            </a:r>
            <a:r>
              <a:rPr lang="ru-RU" dirty="0" err="1"/>
              <a:t>x+y</a:t>
            </a:r>
            <a:r>
              <a:rPr lang="ru-RU" dirty="0"/>
              <a:t>)</a:t>
            </a:r>
          </a:p>
        </p:txBody>
      </p:sp>
      <p:pic>
        <p:nvPicPr>
          <p:cNvPr id="4" name="Рисунок 3">
            <a:extLst>
              <a:ext uri="{FF2B5EF4-FFF2-40B4-BE49-F238E27FC236}">
                <a16:creationId xmlns:a16="http://schemas.microsoft.com/office/drawing/2014/main" id="{E83C1481-0B79-4611-9D2D-21A26FEF2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6" name="Text Box 7">
            <a:extLst>
              <a:ext uri="{FF2B5EF4-FFF2-40B4-BE49-F238E27FC236}">
                <a16:creationId xmlns:a16="http://schemas.microsoft.com/office/drawing/2014/main" id="{D3F3FC7F-0E8D-49CD-BDC0-A045C19973DC}"/>
              </a:ext>
            </a:extLst>
          </p:cNvPr>
          <p:cNvSpPr txBox="1">
            <a:spLocks noGrp="1" noChangeArrowheads="1"/>
          </p:cNvSpPr>
          <p:nvPr>
            <p:ph sz="half" idx="2"/>
          </p:nvPr>
        </p:nvSpPr>
        <p:spPr bwMode="auto">
          <a:xfrm>
            <a:off x="5004048" y="1600200"/>
            <a:ext cx="3682752" cy="1175706"/>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chemeClr val="tx1"/>
            </a:outerShdw>
          </a:effectLst>
        </p:spPr>
        <p:txBody>
          <a:bodyPr wrap="square">
            <a:spAutoFit/>
          </a:bodyPr>
          <a:lstStyle/>
          <a:p>
            <a:pPr marL="0" indent="0" defTabSz="722313">
              <a:buNone/>
            </a:pPr>
            <a:r>
              <a:rPr lang="ru-RU" sz="3200" dirty="0">
                <a:solidFill>
                  <a:prstClr val="black"/>
                </a:solidFill>
              </a:rPr>
              <a:t>Введите имя: </a:t>
            </a:r>
            <a:r>
              <a:rPr lang="en-US" sz="3200" dirty="0">
                <a:solidFill>
                  <a:prstClr val="black"/>
                </a:solidFill>
              </a:rPr>
              <a:t>Olga</a:t>
            </a:r>
          </a:p>
          <a:p>
            <a:pPr marL="0" indent="0" defTabSz="722313">
              <a:buNone/>
            </a:pPr>
            <a:r>
              <a:rPr lang="en-US" sz="3200" dirty="0">
                <a:solidFill>
                  <a:prstClr val="black"/>
                </a:solidFill>
              </a:rPr>
              <a:t>Hello,  Olga</a:t>
            </a:r>
            <a:endParaRPr lang="en-US" sz="3200" b="1" i="1" dirty="0">
              <a:solidFill>
                <a:prstClr val="black"/>
              </a:solidFill>
            </a:endParaRPr>
          </a:p>
        </p:txBody>
      </p:sp>
      <p:sp>
        <p:nvSpPr>
          <p:cNvPr id="7" name="Text Box 7">
            <a:extLst>
              <a:ext uri="{FF2B5EF4-FFF2-40B4-BE49-F238E27FC236}">
                <a16:creationId xmlns:a16="http://schemas.microsoft.com/office/drawing/2014/main" id="{D3F3FC7F-0E8D-49CD-BDC0-A045C19973DC}"/>
              </a:ext>
            </a:extLst>
          </p:cNvPr>
          <p:cNvSpPr txBox="1">
            <a:spLocks noChangeArrowheads="1"/>
          </p:cNvSpPr>
          <p:nvPr/>
        </p:nvSpPr>
        <p:spPr bwMode="auto">
          <a:xfrm>
            <a:off x="5076056" y="2996952"/>
            <a:ext cx="3682752" cy="1766637"/>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chemeClr val="tx1"/>
            </a:outerShdw>
          </a:effectLst>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defTabSz="722313">
              <a:buNone/>
            </a:pPr>
            <a:r>
              <a:rPr lang="ru-RU" sz="3200" dirty="0">
                <a:solidFill>
                  <a:prstClr val="black"/>
                </a:solidFill>
              </a:rPr>
              <a:t>Введите число: 1</a:t>
            </a:r>
          </a:p>
          <a:p>
            <a:pPr marL="0" indent="0" defTabSz="722313">
              <a:buNone/>
            </a:pPr>
            <a:r>
              <a:rPr lang="ru-RU" sz="3200" dirty="0">
                <a:solidFill>
                  <a:prstClr val="black"/>
                </a:solidFill>
              </a:rPr>
              <a:t>Введите число: 2</a:t>
            </a:r>
          </a:p>
          <a:p>
            <a:pPr marL="0" indent="0" defTabSz="722313">
              <a:buNone/>
            </a:pPr>
            <a:r>
              <a:rPr lang="ru-RU" sz="3200" dirty="0">
                <a:solidFill>
                  <a:prstClr val="black"/>
                </a:solidFill>
              </a:rPr>
              <a:t>Сумма чисел= 12</a:t>
            </a:r>
            <a:endParaRPr lang="en-US" sz="3200" b="1" i="1" dirty="0">
              <a:solidFill>
                <a:prstClr val="black"/>
              </a:solidFill>
            </a:endParaRPr>
          </a:p>
        </p:txBody>
      </p:sp>
      <p:sp>
        <p:nvSpPr>
          <p:cNvPr id="8" name="Text Box 7">
            <a:extLst>
              <a:ext uri="{FF2B5EF4-FFF2-40B4-BE49-F238E27FC236}">
                <a16:creationId xmlns:a16="http://schemas.microsoft.com/office/drawing/2014/main" id="{D3F3FC7F-0E8D-49CD-BDC0-A045C19973DC}"/>
              </a:ext>
            </a:extLst>
          </p:cNvPr>
          <p:cNvSpPr txBox="1">
            <a:spLocks noChangeArrowheads="1"/>
          </p:cNvSpPr>
          <p:nvPr/>
        </p:nvSpPr>
        <p:spPr bwMode="auto">
          <a:xfrm>
            <a:off x="5076056" y="4941168"/>
            <a:ext cx="3682752" cy="1766637"/>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chemeClr val="tx1"/>
            </a:outerShdw>
          </a:effectLst>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defTabSz="722313">
              <a:buNone/>
            </a:pPr>
            <a:r>
              <a:rPr lang="ru-RU" sz="3200" dirty="0">
                <a:solidFill>
                  <a:prstClr val="black"/>
                </a:solidFill>
              </a:rPr>
              <a:t>Введите число: 1</a:t>
            </a:r>
          </a:p>
          <a:p>
            <a:pPr marL="0" indent="0" defTabSz="722313">
              <a:buNone/>
            </a:pPr>
            <a:r>
              <a:rPr lang="ru-RU" sz="3200" dirty="0">
                <a:solidFill>
                  <a:prstClr val="black"/>
                </a:solidFill>
              </a:rPr>
              <a:t>Введите число: 2</a:t>
            </a:r>
          </a:p>
          <a:p>
            <a:pPr marL="0" indent="0" defTabSz="722313">
              <a:buNone/>
            </a:pPr>
            <a:r>
              <a:rPr lang="ru-RU" sz="3200" dirty="0">
                <a:solidFill>
                  <a:prstClr val="black"/>
                </a:solidFill>
              </a:rPr>
              <a:t>Сумма чисел= 3</a:t>
            </a:r>
            <a:endParaRPr lang="en-US" sz="3200" b="1" i="1" dirty="0">
              <a:solidFill>
                <a:prstClr val="black"/>
              </a:solidFill>
            </a:endParaRPr>
          </a:p>
        </p:txBody>
      </p:sp>
    </p:spTree>
    <p:extLst>
      <p:ext uri="{BB962C8B-B14F-4D97-AF65-F5344CB8AC3E}">
        <p14:creationId xmlns:p14="http://schemas.microsoft.com/office/powerpoint/2010/main" val="1188285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347" y="3356992"/>
            <a:ext cx="1872208" cy="3266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title"/>
          </p:nvPr>
        </p:nvSpPr>
        <p:spPr/>
        <p:txBody>
          <a:bodyPr/>
          <a:lstStyle/>
          <a:p>
            <a:r>
              <a:rPr lang="ru-RU" dirty="0"/>
              <a:t>Переиндексация</a:t>
            </a:r>
          </a:p>
        </p:txBody>
      </p:sp>
      <p:sp>
        <p:nvSpPr>
          <p:cNvPr id="3" name="Объект 2"/>
          <p:cNvSpPr>
            <a:spLocks noGrp="1"/>
          </p:cNvSpPr>
          <p:nvPr>
            <p:ph sz="half" idx="1"/>
          </p:nvPr>
        </p:nvSpPr>
        <p:spPr>
          <a:xfrm>
            <a:off x="457200" y="1600200"/>
            <a:ext cx="4038600" cy="2044823"/>
          </a:xfrm>
        </p:spPr>
        <p:txBody>
          <a:bodyPr>
            <a:normAutofit fontScale="85000" lnSpcReduction="20000"/>
          </a:bodyPr>
          <a:lstStyle/>
          <a:p>
            <a:r>
              <a:rPr lang="ru-RU" dirty="0"/>
              <a:t>Переиндексация.  Для упорядоченных данных  (временные ряды) проводится интерполяция или восполнение недостающих данных.  </a:t>
            </a:r>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4648200" y="1600200"/>
            <a:ext cx="4038600" cy="4967514"/>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t=Series(["</a:t>
            </a:r>
            <a:r>
              <a:rPr lang="en-US" sz="2400" dirty="0" err="1">
                <a:latin typeface="Consolas" panose="020B0609020204030204" pitchFamily="49" charset="0"/>
              </a:rPr>
              <a:t>one","two","three</a:t>
            </a:r>
            <a:r>
              <a:rPr lang="en-US" sz="2400" dirty="0">
                <a:latin typeface="Consolas" panose="020B0609020204030204" pitchFamily="49" charset="0"/>
              </a:rPr>
              <a:t>"], index=[0,2,4])</a:t>
            </a:r>
          </a:p>
          <a:p>
            <a:pPr marL="0" lvl="0" indent="0" defTabSz="722313">
              <a:spcBef>
                <a:spcPct val="15000"/>
              </a:spcBef>
              <a:buNone/>
              <a:defRPr/>
            </a:pPr>
            <a:r>
              <a:rPr lang="en-US" sz="2400" dirty="0">
                <a:latin typeface="Consolas" panose="020B0609020204030204" pitchFamily="49" charset="0"/>
              </a:rPr>
              <a:t>print(t)</a:t>
            </a:r>
          </a:p>
          <a:p>
            <a:pPr marL="0" lvl="0" indent="0" defTabSz="722313">
              <a:spcBef>
                <a:spcPct val="15000"/>
              </a:spcBef>
              <a:buNone/>
              <a:defRPr/>
            </a:pP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t=</a:t>
            </a:r>
            <a:r>
              <a:rPr lang="en-US" sz="2400" dirty="0" err="1">
                <a:latin typeface="Consolas" panose="020B0609020204030204" pitchFamily="49" charset="0"/>
              </a:rPr>
              <a:t>t.reindex</a:t>
            </a:r>
            <a:r>
              <a:rPr lang="en-US" sz="2400" dirty="0">
                <a:latin typeface="Consolas" panose="020B0609020204030204" pitchFamily="49" charset="0"/>
              </a:rPr>
              <a:t>([0,2,4,6])</a:t>
            </a:r>
          </a:p>
          <a:p>
            <a:pPr marL="0" lvl="0" indent="0" defTabSz="722313">
              <a:spcBef>
                <a:spcPct val="15000"/>
              </a:spcBef>
              <a:buNone/>
              <a:defRPr/>
            </a:pPr>
            <a:r>
              <a:rPr lang="en-US" sz="2400" dirty="0">
                <a:latin typeface="Consolas" panose="020B0609020204030204" pitchFamily="49" charset="0"/>
              </a:rPr>
              <a:t>print(t)</a:t>
            </a:r>
          </a:p>
          <a:p>
            <a:pPr marL="0" lvl="0" indent="0" defTabSz="722313">
              <a:spcBef>
                <a:spcPct val="15000"/>
              </a:spcBef>
              <a:buNone/>
              <a:defRPr/>
            </a:pP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t=</a:t>
            </a:r>
            <a:r>
              <a:rPr lang="en-US" sz="2400" dirty="0" err="1">
                <a:latin typeface="Consolas" panose="020B0609020204030204" pitchFamily="49" charset="0"/>
              </a:rPr>
              <a:t>t.reindex</a:t>
            </a:r>
            <a:r>
              <a:rPr lang="en-US" sz="2400" dirty="0">
                <a:latin typeface="Consolas" panose="020B0609020204030204" pitchFamily="49" charset="0"/>
              </a:rPr>
              <a:t>(range(6), method="</a:t>
            </a:r>
            <a:r>
              <a:rPr lang="en-US" sz="2400" dirty="0" err="1">
                <a:latin typeface="Consolas" panose="020B0609020204030204" pitchFamily="49" charset="0"/>
              </a:rPr>
              <a:t>ffill</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print(t)</a:t>
            </a:r>
          </a:p>
          <a:p>
            <a:pPr marL="0" lvl="0" indent="0" defTabSz="722313">
              <a:spcBef>
                <a:spcPct val="15000"/>
              </a:spcBef>
              <a:buNone/>
              <a:defRPr/>
            </a:pPr>
            <a:endParaRPr lang="en-US" sz="2400" dirty="0">
              <a:latin typeface="Consolas" panose="020B0609020204030204" pitchFamily="49" charset="0"/>
            </a:endParaRPr>
          </a:p>
        </p:txBody>
      </p:sp>
    </p:spTree>
    <p:extLst>
      <p:ext uri="{BB962C8B-B14F-4D97-AF65-F5344CB8AC3E}">
        <p14:creationId xmlns:p14="http://schemas.microsoft.com/office/powerpoint/2010/main" val="33740667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Библиотека </a:t>
            </a:r>
            <a:r>
              <a:rPr lang="en-US" dirty="0" err="1"/>
              <a:t>Matplotlib</a:t>
            </a:r>
            <a:endParaRPr lang="ru-RU" dirty="0"/>
          </a:p>
        </p:txBody>
      </p:sp>
      <p:sp>
        <p:nvSpPr>
          <p:cNvPr id="5" name="Объект 4"/>
          <p:cNvSpPr>
            <a:spLocks noGrp="1"/>
          </p:cNvSpPr>
          <p:nvPr>
            <p:ph idx="1"/>
          </p:nvPr>
        </p:nvSpPr>
        <p:spPr/>
        <p:txBody>
          <a:bodyPr/>
          <a:lstStyle/>
          <a:p>
            <a:r>
              <a:rPr lang="en-US" dirty="0" err="1"/>
              <a:t>Matplotlib</a:t>
            </a:r>
            <a:r>
              <a:rPr lang="en-US" dirty="0"/>
              <a:t> – </a:t>
            </a:r>
            <a:r>
              <a:rPr lang="ru-RU" dirty="0"/>
              <a:t>библиотека для построения графиков, в основном, двумерных.</a:t>
            </a:r>
          </a:p>
          <a:p>
            <a:r>
              <a:rPr lang="ru-RU" dirty="0"/>
              <a:t>Графики находятся в объекте рисунка </a:t>
            </a:r>
            <a:r>
              <a:rPr lang="en-US" dirty="0"/>
              <a:t>Figure.</a:t>
            </a:r>
          </a:p>
          <a:p>
            <a:r>
              <a:rPr lang="ru-RU" dirty="0"/>
              <a:t>В рисунок помещаются </a:t>
            </a:r>
            <a:r>
              <a:rPr lang="ru-RU" dirty="0" err="1"/>
              <a:t>подграфики</a:t>
            </a:r>
            <a:r>
              <a:rPr lang="ru-RU" dirty="0"/>
              <a:t> с помощью метода </a:t>
            </a:r>
            <a:r>
              <a:rPr lang="en-US" dirty="0" err="1"/>
              <a:t>add_subplot</a:t>
            </a:r>
            <a:r>
              <a:rPr lang="ru-RU" dirty="0"/>
              <a:t> </a:t>
            </a:r>
          </a:p>
        </p:txBody>
      </p:sp>
    </p:spTree>
    <p:extLst>
      <p:ext uri="{BB962C8B-B14F-4D97-AF65-F5344CB8AC3E}">
        <p14:creationId xmlns:p14="http://schemas.microsoft.com/office/powerpoint/2010/main" val="42625055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Библиотека </a:t>
            </a:r>
            <a:r>
              <a:rPr lang="en-US" dirty="0" err="1"/>
              <a:t>Matplotlib</a:t>
            </a:r>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47825"/>
            <a:ext cx="7586332" cy="3077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3995936" y="2348880"/>
            <a:ext cx="4824536" cy="2105192"/>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import </a:t>
            </a:r>
            <a:r>
              <a:rPr lang="en-US" sz="2400" dirty="0" err="1">
                <a:latin typeface="Consolas" panose="020B0609020204030204" pitchFamily="49" charset="0"/>
              </a:rPr>
              <a:t>matplotlib.pyplot</a:t>
            </a:r>
            <a:r>
              <a:rPr lang="en-US" sz="2400" dirty="0">
                <a:latin typeface="Consolas" panose="020B0609020204030204" pitchFamily="49" charset="0"/>
              </a:rPr>
              <a:t> as </a:t>
            </a:r>
            <a:r>
              <a:rPr lang="en-US" sz="2400" dirty="0" err="1">
                <a:latin typeface="Consolas" panose="020B0609020204030204" pitchFamily="49" charset="0"/>
              </a:rPr>
              <a:t>plt</a:t>
            </a:r>
            <a:endParaRPr lang="en-US" sz="2400" dirty="0">
              <a:latin typeface="Consolas" panose="020B0609020204030204" pitchFamily="49" charset="0"/>
            </a:endParaRPr>
          </a:p>
          <a:p>
            <a:pPr marL="0" lvl="0" indent="0" defTabSz="722313">
              <a:spcBef>
                <a:spcPct val="15000"/>
              </a:spcBef>
              <a:buNone/>
              <a:defRPr/>
            </a:pP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fig=</a:t>
            </a:r>
            <a:r>
              <a:rPr lang="en-US" sz="2400" dirty="0" err="1">
                <a:latin typeface="Consolas" panose="020B0609020204030204" pitchFamily="49" charset="0"/>
              </a:rPr>
              <a:t>plt.figure</a:t>
            </a:r>
            <a:r>
              <a:rPr lang="en-US" sz="2400" dirty="0">
                <a:latin typeface="Consolas" panose="020B0609020204030204" pitchFamily="49" charset="0"/>
              </a:rPr>
              <a:t>()</a:t>
            </a:r>
          </a:p>
          <a:p>
            <a:pPr marL="0" lvl="0" indent="0" defTabSz="722313">
              <a:spcBef>
                <a:spcPct val="15000"/>
              </a:spcBef>
              <a:buNone/>
              <a:defRPr/>
            </a:pPr>
            <a:r>
              <a:rPr lang="en-US" sz="2400" dirty="0">
                <a:latin typeface="Consolas" panose="020B0609020204030204" pitchFamily="49" charset="0"/>
              </a:rPr>
              <a:t>ax1=</a:t>
            </a:r>
            <a:r>
              <a:rPr lang="en-US" sz="2400" dirty="0" err="1">
                <a:latin typeface="Consolas" panose="020B0609020204030204" pitchFamily="49" charset="0"/>
              </a:rPr>
              <a:t>fig.add_subplot</a:t>
            </a:r>
            <a:r>
              <a:rPr lang="en-US" sz="2400" dirty="0">
                <a:latin typeface="Consolas" panose="020B0609020204030204" pitchFamily="49" charset="0"/>
              </a:rPr>
              <a:t>(2,2,1)</a:t>
            </a:r>
          </a:p>
        </p:txBody>
      </p:sp>
    </p:spTree>
    <p:extLst>
      <p:ext uri="{BB962C8B-B14F-4D97-AF65-F5344CB8AC3E}">
        <p14:creationId xmlns:p14="http://schemas.microsoft.com/office/powerpoint/2010/main" val="31268091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Библиотека </a:t>
            </a:r>
            <a:r>
              <a:rPr lang="en-US" dirty="0" err="1"/>
              <a:t>Matplotlib</a:t>
            </a:r>
            <a:endParaRPr lang="ru-RU" dirty="0"/>
          </a:p>
        </p:txBody>
      </p:sp>
      <p:sp>
        <p:nvSpPr>
          <p:cNvPr id="8" name="Text Box 7">
            <a:extLst>
              <a:ext uri="{FF2B5EF4-FFF2-40B4-BE49-F238E27FC236}">
                <a16:creationId xmlns:a16="http://schemas.microsoft.com/office/drawing/2014/main" id="{F4F7BA60-A19B-4C8D-AFDD-DEDEC496657B}"/>
              </a:ext>
            </a:extLst>
          </p:cNvPr>
          <p:cNvSpPr txBox="1">
            <a:spLocks noGrp="1" noChangeArrowheads="1"/>
          </p:cNvSpPr>
          <p:nvPr>
            <p:ph sz="half" idx="2"/>
          </p:nvPr>
        </p:nvSpPr>
        <p:spPr bwMode="auto">
          <a:xfrm>
            <a:off x="539552" y="1628800"/>
            <a:ext cx="7704856" cy="46166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err="1">
                <a:latin typeface="Consolas" panose="020B0609020204030204" pitchFamily="49" charset="0"/>
              </a:rPr>
              <a:t>plt.plot</a:t>
            </a:r>
            <a:r>
              <a:rPr lang="en-US" sz="2400" dirty="0">
                <a:latin typeface="Consolas" panose="020B0609020204030204" pitchFamily="49" charset="0"/>
              </a:rPr>
              <a:t>([1.5, 3.5,-2,1.6])</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469257"/>
            <a:ext cx="6264696" cy="412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44188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a:t>
            </a:r>
          </a:p>
        </p:txBody>
      </p:sp>
      <p:sp>
        <p:nvSpPr>
          <p:cNvPr id="5" name="Объект 4"/>
          <p:cNvSpPr>
            <a:spLocks noGrp="1"/>
          </p:cNvSpPr>
          <p:nvPr>
            <p:ph idx="1"/>
          </p:nvPr>
        </p:nvSpPr>
        <p:spPr/>
        <p:txBody>
          <a:bodyPr/>
          <a:lstStyle/>
          <a:p>
            <a:r>
              <a:rPr lang="ru-RU" dirty="0"/>
              <a:t>В файле </a:t>
            </a:r>
            <a:r>
              <a:rPr lang="en-US" dirty="0"/>
              <a:t>"users.csv "</a:t>
            </a:r>
            <a:r>
              <a:rPr lang="ru-RU" dirty="0"/>
              <a:t> хранится информация о сотрудниках отделов и стаже их работы.</a:t>
            </a:r>
          </a:p>
          <a:p>
            <a:r>
              <a:rPr lang="ru-RU" dirty="0"/>
              <a:t>Гипотеза: стаж зависит от отдела </a:t>
            </a:r>
          </a:p>
        </p:txBody>
      </p:sp>
    </p:spTree>
    <p:extLst>
      <p:ext uri="{BB962C8B-B14F-4D97-AF65-F5344CB8AC3E}">
        <p14:creationId xmlns:p14="http://schemas.microsoft.com/office/powerpoint/2010/main" val="5361517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a:t>
            </a:r>
          </a:p>
        </p:txBody>
      </p:sp>
      <p:sp>
        <p:nvSpPr>
          <p:cNvPr id="5" name="Объект 4"/>
          <p:cNvSpPr>
            <a:spLocks noGrp="1"/>
          </p:cNvSpPr>
          <p:nvPr>
            <p:ph idx="1"/>
          </p:nvPr>
        </p:nvSpPr>
        <p:spPr/>
        <p:txBody>
          <a:bodyPr/>
          <a:lstStyle/>
          <a:p>
            <a:pPr marL="514350" indent="-514350">
              <a:buFont typeface="+mj-lt"/>
              <a:buAutoNum type="arabicPeriod"/>
            </a:pPr>
            <a:r>
              <a:rPr lang="ru-RU" dirty="0"/>
              <a:t>Прочитать информацию в </a:t>
            </a:r>
            <a:r>
              <a:rPr lang="en-US" dirty="0" err="1"/>
              <a:t>DataFrame</a:t>
            </a:r>
            <a:endParaRPr lang="en-US" dirty="0"/>
          </a:p>
          <a:p>
            <a:pPr marL="514350" indent="-514350">
              <a:buFont typeface="+mj-lt"/>
              <a:buAutoNum type="arabicPeriod"/>
            </a:pPr>
            <a:r>
              <a:rPr lang="ru-RU" dirty="0"/>
              <a:t>Заменить названия отделов на числа (перекодировать)</a:t>
            </a:r>
          </a:p>
          <a:p>
            <a:pPr marL="514350" indent="-514350">
              <a:buFont typeface="+mj-lt"/>
              <a:buAutoNum type="arabicPeriod"/>
            </a:pPr>
            <a:r>
              <a:rPr lang="ru-RU" dirty="0"/>
              <a:t>Сгруппировать данные по отделам и вычислить среднее значение для стажа</a:t>
            </a:r>
          </a:p>
          <a:p>
            <a:pPr marL="514350" indent="-514350">
              <a:buFont typeface="+mj-lt"/>
              <a:buAutoNum type="arabicPeriod"/>
            </a:pPr>
            <a:r>
              <a:rPr lang="ru-RU" dirty="0"/>
              <a:t>Выполнить визуализацию </a:t>
            </a:r>
          </a:p>
        </p:txBody>
      </p:sp>
    </p:spTree>
    <p:extLst>
      <p:ext uri="{BB962C8B-B14F-4D97-AF65-F5344CB8AC3E}">
        <p14:creationId xmlns:p14="http://schemas.microsoft.com/office/powerpoint/2010/main" val="10116194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marL="514350" indent="-514350"/>
            <a:r>
              <a:rPr lang="ru-RU" dirty="0"/>
              <a:t>Прочитать информацию в </a:t>
            </a:r>
            <a:r>
              <a:rPr lang="en-US" dirty="0" err="1"/>
              <a:t>DataFrame</a:t>
            </a:r>
            <a:endParaRPr lang="en-US" dirty="0"/>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idx="1"/>
          </p:nvPr>
        </p:nvSpPr>
        <p:spPr bwMode="auto">
          <a:xfrm>
            <a:off x="179512" y="1600200"/>
            <a:ext cx="8784976" cy="2160591"/>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import pandas as </a:t>
            </a:r>
            <a:r>
              <a:rPr lang="en-US" sz="2400" dirty="0" err="1">
                <a:latin typeface="Consolas" panose="020B0609020204030204" pitchFamily="49" charset="0"/>
              </a:rPr>
              <a:t>pd</a:t>
            </a:r>
            <a:endParaRPr lang="en-US" sz="2400" dirty="0">
              <a:latin typeface="Consolas" panose="020B0609020204030204" pitchFamily="49" charset="0"/>
            </a:endParaRPr>
          </a:p>
          <a:p>
            <a:pPr marL="0" lvl="0" indent="0" defTabSz="722313">
              <a:spcBef>
                <a:spcPct val="15000"/>
              </a:spcBef>
              <a:buNone/>
              <a:defRPr/>
            </a:pP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filename="users.csv"</a:t>
            </a:r>
          </a:p>
          <a:p>
            <a:pPr marL="0" lvl="0" indent="0" defTabSz="722313">
              <a:spcBef>
                <a:spcPct val="15000"/>
              </a:spcBef>
              <a:buNone/>
              <a:defRPr/>
            </a:pPr>
            <a:r>
              <a:rPr lang="en-US" sz="2400" dirty="0" err="1">
                <a:latin typeface="Consolas" panose="020B0609020204030204" pitchFamily="49" charset="0"/>
              </a:rPr>
              <a:t>df</a:t>
            </a:r>
            <a:r>
              <a:rPr lang="en-US" sz="2400" dirty="0">
                <a:latin typeface="Consolas" panose="020B0609020204030204" pitchFamily="49" charset="0"/>
              </a:rPr>
              <a:t>=</a:t>
            </a:r>
            <a:r>
              <a:rPr lang="en-US" sz="2400" dirty="0" err="1">
                <a:latin typeface="Consolas" panose="020B0609020204030204" pitchFamily="49" charset="0"/>
              </a:rPr>
              <a:t>pd.read_csv</a:t>
            </a:r>
            <a:r>
              <a:rPr lang="en-US" sz="2400" dirty="0">
                <a:latin typeface="Consolas" panose="020B0609020204030204" pitchFamily="49" charset="0"/>
              </a:rPr>
              <a:t>(</a:t>
            </a:r>
            <a:r>
              <a:rPr lang="en-US" sz="2400" dirty="0" err="1">
                <a:latin typeface="Consolas" panose="020B0609020204030204" pitchFamily="49" charset="0"/>
              </a:rPr>
              <a:t>filename,sep</a:t>
            </a:r>
            <a:r>
              <a:rPr lang="en-US" sz="2400" dirty="0">
                <a:latin typeface="Consolas" panose="020B0609020204030204" pitchFamily="49" charset="0"/>
              </a:rPr>
              <a:t>=",",encoding="cp1251")</a:t>
            </a:r>
          </a:p>
          <a:p>
            <a:pPr marL="0" lvl="0" indent="0" defTabSz="722313">
              <a:spcBef>
                <a:spcPct val="15000"/>
              </a:spcBef>
              <a:buNone/>
              <a:defRPr/>
            </a:pPr>
            <a:r>
              <a:rPr lang="en-US" sz="2400" dirty="0">
                <a:latin typeface="Consolas" panose="020B0609020204030204" pitchFamily="49" charset="0"/>
              </a:rPr>
              <a:t>print(</a:t>
            </a:r>
            <a:r>
              <a:rPr lang="en-US" sz="2400" dirty="0" err="1">
                <a:latin typeface="Consolas" panose="020B0609020204030204" pitchFamily="49" charset="0"/>
              </a:rPr>
              <a:t>df</a:t>
            </a:r>
            <a:r>
              <a:rPr lang="en-US" sz="2400" dirty="0">
                <a:latin typeface="Consolas" panose="020B0609020204030204" pitchFamily="49" charset="0"/>
              </a:rPr>
              <a:t>)</a:t>
            </a:r>
          </a:p>
        </p:txBody>
      </p:sp>
    </p:spTree>
    <p:extLst>
      <p:ext uri="{BB962C8B-B14F-4D97-AF65-F5344CB8AC3E}">
        <p14:creationId xmlns:p14="http://schemas.microsoft.com/office/powerpoint/2010/main" val="42154366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marL="514350" indent="-514350"/>
            <a:r>
              <a:rPr lang="ru-RU" dirty="0"/>
              <a:t>Заменить названия отделов на числа (перекодировать)</a:t>
            </a:r>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idx="1"/>
          </p:nvPr>
        </p:nvSpPr>
        <p:spPr bwMode="auto">
          <a:xfrm>
            <a:off x="323528" y="1600200"/>
            <a:ext cx="8496944" cy="301005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deps=</a:t>
            </a:r>
            <a:r>
              <a:rPr lang="en-US" sz="2400" dirty="0" err="1">
                <a:latin typeface="Consolas" panose="020B0609020204030204" pitchFamily="49" charset="0"/>
              </a:rPr>
              <a:t>pd.unique</a:t>
            </a:r>
            <a:r>
              <a:rPr lang="en-US" sz="2400" dirty="0">
                <a:latin typeface="Consolas" panose="020B0609020204030204" pitchFamily="49" charset="0"/>
              </a:rPr>
              <a:t>(</a:t>
            </a:r>
            <a:r>
              <a:rPr lang="en-US" sz="2400" dirty="0" err="1">
                <a:latin typeface="Consolas" panose="020B0609020204030204" pitchFamily="49" charset="0"/>
              </a:rPr>
              <a:t>df.Dep</a:t>
            </a:r>
            <a:r>
              <a:rPr lang="en-US" sz="2400" dirty="0">
                <a:latin typeface="Consolas" panose="020B0609020204030204" pitchFamily="49" charset="0"/>
              </a:rPr>
              <a:t>).</a:t>
            </a:r>
            <a:r>
              <a:rPr lang="en-US" sz="2400" dirty="0" err="1">
                <a:latin typeface="Consolas" panose="020B0609020204030204" pitchFamily="49" charset="0"/>
              </a:rPr>
              <a:t>tolist</a:t>
            </a:r>
            <a:r>
              <a:rPr lang="en-US" sz="2400" dirty="0">
                <a:latin typeface="Consolas" panose="020B0609020204030204" pitchFamily="49" charset="0"/>
              </a:rPr>
              <a:t>()</a:t>
            </a:r>
          </a:p>
          <a:p>
            <a:pPr marL="0" lvl="0" indent="0" defTabSz="722313">
              <a:spcBef>
                <a:spcPct val="15000"/>
              </a:spcBef>
              <a:buNone/>
              <a:defRPr/>
            </a:pPr>
            <a:r>
              <a:rPr lang="en-US" sz="2400" dirty="0" err="1">
                <a:latin typeface="Consolas" panose="020B0609020204030204" pitchFamily="49" charset="0"/>
              </a:rPr>
              <a:t>i</a:t>
            </a:r>
            <a:r>
              <a:rPr lang="en-US" sz="2400" dirty="0">
                <a:latin typeface="Consolas" panose="020B0609020204030204" pitchFamily="49" charset="0"/>
              </a:rPr>
              <a:t>=1</a:t>
            </a:r>
          </a:p>
          <a:p>
            <a:pPr marL="0" lvl="0" indent="0" defTabSz="722313">
              <a:spcBef>
                <a:spcPct val="15000"/>
              </a:spcBef>
              <a:buNone/>
              <a:defRPr/>
            </a:pPr>
            <a:r>
              <a:rPr lang="en-US" sz="2400" dirty="0">
                <a:latin typeface="Consolas" panose="020B0609020204030204" pitchFamily="49" charset="0"/>
              </a:rPr>
              <a:t>for value in deps:</a:t>
            </a:r>
            <a:endParaRPr lang="ru-RU" sz="2400" dirty="0">
              <a:latin typeface="Consolas" panose="020B0609020204030204" pitchFamily="49" charset="0"/>
            </a:endParaRPr>
          </a:p>
          <a:p>
            <a:pPr marL="0" indent="0" defTabSz="722313">
              <a:spcBef>
                <a:spcPct val="15000"/>
              </a:spcBef>
              <a:buNone/>
              <a:defRPr/>
            </a:pPr>
            <a:r>
              <a:rPr lang="ru-RU" sz="2400" dirty="0">
                <a:latin typeface="Consolas" panose="020B0609020204030204" pitchFamily="49" charset="0"/>
              </a:rPr>
              <a:t>	</a:t>
            </a:r>
            <a:r>
              <a:rPr lang="en-US" sz="2400" dirty="0">
                <a:latin typeface="Consolas" panose="020B0609020204030204" pitchFamily="49" charset="0"/>
              </a:rPr>
              <a:t>#</a:t>
            </a:r>
            <a:r>
              <a:rPr lang="ru-RU" sz="2400" dirty="0">
                <a:latin typeface="Consolas" panose="020B0609020204030204" pitchFamily="49" charset="0"/>
              </a:rPr>
              <a:t>операция для замены</a:t>
            </a:r>
            <a:endParaRPr lang="en-US" sz="2400" dirty="0">
              <a:latin typeface="Consolas" panose="020B0609020204030204" pitchFamily="49" charset="0"/>
            </a:endParaRPr>
          </a:p>
          <a:p>
            <a:pPr marL="0" lvl="0" indent="0" defTabSz="722313">
              <a:spcBef>
                <a:spcPct val="15000"/>
              </a:spcBef>
              <a:buNone/>
              <a:defRPr/>
            </a:pPr>
            <a:r>
              <a:rPr lang="en-US" sz="2400" dirty="0">
                <a:latin typeface="Consolas" panose="020B0609020204030204" pitchFamily="49" charset="0"/>
              </a:rPr>
              <a:t>    </a:t>
            </a:r>
            <a:r>
              <a:rPr lang="en-US" sz="2400" dirty="0" err="1">
                <a:latin typeface="Consolas" panose="020B0609020204030204" pitchFamily="49" charset="0"/>
              </a:rPr>
              <a:t>df.loc</a:t>
            </a:r>
            <a:r>
              <a:rPr lang="en-US" sz="2400" dirty="0">
                <a:latin typeface="Consolas" panose="020B0609020204030204" pitchFamily="49" charset="0"/>
              </a:rPr>
              <a:t>[</a:t>
            </a:r>
            <a:r>
              <a:rPr lang="en-US" sz="2400" dirty="0" err="1">
                <a:latin typeface="Consolas" panose="020B0609020204030204" pitchFamily="49" charset="0"/>
              </a:rPr>
              <a:t>df.Dep</a:t>
            </a:r>
            <a:r>
              <a:rPr lang="en-US" sz="2400" dirty="0">
                <a:latin typeface="Consolas" panose="020B0609020204030204" pitchFamily="49" charset="0"/>
              </a:rPr>
              <a:t>==</a:t>
            </a:r>
            <a:r>
              <a:rPr lang="en-US" sz="2400" dirty="0" err="1">
                <a:latin typeface="Consolas" panose="020B0609020204030204" pitchFamily="49" charset="0"/>
              </a:rPr>
              <a:t>value,"Dep</a:t>
            </a:r>
            <a:r>
              <a:rPr lang="en-US" sz="2400" dirty="0">
                <a:latin typeface="Consolas" panose="020B0609020204030204" pitchFamily="49" charset="0"/>
              </a:rPr>
              <a:t>"]=</a:t>
            </a:r>
            <a:r>
              <a:rPr lang="en-US" sz="2400" dirty="0" err="1">
                <a:latin typeface="Consolas" panose="020B0609020204030204" pitchFamily="49" charset="0"/>
              </a:rPr>
              <a:t>i</a:t>
            </a:r>
            <a:r>
              <a:rPr lang="ru-RU" sz="2400" dirty="0">
                <a:latin typeface="Consolas" panose="020B0609020204030204" pitchFamily="49" charset="0"/>
              </a:rPr>
              <a:t> </a:t>
            </a:r>
          </a:p>
          <a:p>
            <a:pPr marL="0" lvl="0" indent="0" defTabSz="722313">
              <a:spcBef>
                <a:spcPct val="15000"/>
              </a:spcBef>
              <a:buNone/>
              <a:defRPr/>
            </a:pPr>
            <a:r>
              <a:rPr lang="ru-RU" sz="2400" dirty="0">
                <a:latin typeface="Consolas" panose="020B0609020204030204" pitchFamily="49" charset="0"/>
              </a:rPr>
              <a:t>    </a:t>
            </a:r>
            <a:r>
              <a:rPr lang="en-US" sz="2400" dirty="0" err="1">
                <a:latin typeface="Consolas" panose="020B0609020204030204" pitchFamily="49" charset="0"/>
              </a:rPr>
              <a:t>i</a:t>
            </a:r>
            <a:r>
              <a:rPr lang="en-US" sz="2400" dirty="0">
                <a:latin typeface="Consolas" panose="020B0609020204030204" pitchFamily="49" charset="0"/>
              </a:rPr>
              <a:t>+=1</a:t>
            </a:r>
          </a:p>
          <a:p>
            <a:pPr marL="0" lvl="0" indent="0" defTabSz="722313">
              <a:spcBef>
                <a:spcPct val="15000"/>
              </a:spcBef>
              <a:buNone/>
              <a:defRPr/>
            </a:pPr>
            <a:r>
              <a:rPr lang="en-US" sz="2400" dirty="0">
                <a:latin typeface="Consolas" panose="020B0609020204030204" pitchFamily="49" charset="0"/>
              </a:rPr>
              <a:t> </a:t>
            </a:r>
          </a:p>
        </p:txBody>
      </p:sp>
    </p:spTree>
    <p:extLst>
      <p:ext uri="{BB962C8B-B14F-4D97-AF65-F5344CB8AC3E}">
        <p14:creationId xmlns:p14="http://schemas.microsoft.com/office/powerpoint/2010/main" val="15507837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412776"/>
            <a:ext cx="8229600" cy="1143000"/>
          </a:xfrm>
        </p:spPr>
        <p:txBody>
          <a:bodyPr>
            <a:normAutofit fontScale="90000"/>
          </a:bodyPr>
          <a:lstStyle/>
          <a:p>
            <a:pPr marL="514350" indent="-514350"/>
            <a:r>
              <a:rPr lang="ru-RU" dirty="0"/>
              <a:t>Сгруппировать данные по отделам и вычислить среднее значение для стажа</a:t>
            </a:r>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idx="1"/>
          </p:nvPr>
        </p:nvSpPr>
        <p:spPr bwMode="auto">
          <a:xfrm>
            <a:off x="107504" y="3645024"/>
            <a:ext cx="8496944" cy="461665"/>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df1=</a:t>
            </a:r>
            <a:r>
              <a:rPr lang="en-US" sz="2400" dirty="0" err="1">
                <a:latin typeface="Consolas" panose="020B0609020204030204" pitchFamily="49" charset="0"/>
              </a:rPr>
              <a:t>df.groupby</a:t>
            </a:r>
            <a:r>
              <a:rPr lang="en-US" sz="2400" dirty="0">
                <a:latin typeface="Consolas" panose="020B0609020204030204" pitchFamily="49" charset="0"/>
              </a:rPr>
              <a:t>("Dep")[["Stag"]].mean()</a:t>
            </a:r>
          </a:p>
        </p:txBody>
      </p:sp>
    </p:spTree>
    <p:extLst>
      <p:ext uri="{BB962C8B-B14F-4D97-AF65-F5344CB8AC3E}">
        <p14:creationId xmlns:p14="http://schemas.microsoft.com/office/powerpoint/2010/main" val="1189694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404664"/>
            <a:ext cx="8229600" cy="1143000"/>
          </a:xfrm>
        </p:spPr>
        <p:txBody>
          <a:bodyPr>
            <a:normAutofit/>
          </a:bodyPr>
          <a:lstStyle/>
          <a:p>
            <a:pPr marL="514350" indent="-514350"/>
            <a:r>
              <a:rPr lang="ru-RU" dirty="0"/>
              <a:t>Визуализация</a:t>
            </a:r>
          </a:p>
        </p:txBody>
      </p:sp>
      <p:sp>
        <p:nvSpPr>
          <p:cNvPr id="5" name="Text Box 7">
            <a:extLst>
              <a:ext uri="{FF2B5EF4-FFF2-40B4-BE49-F238E27FC236}">
                <a16:creationId xmlns:a16="http://schemas.microsoft.com/office/drawing/2014/main" id="{F4F7BA60-A19B-4C8D-AFDD-DEDEC496657B}"/>
              </a:ext>
            </a:extLst>
          </p:cNvPr>
          <p:cNvSpPr txBox="1">
            <a:spLocks noGrp="1" noChangeArrowheads="1"/>
          </p:cNvSpPr>
          <p:nvPr>
            <p:ph idx="1"/>
          </p:nvPr>
        </p:nvSpPr>
        <p:spPr bwMode="auto">
          <a:xfrm>
            <a:off x="323528" y="1844824"/>
            <a:ext cx="8496944" cy="2585323"/>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rgbClr val="000000"/>
            </a:outerShdw>
          </a:effectLst>
        </p:spPr>
        <p:txBody>
          <a:bodyPr wrap="square">
            <a:spAutoFit/>
          </a:bodyPr>
          <a:lstStyle/>
          <a:p>
            <a:pPr marL="0" lvl="0" indent="0" defTabSz="722313">
              <a:spcBef>
                <a:spcPct val="15000"/>
              </a:spcBef>
              <a:buNone/>
              <a:defRPr/>
            </a:pPr>
            <a:r>
              <a:rPr lang="en-US" sz="2400" dirty="0">
                <a:latin typeface="Consolas" panose="020B0609020204030204" pitchFamily="49" charset="0"/>
              </a:rPr>
              <a:t>fig, ax = </a:t>
            </a:r>
            <a:r>
              <a:rPr lang="en-US" sz="2400" dirty="0" err="1">
                <a:latin typeface="Consolas" panose="020B0609020204030204" pitchFamily="49" charset="0"/>
              </a:rPr>
              <a:t>plt.subplots</a:t>
            </a:r>
            <a:r>
              <a:rPr lang="en-US" sz="2400" dirty="0">
                <a:latin typeface="Consolas" panose="020B0609020204030204" pitchFamily="49" charset="0"/>
              </a:rPr>
              <a:t>()</a:t>
            </a:r>
          </a:p>
          <a:p>
            <a:pPr marL="0" lvl="0" indent="0" defTabSz="722313">
              <a:spcBef>
                <a:spcPct val="15000"/>
              </a:spcBef>
              <a:buNone/>
              <a:defRPr/>
            </a:pPr>
            <a:endParaRPr lang="en-US" sz="2400" dirty="0">
              <a:latin typeface="Consolas" panose="020B0609020204030204" pitchFamily="49" charset="0"/>
            </a:endParaRPr>
          </a:p>
          <a:p>
            <a:pPr marL="0" lvl="0" indent="0" defTabSz="722313">
              <a:spcBef>
                <a:spcPct val="15000"/>
              </a:spcBef>
              <a:buNone/>
              <a:defRPr/>
            </a:pPr>
            <a:r>
              <a:rPr lang="en-US" sz="2400" dirty="0" err="1">
                <a:latin typeface="Consolas" panose="020B0609020204030204" pitchFamily="49" charset="0"/>
              </a:rPr>
              <a:t>ax.bar</a:t>
            </a:r>
            <a:r>
              <a:rPr lang="en-US" sz="2400" dirty="0">
                <a:latin typeface="Consolas" panose="020B0609020204030204" pitchFamily="49" charset="0"/>
              </a:rPr>
              <a:t>(df1.index, df1.Stag) #</a:t>
            </a:r>
            <a:r>
              <a:rPr lang="ru-RU" sz="2400" dirty="0">
                <a:latin typeface="Consolas" panose="020B0609020204030204" pitchFamily="49" charset="0"/>
              </a:rPr>
              <a:t>столбчатая диаграмма</a:t>
            </a:r>
          </a:p>
          <a:p>
            <a:pPr marL="0" lvl="0" indent="0" defTabSz="722313">
              <a:spcBef>
                <a:spcPct val="15000"/>
              </a:spcBef>
              <a:buNone/>
              <a:defRPr/>
            </a:pPr>
            <a:r>
              <a:rPr lang="en-US" sz="2400" dirty="0" err="1">
                <a:latin typeface="Consolas" panose="020B0609020204030204" pitchFamily="49" charset="0"/>
              </a:rPr>
              <a:t>ax.set_xlabel</a:t>
            </a:r>
            <a:r>
              <a:rPr lang="en-US" sz="2400" dirty="0">
                <a:latin typeface="Consolas" panose="020B0609020204030204" pitchFamily="49" charset="0"/>
              </a:rPr>
              <a:t>('Dep')</a:t>
            </a:r>
          </a:p>
          <a:p>
            <a:pPr marL="0" lvl="0" indent="0" defTabSz="722313">
              <a:spcBef>
                <a:spcPct val="15000"/>
              </a:spcBef>
              <a:buNone/>
              <a:defRPr/>
            </a:pPr>
            <a:r>
              <a:rPr lang="en-US" sz="2400" dirty="0" err="1">
                <a:latin typeface="Consolas" panose="020B0609020204030204" pitchFamily="49" charset="0"/>
              </a:rPr>
              <a:t>ax.set_ylabel</a:t>
            </a:r>
            <a:r>
              <a:rPr lang="en-US" sz="2400" dirty="0">
                <a:latin typeface="Consolas" panose="020B0609020204030204" pitchFamily="49" charset="0"/>
              </a:rPr>
              <a:t>('Average Stage')</a:t>
            </a:r>
            <a:endParaRPr lang="ru-RU" sz="2400" dirty="0">
              <a:latin typeface="Consolas" panose="020B0609020204030204" pitchFamily="49" charset="0"/>
            </a:endParaRPr>
          </a:p>
          <a:p>
            <a:pPr marL="0" lvl="0" indent="0" defTabSz="722313">
              <a:spcBef>
                <a:spcPct val="15000"/>
              </a:spcBef>
              <a:buNone/>
              <a:defRPr/>
            </a:pPr>
            <a:r>
              <a:rPr lang="en-US" sz="2400" dirty="0" err="1">
                <a:latin typeface="Consolas" panose="020B0609020204030204" pitchFamily="49" charset="0"/>
              </a:rPr>
              <a:t>plt.show</a:t>
            </a:r>
            <a:r>
              <a:rPr lang="en-US" sz="2400" dirty="0">
                <a:latin typeface="Consolas" panose="020B0609020204030204" pitchFamily="49" charset="0"/>
              </a:rPr>
              <a:t>()</a:t>
            </a:r>
          </a:p>
        </p:txBody>
      </p:sp>
    </p:spTree>
    <p:extLst>
      <p:ext uri="{BB962C8B-B14F-4D97-AF65-F5344CB8AC3E}">
        <p14:creationId xmlns:p14="http://schemas.microsoft.com/office/powerpoint/2010/main" val="201238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lstStyle/>
          <a:p>
            <a:r>
              <a:rPr lang="ru-RU" dirty="0">
                <a:latin typeface="Consolas" panose="020B0609020204030204" pitchFamily="49" charset="0"/>
              </a:rPr>
              <a:t>Типы данных</a:t>
            </a:r>
          </a:p>
        </p:txBody>
      </p:sp>
      <p:sp>
        <p:nvSpPr>
          <p:cNvPr id="3" name="Объект 2">
            <a:extLst>
              <a:ext uri="{FF2B5EF4-FFF2-40B4-BE49-F238E27FC236}">
                <a16:creationId xmlns:a16="http://schemas.microsoft.com/office/drawing/2014/main" id="{355E03DA-0B11-4AAA-931E-A384D325F070}"/>
              </a:ext>
            </a:extLst>
          </p:cNvPr>
          <p:cNvSpPr>
            <a:spLocks noGrp="1"/>
          </p:cNvSpPr>
          <p:nvPr>
            <p:ph sz="half" idx="1"/>
          </p:nvPr>
        </p:nvSpPr>
        <p:spPr/>
        <p:txBody>
          <a:bodyPr>
            <a:normAutofit fontScale="70000" lnSpcReduction="20000"/>
          </a:bodyPr>
          <a:lstStyle/>
          <a:p>
            <a:r>
              <a:rPr lang="ru-RU" dirty="0">
                <a:latin typeface="Consolas" panose="020B0609020204030204" pitchFamily="49" charset="0"/>
              </a:rPr>
              <a:t>Язык </a:t>
            </a:r>
            <a:r>
              <a:rPr lang="ru-RU" dirty="0" err="1">
                <a:latin typeface="Consolas" panose="020B0609020204030204" pitchFamily="49" charset="0"/>
              </a:rPr>
              <a:t>Python</a:t>
            </a:r>
            <a:r>
              <a:rPr lang="ru-RU" dirty="0">
                <a:latin typeface="Consolas" panose="020B0609020204030204" pitchFamily="49" charset="0"/>
              </a:rPr>
              <a:t> </a:t>
            </a:r>
            <a:r>
              <a:rPr lang="ru-RU" b="1" dirty="0">
                <a:latin typeface="Consolas" panose="020B0609020204030204" pitchFamily="49" charset="0"/>
              </a:rPr>
              <a:t>чувствителен к регистру</a:t>
            </a:r>
            <a:r>
              <a:rPr lang="ru-RU" dirty="0">
                <a:latin typeface="Consolas" panose="020B0609020204030204" pitchFamily="49" charset="0"/>
              </a:rPr>
              <a:t>. Переменная Z  и z – разные переменные.</a:t>
            </a:r>
            <a:endParaRPr lang="en-US" dirty="0">
              <a:latin typeface="Consolas" panose="020B0609020204030204" pitchFamily="49" charset="0"/>
            </a:endParaRPr>
          </a:p>
          <a:p>
            <a:r>
              <a:rPr lang="ru-RU" dirty="0" err="1">
                <a:latin typeface="Consolas" panose="020B0609020204030204" pitchFamily="49" charset="0"/>
              </a:rPr>
              <a:t>Python</a:t>
            </a:r>
            <a:r>
              <a:rPr lang="ru-RU" dirty="0">
                <a:latin typeface="Consolas" panose="020B0609020204030204" pitchFamily="49" charset="0"/>
              </a:rPr>
              <a:t>, в отличие от многих языков, </a:t>
            </a:r>
            <a:r>
              <a:rPr lang="ru-RU" b="1" dirty="0">
                <a:latin typeface="Consolas" panose="020B0609020204030204" pitchFamily="49" charset="0"/>
              </a:rPr>
              <a:t>не требует </a:t>
            </a:r>
            <a:r>
              <a:rPr lang="ru-RU" dirty="0">
                <a:latin typeface="Consolas" panose="020B0609020204030204" pitchFamily="49" charset="0"/>
              </a:rPr>
              <a:t>описания переменных</a:t>
            </a:r>
            <a:r>
              <a:rPr lang="en-US" dirty="0">
                <a:latin typeface="Consolas" panose="020B0609020204030204" pitchFamily="49" charset="0"/>
              </a:rPr>
              <a:t> (</a:t>
            </a:r>
            <a:r>
              <a:rPr lang="ru-RU" dirty="0">
                <a:latin typeface="Consolas" panose="020B0609020204030204" pitchFamily="49" charset="0"/>
              </a:rPr>
              <a:t>динамическая типизация).</a:t>
            </a:r>
          </a:p>
          <a:p>
            <a:r>
              <a:rPr lang="ru-RU" b="1" dirty="0">
                <a:latin typeface="Consolas" panose="020B0609020204030204" pitchFamily="49" charset="0"/>
              </a:rPr>
              <a:t>Типы данных:</a:t>
            </a:r>
          </a:p>
          <a:p>
            <a:pPr lvl="1"/>
            <a:r>
              <a:rPr lang="ru-RU" dirty="0" err="1">
                <a:latin typeface="Consolas" panose="020B0609020204030204" pitchFamily="49" charset="0"/>
              </a:rPr>
              <a:t>int</a:t>
            </a:r>
            <a:r>
              <a:rPr lang="ru-RU" dirty="0">
                <a:latin typeface="Consolas" panose="020B0609020204030204" pitchFamily="49" charset="0"/>
              </a:rPr>
              <a:t>	{ целая }</a:t>
            </a:r>
          </a:p>
          <a:p>
            <a:pPr lvl="1"/>
            <a:r>
              <a:rPr lang="ru-RU" dirty="0" err="1">
                <a:latin typeface="Consolas" panose="020B0609020204030204" pitchFamily="49" charset="0"/>
              </a:rPr>
              <a:t>float</a:t>
            </a:r>
            <a:r>
              <a:rPr lang="ru-RU" dirty="0">
                <a:latin typeface="Consolas" panose="020B0609020204030204" pitchFamily="49" charset="0"/>
              </a:rPr>
              <a:t>	{ вещественная }</a:t>
            </a:r>
          </a:p>
          <a:p>
            <a:pPr lvl="1"/>
            <a:r>
              <a:rPr lang="ru-RU" dirty="0" err="1">
                <a:latin typeface="Consolas" panose="020B0609020204030204" pitchFamily="49" charset="0"/>
              </a:rPr>
              <a:t>list</a:t>
            </a:r>
            <a:r>
              <a:rPr lang="ru-RU" dirty="0">
                <a:latin typeface="Consolas" panose="020B0609020204030204" pitchFamily="49" charset="0"/>
              </a:rPr>
              <a:t>	{ список, аналог массивов}</a:t>
            </a:r>
          </a:p>
          <a:p>
            <a:pPr lvl="1"/>
            <a:r>
              <a:rPr lang="ru-RU" dirty="0" err="1">
                <a:latin typeface="Consolas" panose="020B0609020204030204" pitchFamily="49" charset="0"/>
              </a:rPr>
              <a:t>str</a:t>
            </a:r>
            <a:r>
              <a:rPr lang="ru-RU" dirty="0">
                <a:latin typeface="Consolas" panose="020B0609020204030204" pitchFamily="49" charset="0"/>
              </a:rPr>
              <a:t>	{ символьная строка }</a:t>
            </a:r>
          </a:p>
          <a:p>
            <a:pPr lvl="1"/>
            <a:r>
              <a:rPr lang="ru-RU" dirty="0" err="1">
                <a:latin typeface="Consolas" panose="020B0609020204030204" pitchFamily="49" charset="0"/>
              </a:rPr>
              <a:t>bool</a:t>
            </a:r>
            <a:r>
              <a:rPr lang="ru-RU" dirty="0">
                <a:latin typeface="Consolas" panose="020B0609020204030204" pitchFamily="49" charset="0"/>
              </a:rPr>
              <a:t> 	{ логическая }</a:t>
            </a:r>
          </a:p>
          <a:p>
            <a:endParaRPr lang="ru-RU" dirty="0">
              <a:latin typeface="Consolas" panose="020B0609020204030204" pitchFamily="49" charset="0"/>
            </a:endParaRP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8</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E83C1481-0B79-4611-9D2D-21A26FEF2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
        <p:nvSpPr>
          <p:cNvPr id="10" name="Text Box 7">
            <a:extLst>
              <a:ext uri="{FF2B5EF4-FFF2-40B4-BE49-F238E27FC236}">
                <a16:creationId xmlns:a16="http://schemas.microsoft.com/office/drawing/2014/main" id="{D3F3FC7F-0E8D-49CD-BDC0-A045C19973DC}"/>
              </a:ext>
            </a:extLst>
          </p:cNvPr>
          <p:cNvSpPr txBox="1">
            <a:spLocks noGrp="1" noChangeArrowheads="1"/>
          </p:cNvSpPr>
          <p:nvPr>
            <p:ph sz="half" idx="2"/>
          </p:nvPr>
        </p:nvSpPr>
        <p:spPr bwMode="auto">
          <a:xfrm>
            <a:off x="4648200" y="1600200"/>
            <a:ext cx="4038600" cy="3539430"/>
          </a:xfrm>
          <a:prstGeom prst="rect">
            <a:avLst/>
          </a:prstGeom>
          <a:solidFill>
            <a:schemeClr val="accent1">
              <a:lumMod val="20000"/>
              <a:lumOff val="80000"/>
            </a:schemeClr>
          </a:solidFill>
          <a:ln w="9525">
            <a:solidFill>
              <a:schemeClr val="tx1"/>
            </a:solidFill>
            <a:miter lim="800000"/>
            <a:headEnd/>
            <a:tailEnd/>
          </a:ln>
          <a:effectLst>
            <a:outerShdw dist="35921" dir="2700000" algn="ctr" rotWithShape="0">
              <a:schemeClr val="tx1"/>
            </a:outerShdw>
          </a:effectLst>
        </p:spPr>
        <p:txBody>
          <a:bodyPr wrap="square">
            <a:spAutoFit/>
          </a:bodyPr>
          <a:lstStyle/>
          <a:p>
            <a:pPr marL="0" indent="0" defTabSz="722313">
              <a:buNone/>
            </a:pPr>
            <a:r>
              <a:rPr lang="en-US" sz="3200" dirty="0" err="1">
                <a:solidFill>
                  <a:prstClr val="black"/>
                </a:solidFill>
              </a:rPr>
              <a:t>int</a:t>
            </a:r>
            <a:r>
              <a:rPr lang="en-US" sz="3200" dirty="0">
                <a:solidFill>
                  <a:prstClr val="black"/>
                </a:solidFill>
              </a:rPr>
              <a:t>(’</a:t>
            </a:r>
            <a:r>
              <a:rPr lang="ru-RU" sz="3200" dirty="0">
                <a:solidFill>
                  <a:prstClr val="black"/>
                </a:solidFill>
              </a:rPr>
              <a:t>88</a:t>
            </a:r>
            <a:r>
              <a:rPr lang="en-US" sz="3200" dirty="0">
                <a:solidFill>
                  <a:prstClr val="black"/>
                </a:solidFill>
              </a:rPr>
              <a:t>’)</a:t>
            </a:r>
          </a:p>
          <a:p>
            <a:pPr marL="0" indent="0" defTabSz="722313">
              <a:buNone/>
            </a:pPr>
            <a:r>
              <a:rPr lang="en-US" sz="3200" b="1" i="1" dirty="0">
                <a:solidFill>
                  <a:prstClr val="black"/>
                </a:solidFill>
              </a:rPr>
              <a:t>#</a:t>
            </a:r>
            <a:r>
              <a:rPr lang="ru-RU" sz="3200" b="1" i="1" dirty="0">
                <a:solidFill>
                  <a:prstClr val="black"/>
                </a:solidFill>
              </a:rPr>
              <a:t>88</a:t>
            </a:r>
            <a:endParaRPr lang="en-US" sz="3200" b="1" i="1" dirty="0">
              <a:solidFill>
                <a:prstClr val="black"/>
              </a:solidFill>
            </a:endParaRPr>
          </a:p>
          <a:p>
            <a:pPr marL="0" indent="0" defTabSz="722313">
              <a:buNone/>
            </a:pPr>
            <a:r>
              <a:rPr lang="en-US" sz="3200" dirty="0" err="1">
                <a:solidFill>
                  <a:prstClr val="black"/>
                </a:solidFill>
              </a:rPr>
              <a:t>str</a:t>
            </a:r>
            <a:r>
              <a:rPr lang="ru-RU" sz="3200" dirty="0">
                <a:solidFill>
                  <a:prstClr val="black"/>
                </a:solidFill>
              </a:rPr>
              <a:t>(88)</a:t>
            </a:r>
            <a:endParaRPr lang="en-US" sz="3200" dirty="0">
              <a:solidFill>
                <a:prstClr val="black"/>
              </a:solidFill>
            </a:endParaRPr>
          </a:p>
          <a:p>
            <a:pPr marL="0" indent="0" defTabSz="722313">
              <a:buNone/>
            </a:pPr>
            <a:r>
              <a:rPr lang="en-US" sz="3200" b="1" i="1" dirty="0">
                <a:solidFill>
                  <a:prstClr val="black"/>
                </a:solidFill>
              </a:rPr>
              <a:t>#‘</a:t>
            </a:r>
            <a:r>
              <a:rPr lang="ru-RU" sz="3200" b="1" i="1" dirty="0">
                <a:solidFill>
                  <a:prstClr val="black"/>
                </a:solidFill>
              </a:rPr>
              <a:t>88</a:t>
            </a:r>
            <a:r>
              <a:rPr lang="en-US" sz="3200" b="1" i="1" dirty="0">
                <a:solidFill>
                  <a:prstClr val="black"/>
                </a:solidFill>
              </a:rPr>
              <a:t>’</a:t>
            </a:r>
          </a:p>
          <a:p>
            <a:pPr marL="0" indent="0" defTabSz="722313">
              <a:buNone/>
            </a:pPr>
            <a:r>
              <a:rPr lang="en-US" sz="3200" dirty="0">
                <a:solidFill>
                  <a:prstClr val="black"/>
                </a:solidFill>
              </a:rPr>
              <a:t>float(</a:t>
            </a:r>
            <a:r>
              <a:rPr lang="ru-RU" sz="3200" dirty="0">
                <a:solidFill>
                  <a:prstClr val="black"/>
                </a:solidFill>
              </a:rPr>
              <a:t>88</a:t>
            </a:r>
            <a:r>
              <a:rPr lang="en-US" sz="3200" dirty="0">
                <a:solidFill>
                  <a:prstClr val="black"/>
                </a:solidFill>
              </a:rPr>
              <a:t>)</a:t>
            </a:r>
          </a:p>
          <a:p>
            <a:pPr marL="0" indent="0" defTabSz="722313">
              <a:buNone/>
            </a:pPr>
            <a:r>
              <a:rPr lang="en-US" sz="3200" b="1" i="1" dirty="0">
                <a:solidFill>
                  <a:prstClr val="black"/>
                </a:solidFill>
              </a:rPr>
              <a:t>#</a:t>
            </a:r>
            <a:r>
              <a:rPr lang="ru-RU" sz="3200" b="1" i="1" dirty="0">
                <a:solidFill>
                  <a:prstClr val="black"/>
                </a:solidFill>
              </a:rPr>
              <a:t>88.00</a:t>
            </a:r>
            <a:endParaRPr lang="en-US" sz="3200" b="1" i="1" dirty="0">
              <a:solidFill>
                <a:prstClr val="black"/>
              </a:solidFill>
            </a:endParaRPr>
          </a:p>
        </p:txBody>
      </p:sp>
    </p:spTree>
    <p:extLst>
      <p:ext uri="{BB962C8B-B14F-4D97-AF65-F5344CB8AC3E}">
        <p14:creationId xmlns:p14="http://schemas.microsoft.com/office/powerpoint/2010/main" val="362955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77BD4-D8A5-45C1-833B-390FF6AECF94}"/>
              </a:ext>
            </a:extLst>
          </p:cNvPr>
          <p:cNvSpPr>
            <a:spLocks noGrp="1"/>
          </p:cNvSpPr>
          <p:nvPr>
            <p:ph type="title"/>
          </p:nvPr>
        </p:nvSpPr>
        <p:spPr/>
        <p:txBody>
          <a:bodyPr/>
          <a:lstStyle/>
          <a:p>
            <a:r>
              <a:rPr lang="ru-RU" dirty="0">
                <a:latin typeface="Consolas" panose="020B0609020204030204" pitchFamily="49" charset="0"/>
              </a:rPr>
              <a:t>Целые числа (</a:t>
            </a:r>
            <a:r>
              <a:rPr lang="en-US" dirty="0">
                <a:latin typeface="Consolas" panose="020B0609020204030204" pitchFamily="49" charset="0"/>
              </a:rPr>
              <a:t>int</a:t>
            </a:r>
            <a:r>
              <a:rPr lang="ru-RU" dirty="0">
                <a:latin typeface="Consolas" panose="020B0609020204030204" pitchFamily="49" charset="0"/>
              </a:rPr>
              <a:t>)</a:t>
            </a:r>
          </a:p>
        </p:txBody>
      </p:sp>
      <p:sp>
        <p:nvSpPr>
          <p:cNvPr id="3" name="Объект 2">
            <a:extLst>
              <a:ext uri="{FF2B5EF4-FFF2-40B4-BE49-F238E27FC236}">
                <a16:creationId xmlns:a16="http://schemas.microsoft.com/office/drawing/2014/main" id="{355E03DA-0B11-4AAA-931E-A384D325F070}"/>
              </a:ext>
            </a:extLst>
          </p:cNvPr>
          <p:cNvSpPr>
            <a:spLocks noGrp="1"/>
          </p:cNvSpPr>
          <p:nvPr>
            <p:ph idx="1"/>
          </p:nvPr>
        </p:nvSpPr>
        <p:spPr>
          <a:xfrm>
            <a:off x="628650" y="1690688"/>
            <a:ext cx="7886700" cy="4486275"/>
          </a:xfrm>
        </p:spPr>
        <p:txBody>
          <a:bodyPr>
            <a:normAutofit fontScale="92500" lnSpcReduction="20000"/>
          </a:bodyPr>
          <a:lstStyle/>
          <a:p>
            <a:r>
              <a:rPr lang="ru-RU" dirty="0">
                <a:latin typeface="Consolas" panose="020B0609020204030204" pitchFamily="49" charset="0"/>
              </a:rPr>
              <a:t>Поддерживают набор математических операций:</a:t>
            </a:r>
            <a:endParaRPr lang="en-US" dirty="0">
              <a:latin typeface="Consolas" panose="020B0609020204030204" pitchFamily="49" charset="0"/>
            </a:endParaRPr>
          </a:p>
          <a:p>
            <a:pPr lvl="1"/>
            <a:r>
              <a:rPr lang="ru-RU" dirty="0">
                <a:latin typeface="Consolas" panose="020B0609020204030204" pitchFamily="49" charset="0"/>
              </a:rPr>
              <a:t>Сложение </a:t>
            </a:r>
            <a:r>
              <a:rPr lang="ru-RU" b="1" dirty="0">
                <a:latin typeface="Consolas" panose="020B0609020204030204" pitchFamily="49" charset="0"/>
              </a:rPr>
              <a:t>(+)</a:t>
            </a:r>
          </a:p>
          <a:p>
            <a:pPr lvl="1"/>
            <a:r>
              <a:rPr lang="ru-RU" dirty="0">
                <a:latin typeface="Consolas" panose="020B0609020204030204" pitchFamily="49" charset="0"/>
              </a:rPr>
              <a:t>Вычитание </a:t>
            </a:r>
            <a:r>
              <a:rPr lang="ru-RU" b="1" dirty="0">
                <a:latin typeface="Consolas" panose="020B0609020204030204" pitchFamily="49" charset="0"/>
              </a:rPr>
              <a:t>(-)</a:t>
            </a:r>
          </a:p>
          <a:p>
            <a:pPr lvl="1"/>
            <a:r>
              <a:rPr lang="ru-RU" dirty="0">
                <a:latin typeface="Consolas" panose="020B0609020204030204" pitchFamily="49" charset="0"/>
              </a:rPr>
              <a:t>Умножение </a:t>
            </a:r>
            <a:r>
              <a:rPr lang="ru-RU" b="1" dirty="0">
                <a:latin typeface="Consolas" panose="020B0609020204030204" pitchFamily="49" charset="0"/>
              </a:rPr>
              <a:t>(*)</a:t>
            </a:r>
          </a:p>
          <a:p>
            <a:pPr lvl="1"/>
            <a:r>
              <a:rPr lang="ru-RU" dirty="0">
                <a:latin typeface="Consolas" panose="020B0609020204030204" pitchFamily="49" charset="0"/>
              </a:rPr>
              <a:t>Деление </a:t>
            </a:r>
            <a:r>
              <a:rPr lang="ru-RU" b="1" dirty="0">
                <a:latin typeface="Consolas" panose="020B0609020204030204" pitchFamily="49" charset="0"/>
              </a:rPr>
              <a:t>(/)</a:t>
            </a:r>
            <a:r>
              <a:rPr lang="ru-RU" dirty="0">
                <a:latin typeface="Consolas" panose="020B0609020204030204" pitchFamily="49" charset="0"/>
              </a:rPr>
              <a:t>     </a:t>
            </a:r>
            <a:r>
              <a:rPr lang="en-US" dirty="0">
                <a:solidFill>
                  <a:srgbClr val="00B050"/>
                </a:solidFill>
                <a:latin typeface="Consolas" panose="020B0609020204030204" pitchFamily="49" charset="0"/>
              </a:rPr>
              <a:t>#</a:t>
            </a:r>
            <a:r>
              <a:rPr lang="ru-RU" dirty="0">
                <a:solidFill>
                  <a:srgbClr val="00B050"/>
                </a:solidFill>
                <a:latin typeface="Consolas" panose="020B0609020204030204" pitchFamily="49" charset="0"/>
              </a:rPr>
              <a:t> в рез-те получается вещественное число</a:t>
            </a:r>
          </a:p>
          <a:p>
            <a:pPr lvl="1"/>
            <a:r>
              <a:rPr lang="ru-RU" dirty="0">
                <a:latin typeface="Consolas" panose="020B0609020204030204" pitchFamily="49" charset="0"/>
              </a:rPr>
              <a:t>Целочисленное деление </a:t>
            </a:r>
            <a:r>
              <a:rPr lang="ru-RU" b="1" dirty="0">
                <a:latin typeface="Consolas" panose="020B0609020204030204" pitchFamily="49" charset="0"/>
              </a:rPr>
              <a:t>(//)</a:t>
            </a:r>
          </a:p>
          <a:p>
            <a:pPr lvl="1"/>
            <a:r>
              <a:rPr lang="ru-RU" dirty="0">
                <a:latin typeface="Consolas" panose="020B0609020204030204" pitchFamily="49" charset="0"/>
              </a:rPr>
              <a:t>Остаток от деления </a:t>
            </a:r>
            <a:r>
              <a:rPr lang="ru-RU" b="1" dirty="0">
                <a:latin typeface="Consolas" panose="020B0609020204030204" pitchFamily="49" charset="0"/>
              </a:rPr>
              <a:t>(%)</a:t>
            </a:r>
          </a:p>
          <a:p>
            <a:pPr lvl="1"/>
            <a:r>
              <a:rPr lang="ru-RU" dirty="0">
                <a:latin typeface="Consolas" panose="020B0609020204030204" pitchFamily="49" charset="0"/>
              </a:rPr>
              <a:t>Возведение в степень </a:t>
            </a:r>
            <a:r>
              <a:rPr lang="ru-RU" b="1" dirty="0">
                <a:latin typeface="Consolas" panose="020B0609020204030204" pitchFamily="49" charset="0"/>
              </a:rPr>
              <a:t>(**)</a:t>
            </a:r>
          </a:p>
          <a:p>
            <a:pPr marL="457200" lvl="1" indent="0" algn="r">
              <a:buNone/>
            </a:pPr>
            <a:r>
              <a:rPr lang="ru-RU" dirty="0">
                <a:latin typeface="Consolas" panose="020B0609020204030204" pitchFamily="49" charset="0"/>
              </a:rPr>
              <a:t>и др.</a:t>
            </a:r>
          </a:p>
        </p:txBody>
      </p:sp>
      <p:sp>
        <p:nvSpPr>
          <p:cNvPr id="4" name="Дата 3">
            <a:extLst>
              <a:ext uri="{FF2B5EF4-FFF2-40B4-BE49-F238E27FC236}">
                <a16:creationId xmlns:a16="http://schemas.microsoft.com/office/drawing/2014/main" id="{8DF80311-2973-4FF5-AFCD-3D1ED763534E}"/>
              </a:ext>
            </a:extLst>
          </p:cNvPr>
          <p:cNvSpPr>
            <a:spLocks noGrp="1"/>
          </p:cNvSpPr>
          <p:nvPr>
            <p:ph type="dt" sz="half" idx="10"/>
          </p:nvPr>
        </p:nvSpPr>
        <p:spPr/>
        <p:txBody>
          <a:bodyPr/>
          <a:lstStyle/>
          <a:p>
            <a:fld id="{E219E62A-E826-4660-9324-7A6BE2BE8943}" type="datetime1">
              <a:rPr lang="ru-RU" smtClean="0">
                <a:latin typeface="Consolas" panose="020B0609020204030204" pitchFamily="49" charset="0"/>
              </a:rPr>
              <a:t>17.10.2020</a:t>
            </a:fld>
            <a:endParaRPr lang="ru-RU">
              <a:latin typeface="Consolas" panose="020B0609020204030204" pitchFamily="49" charset="0"/>
            </a:endParaRPr>
          </a:p>
        </p:txBody>
      </p:sp>
      <p:sp>
        <p:nvSpPr>
          <p:cNvPr id="5" name="Нижний колонтитул 4">
            <a:extLst>
              <a:ext uri="{FF2B5EF4-FFF2-40B4-BE49-F238E27FC236}">
                <a16:creationId xmlns:a16="http://schemas.microsoft.com/office/drawing/2014/main" id="{34BC0730-59DE-4E41-B3BB-61D04439A571}"/>
              </a:ext>
            </a:extLst>
          </p:cNvPr>
          <p:cNvSpPr>
            <a:spLocks noGrp="1"/>
          </p:cNvSpPr>
          <p:nvPr>
            <p:ph type="ftr" sz="quarter" idx="11"/>
          </p:nvPr>
        </p:nvSpPr>
        <p:spPr/>
        <p:txBody>
          <a:bodyPr/>
          <a:lstStyle/>
          <a:p>
            <a:r>
              <a:rPr lang="ru-RU" dirty="0">
                <a:latin typeface="Consolas" panose="020B0609020204030204" pitchFamily="49" charset="0"/>
              </a:rPr>
              <a:t>НИУ ВШЭ, г. Пермь</a:t>
            </a:r>
          </a:p>
        </p:txBody>
      </p:sp>
      <p:sp>
        <p:nvSpPr>
          <p:cNvPr id="6" name="Номер слайда 5">
            <a:extLst>
              <a:ext uri="{FF2B5EF4-FFF2-40B4-BE49-F238E27FC236}">
                <a16:creationId xmlns:a16="http://schemas.microsoft.com/office/drawing/2014/main" id="{D5C97C27-B6C1-46A7-9553-0DF3BB5FBEF8}"/>
              </a:ext>
            </a:extLst>
          </p:cNvPr>
          <p:cNvSpPr>
            <a:spLocks noGrp="1"/>
          </p:cNvSpPr>
          <p:nvPr>
            <p:ph type="sldNum" sz="quarter" idx="12"/>
          </p:nvPr>
        </p:nvSpPr>
        <p:spPr/>
        <p:txBody>
          <a:bodyPr/>
          <a:lstStyle/>
          <a:p>
            <a:fld id="{9E70F070-E93F-438F-8A47-65F13C832EA5}" type="slidenum">
              <a:rPr lang="ru-RU" smtClean="0">
                <a:latin typeface="Consolas" panose="020B0609020204030204" pitchFamily="49" charset="0"/>
              </a:rPr>
              <a:t>9</a:t>
            </a:fld>
            <a:endParaRPr lang="ru-RU">
              <a:latin typeface="Consolas" panose="020B0609020204030204" pitchFamily="49" charset="0"/>
            </a:endParaRPr>
          </a:p>
        </p:txBody>
      </p:sp>
      <p:pic>
        <p:nvPicPr>
          <p:cNvPr id="7" name="Рисунок 6">
            <a:extLst>
              <a:ext uri="{FF2B5EF4-FFF2-40B4-BE49-F238E27FC236}">
                <a16:creationId xmlns:a16="http://schemas.microsoft.com/office/drawing/2014/main" id="{FB34617C-C3F3-4039-9F8C-31B949EC1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981" y="136526"/>
            <a:ext cx="1185863" cy="1527247"/>
          </a:xfrm>
          <a:prstGeom prst="rect">
            <a:avLst/>
          </a:prstGeom>
        </p:spPr>
      </p:pic>
    </p:spTree>
    <p:extLst>
      <p:ext uri="{BB962C8B-B14F-4D97-AF65-F5344CB8AC3E}">
        <p14:creationId xmlns:p14="http://schemas.microsoft.com/office/powerpoint/2010/main" val="65466222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2540</TotalTime>
  <Words>5018</Words>
  <Application>Microsoft Office PowerPoint</Application>
  <PresentationFormat>Экран (4:3)</PresentationFormat>
  <Paragraphs>884</Paragraphs>
  <Slides>79</Slides>
  <Notes>33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79</vt:i4>
      </vt:variant>
    </vt:vector>
  </HeadingPairs>
  <TitlesOfParts>
    <vt:vector size="83" baseType="lpstr">
      <vt:lpstr>Arial</vt:lpstr>
      <vt:lpstr>Calibri</vt:lpstr>
      <vt:lpstr>Consolas</vt:lpstr>
      <vt:lpstr>Тема Office</vt:lpstr>
      <vt:lpstr>IT-Университет. Аналитика IoT</vt:lpstr>
      <vt:lpstr>Языки программирования (топ 10 по версии IEEE Spectrum)</vt:lpstr>
      <vt:lpstr>Python</vt:lpstr>
      <vt:lpstr>Задачи</vt:lpstr>
      <vt:lpstr>Встроенные типы данных</vt:lpstr>
      <vt:lpstr>Состав программы</vt:lpstr>
      <vt:lpstr>Операторы ввода-вывода</vt:lpstr>
      <vt:lpstr>Типы данных</vt:lpstr>
      <vt:lpstr>Целые числа (int)</vt:lpstr>
      <vt:lpstr>Вещественные числа (float)</vt:lpstr>
      <vt:lpstr>Строки. Функции и методы строк</vt:lpstr>
      <vt:lpstr>Строки. Функции и методы строк</vt:lpstr>
      <vt:lpstr>Строки. Функции и методы строк</vt:lpstr>
      <vt:lpstr>Строки. Функции и методы строк</vt:lpstr>
      <vt:lpstr>Строки. Функции и методы строк</vt:lpstr>
      <vt:lpstr>Строки. Функции и методы строк</vt:lpstr>
      <vt:lpstr>Синтаксис условного оператора</vt:lpstr>
      <vt:lpstr>Логические операторы</vt:lpstr>
      <vt:lpstr>Каскадный условный оператор</vt:lpstr>
      <vt:lpstr>Синтаксис цикла WHILE</vt:lpstr>
      <vt:lpstr>Оператор break</vt:lpstr>
      <vt:lpstr>Оператор continue</vt:lpstr>
      <vt:lpstr>Функции</vt:lpstr>
      <vt:lpstr>Функции</vt:lpstr>
      <vt:lpstr>Аргументы функций</vt:lpstr>
      <vt:lpstr>Анонимные функции</vt:lpstr>
      <vt:lpstr>Локальные переменные</vt:lpstr>
      <vt:lpstr>Модули</vt:lpstr>
      <vt:lpstr>Исключения</vt:lpstr>
      <vt:lpstr>Исключения</vt:lpstr>
      <vt:lpstr>Исключения</vt:lpstr>
      <vt:lpstr>Синтаксис блока обработки исключений</vt:lpstr>
      <vt:lpstr>Генерация исключений</vt:lpstr>
      <vt:lpstr>Генерация исключений</vt:lpstr>
      <vt:lpstr>Генерация исключений</vt:lpstr>
      <vt:lpstr>Задача 1</vt:lpstr>
      <vt:lpstr>Синтаксис цикла FOR</vt:lpstr>
      <vt:lpstr>Функция “range”</vt:lpstr>
      <vt:lpstr>Списки</vt:lpstr>
      <vt:lpstr>Создание списка</vt:lpstr>
      <vt:lpstr>Создание списка</vt:lpstr>
      <vt:lpstr>Встроенные функции (для списков)</vt:lpstr>
      <vt:lpstr>Кортежи</vt:lpstr>
      <vt:lpstr>Перебор кортежа</vt:lpstr>
      <vt:lpstr>Словари</vt:lpstr>
      <vt:lpstr>Перебор словаря</vt:lpstr>
      <vt:lpstr>Файлы</vt:lpstr>
      <vt:lpstr>Файлы</vt:lpstr>
      <vt:lpstr>Чтение из файла</vt:lpstr>
      <vt:lpstr>Указатель в файле</vt:lpstr>
      <vt:lpstr>Построчное чтение</vt:lpstr>
      <vt:lpstr>Построчное чтение</vt:lpstr>
      <vt:lpstr>Построчное чтение</vt:lpstr>
      <vt:lpstr>Запись в файл</vt:lpstr>
      <vt:lpstr>Запись/дозапись в файл</vt:lpstr>
      <vt:lpstr>Задача 2</vt:lpstr>
      <vt:lpstr>Задача 3</vt:lpstr>
      <vt:lpstr>Работа с .csv файлами </vt:lpstr>
      <vt:lpstr>Работа с .csv файлами </vt:lpstr>
      <vt:lpstr>Задача 4</vt:lpstr>
      <vt:lpstr>Библиотеки Python</vt:lpstr>
      <vt:lpstr>Библиотека pandas</vt:lpstr>
      <vt:lpstr>Series</vt:lpstr>
      <vt:lpstr>DataFrame</vt:lpstr>
      <vt:lpstr>DataFrame</vt:lpstr>
      <vt:lpstr>DataFrame</vt:lpstr>
      <vt:lpstr>Индексные объекты</vt:lpstr>
      <vt:lpstr>Переиндексация</vt:lpstr>
      <vt:lpstr>Переиндексация</vt:lpstr>
      <vt:lpstr>Переиндексация</vt:lpstr>
      <vt:lpstr>Библиотека Matplotlib</vt:lpstr>
      <vt:lpstr>Библиотека Matplotlib</vt:lpstr>
      <vt:lpstr>Библиотека Matplotlib</vt:lpstr>
      <vt:lpstr>Задача</vt:lpstr>
      <vt:lpstr>Задача</vt:lpstr>
      <vt:lpstr>Прочитать информацию в DataFrame</vt:lpstr>
      <vt:lpstr>Заменить названия отделов на числа (перекодировать)</vt:lpstr>
      <vt:lpstr>Сгруппировать данные по отделам и вычислить среднее значение для стажа</vt:lpstr>
      <vt:lpstr>Визуализация</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dc:creator>
  <cp:lastModifiedBy>Дарья Кычкина</cp:lastModifiedBy>
  <cp:revision>69</cp:revision>
  <dcterms:created xsi:type="dcterms:W3CDTF">2019-05-08T16:24:07Z</dcterms:created>
  <dcterms:modified xsi:type="dcterms:W3CDTF">2020-10-17T05:31:46Z</dcterms:modified>
</cp:coreProperties>
</file>