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8" r:id="rId18"/>
    <p:sldId id="276" r:id="rId19"/>
    <p:sldId id="277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6D9-2C94-411E-9CB4-058EB1E5F787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4F2F4-EB87-4AC6-B559-D1A080579F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Многие алгоритмы не зависят от типов данных, с которыми они работают. Простейшими примерами могут служить сортировка и поиск. Возможность отделить алгоритмы от типов данных предоставляют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классы-прототипы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параметризированные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классы, имеющие в качестве параметров типы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С# всегда имелась возможность создавать обобщенный код, оперируя ссылками типа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Так как класс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базовым для всех остальных классов, то по ссылке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 обращаться к объекту любого типа. Таким образом, до появления обобщений для оперирования разнотипными объектами в программах служил обобщенный код, в котором для этой цели использовались ссылки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в таком коде трудно соблюдать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типовую безопасность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т.к. для преобразования типа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конкретный тип данных требуется приведение типов.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Обобщения — это не совсем новая конструкция; подобные концепции присутствуют и в других языках. Например, схожие с обобщениями черты имеют шаблоны С++. Однако между шаблонами С++ и обобщениями .NET есть большая разница. В С++ при создании экземпляра шаблона с конкретным типом необходим исходный код шаблонов. В отличие от шаблонов С++, обобщения являются не только конструкцией языка С#, но также определены для CLR. Это позволяет создавать экземпляры шаблонов с определенным типом-параметром на языке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даже если обобщенный класс определен на С#.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производном классе следует непременно указывать параметры типа, требующиеся его обобщенному базовому классу, даже если этот производный класс не обязательно должен быть обобщенным. В производный класс можно добавлять новые параметры типа, если в этом есть необходимость.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5FE-BA28-4EB7-90F4-7B82EA1055C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AC7F-0D69-4F9A-9291-2EA1B6A6D0F6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9D96-369A-4592-9A3C-98CC93255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Обобщенные типы данных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Значения по умолчанию</a:t>
            </a:r>
          </a:p>
        </p:txBody>
      </p:sp>
      <p:sp>
        <p:nvSpPr>
          <p:cNvPr id="808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  class Test&lt;T&gt; {</a:t>
            </a:r>
            <a:r>
              <a:rPr lang="ru-RU" smtClean="0"/>
              <a:t>Т</a:t>
            </a:r>
            <a:r>
              <a:rPr lang="en-US" smtClean="0"/>
              <a:t> obj ;</a:t>
            </a:r>
            <a:r>
              <a:rPr lang="ru-RU" smtClean="0"/>
              <a:t>  ...</a:t>
            </a:r>
            <a:r>
              <a:rPr lang="en-US" smtClean="0"/>
              <a:t>}</a:t>
            </a:r>
          </a:p>
          <a:p>
            <a:r>
              <a:rPr lang="ru-RU" smtClean="0"/>
              <a:t>Если переменной obj требуется присвоить значение по умолчанию, то какой из двух вариантов следует выбрать?:</a:t>
            </a:r>
          </a:p>
          <a:p>
            <a:r>
              <a:rPr lang="ru-RU" smtClean="0"/>
              <a:t>obj = null; // подходит только для ссылочных типов</a:t>
            </a:r>
          </a:p>
          <a:p>
            <a:r>
              <a:rPr lang="ru-RU" smtClean="0"/>
              <a:t>obj =0; // подходит только для числовых типов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Group&lt;T, E&gt; where T: class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T[] list;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size;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current;</a:t>
            </a:r>
            <a:endParaRPr lang="ru-RU" dirty="0"/>
          </a:p>
          <a:p>
            <a:pPr>
              <a:buNone/>
            </a:pPr>
            <a:r>
              <a:rPr lang="en-US" b="1" dirty="0"/>
              <a:t>        public E </a:t>
            </a:r>
            <a:r>
              <a:rPr lang="en-US" b="1" dirty="0" err="1"/>
              <a:t>param</a:t>
            </a:r>
            <a:r>
              <a:rPr lang="en-US" b="1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. . . </a:t>
            </a:r>
            <a:endParaRPr lang="ru-RU" dirty="0"/>
          </a:p>
          <a:p>
            <a:pPr>
              <a:buNone/>
            </a:pPr>
            <a:r>
              <a:rPr lang="en-US" dirty="0"/>
              <a:t>        public Group()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size=10;</a:t>
            </a:r>
            <a:endParaRPr lang="ru-RU" dirty="0"/>
          </a:p>
          <a:p>
            <a:pPr>
              <a:buNone/>
            </a:pPr>
            <a:r>
              <a:rPr lang="en-US" dirty="0"/>
              <a:t>            list=new T[10];</a:t>
            </a:r>
            <a:endParaRPr lang="ru-RU" dirty="0"/>
          </a:p>
          <a:p>
            <a:pPr>
              <a:buNone/>
            </a:pPr>
            <a:r>
              <a:rPr lang="en-US" dirty="0"/>
              <a:t>            current=0;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param</a:t>
            </a:r>
            <a:r>
              <a:rPr lang="en-US" b="1" dirty="0"/>
              <a:t> = default(E);</a:t>
            </a:r>
            <a:endParaRPr lang="ru-RU" b="1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. . . 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Статические члены обобщенных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Статические члены обобщенного класса разделяются только одним экземпляром </a:t>
            </a:r>
            <a:r>
              <a:rPr lang="ru-RU" dirty="0" smtClean="0"/>
              <a:t>класса.</a:t>
            </a:r>
          </a:p>
          <a:p>
            <a:endParaRPr lang="ru-RU" dirty="0"/>
          </a:p>
          <a:p>
            <a:r>
              <a:rPr lang="ru-RU" u="sng" dirty="0" smtClean="0"/>
              <a:t>Пример 15_4</a:t>
            </a:r>
            <a:endParaRPr lang="en-US" u="sng" dirty="0"/>
          </a:p>
          <a:p>
            <a:endParaRPr lang="en-US" dirty="0" smtClean="0"/>
          </a:p>
          <a:p>
            <a:r>
              <a:rPr lang="ru-RU" dirty="0" smtClean="0"/>
              <a:t>Т.О. для </a:t>
            </a:r>
            <a:r>
              <a:rPr lang="en-US" dirty="0"/>
              <a:t>Group&lt;Student&gt; group1 </a:t>
            </a:r>
            <a:r>
              <a:rPr lang="ru-RU" dirty="0" smtClean="0"/>
              <a:t> будет создана своя статическая переменная, а для </a:t>
            </a:r>
            <a:r>
              <a:rPr lang="en-US" dirty="0"/>
              <a:t>Group&lt;Person&gt; group2 </a:t>
            </a:r>
            <a:r>
              <a:rPr lang="ru-RU" dirty="0" smtClean="0"/>
              <a:t> - своя.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Обобщенные </a:t>
            </a:r>
            <a:r>
              <a:rPr lang="ru-RU" b="1" dirty="0" smtClean="0"/>
              <a:t>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Построение обобщенных методов представляет собой более развитую версию традиционной перегрузки методов. </a:t>
            </a:r>
            <a:r>
              <a:rPr lang="ru-RU" b="1" dirty="0"/>
              <a:t>Перегрузка</a:t>
            </a:r>
            <a:r>
              <a:rPr lang="ru-RU" dirty="0"/>
              <a:t> — это определение нескольких версий одного метода, отличающихся друг от друга количеством или типами параметров.</a:t>
            </a:r>
          </a:p>
          <a:p>
            <a:endParaRPr lang="ru-RU" dirty="0" smtClean="0"/>
          </a:p>
          <a:p>
            <a:r>
              <a:rPr lang="ru-RU" dirty="0" smtClean="0"/>
              <a:t>Пример 15_5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классы, интерфейсы могут быть </a:t>
            </a:r>
            <a:r>
              <a:rPr lang="ru-RU" dirty="0" smtClean="0"/>
              <a:t>обобщенными.</a:t>
            </a:r>
          </a:p>
          <a:p>
            <a:endParaRPr lang="ru-RU" dirty="0"/>
          </a:p>
          <a:p>
            <a:r>
              <a:rPr lang="ru-RU" u="sng" dirty="0" smtClean="0"/>
              <a:t>Пример </a:t>
            </a:r>
            <a:r>
              <a:rPr lang="en-US" u="sng" dirty="0" smtClean="0"/>
              <a:t>Generic_2</a:t>
            </a:r>
            <a:r>
              <a:rPr lang="ru-RU" u="sng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/>
              <a:t>Ковариантность</a:t>
            </a:r>
            <a:r>
              <a:rPr lang="ru-RU" sz="4000" b="1" dirty="0"/>
              <a:t> и </a:t>
            </a:r>
            <a:r>
              <a:rPr lang="ru-RU" sz="4000" b="1" dirty="0" err="1"/>
              <a:t>контравариантность</a:t>
            </a:r>
            <a:r>
              <a:rPr lang="ru-RU" sz="4000" b="1" dirty="0"/>
              <a:t> обобщенных </a:t>
            </a:r>
            <a:r>
              <a:rPr lang="ru-RU" sz="4000" b="1" dirty="0" smtClean="0"/>
              <a:t>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Понятия </a:t>
            </a:r>
            <a:r>
              <a:rPr lang="ru-RU" dirty="0" err="1"/>
              <a:t>ковариантности</a:t>
            </a:r>
            <a:r>
              <a:rPr lang="ru-RU" dirty="0"/>
              <a:t> и </a:t>
            </a:r>
            <a:r>
              <a:rPr lang="ru-RU" dirty="0" err="1"/>
              <a:t>контравариантности</a:t>
            </a:r>
            <a:r>
              <a:rPr lang="ru-RU" dirty="0"/>
              <a:t> связаны с возможностью использовать в приложении вместо некоторого типа другой тип, который находится ниже или выше в иерархии наследования.</a:t>
            </a:r>
          </a:p>
          <a:p>
            <a:r>
              <a:rPr lang="ru-RU" dirty="0"/>
              <a:t>Имеется три возможных варианта поведения:</a:t>
            </a:r>
          </a:p>
          <a:p>
            <a:pPr lvl="1"/>
            <a:r>
              <a:rPr lang="ru-RU" b="1" dirty="0" err="1"/>
              <a:t>Ковариантность</a:t>
            </a:r>
            <a:r>
              <a:rPr lang="ru-RU" dirty="0"/>
              <a:t>: позволяет использовать более конкретный тип, чем заданный </a:t>
            </a:r>
            <a:r>
              <a:rPr lang="ru-RU" dirty="0" smtClean="0"/>
              <a:t>изначально</a:t>
            </a:r>
            <a:r>
              <a:rPr lang="en-US" dirty="0" smtClean="0"/>
              <a:t> (</a:t>
            </a:r>
            <a:r>
              <a:rPr lang="ru-RU" dirty="0" smtClean="0"/>
              <a:t>частный вместо общего)</a:t>
            </a:r>
            <a:endParaRPr lang="ru-RU" dirty="0"/>
          </a:p>
          <a:p>
            <a:pPr lvl="1"/>
            <a:r>
              <a:rPr lang="ru-RU" b="1" dirty="0" err="1"/>
              <a:t>Контравариантность</a:t>
            </a:r>
            <a:r>
              <a:rPr lang="ru-RU" dirty="0"/>
              <a:t>: позволяет использовать более универсальный тип, чем заданный </a:t>
            </a:r>
            <a:r>
              <a:rPr lang="ru-RU" dirty="0" smtClean="0"/>
              <a:t>изначально (общий вместо частного)</a:t>
            </a:r>
            <a:endParaRPr lang="ru-RU" dirty="0"/>
          </a:p>
          <a:p>
            <a:pPr lvl="1"/>
            <a:r>
              <a:rPr lang="ru-RU" b="1" dirty="0"/>
              <a:t>Инвариантность</a:t>
            </a:r>
            <a:r>
              <a:rPr lang="ru-RU" dirty="0"/>
              <a:t>: позволяет использовать только заданный </a:t>
            </a:r>
            <a:r>
              <a:rPr lang="ru-RU" dirty="0" smtClean="0"/>
              <a:t>тип.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 smtClean="0"/>
              <a:t>Ковариантность</a:t>
            </a:r>
            <a:r>
              <a:rPr lang="ru-RU" sz="4000" b="1" dirty="0" smtClean="0"/>
              <a:t> и </a:t>
            </a:r>
            <a:r>
              <a:rPr lang="ru-RU" sz="4000" b="1" dirty="0" err="1" smtClean="0"/>
              <a:t>контравариантность</a:t>
            </a:r>
            <a:r>
              <a:rPr lang="ru-RU" sz="4000" b="1" dirty="0" smtClean="0"/>
              <a:t> </a:t>
            </a:r>
            <a:r>
              <a:rPr lang="ru-RU" b="1" dirty="0" smtClean="0"/>
              <a:t>обобщенных интерфейсов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 умолчанию все</a:t>
            </a:r>
            <a:r>
              <a:rPr lang="ru-RU" b="1" dirty="0" smtClean="0"/>
              <a:t> обобщенные </a:t>
            </a:r>
            <a:r>
              <a:rPr lang="ru-RU" dirty="0" smtClean="0"/>
              <a:t>интерфейсы являются </a:t>
            </a:r>
            <a:r>
              <a:rPr lang="ru-RU" b="1" dirty="0" smtClean="0"/>
              <a:t>инвариантными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Обобщенные </a:t>
            </a:r>
            <a:r>
              <a:rPr lang="ru-RU" dirty="0"/>
              <a:t>интерфейсы могут быть </a:t>
            </a:r>
            <a:r>
              <a:rPr lang="ru-RU" b="1" dirty="0"/>
              <a:t>ковариантными</a:t>
            </a:r>
            <a:r>
              <a:rPr lang="ru-RU" dirty="0"/>
              <a:t>, если к универсальному параметру применяется ключевое слово </a:t>
            </a:r>
            <a:r>
              <a:rPr lang="ru-RU" b="1" dirty="0" err="1"/>
              <a:t>out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 smtClean="0"/>
              <a:t>Универсальный </a:t>
            </a:r>
            <a:r>
              <a:rPr lang="ru-RU" dirty="0"/>
              <a:t>параметр может использоваться только в качестве </a:t>
            </a:r>
            <a:r>
              <a:rPr lang="ru-RU" b="1" dirty="0"/>
              <a:t>типа значения</a:t>
            </a:r>
            <a:r>
              <a:rPr lang="ru-RU" dirty="0"/>
              <a:t>, </a:t>
            </a:r>
            <a:r>
              <a:rPr lang="ru-RU" b="1" dirty="0"/>
              <a:t>возвращаемого</a:t>
            </a:r>
            <a:r>
              <a:rPr lang="ru-RU" dirty="0"/>
              <a:t> методами </a:t>
            </a:r>
            <a:r>
              <a:rPr lang="ru-RU" dirty="0" smtClean="0"/>
              <a:t>интерфейса</a:t>
            </a:r>
            <a:r>
              <a:rPr lang="en-US" dirty="0" smtClean="0"/>
              <a:t>,</a:t>
            </a:r>
            <a:r>
              <a:rPr lang="ru-RU" dirty="0" smtClean="0"/>
              <a:t> но </a:t>
            </a:r>
            <a:r>
              <a:rPr lang="ru-RU" dirty="0"/>
              <a:t>не может использоваться в качестве типа аргументов метода или ограничения методов интерфейса.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056784" cy="437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316288" cy="54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class Account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void </a:t>
            </a:r>
            <a:r>
              <a:rPr lang="en-US" dirty="0" err="1"/>
              <a:t>DoTransfer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sum = </a:t>
            </a:r>
            <a:r>
              <a:rPr lang="en-US" dirty="0" err="1"/>
              <a:t>rnd.Next</a:t>
            </a:r>
            <a:r>
              <a:rPr lang="en-US" dirty="0"/>
              <a:t>(10, 120);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("Клиент положил на счет {0} долларов", </a:t>
            </a:r>
            <a:r>
              <a:rPr lang="ru-RU" dirty="0" err="1"/>
              <a:t>sum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en-US" dirty="0"/>
              <a:t>    class </a:t>
            </a:r>
            <a:r>
              <a:rPr lang="en-US" dirty="0" err="1"/>
              <a:t>DepositAccount</a:t>
            </a:r>
            <a:r>
              <a:rPr lang="en-US" dirty="0"/>
              <a:t> : Account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ru-RU" sz="2200" dirty="0" smtClean="0"/>
              <a:t>/*</a:t>
            </a:r>
            <a:r>
              <a:rPr lang="ru-RU" sz="2400" dirty="0"/>
              <a:t> данный интерфейс будет </a:t>
            </a:r>
            <a:r>
              <a:rPr lang="ru-RU" sz="2400" dirty="0" smtClean="0"/>
              <a:t>ковариантным (частный вместо общего)*/</a:t>
            </a:r>
            <a:endParaRPr lang="ru-RU" sz="2200" dirty="0" smtClean="0"/>
          </a:p>
          <a:p>
            <a:pPr>
              <a:buNone/>
            </a:pPr>
            <a:r>
              <a:rPr lang="en-US" sz="2200" dirty="0" smtClean="0"/>
              <a:t>interface </a:t>
            </a:r>
            <a:r>
              <a:rPr lang="en-US" sz="2200" dirty="0" err="1" smtClean="0"/>
              <a:t>IBank</a:t>
            </a:r>
            <a:r>
              <a:rPr lang="en-US" sz="2200" dirty="0" smtClean="0"/>
              <a:t>&lt;</a:t>
            </a:r>
            <a:r>
              <a:rPr lang="en-US" sz="2200" dirty="0" smtClean="0">
                <a:solidFill>
                  <a:srgbClr val="FF0000"/>
                </a:solidFill>
              </a:rPr>
              <a:t>out</a:t>
            </a:r>
            <a:r>
              <a:rPr lang="en-US" sz="2200" dirty="0" smtClean="0"/>
              <a:t> T&gt; where T : Account</a:t>
            </a:r>
          </a:p>
          <a:p>
            <a:pPr>
              <a:buNone/>
            </a:pPr>
            <a:r>
              <a:rPr lang="ru-RU" sz="2200" dirty="0" smtClean="0"/>
              <a:t>    {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FF000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en-US" sz="2200" dirty="0" err="1" smtClean="0"/>
              <a:t>DoOperation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ru-RU" sz="2200" dirty="0" smtClean="0"/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class Bank :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DepositAccount</a:t>
            </a:r>
            <a:r>
              <a:rPr lang="en-US" dirty="0" smtClean="0"/>
              <a:t> </a:t>
            </a:r>
            <a:r>
              <a:rPr lang="en-US" dirty="0" err="1" smtClean="0"/>
              <a:t>DoOperation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DepositAccount</a:t>
            </a:r>
            <a:r>
              <a:rPr lang="en-US" dirty="0" smtClean="0"/>
              <a:t> acc = new </a:t>
            </a:r>
            <a:r>
              <a:rPr lang="en-US" dirty="0" err="1" smtClean="0"/>
              <a:t>DepositAccount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acc.DoTransfer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return acc;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Обобщенные классы </a:t>
            </a:r>
            <a:r>
              <a:rPr lang="ru-RU" dirty="0" smtClean="0"/>
              <a:t>(классы-прототипы) - классы, имеющие в качестве параметров типы данных.</a:t>
            </a:r>
          </a:p>
          <a:p>
            <a:r>
              <a:rPr lang="ru-RU" dirty="0" smtClean="0"/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/>
              <a:t>&gt; </a:t>
            </a:r>
            <a:r>
              <a:rPr lang="en-US" dirty="0" err="1"/>
              <a:t>depositBank</a:t>
            </a:r>
            <a:r>
              <a:rPr lang="en-US" dirty="0"/>
              <a:t> = new Bank();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depositBank.DoOperation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smtClean="0"/>
              <a:t>/*можем </a:t>
            </a:r>
            <a:r>
              <a:rPr lang="ru-RU" dirty="0"/>
              <a:t>присвоить более общему типу </a:t>
            </a:r>
            <a:r>
              <a:rPr lang="ru-RU" dirty="0" err="1"/>
              <a:t>IBank</a:t>
            </a:r>
            <a:r>
              <a:rPr lang="ru-RU" dirty="0"/>
              <a:t>&lt;</a:t>
            </a:r>
            <a:r>
              <a:rPr lang="ru-RU" dirty="0" err="1"/>
              <a:t>Account</a:t>
            </a:r>
            <a:r>
              <a:rPr lang="ru-RU" dirty="0"/>
              <a:t>&gt; объект более конкретного типа </a:t>
            </a:r>
            <a:r>
              <a:rPr lang="ru-RU" dirty="0" err="1">
                <a:solidFill>
                  <a:srgbClr val="FF0000"/>
                </a:solidFill>
              </a:rPr>
              <a:t>IBank</a:t>
            </a:r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DepositAccount</a:t>
            </a:r>
            <a:r>
              <a:rPr lang="ru-RU" dirty="0" smtClean="0">
                <a:solidFill>
                  <a:srgbClr val="FF0000"/>
                </a:solidFill>
              </a:rPr>
              <a:t>&gt;*/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IBank</a:t>
            </a:r>
            <a:r>
              <a:rPr lang="en-US" dirty="0">
                <a:solidFill>
                  <a:srgbClr val="FF0000"/>
                </a:solidFill>
              </a:rPr>
              <a:t>&lt;Account&gt; </a:t>
            </a:r>
            <a:r>
              <a:rPr lang="en-US" dirty="0" err="1">
                <a:solidFill>
                  <a:srgbClr val="FF0000"/>
                </a:solidFill>
              </a:rPr>
              <a:t>ordinaryBank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depositBank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ordinaryBank.DoOperation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err="1" smtClean="0"/>
              <a:t>Ковариантность</a:t>
            </a:r>
            <a:r>
              <a:rPr lang="ru-RU" sz="3600" b="1" dirty="0" smtClean="0"/>
              <a:t> и </a:t>
            </a:r>
            <a:r>
              <a:rPr lang="ru-RU" sz="3600" b="1" dirty="0" err="1" smtClean="0"/>
              <a:t>контравариантность</a:t>
            </a:r>
            <a:r>
              <a:rPr lang="ru-RU" sz="3600" b="1" dirty="0" smtClean="0"/>
              <a:t> обобщенных интерфейсов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Для создания контравариантного интерфейса надо использовать ключевое слово </a:t>
            </a:r>
            <a:r>
              <a:rPr lang="ru-RU" sz="3800" b="1" dirty="0" err="1"/>
              <a:t>in</a:t>
            </a:r>
            <a:r>
              <a:rPr lang="ru-RU" sz="3800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316288" cy="5328592"/>
          </a:xfrm>
        </p:spPr>
        <p:txBody>
          <a:bodyPr>
            <a:noAutofit/>
          </a:bodyPr>
          <a:lstStyle/>
          <a:p>
            <a:r>
              <a:rPr lang="ru-RU" sz="2000" b="1" u="sng" dirty="0" smtClean="0"/>
              <a:t>Пример</a:t>
            </a:r>
          </a:p>
          <a:p>
            <a:pPr>
              <a:buNone/>
            </a:pPr>
            <a:r>
              <a:rPr lang="en-US" sz="2000" dirty="0" smtClean="0"/>
              <a:t> interface </a:t>
            </a:r>
            <a:r>
              <a:rPr lang="en-US" sz="2000" dirty="0" err="1" smtClean="0"/>
              <a:t>IBank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/>
              <a:t> T&gt; where T : Account</a:t>
            </a:r>
          </a:p>
          <a:p>
            <a:pPr>
              <a:buNone/>
            </a:pPr>
            <a:r>
              <a:rPr lang="ru-RU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void </a:t>
            </a:r>
            <a:r>
              <a:rPr lang="en-US" sz="2000" dirty="0" err="1" smtClean="0"/>
              <a:t>DoOperation</a:t>
            </a:r>
            <a:r>
              <a:rPr lang="en-US" sz="2000" dirty="0" smtClean="0"/>
              <a:t>(T account);</a:t>
            </a:r>
          </a:p>
          <a:p>
            <a:pPr>
              <a:buNone/>
            </a:pPr>
            <a:r>
              <a:rPr lang="ru-RU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 class Bank&lt;T&gt; : </a:t>
            </a:r>
            <a:r>
              <a:rPr lang="en-US" sz="2000" dirty="0" err="1" smtClean="0"/>
              <a:t>IBank</a:t>
            </a:r>
            <a:r>
              <a:rPr lang="en-US" sz="2000" dirty="0" smtClean="0"/>
              <a:t>&lt;T&gt; where T : Account</a:t>
            </a:r>
          </a:p>
          <a:p>
            <a:pPr>
              <a:buNone/>
            </a:pPr>
            <a:r>
              <a:rPr lang="ru-RU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public void </a:t>
            </a:r>
            <a:r>
              <a:rPr lang="en-US" sz="2000" dirty="0" err="1" smtClean="0"/>
              <a:t>DoOperation</a:t>
            </a:r>
            <a:r>
              <a:rPr lang="ru-RU" sz="2000" dirty="0" smtClean="0"/>
              <a:t> </a:t>
            </a:r>
            <a:r>
              <a:rPr lang="en-US" sz="2000" dirty="0" smtClean="0"/>
              <a:t>(T account)</a:t>
            </a:r>
          </a:p>
          <a:p>
            <a:pPr>
              <a:buNone/>
            </a:pPr>
            <a:r>
              <a:rPr lang="ru-RU" sz="2000" dirty="0" smtClean="0"/>
              <a:t>            {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account.DoTransfer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ru-RU" sz="2000" dirty="0" smtClean="0"/>
              <a:t>            }</a:t>
            </a:r>
          </a:p>
          <a:p>
            <a:pPr>
              <a:buNone/>
            </a:pPr>
            <a:r>
              <a:rPr lang="ru-RU" sz="2000" dirty="0" smtClean="0"/>
              <a:t>        }</a:t>
            </a:r>
            <a:endParaRPr lang="ru-RU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Account </a:t>
            </a:r>
            <a:r>
              <a:rPr lang="en-US" dirty="0" err="1"/>
              <a:t>account</a:t>
            </a:r>
            <a:r>
              <a:rPr lang="en-US" dirty="0"/>
              <a:t> = new Account();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IBank</a:t>
            </a:r>
            <a:r>
              <a:rPr lang="en-US" dirty="0"/>
              <a:t>&lt;Account&gt; </a:t>
            </a:r>
            <a:r>
              <a:rPr lang="en-US" dirty="0" err="1"/>
              <a:t>ordinaryBank</a:t>
            </a:r>
            <a:r>
              <a:rPr lang="en-US" dirty="0"/>
              <a:t> = new Bank&lt;Account&gt;();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ordinaryBank.DoOperation</a:t>
            </a:r>
            <a:r>
              <a:rPr lang="en-US" dirty="0"/>
              <a:t>(account);</a:t>
            </a:r>
          </a:p>
          <a:p>
            <a:pPr>
              <a:buNone/>
            </a:pPr>
            <a:r>
              <a:rPr lang="ru-RU" dirty="0"/>
              <a:t>           </a:t>
            </a:r>
            <a:r>
              <a:rPr lang="en-US" dirty="0" smtClean="0"/>
              <a:t> </a:t>
            </a:r>
            <a:r>
              <a:rPr lang="en-US" dirty="0" err="1"/>
              <a:t>DepositAccount</a:t>
            </a:r>
            <a:r>
              <a:rPr lang="en-US" dirty="0"/>
              <a:t> </a:t>
            </a:r>
            <a:r>
              <a:rPr lang="en-US" dirty="0" err="1"/>
              <a:t>depositAcc</a:t>
            </a:r>
            <a:r>
              <a:rPr lang="en-US" dirty="0"/>
              <a:t> = new </a:t>
            </a:r>
            <a:r>
              <a:rPr lang="en-US" dirty="0" err="1"/>
              <a:t>DepositAccount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   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/*можем </a:t>
            </a:r>
            <a:r>
              <a:rPr lang="ru-RU" dirty="0"/>
              <a:t>объект </a:t>
            </a:r>
            <a:r>
              <a:rPr lang="en-US" dirty="0"/>
              <a:t>Bank&lt;Account&gt; </a:t>
            </a:r>
            <a:r>
              <a:rPr lang="ru-RU" dirty="0"/>
              <a:t>привести к типу </a:t>
            </a:r>
            <a:r>
              <a:rPr lang="en-US" dirty="0" err="1" smtClean="0"/>
              <a:t>IBank</a:t>
            </a:r>
            <a:r>
              <a:rPr lang="en-US" dirty="0" smtClean="0"/>
              <a:t>&lt;</a:t>
            </a:r>
            <a:r>
              <a:rPr lang="en-US" dirty="0" err="1" smtClean="0"/>
              <a:t>DepositAccount</a:t>
            </a:r>
            <a:r>
              <a:rPr lang="en-US" dirty="0" smtClean="0"/>
              <a:t>&gt;</a:t>
            </a:r>
            <a:r>
              <a:rPr lang="ru-RU" dirty="0" smtClean="0"/>
              <a:t>, т.е </a:t>
            </a:r>
            <a:r>
              <a:rPr lang="ru-RU" dirty="0"/>
              <a:t>объект интерфейса с более универсальным типом приводится к объекту интерфейса с более конкретным типом</a:t>
            </a:r>
            <a:r>
              <a:rPr lang="ru-RU" dirty="0" smtClean="0"/>
              <a:t> */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IBank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DepositAccount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depositBank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ordinaryBank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depositBank.DoOperation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depositAcc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ru-RU" dirty="0"/>
              <a:t>       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форма объявления класса-прототипа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b="1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dirty="0" err="1" smtClean="0"/>
              <a:t>список_параметров_типа</a:t>
            </a:r>
            <a:r>
              <a:rPr lang="ru-RU" dirty="0" smtClean="0"/>
              <a:t>&gt;  {...}</a:t>
            </a:r>
          </a:p>
          <a:p>
            <a:r>
              <a:rPr lang="ru-RU" dirty="0" smtClean="0"/>
              <a:t>Ссылка на обобщенный класс:</a:t>
            </a:r>
          </a:p>
          <a:p>
            <a:pPr>
              <a:buFontTx/>
              <a:buNone/>
            </a:pP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dirty="0" err="1" smtClean="0"/>
              <a:t>список_аргументов_типа</a:t>
            </a:r>
            <a:r>
              <a:rPr lang="ru-RU" dirty="0" smtClean="0"/>
              <a:t>&gt; </a:t>
            </a:r>
            <a:r>
              <a:rPr lang="ru-RU" dirty="0" err="1" smtClean="0"/>
              <a:t>имя_переменной</a:t>
            </a:r>
            <a:r>
              <a:rPr lang="ru-RU" dirty="0" smtClean="0"/>
              <a:t> </a:t>
            </a:r>
            <a:r>
              <a:rPr lang="ru-RU" dirty="0" err="1" smtClean="0"/>
              <a:t>=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dirty="0" err="1" smtClean="0"/>
              <a:t>имя_класса</a:t>
            </a:r>
            <a:r>
              <a:rPr lang="ru-RU" dirty="0" smtClean="0"/>
              <a:t> &lt;</a:t>
            </a:r>
            <a:r>
              <a:rPr lang="ru-RU" dirty="0" err="1" smtClean="0"/>
              <a:t>список_параметров_типа</a:t>
            </a:r>
            <a:r>
              <a:rPr lang="ru-RU" dirty="0" smtClean="0"/>
              <a:t>&gt; (</a:t>
            </a:r>
            <a:r>
              <a:rPr lang="ru-RU" dirty="0" err="1" smtClean="0"/>
              <a:t>список_аргументов_конструктора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типы данных</a:t>
            </a:r>
            <a:endParaRPr lang="ru-RU" dirty="0"/>
          </a:p>
        </p:txBody>
      </p:sp>
      <p:sp>
        <p:nvSpPr>
          <p:cNvPr id="65538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Vector </a:t>
            </a:r>
            <a:r>
              <a:rPr lang="en-US" dirty="0" smtClean="0">
                <a:solidFill>
                  <a:srgbClr val="FF0000"/>
                </a:solidFill>
              </a:rPr>
              <a:t>&lt;T&gt;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[]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>
              <a:buNone/>
            </a:pPr>
            <a:r>
              <a:rPr lang="en-US" dirty="0" smtClean="0"/>
              <a:t>	. . . 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Vector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object 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>
              <a:buNone/>
            </a:pPr>
            <a:r>
              <a:rPr lang="en-US" dirty="0"/>
              <a:t>	. . . 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0113" y="836613"/>
            <a:ext cx="6480175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>
            <a:off x="4140200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84438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724525" y="836613"/>
            <a:ext cx="0" cy="122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71550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08400" y="3284538"/>
            <a:ext cx="2159000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72225" y="3284538"/>
            <a:ext cx="2160588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547813" y="1844675"/>
            <a:ext cx="144462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>
            <a:off x="3635375" y="1700213"/>
            <a:ext cx="11525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003800" y="1700213"/>
            <a:ext cx="2016125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2" name="TextBox 18"/>
          <p:cNvSpPr txBox="1">
            <a:spLocks noChangeArrowheads="1"/>
          </p:cNvSpPr>
          <p:nvPr/>
        </p:nvSpPr>
        <p:spPr bwMode="auto">
          <a:xfrm>
            <a:off x="6156325" y="1268413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. . . . . . . </a:t>
            </a:r>
          </a:p>
        </p:txBody>
      </p:sp>
      <p:sp>
        <p:nvSpPr>
          <p:cNvPr id="66573" name="TextBox 19"/>
          <p:cNvSpPr txBox="1">
            <a:spLocks noChangeArrowheads="1"/>
          </p:cNvSpPr>
          <p:nvPr/>
        </p:nvSpPr>
        <p:spPr bwMode="auto">
          <a:xfrm>
            <a:off x="1258888" y="1268413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4" name="TextBox 20"/>
          <p:cNvSpPr txBox="1">
            <a:spLocks noChangeArrowheads="1"/>
          </p:cNvSpPr>
          <p:nvPr/>
        </p:nvSpPr>
        <p:spPr bwMode="auto">
          <a:xfrm>
            <a:off x="2843213" y="1196975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5" name="TextBox 21"/>
          <p:cNvSpPr txBox="1">
            <a:spLocks noChangeArrowheads="1"/>
          </p:cNvSpPr>
          <p:nvPr/>
        </p:nvSpPr>
        <p:spPr bwMode="auto">
          <a:xfrm>
            <a:off x="4572000" y="12684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</a:t>
            </a:r>
            <a:endParaRPr lang="ru-RU"/>
          </a:p>
        </p:txBody>
      </p:sp>
      <p:sp>
        <p:nvSpPr>
          <p:cNvPr id="66576" name="TextBox 22"/>
          <p:cNvSpPr txBox="1">
            <a:spLocks noChangeArrowheads="1"/>
          </p:cNvSpPr>
          <p:nvPr/>
        </p:nvSpPr>
        <p:spPr bwMode="auto">
          <a:xfrm>
            <a:off x="1403350" y="378936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</a:t>
            </a:r>
            <a:endParaRPr lang="ru-RU"/>
          </a:p>
        </p:txBody>
      </p:sp>
      <p:sp>
        <p:nvSpPr>
          <p:cNvPr id="66577" name="TextBox 23"/>
          <p:cNvSpPr txBox="1">
            <a:spLocks noChangeArrowheads="1"/>
          </p:cNvSpPr>
          <p:nvPr/>
        </p:nvSpPr>
        <p:spPr bwMode="auto">
          <a:xfrm>
            <a:off x="3995738" y="3789363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string</a:t>
            </a:r>
            <a:endParaRPr lang="ru-RU"/>
          </a:p>
        </p:txBody>
      </p:sp>
      <p:sp>
        <p:nvSpPr>
          <p:cNvPr id="66578" name="TextBox 24"/>
          <p:cNvSpPr txBox="1">
            <a:spLocks noChangeArrowheads="1"/>
          </p:cNvSpPr>
          <p:nvPr/>
        </p:nvSpPr>
        <p:spPr bwMode="auto">
          <a:xfrm>
            <a:off x="6804025" y="3860800"/>
            <a:ext cx="1296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Person</a:t>
            </a:r>
            <a:endParaRPr lang="ru-RU"/>
          </a:p>
        </p:txBody>
      </p:sp>
      <p:sp>
        <p:nvSpPr>
          <p:cNvPr id="66579" name="TextBox 25"/>
          <p:cNvSpPr txBox="1">
            <a:spLocks noChangeArrowheads="1"/>
          </p:cNvSpPr>
          <p:nvPr/>
        </p:nvSpPr>
        <p:spPr bwMode="auto">
          <a:xfrm>
            <a:off x="611188" y="4941888"/>
            <a:ext cx="79216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 smtClean="0"/>
              <a:t>ПРОБЛЕМЫ: </a:t>
            </a:r>
          </a:p>
          <a:p>
            <a:pPr marL="342900" indent="-342900"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преобразования </a:t>
            </a:r>
            <a:r>
              <a:rPr lang="en-US" dirty="0"/>
              <a:t>object </a:t>
            </a:r>
            <a:r>
              <a:rPr lang="ru-RU" dirty="0"/>
              <a:t>в конкретный тип данных требуется преобразование типов. Это может являться источником ошибок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Упаковка и распаковка.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r>
              <a:rPr lang="ru-RU" u="sng" dirty="0" smtClean="0"/>
              <a:t>Пример: </a:t>
            </a:r>
            <a:r>
              <a:rPr lang="en-US" u="sng" dirty="0" smtClean="0"/>
              <a:t>Generic_14</a:t>
            </a:r>
            <a:endParaRPr lang="ru-RU" u="sng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Рекомендации по именованию обобщенных типов: </a:t>
            </a:r>
          </a:p>
        </p:txBody>
      </p:sp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ru-RU" sz="2400" dirty="0" smtClean="0"/>
              <a:t>Имена обобщенных типов должны начинаться с буквы Т.</a:t>
            </a:r>
          </a:p>
          <a:p>
            <a:r>
              <a:rPr lang="ru-RU" sz="2400" dirty="0" smtClean="0"/>
              <a:t>Если обобщенный тип может быть заменен любым классом, т.к. нет никаких специальных требований, и используется только один обобщенный тип, Т — вполне подходящее имя для обобщенного типа:</a:t>
            </a:r>
          </a:p>
          <a:p>
            <a:pPr lvl="1">
              <a:buFontTx/>
              <a:buNone/>
            </a:pP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class</a:t>
            </a:r>
            <a:r>
              <a:rPr lang="ru-RU" sz="2400" b="1" dirty="0" smtClean="0"/>
              <a:t> </a:t>
            </a:r>
            <a:r>
              <a:rPr lang="en-US" sz="2400" b="1" dirty="0" smtClean="0"/>
              <a:t>Vector </a:t>
            </a:r>
            <a:r>
              <a:rPr lang="ru-RU" sz="2400" b="1" dirty="0" smtClean="0"/>
              <a:t>&lt;T&gt; { }</a:t>
            </a:r>
          </a:p>
          <a:p>
            <a:pPr lvl="1">
              <a:buFontTx/>
              <a:buNone/>
            </a:pP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class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List</a:t>
            </a:r>
            <a:r>
              <a:rPr lang="ru-RU" sz="2400" b="1" dirty="0" smtClean="0"/>
              <a:t>&lt;T&gt; { }</a:t>
            </a:r>
          </a:p>
          <a:p>
            <a:r>
              <a:rPr lang="ru-RU" sz="2400" dirty="0" smtClean="0"/>
              <a:t>Если к обобщенному типу предъявляются специальные требования, либо же используется два или более обобщенных типа в качестве параметров, то следует применять осмысленные имена типов:</a:t>
            </a:r>
          </a:p>
          <a:p>
            <a:pPr lvl="1">
              <a:buFontTx/>
              <a:buNone/>
            </a:pPr>
            <a:r>
              <a:rPr lang="en-US" sz="2400" b="1" dirty="0" smtClean="0"/>
              <a:t>public class </a:t>
            </a:r>
            <a:r>
              <a:rPr lang="en-US" sz="2400" b="1" dirty="0" err="1" smtClean="0"/>
              <a:t>SortedList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TKey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TValue</a:t>
            </a:r>
            <a:r>
              <a:rPr lang="en-US" sz="2400" b="1" dirty="0" smtClean="0"/>
              <a:t>&gt; { }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Ограниченные типы</a:t>
            </a:r>
          </a:p>
        </p:txBody>
      </p:sp>
      <p:sp>
        <p:nvSpPr>
          <p:cNvPr id="737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Указывая параметр типа, можно наложить определенное ограничение на этот параметр с помощью </a:t>
            </a:r>
            <a:r>
              <a:rPr lang="ru-RU" b="1" smtClean="0"/>
              <a:t>оператора where</a:t>
            </a:r>
            <a:r>
              <a:rPr lang="ru-RU" smtClean="0"/>
              <a:t> при указании параметра типа:</a:t>
            </a:r>
          </a:p>
          <a:p>
            <a:pPr lvl="1">
              <a:buFontTx/>
              <a:buNone/>
            </a:pPr>
            <a:r>
              <a:rPr lang="ru-RU" b="1" smtClean="0"/>
              <a:t>class</a:t>
            </a:r>
            <a:r>
              <a:rPr lang="ru-RU" smtClean="0"/>
              <a:t> имя_класса &lt;параметр_типа&gt; </a:t>
            </a:r>
            <a:r>
              <a:rPr lang="ru-RU" b="1" smtClean="0"/>
              <a:t>where</a:t>
            </a:r>
            <a:r>
              <a:rPr lang="ru-RU" smtClean="0"/>
              <a:t> параметр_типа : ограничения {...}</a:t>
            </a:r>
          </a:p>
          <a:p>
            <a:r>
              <a:rPr lang="ru-RU" smtClean="0"/>
              <a:t>где ограничения указываются списком через запятую.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ru-RU" b="1" dirty="0"/>
              <a:t>Ограничение на базовый </a:t>
            </a:r>
            <a:r>
              <a:rPr lang="ru-RU" b="1" dirty="0" smtClean="0"/>
              <a:t>класс: </a:t>
            </a:r>
            <a:r>
              <a:rPr lang="ru-RU" dirty="0" smtClean="0"/>
              <a:t>наличие </a:t>
            </a:r>
            <a:r>
              <a:rPr lang="ru-RU" dirty="0"/>
              <a:t>определенного базового класса в аргументе </a:t>
            </a:r>
            <a:r>
              <a:rPr lang="ru-RU" dirty="0" smtClean="0"/>
              <a:t>типа(указывается имя </a:t>
            </a:r>
            <a:r>
              <a:rPr lang="ru-RU" dirty="0"/>
              <a:t>требуемого базового </a:t>
            </a:r>
            <a:r>
              <a:rPr lang="ru-RU" dirty="0" smtClean="0"/>
              <a:t>класса). 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на </a:t>
            </a:r>
            <a:r>
              <a:rPr lang="ru-RU" b="1" dirty="0" smtClean="0"/>
              <a:t>интерфейс: </a:t>
            </a:r>
            <a:r>
              <a:rPr lang="ru-RU" dirty="0" smtClean="0"/>
              <a:t>реализация </a:t>
            </a:r>
            <a:r>
              <a:rPr lang="ru-RU" dirty="0"/>
              <a:t>одного или нескольких интерфейсов аргументом </a:t>
            </a:r>
            <a:r>
              <a:rPr lang="ru-RU" dirty="0" smtClean="0"/>
              <a:t>типа (указывается имя </a:t>
            </a:r>
            <a:r>
              <a:rPr lang="ru-RU" dirty="0"/>
              <a:t>требуемого </a:t>
            </a:r>
            <a:r>
              <a:rPr lang="ru-RU" dirty="0" smtClean="0"/>
              <a:t>интерфейса).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на </a:t>
            </a:r>
            <a:r>
              <a:rPr lang="ru-RU" b="1" dirty="0" smtClean="0"/>
              <a:t>конструктор: </a:t>
            </a:r>
            <a:r>
              <a:rPr lang="ru-RU" dirty="0" smtClean="0"/>
              <a:t>нужен </a:t>
            </a:r>
            <a:r>
              <a:rPr lang="ru-RU" dirty="0"/>
              <a:t>конструктор без параметров в </a:t>
            </a:r>
            <a:r>
              <a:rPr lang="ru-RU" b="1" dirty="0"/>
              <a:t>аргументе </a:t>
            </a:r>
            <a:r>
              <a:rPr lang="ru-RU" b="1" dirty="0" smtClean="0"/>
              <a:t>типа </a:t>
            </a:r>
            <a:r>
              <a:rPr lang="ru-RU" dirty="0" smtClean="0"/>
              <a:t>(оператор </a:t>
            </a:r>
            <a:r>
              <a:rPr lang="ru-RU" dirty="0" err="1"/>
              <a:t>new</a:t>
            </a:r>
            <a:r>
              <a:rPr lang="ru-RU" dirty="0" smtClean="0"/>
              <a:t>()).</a:t>
            </a:r>
            <a:endParaRPr lang="ru-RU" dirty="0"/>
          </a:p>
          <a:p>
            <a:pPr>
              <a:defRPr/>
            </a:pPr>
            <a:r>
              <a:rPr lang="ru-RU" b="1" dirty="0"/>
              <a:t>Ограничение ссылочного </a:t>
            </a:r>
            <a:r>
              <a:rPr lang="ru-RU" b="1" dirty="0" smtClean="0"/>
              <a:t>типа: </a:t>
            </a:r>
            <a:r>
              <a:rPr lang="ru-RU" dirty="0"/>
              <a:t> </a:t>
            </a:r>
            <a:r>
              <a:rPr lang="ru-RU" dirty="0" smtClean="0"/>
              <a:t>указываем </a:t>
            </a:r>
            <a:r>
              <a:rPr lang="ru-RU" dirty="0"/>
              <a:t>аргумент ссылочного типа с помощью оператора </a:t>
            </a:r>
            <a:r>
              <a:rPr lang="ru-RU" b="1" dirty="0" err="1"/>
              <a:t>class</a:t>
            </a:r>
            <a:r>
              <a:rPr lang="ru-RU" dirty="0"/>
              <a:t>.</a:t>
            </a:r>
          </a:p>
          <a:p>
            <a:pPr>
              <a:defRPr/>
            </a:pPr>
            <a:r>
              <a:rPr lang="ru-RU" b="1" dirty="0"/>
              <a:t>Ограничение типа </a:t>
            </a:r>
            <a:r>
              <a:rPr lang="ru-RU" b="1" dirty="0" smtClean="0"/>
              <a:t>значения:</a:t>
            </a:r>
            <a:r>
              <a:rPr lang="ru-RU" dirty="0" smtClean="0"/>
              <a:t> указываем </a:t>
            </a:r>
            <a:r>
              <a:rPr lang="ru-RU" dirty="0"/>
              <a:t>аргумент типа значения с помощью оператора </a:t>
            </a:r>
            <a:r>
              <a:rPr lang="ru-RU" b="1" dirty="0" err="1"/>
              <a:t>struct</a:t>
            </a:r>
            <a:r>
              <a:rPr lang="ru-RU" dirty="0"/>
              <a:t>.</a:t>
            </a:r>
          </a:p>
          <a:p>
            <a:pPr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b="1" dirty="0" smtClean="0"/>
              <a:t>Пример 15_2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Иерархия обобщенных </a:t>
            </a:r>
            <a:r>
              <a:rPr lang="ru-RU" b="1" dirty="0" smtClean="0"/>
              <a:t>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Обобщенные классы могут входить в иерархию классов аналогично необобщенным классам. </a:t>
            </a:r>
            <a:endParaRPr lang="ru-RU" dirty="0" smtClean="0"/>
          </a:p>
          <a:p>
            <a:r>
              <a:rPr lang="ru-RU" dirty="0" smtClean="0"/>
              <a:t>Следовательно</a:t>
            </a:r>
            <a:r>
              <a:rPr lang="ru-RU" dirty="0"/>
              <a:t>, обобщенный класс может действовать как базовый или производный класс. </a:t>
            </a:r>
            <a:endParaRPr lang="ru-RU" dirty="0" smtClean="0"/>
          </a:p>
          <a:p>
            <a:r>
              <a:rPr lang="ru-RU" dirty="0" smtClean="0"/>
              <a:t>Главное </a:t>
            </a:r>
            <a:r>
              <a:rPr lang="ru-RU" dirty="0"/>
              <a:t>отличие между иерархиями обобщенных и необобщенных классов заключается в том, что в случае  использования обобщенных классов </a:t>
            </a:r>
            <a:r>
              <a:rPr lang="ru-RU" b="1" dirty="0"/>
              <a:t>аргументы типа</a:t>
            </a:r>
            <a:r>
              <a:rPr lang="ru-RU" dirty="0"/>
              <a:t>, необходимые обобщенному базовому классу, </a:t>
            </a:r>
            <a:r>
              <a:rPr lang="ru-RU" b="1" dirty="0"/>
              <a:t>должны передаваться всеми производными классами вверх по иерархии </a:t>
            </a:r>
            <a:r>
              <a:rPr lang="ru-RU" dirty="0"/>
              <a:t>аналогично передаче аргументов конструктора.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Пример 15_3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1188</Words>
  <Application>Microsoft Office PowerPoint</Application>
  <PresentationFormat>Экран (4:3)</PresentationFormat>
  <Paragraphs>182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Обобщенные типы данных </vt:lpstr>
      <vt:lpstr>Обобщенные типы данных</vt:lpstr>
      <vt:lpstr>Общая форма объявления класса-прототипа</vt:lpstr>
      <vt:lpstr>Обобщенные типы данных</vt:lpstr>
      <vt:lpstr>Слайд 5</vt:lpstr>
      <vt:lpstr>Рекомендации по именованию обобщенных типов: </vt:lpstr>
      <vt:lpstr>Ограниченные типы</vt:lpstr>
      <vt:lpstr>Ограничения</vt:lpstr>
      <vt:lpstr>Иерархия обобщенных классов</vt:lpstr>
      <vt:lpstr>Значения по умолчанию</vt:lpstr>
      <vt:lpstr>Значения по умолчанию</vt:lpstr>
      <vt:lpstr>Статические члены обобщенных классов</vt:lpstr>
      <vt:lpstr>Обобщенные методы</vt:lpstr>
      <vt:lpstr>Обобщенные интерфейсы</vt:lpstr>
      <vt:lpstr>Ковариантность и контравариантность обобщенных интерфейсов</vt:lpstr>
      <vt:lpstr>Ковариантность и контравариантность обобщенных интерфейсов</vt:lpstr>
      <vt:lpstr>Пример</vt:lpstr>
      <vt:lpstr>Пример</vt:lpstr>
      <vt:lpstr>Пример</vt:lpstr>
      <vt:lpstr>Пример</vt:lpstr>
      <vt:lpstr>Ковариантность и контравариантность обобщенных интерфейсов</vt:lpstr>
      <vt:lpstr>Пример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Обобщенные типы данных </dc:title>
  <dc:creator>VikentyevaOL</dc:creator>
  <cp:lastModifiedBy>VikentyevaOL</cp:lastModifiedBy>
  <cp:revision>2</cp:revision>
  <dcterms:created xsi:type="dcterms:W3CDTF">2016-04-25T15:22:09Z</dcterms:created>
  <dcterms:modified xsi:type="dcterms:W3CDTF">2016-05-20T08:00:00Z</dcterms:modified>
</cp:coreProperties>
</file>