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67" r:id="rId7"/>
    <p:sldId id="258" r:id="rId8"/>
    <p:sldId id="268" r:id="rId9"/>
    <p:sldId id="269" r:id="rId10"/>
    <p:sldId id="257" r:id="rId11"/>
    <p:sldId id="259" r:id="rId12"/>
    <p:sldId id="260" r:id="rId13"/>
    <p:sldId id="261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7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D796A-5DC5-46E5-8E1A-4DBEC073F8FE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27C08-D31B-4ACD-9CD4-67FE55B530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27C08-D31B-4ACD-9CD4-67FE55B530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7814-071C-4831-A550-74BCD138DE7D}" type="datetimeFigureOut">
              <a:rPr lang="ru-RU" smtClean="0"/>
              <a:pPr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7AED1-E78B-404D-AC21-237C3F7FBEC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Обработка исключительных ситуаций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Библиотеки классов.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16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Исключения создаваемые программистом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С# имеется возможность обрабатывать исключения, создаваемые программистом</a:t>
            </a:r>
            <a:r>
              <a:rPr lang="ru-RU" dirty="0" smtClean="0"/>
              <a:t>.</a:t>
            </a:r>
          </a:p>
          <a:p>
            <a:r>
              <a:rPr lang="ru-RU" dirty="0"/>
              <a:t>Базовым классом для всех исключений является класс </a:t>
            </a:r>
            <a:r>
              <a:rPr lang="ru-RU" b="1" dirty="0" err="1"/>
              <a:t>Exception</a:t>
            </a:r>
            <a:r>
              <a:rPr lang="ru-RU" dirty="0"/>
              <a:t>. </a:t>
            </a:r>
            <a:endParaRPr lang="ru-RU" dirty="0" smtClean="0"/>
          </a:p>
          <a:p>
            <a:r>
              <a:rPr lang="ru-RU" dirty="0"/>
              <a:t>Классы исключений, создаваемые программистом, будут автоматически иметь свойства и методы, определенные в классе </a:t>
            </a:r>
            <a:r>
              <a:rPr lang="ru-RU" dirty="0" err="1"/>
              <a:t>Exception</a:t>
            </a:r>
            <a:r>
              <a:rPr lang="ru-RU" dirty="0"/>
              <a:t> и доступные для них.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</a:t>
            </a:r>
            <a:r>
              <a:rPr lang="ru-RU" dirty="0" smtClean="0"/>
              <a:t>войства класса </a:t>
            </a:r>
            <a:r>
              <a:rPr lang="ru-RU" dirty="0" err="1" smtClean="0"/>
              <a:t>Exception</a:t>
            </a:r>
            <a:endParaRPr lang="ru-RU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Helplink</a:t>
            </a:r>
            <a:r>
              <a:rPr lang="ru-RU" dirty="0"/>
              <a:t>: хранит адрес </a:t>
            </a:r>
            <a:r>
              <a:rPr lang="ru-RU" dirty="0" err="1"/>
              <a:t>интернет-ресурса</a:t>
            </a:r>
            <a:r>
              <a:rPr lang="ru-RU" dirty="0"/>
              <a:t>, на </a:t>
            </a:r>
            <a:r>
              <a:rPr lang="ru-RU" dirty="0" err="1"/>
              <a:t>котром</a:t>
            </a:r>
            <a:r>
              <a:rPr lang="ru-RU" dirty="0"/>
              <a:t> можно найти всю информацию об </a:t>
            </a:r>
            <a:r>
              <a:rPr lang="ru-RU" dirty="0" smtClean="0"/>
              <a:t>ошибке.</a:t>
            </a:r>
            <a:endParaRPr lang="ru-RU" dirty="0"/>
          </a:p>
          <a:p>
            <a:r>
              <a:rPr lang="ru-RU" b="1" dirty="0" err="1"/>
              <a:t>InnerException</a:t>
            </a:r>
            <a:r>
              <a:rPr lang="ru-RU" dirty="0"/>
              <a:t>: </a:t>
            </a:r>
            <a:r>
              <a:rPr lang="ru-RU" dirty="0" smtClean="0"/>
              <a:t>объек</a:t>
            </a:r>
            <a:r>
              <a:rPr lang="ru-RU" dirty="0"/>
              <a:t>т</a:t>
            </a:r>
            <a:r>
              <a:rPr lang="ru-RU" dirty="0" smtClean="0"/>
              <a:t> </a:t>
            </a:r>
            <a:r>
              <a:rPr lang="ru-RU" dirty="0"/>
              <a:t>класса </a:t>
            </a:r>
            <a:r>
              <a:rPr lang="ru-RU" dirty="0" err="1"/>
              <a:t>Exception</a:t>
            </a:r>
            <a:r>
              <a:rPr lang="ru-RU" dirty="0"/>
              <a:t>, хранит информацию об исключении, которое послужило причиной текущего </a:t>
            </a:r>
            <a:r>
              <a:rPr lang="ru-RU" dirty="0" smtClean="0"/>
              <a:t>исключения.</a:t>
            </a:r>
            <a:endParaRPr lang="ru-RU" dirty="0"/>
          </a:p>
          <a:p>
            <a:r>
              <a:rPr lang="ru-RU" b="1" dirty="0" err="1"/>
              <a:t>Message</a:t>
            </a:r>
            <a:r>
              <a:rPr lang="ru-RU" dirty="0"/>
              <a:t>: хранит сообщение об </a:t>
            </a:r>
            <a:r>
              <a:rPr lang="ru-RU" dirty="0" smtClean="0"/>
              <a:t>исключении, </a:t>
            </a:r>
            <a:r>
              <a:rPr lang="ru-RU" dirty="0"/>
              <a:t>текст </a:t>
            </a:r>
            <a:r>
              <a:rPr lang="ru-RU" dirty="0" smtClean="0"/>
              <a:t>ошибки.</a:t>
            </a:r>
            <a:endParaRPr lang="ru-RU" dirty="0"/>
          </a:p>
          <a:p>
            <a:r>
              <a:rPr lang="ru-RU" b="1" dirty="0" err="1"/>
              <a:t>Source</a:t>
            </a:r>
            <a:r>
              <a:rPr lang="ru-RU" dirty="0"/>
              <a:t>: хранит имя </a:t>
            </a:r>
            <a:r>
              <a:rPr lang="ru-RU" dirty="0" smtClean="0"/>
              <a:t>объекта,  который  </a:t>
            </a:r>
            <a:r>
              <a:rPr lang="ru-RU" dirty="0"/>
              <a:t>вызвало </a:t>
            </a:r>
            <a:r>
              <a:rPr lang="ru-RU" dirty="0" smtClean="0"/>
              <a:t>исключение.</a:t>
            </a:r>
            <a:endParaRPr lang="ru-RU" dirty="0"/>
          </a:p>
          <a:p>
            <a:r>
              <a:rPr lang="ru-RU" b="1" dirty="0" err="1"/>
              <a:t>StackTrace</a:t>
            </a:r>
            <a:r>
              <a:rPr lang="ru-RU" dirty="0"/>
              <a:t>: возвращает строковое представление </a:t>
            </a:r>
            <a:r>
              <a:rPr lang="ru-RU" dirty="0" smtClean="0"/>
              <a:t>стека вызовов, </a:t>
            </a:r>
            <a:r>
              <a:rPr lang="ru-RU" dirty="0"/>
              <a:t>которые привели к возникновению </a:t>
            </a:r>
            <a:r>
              <a:rPr lang="ru-RU" dirty="0" smtClean="0"/>
              <a:t>исключения.</a:t>
            </a:r>
            <a:endParaRPr lang="ru-RU" dirty="0"/>
          </a:p>
          <a:p>
            <a:r>
              <a:rPr lang="ru-RU" b="1" dirty="0" err="1"/>
              <a:t>TargetSite</a:t>
            </a:r>
            <a:r>
              <a:rPr lang="ru-RU" dirty="0"/>
              <a:t>: возвращает метод, в котором и было вызвано </a:t>
            </a:r>
            <a:r>
              <a:rPr lang="ru-RU" dirty="0" smtClean="0"/>
              <a:t>исключение.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(индексатор для класса </a:t>
            </a:r>
            <a:r>
              <a:rPr lang="en-US" dirty="0" err="1" smtClean="0"/>
              <a:t>FractionArray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dirty="0"/>
              <a:t> public </a:t>
            </a:r>
            <a:r>
              <a:rPr lang="en-US" sz="3200" b="1" dirty="0">
                <a:solidFill>
                  <a:srgbClr val="FF0000"/>
                </a:solidFill>
              </a:rPr>
              <a:t>Fraction</a:t>
            </a:r>
            <a:r>
              <a:rPr lang="en-US" sz="3200" dirty="0"/>
              <a:t> this[</a:t>
            </a:r>
            <a:r>
              <a:rPr lang="en-US" sz="3200" dirty="0" err="1"/>
              <a:t>int</a:t>
            </a:r>
            <a:r>
              <a:rPr lang="en-US" sz="3200" dirty="0"/>
              <a:t> index]</a:t>
            </a:r>
          </a:p>
          <a:p>
            <a:pPr>
              <a:buNone/>
            </a:pPr>
            <a:r>
              <a:rPr lang="ru-RU" sz="3200" dirty="0"/>
              <a:t>        {</a:t>
            </a:r>
          </a:p>
          <a:p>
            <a:pPr>
              <a:buNone/>
            </a:pPr>
            <a:r>
              <a:rPr lang="en-US" sz="3200" dirty="0"/>
              <a:t>            get</a:t>
            </a:r>
          </a:p>
          <a:p>
            <a:pPr>
              <a:buNone/>
            </a:pPr>
            <a:r>
              <a:rPr lang="ru-RU" sz="3200" dirty="0"/>
              <a:t>            {</a:t>
            </a:r>
          </a:p>
          <a:p>
            <a:pPr>
              <a:buNone/>
            </a:pPr>
            <a:r>
              <a:rPr lang="en-US" sz="3200" dirty="0"/>
              <a:t>                if (index &gt;= 0 &amp;&amp; index &lt; size)</a:t>
            </a:r>
          </a:p>
          <a:p>
            <a:pPr>
              <a:buNone/>
            </a:pPr>
            <a:r>
              <a:rPr lang="en-US" sz="3200" dirty="0"/>
              <a:t>                    return </a:t>
            </a:r>
            <a:r>
              <a:rPr lang="en-US" sz="3200" dirty="0" err="1"/>
              <a:t>arr</a:t>
            </a:r>
            <a:r>
              <a:rPr lang="en-US" sz="3200" dirty="0"/>
              <a:t>[index];</a:t>
            </a:r>
          </a:p>
          <a:p>
            <a:pPr>
              <a:buNone/>
            </a:pPr>
            <a:r>
              <a:rPr lang="en-US" sz="3200" dirty="0"/>
              <a:t>                else</a:t>
            </a:r>
          </a:p>
          <a:p>
            <a:pPr>
              <a:buNone/>
            </a:pPr>
            <a:r>
              <a:rPr lang="ru-RU" sz="3200" dirty="0"/>
              <a:t>                {</a:t>
            </a:r>
          </a:p>
          <a:p>
            <a:pPr>
              <a:buNone/>
            </a:pPr>
            <a:r>
              <a:rPr lang="en-US" sz="3200" dirty="0" err="1" smtClean="0"/>
              <a:t>Console.WriteLine</a:t>
            </a:r>
            <a:r>
              <a:rPr lang="en-US" sz="3200" dirty="0"/>
              <a:t>("</a:t>
            </a:r>
            <a:r>
              <a:rPr lang="ru-RU" sz="3200" dirty="0"/>
              <a:t>неправильно задан индекс");</a:t>
            </a: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       </a:t>
            </a:r>
            <a:r>
              <a:rPr lang="en-US" sz="3200" b="1" dirty="0" smtClean="0">
                <a:solidFill>
                  <a:srgbClr val="FF0000"/>
                </a:solidFill>
              </a:rPr>
              <a:t>return </a:t>
            </a:r>
            <a:r>
              <a:rPr lang="en-US" sz="3200" b="1" dirty="0">
                <a:solidFill>
                  <a:srgbClr val="FF0000"/>
                </a:solidFill>
              </a:rPr>
              <a:t>new Fraction(-1000, 1);</a:t>
            </a:r>
          </a:p>
          <a:p>
            <a:pPr>
              <a:buNone/>
            </a:pPr>
            <a:r>
              <a:rPr lang="ru-RU" sz="3200" dirty="0"/>
              <a:t>                }</a:t>
            </a:r>
          </a:p>
          <a:p>
            <a:pPr>
              <a:buNone/>
            </a:pPr>
            <a:r>
              <a:rPr lang="ru-RU" sz="3200" dirty="0"/>
              <a:t>            }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3100" dirty="0"/>
              <a:t>set</a:t>
            </a:r>
          </a:p>
          <a:p>
            <a:pPr>
              <a:buNone/>
            </a:pPr>
            <a:r>
              <a:rPr lang="ru-RU" sz="3100" dirty="0"/>
              <a:t>            {</a:t>
            </a:r>
          </a:p>
          <a:p>
            <a:pPr>
              <a:buNone/>
            </a:pPr>
            <a:r>
              <a:rPr lang="en-US" sz="3100" dirty="0"/>
              <a:t>                if (index &gt;= 0 &amp;&amp; index &lt; size)</a:t>
            </a:r>
          </a:p>
          <a:p>
            <a:pPr>
              <a:buNone/>
            </a:pPr>
            <a:r>
              <a:rPr lang="en-US" sz="3100" dirty="0"/>
              <a:t>                    </a:t>
            </a:r>
            <a:r>
              <a:rPr lang="en-US" sz="3100" dirty="0" err="1"/>
              <a:t>arr</a:t>
            </a:r>
            <a:r>
              <a:rPr lang="en-US" sz="3100" dirty="0"/>
              <a:t>[index] = value;</a:t>
            </a:r>
          </a:p>
          <a:p>
            <a:pPr>
              <a:buNone/>
            </a:pPr>
            <a:r>
              <a:rPr lang="en-US" sz="3100" dirty="0"/>
              <a:t>                else</a:t>
            </a:r>
          </a:p>
          <a:p>
            <a:pPr>
              <a:buNone/>
            </a:pPr>
            <a:r>
              <a:rPr lang="en-US" sz="3100" dirty="0"/>
              <a:t>                    </a:t>
            </a:r>
            <a:r>
              <a:rPr lang="en-US" sz="3100" dirty="0" err="1"/>
              <a:t>Console.WriteLine</a:t>
            </a:r>
            <a:r>
              <a:rPr lang="en-US" sz="3100" dirty="0"/>
              <a:t>("</a:t>
            </a:r>
            <a:r>
              <a:rPr lang="ru-RU" sz="3100" dirty="0"/>
              <a:t>неправильно задан индекс");</a:t>
            </a:r>
          </a:p>
          <a:p>
            <a:pPr>
              <a:buNone/>
            </a:pPr>
            <a:r>
              <a:rPr lang="ru-RU" sz="3100" dirty="0"/>
              <a:t>            }</a:t>
            </a:r>
          </a:p>
          <a:p>
            <a:pPr>
              <a:buNone/>
            </a:pPr>
            <a:r>
              <a:rPr lang="ru-RU" sz="3100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(индексатор для класса </a:t>
            </a:r>
            <a:r>
              <a:rPr lang="en-US" dirty="0" err="1" smtClean="0"/>
              <a:t>FractionArray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6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 public </a:t>
            </a:r>
            <a:r>
              <a:rPr lang="en-US" b="1" dirty="0">
                <a:solidFill>
                  <a:srgbClr val="FF0000"/>
                </a:solidFill>
              </a:rPr>
              <a:t>Fraction</a:t>
            </a:r>
            <a:r>
              <a:rPr lang="en-US" dirty="0"/>
              <a:t> this[</a:t>
            </a:r>
            <a:r>
              <a:rPr lang="en-US" dirty="0" err="1"/>
              <a:t>int</a:t>
            </a:r>
            <a:r>
              <a:rPr lang="en-US" dirty="0"/>
              <a:t> index]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get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if (index &gt;= </a:t>
            </a:r>
            <a:r>
              <a:rPr lang="en-US" dirty="0" smtClean="0"/>
              <a:t>0 </a:t>
            </a:r>
            <a:r>
              <a:rPr lang="en-US" dirty="0"/>
              <a:t>&amp;&amp; index </a:t>
            </a:r>
            <a:r>
              <a:rPr lang="en-US" dirty="0" smtClean="0"/>
              <a:t>&lt; size) </a:t>
            </a:r>
            <a:r>
              <a:rPr lang="en-US" dirty="0"/>
              <a:t>return </a:t>
            </a:r>
            <a:r>
              <a:rPr lang="en-US" dirty="0" err="1"/>
              <a:t>arr</a:t>
            </a:r>
            <a:r>
              <a:rPr lang="en-US" dirty="0"/>
              <a:t>[index </a:t>
            </a:r>
            <a:r>
              <a:rPr lang="en-US" dirty="0" smtClean="0"/>
              <a:t>];</a:t>
            </a:r>
            <a:endParaRPr lang="en-US" dirty="0"/>
          </a:p>
          <a:p>
            <a:pPr>
              <a:buNone/>
            </a:pPr>
            <a:r>
              <a:rPr lang="en-US" dirty="0"/>
              <a:t>                else 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throw </a:t>
            </a:r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ArrayException</a:t>
            </a:r>
            <a:r>
              <a:rPr lang="en-US" b="1" dirty="0">
                <a:solidFill>
                  <a:srgbClr val="FF0000"/>
                </a:solidFill>
              </a:rPr>
              <a:t>(" </a:t>
            </a:r>
            <a:r>
              <a:rPr lang="ru-RU" b="1" dirty="0">
                <a:solidFill>
                  <a:srgbClr val="FF0000"/>
                </a:solidFill>
              </a:rPr>
              <a:t>Индекс не попадает в диапазон");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b="1" u="sng" dirty="0" smtClean="0"/>
              <a:t>Пример 17_1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set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if (index &gt;= </a:t>
            </a:r>
            <a:r>
              <a:rPr lang="en-US" dirty="0" err="1" smtClean="0"/>
              <a:t>leftIndex</a:t>
            </a:r>
            <a:r>
              <a:rPr lang="en-US" dirty="0" smtClean="0"/>
              <a:t> &amp;&amp; index &lt; </a:t>
            </a:r>
            <a:r>
              <a:rPr lang="en-US" dirty="0" err="1" smtClean="0"/>
              <a:t>rightIndex</a:t>
            </a:r>
            <a:r>
              <a:rPr lang="en-US" dirty="0" smtClean="0"/>
              <a:t>) </a:t>
            </a:r>
            <a:r>
              <a:rPr lang="en-US" dirty="0" err="1" smtClean="0"/>
              <a:t>arr</a:t>
            </a:r>
            <a:r>
              <a:rPr lang="en-US" dirty="0" smtClean="0"/>
              <a:t>[index ] = value;</a:t>
            </a:r>
          </a:p>
          <a:p>
            <a:pPr>
              <a:buNone/>
            </a:pPr>
            <a:r>
              <a:rPr lang="en-US" dirty="0" smtClean="0"/>
              <a:t>                else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throw new </a:t>
            </a:r>
            <a:r>
              <a:rPr lang="en-US" b="1" dirty="0" err="1" smtClean="0">
                <a:solidFill>
                  <a:srgbClr val="FF0000"/>
                </a:solidFill>
              </a:rPr>
              <a:t>ArrayException</a:t>
            </a:r>
            <a:r>
              <a:rPr lang="en-US" b="1" dirty="0" smtClean="0">
                <a:solidFill>
                  <a:srgbClr val="FF0000"/>
                </a:solidFill>
              </a:rPr>
              <a:t>(" </a:t>
            </a:r>
            <a:r>
              <a:rPr lang="ru-RU" b="1" dirty="0" smtClean="0">
                <a:solidFill>
                  <a:srgbClr val="FF0000"/>
                </a:solidFill>
              </a:rPr>
              <a:t>Индекс не попадает в диапазон");</a:t>
            </a:r>
          </a:p>
          <a:p>
            <a:pPr>
              <a:buNone/>
            </a:pPr>
            <a:r>
              <a:rPr lang="ru-RU" dirty="0" smtClean="0"/>
              <a:t>            }</a:t>
            </a:r>
          </a:p>
          <a:p>
            <a:pPr>
              <a:buNone/>
            </a:pPr>
            <a:r>
              <a:rPr lang="ru-RU" dirty="0" smtClean="0"/>
              <a:t>        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 Библиотека динамической компоновки </a:t>
            </a:r>
            <a:r>
              <a:rPr lang="ru-RU" dirty="0" err="1" smtClean="0"/>
              <a:t>dll</a:t>
            </a:r>
            <a:r>
              <a:rPr lang="ru-RU" dirty="0" smtClean="0"/>
              <a:t> (</a:t>
            </a:r>
            <a:r>
              <a:rPr lang="ru-RU" dirty="0" err="1" smtClean="0"/>
              <a:t>Dynamic</a:t>
            </a:r>
            <a:r>
              <a:rPr lang="ru-RU" dirty="0" smtClean="0"/>
              <a:t> </a:t>
            </a:r>
            <a:r>
              <a:rPr lang="ru-RU" dirty="0" err="1" smtClean="0"/>
              <a:t>Link</a:t>
            </a:r>
            <a:r>
              <a:rPr lang="ru-RU" dirty="0" smtClean="0"/>
              <a:t> </a:t>
            </a:r>
            <a:r>
              <a:rPr lang="ru-RU" dirty="0" err="1" smtClean="0"/>
              <a:t>Library</a:t>
            </a:r>
            <a:r>
              <a:rPr lang="ru-RU" dirty="0" smtClean="0"/>
              <a:t>) – это набор классов, собранный в файле с </a:t>
            </a:r>
            <a:r>
              <a:rPr lang="ru-RU" dirty="0" err="1" smtClean="0"/>
              <a:t>расширенем</a:t>
            </a:r>
            <a:r>
              <a:rPr lang="ru-RU" dirty="0" smtClean="0"/>
              <a:t> </a:t>
            </a:r>
            <a:r>
              <a:rPr lang="en-US" dirty="0" smtClean="0"/>
              <a:t>.</a:t>
            </a:r>
            <a:r>
              <a:rPr lang="en-US" dirty="0" err="1" smtClean="0"/>
              <a:t>dll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Во время выполнения приложения и обращения к функциям dll-библиотеки, </a:t>
            </a:r>
            <a:r>
              <a:rPr lang="en-US" dirty="0" err="1" smtClean="0"/>
              <a:t>dll</a:t>
            </a:r>
            <a:r>
              <a:rPr lang="en-US" dirty="0" smtClean="0"/>
              <a:t>-</a:t>
            </a:r>
            <a:r>
              <a:rPr lang="ru-RU" dirty="0" smtClean="0"/>
              <a:t>файл загружается в память. </a:t>
            </a:r>
          </a:p>
          <a:p>
            <a:r>
              <a:rPr lang="ru-RU" dirty="0" smtClean="0"/>
              <a:t>Потом приложение как-то использует функции и данные библиотеки, и когда они больше не нужны - выгружает библиотеку. </a:t>
            </a:r>
          </a:p>
          <a:p>
            <a:r>
              <a:rPr lang="ru-RU" dirty="0" smtClean="0"/>
              <a:t>В этом заключается ее динамичность, это позволяет экономить память компьютера.</a:t>
            </a:r>
          </a:p>
          <a:p>
            <a:r>
              <a:rPr lang="ru-RU" dirty="0" smtClean="0"/>
              <a:t>Один раз созданную библиотеку можно подключать к разным приложениям.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библиотеки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686800" cy="132474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Создать проект </a:t>
            </a:r>
            <a:r>
              <a:rPr lang="en-US" dirty="0" err="1" smtClean="0"/>
              <a:t>ClassLibrary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Добавить в проект классы библиотеки.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924944"/>
            <a:ext cx="5760640" cy="351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библиотеки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3. Создать проект (</a:t>
            </a:r>
            <a:r>
              <a:rPr lang="en-US" dirty="0" smtClean="0"/>
              <a:t>Console Application).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ru-RU" dirty="0" smtClean="0"/>
              <a:t>Выполнить построение (</a:t>
            </a:r>
            <a:r>
              <a:rPr lang="en-US" b="1" dirty="0" smtClean="0"/>
              <a:t>Build</a:t>
            </a:r>
            <a:r>
              <a:rPr lang="en-US" dirty="0" smtClean="0"/>
              <a:t>)</a:t>
            </a:r>
            <a:r>
              <a:rPr lang="ru-RU" dirty="0" smtClean="0"/>
              <a:t>, после чего будет создан файл с расширением </a:t>
            </a:r>
            <a:r>
              <a:rPr lang="en-US" dirty="0" smtClean="0"/>
              <a:t>.</a:t>
            </a:r>
            <a:r>
              <a:rPr lang="en-US" dirty="0" err="1" smtClean="0"/>
              <a:t>dll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5. </a:t>
            </a:r>
            <a:r>
              <a:rPr lang="ru-RU" dirty="0" smtClean="0"/>
              <a:t>Подключить скомпилированную в библиотеку классов. Для этого в главном проекте нажать на пункт </a:t>
            </a:r>
            <a:r>
              <a:rPr lang="ru-RU" b="1" dirty="0" err="1" smtClean="0"/>
              <a:t>References</a:t>
            </a:r>
            <a:r>
              <a:rPr lang="ru-RU" dirty="0" smtClean="0"/>
              <a:t> правой кнопкой мыши и в появившемся меню </a:t>
            </a:r>
            <a:r>
              <a:rPr lang="ru-RU" dirty="0" err="1" smtClean="0"/>
              <a:t>выберать</a:t>
            </a:r>
            <a:r>
              <a:rPr lang="ru-RU" dirty="0" smtClean="0"/>
              <a:t> пункт </a:t>
            </a:r>
            <a:r>
              <a:rPr lang="ru-RU" b="1" dirty="0" err="1" smtClean="0"/>
              <a:t>Add</a:t>
            </a:r>
            <a:r>
              <a:rPr lang="ru-RU" b="1" dirty="0" smtClean="0"/>
              <a:t> </a:t>
            </a:r>
            <a:r>
              <a:rPr lang="ru-RU" b="1" dirty="0" err="1" smtClean="0"/>
              <a:t>Reference</a:t>
            </a:r>
            <a:r>
              <a:rPr lang="ru-RU" b="1" dirty="0" smtClean="0"/>
              <a:t>...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00808"/>
            <a:ext cx="4038600" cy="317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библиотеки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6. В появившемся окне выбрать библиотеку классов и нажать на OK.</a:t>
            </a:r>
          </a:p>
          <a:p>
            <a:pPr>
              <a:buNone/>
            </a:pPr>
            <a:r>
              <a:rPr lang="ru-RU" dirty="0" smtClean="0"/>
              <a:t>7. После этого в проект будет добавлена ссылка на библиотеку. 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68760"/>
            <a:ext cx="4038600" cy="321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501008"/>
            <a:ext cx="19145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5508104" y="6021288"/>
            <a:ext cx="2664296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библиотеки классов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63508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8. В файле приложения </a:t>
            </a:r>
            <a:r>
              <a:rPr lang="en-US" dirty="0" err="1" smtClean="0"/>
              <a:t>Program.cs</a:t>
            </a:r>
            <a:r>
              <a:rPr lang="ru-RU" dirty="0" smtClean="0"/>
              <a:t> подключить библиотеку. 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924944"/>
            <a:ext cx="66949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971600" y="4293096"/>
            <a:ext cx="2664296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Дополнительные возможности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179512" y="1600201"/>
            <a:ext cx="8568952" cy="31969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GetElem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 smtClean="0"/>
              <a:t>{</a:t>
            </a:r>
            <a:endParaRPr lang="ru-RU" dirty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index;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ru-RU" dirty="0"/>
              <a:t>Введите номер элемента");</a:t>
            </a:r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/>
              <a:t>ok = </a:t>
            </a:r>
            <a:r>
              <a:rPr lang="en-US" dirty="0" smtClean="0"/>
              <a:t>Int32.TryParse( </a:t>
            </a:r>
            <a:r>
              <a:rPr lang="en-US" dirty="0" err="1" smtClean="0"/>
              <a:t>Console.ReadLine</a:t>
            </a:r>
            <a:r>
              <a:rPr lang="en-US" dirty="0"/>
              <a:t>(), out index);</a:t>
            </a:r>
          </a:p>
          <a:p>
            <a:pPr>
              <a:buNone/>
            </a:pPr>
            <a:r>
              <a:rPr lang="en-US" dirty="0" smtClean="0"/>
              <a:t>return </a:t>
            </a:r>
            <a:r>
              <a:rPr lang="en-US" dirty="0" err="1"/>
              <a:t>arr</a:t>
            </a:r>
            <a:r>
              <a:rPr lang="en-US" dirty="0"/>
              <a:t>[index];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>
          <a:xfrm>
            <a:off x="251520" y="5085184"/>
            <a:ext cx="8359080" cy="150162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Что должна вернуть функция, если индекс выходит за пределы массива?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Анонимные типы позволяют создать объект с некоторым набором свойств без определения класса. </a:t>
            </a:r>
          </a:p>
          <a:p>
            <a:r>
              <a:rPr lang="ru-RU" dirty="0" smtClean="0"/>
              <a:t>Анонимный тип определяется с помощью ключевого слова </a:t>
            </a:r>
            <a:r>
              <a:rPr lang="ru-RU" b="1" dirty="0" err="1" smtClean="0">
                <a:solidFill>
                  <a:srgbClr val="FF0000"/>
                </a:solidFill>
              </a:rPr>
              <a:t>var</a:t>
            </a:r>
            <a:r>
              <a:rPr lang="ru-RU" dirty="0" smtClean="0"/>
              <a:t> и инициализатора объектов:</a:t>
            </a:r>
          </a:p>
          <a:p>
            <a:pPr fontAlgn="base">
              <a:buNone/>
            </a:pPr>
            <a:r>
              <a:rPr lang="ru-RU" b="1" dirty="0" err="1" smtClean="0"/>
              <a:t>var</a:t>
            </a:r>
            <a:r>
              <a:rPr lang="ru-RU" dirty="0" smtClean="0"/>
              <a:t> </a:t>
            </a:r>
            <a:r>
              <a:rPr lang="ru-RU" dirty="0" err="1" smtClean="0"/>
              <a:t>user</a:t>
            </a:r>
            <a:r>
              <a:rPr lang="ru-RU" dirty="0" smtClean="0"/>
              <a:t> = </a:t>
            </a:r>
            <a:r>
              <a:rPr lang="ru-RU" dirty="0" err="1" smtClean="0"/>
              <a:t>new</a:t>
            </a:r>
            <a:r>
              <a:rPr lang="ru-RU" dirty="0" smtClean="0"/>
              <a:t> { </a:t>
            </a:r>
            <a:r>
              <a:rPr lang="ru-RU" dirty="0" err="1" smtClean="0"/>
              <a:t>Name</a:t>
            </a:r>
            <a:r>
              <a:rPr lang="ru-RU" dirty="0" smtClean="0"/>
              <a:t> = "Иванов", </a:t>
            </a:r>
            <a:r>
              <a:rPr lang="ru-RU" dirty="0" err="1" smtClean="0"/>
              <a:t>Age</a:t>
            </a:r>
            <a:r>
              <a:rPr lang="ru-RU" dirty="0" smtClean="0"/>
              <a:t> = 34 };</a:t>
            </a:r>
          </a:p>
          <a:p>
            <a:pPr fontAlgn="base">
              <a:buNone/>
            </a:pPr>
            <a:r>
              <a:rPr lang="ru-RU" dirty="0" err="1" smtClean="0"/>
              <a:t>Console.WriteLine</a:t>
            </a:r>
            <a:r>
              <a:rPr lang="ru-RU" dirty="0" smtClean="0"/>
              <a:t>(</a:t>
            </a:r>
            <a:r>
              <a:rPr lang="ru-RU" dirty="0" err="1" smtClean="0"/>
              <a:t>user.Name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В данном случае </a:t>
            </a:r>
            <a:r>
              <a:rPr lang="ru-RU" dirty="0" err="1" smtClean="0"/>
              <a:t>user</a:t>
            </a:r>
            <a:r>
              <a:rPr lang="ru-RU" dirty="0" smtClean="0"/>
              <a:t> - это объект анонимного типа, у которого определены два свойства </a:t>
            </a:r>
            <a:r>
              <a:rPr lang="ru-RU" dirty="0" err="1" smtClean="0"/>
              <a:t>Name</a:t>
            </a:r>
            <a:r>
              <a:rPr lang="ru-RU" dirty="0" smtClean="0"/>
              <a:t> и </a:t>
            </a:r>
            <a:r>
              <a:rPr lang="ru-RU" dirty="0" err="1" smtClean="0"/>
              <a:t>Age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Свойства анонимных типов доступны только для чтения.</a:t>
            </a:r>
          </a:p>
          <a:p>
            <a:r>
              <a:rPr lang="ru-RU" dirty="0" smtClean="0"/>
              <a:t>Во время компиляции компилятор сам будет создавать для него имя типа и использовать это имя при обращении к объекту. 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>Во время компиляции компилятор сам будет создавать для него имя типа и использовать это имя при обращении к объекту. 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user = new { Name = "</a:t>
            </a:r>
            <a:r>
              <a:rPr lang="en-US" dirty="0" err="1" smtClean="0"/>
              <a:t>Иванов</a:t>
            </a:r>
            <a:r>
              <a:rPr lang="en-US" dirty="0" smtClean="0"/>
              <a:t>", Age = 34 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student = new { Name = "</a:t>
            </a:r>
            <a:r>
              <a:rPr lang="en-US" dirty="0" err="1" smtClean="0"/>
              <a:t>Петров</a:t>
            </a:r>
            <a:r>
              <a:rPr lang="en-US" dirty="0" smtClean="0"/>
              <a:t>", Age = 21 };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manager = new { Name = "</a:t>
            </a:r>
            <a:r>
              <a:rPr lang="en-US" dirty="0" err="1" smtClean="0"/>
              <a:t>Сидоров</a:t>
            </a:r>
            <a:r>
              <a:rPr lang="en-US" dirty="0" smtClean="0"/>
              <a:t>", Age = 26, Company = "Microsoft" };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user.GetType</a:t>
            </a:r>
            <a:r>
              <a:rPr lang="en-US" dirty="0" smtClean="0"/>
              <a:t>().Name); 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student.GetType</a:t>
            </a:r>
            <a:r>
              <a:rPr lang="en-US" dirty="0" smtClean="0"/>
              <a:t>().Name;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manager.GetType</a:t>
            </a:r>
            <a:r>
              <a:rPr lang="en-US" dirty="0" smtClean="0"/>
              <a:t>().Name;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941168"/>
            <a:ext cx="855252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Здесь </a:t>
            </a:r>
            <a:r>
              <a:rPr lang="ru-RU" dirty="0" err="1" smtClean="0"/>
              <a:t>user</a:t>
            </a:r>
            <a:r>
              <a:rPr lang="ru-RU" dirty="0" smtClean="0"/>
              <a:t> и </a:t>
            </a:r>
            <a:r>
              <a:rPr lang="ru-RU" dirty="0" err="1" smtClean="0"/>
              <a:t>student</a:t>
            </a:r>
            <a:r>
              <a:rPr lang="ru-RU" dirty="0" smtClean="0"/>
              <a:t> будут иметь одно и то же определение анонимного типа.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user = student;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user.Name</a:t>
            </a:r>
            <a:r>
              <a:rPr lang="en-US" dirty="0" smtClean="0"/>
              <a:t> + ", " + </a:t>
            </a:r>
            <a:r>
              <a:rPr lang="en-US" dirty="0" err="1" smtClean="0"/>
              <a:t>user.Age</a:t>
            </a:r>
            <a:r>
              <a:rPr lang="en-US" dirty="0" smtClean="0"/>
              <a:t>);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Анонимные типы применяются, когда нужно использовать класс один раз, например, для получения выборки из коллекции.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89040"/>
            <a:ext cx="866656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типы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Анонимные типы применяются, когда нужно использовать класс </a:t>
            </a:r>
            <a:r>
              <a:rPr lang="ru-RU" b="1" u="sng" dirty="0" smtClean="0"/>
              <a:t>один</a:t>
            </a:r>
            <a:r>
              <a:rPr lang="ru-RU" dirty="0" smtClean="0"/>
              <a:t> </a:t>
            </a:r>
            <a:r>
              <a:rPr lang="ru-RU" b="1" u="sng" dirty="0" smtClean="0"/>
              <a:t>раз</a:t>
            </a:r>
            <a:r>
              <a:rPr lang="ru-RU" dirty="0" smtClean="0"/>
              <a:t>, например, для получения выборки из коллекции.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foreach</a:t>
            </a:r>
            <a:r>
              <a:rPr lang="en-US" dirty="0" smtClean="0"/>
              <a:t>(Student s in list)</a:t>
            </a:r>
          </a:p>
          <a:p>
            <a:pPr>
              <a:buNone/>
            </a:pPr>
            <a:r>
              <a:rPr lang="ru-RU" dirty="0" smtClean="0"/>
              <a:t>            {</a:t>
            </a:r>
          </a:p>
          <a:p>
            <a:pPr>
              <a:buNone/>
            </a:pPr>
            <a:r>
              <a:rPr lang="en-US" dirty="0" smtClean="0"/>
              <a:t>                if(</a:t>
            </a:r>
            <a:r>
              <a:rPr lang="en-US" dirty="0" err="1" smtClean="0"/>
              <a:t>s.Rating</a:t>
            </a:r>
            <a:r>
              <a:rPr lang="en-US" dirty="0" smtClean="0"/>
              <a:t>==5)</a:t>
            </a:r>
          </a:p>
          <a:p>
            <a:pPr>
              <a:buNone/>
            </a:pPr>
            <a:r>
              <a:rPr lang="ru-RU" dirty="0" smtClean="0"/>
              <a:t>                {</a:t>
            </a:r>
          </a:p>
          <a:p>
            <a:pPr>
              <a:buNone/>
            </a:pPr>
            <a:r>
              <a:rPr lang="en-US" b="1" dirty="0" smtClean="0"/>
              <a:t>                  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excilentStudent</a:t>
            </a:r>
            <a:r>
              <a:rPr lang="en-US" dirty="0" smtClean="0"/>
              <a:t>=new{Name=</a:t>
            </a:r>
            <a:r>
              <a:rPr lang="en-US" dirty="0" err="1" smtClean="0"/>
              <a:t>s.Name</a:t>
            </a:r>
            <a:r>
              <a:rPr lang="en-US" dirty="0" smtClean="0"/>
              <a:t>, Rating=</a:t>
            </a:r>
            <a:r>
              <a:rPr lang="en-US" dirty="0" err="1" smtClean="0"/>
              <a:t>s.Rating</a:t>
            </a: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excilentStudent.Name</a:t>
            </a:r>
            <a:r>
              <a:rPr lang="en-US" dirty="0" smtClean="0"/>
              <a:t>+", "+</a:t>
            </a:r>
            <a:r>
              <a:rPr lang="en-US" dirty="0" err="1" smtClean="0"/>
              <a:t>excilentStudent.Rating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ru-RU" dirty="0" smtClean="0"/>
              <a:t>                }</a:t>
            </a:r>
          </a:p>
          <a:p>
            <a:pPr>
              <a:buNone/>
            </a:pPr>
            <a:r>
              <a:rPr lang="ru-RU" dirty="0" smtClean="0"/>
              <a:t>            }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Методы расширения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расширения (</a:t>
            </a:r>
            <a:r>
              <a:rPr lang="ru-RU" dirty="0" err="1" smtClean="0"/>
              <a:t>extension</a:t>
            </a:r>
            <a:r>
              <a:rPr lang="ru-RU" dirty="0" smtClean="0"/>
              <a:t> </a:t>
            </a:r>
            <a:r>
              <a:rPr lang="ru-RU" dirty="0" err="1" smtClean="0"/>
              <a:t>methods</a:t>
            </a:r>
            <a:r>
              <a:rPr lang="ru-RU" dirty="0" smtClean="0"/>
              <a:t>) позволяют добавлять новые методы в уже существующие типы без создания нового производного класса. </a:t>
            </a:r>
          </a:p>
          <a:p>
            <a:r>
              <a:rPr lang="ru-RU" dirty="0" smtClean="0"/>
              <a:t>Эта функциональность бывает полезна, когда нужно добавить в некоторый тип новый метод, но сам тип (класс или структуру) </a:t>
            </a:r>
            <a:r>
              <a:rPr lang="ru-RU" smtClean="0"/>
              <a:t>менять нельзя.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GetElem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index;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номер элемента");</a:t>
            </a:r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ok = Int32.TryParse( </a:t>
            </a:r>
            <a:r>
              <a:rPr lang="en-US" dirty="0" err="1" smtClean="0"/>
              <a:t>Console.ReadLine</a:t>
            </a:r>
            <a:r>
              <a:rPr lang="en-US" dirty="0" smtClean="0"/>
              <a:t>(), out index);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 (index&lt;</a:t>
            </a:r>
            <a:r>
              <a:rPr lang="en-US" dirty="0" err="1" smtClean="0">
                <a:solidFill>
                  <a:srgbClr val="FF0000"/>
                </a:solidFill>
              </a:rPr>
              <a:t>arr.Length</a:t>
            </a:r>
            <a:r>
              <a:rPr lang="en-US" dirty="0" smtClean="0">
                <a:solidFill>
                  <a:srgbClr val="FF0000"/>
                </a:solidFill>
              </a:rPr>
              <a:t>) return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[index];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else return;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GetElem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index;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номер элемента");</a:t>
            </a:r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ok = Int32.TryParse( </a:t>
            </a:r>
            <a:r>
              <a:rPr lang="en-US" dirty="0" err="1" smtClean="0"/>
              <a:t>Console.ReadLine</a:t>
            </a:r>
            <a:r>
              <a:rPr lang="en-US" dirty="0" smtClean="0"/>
              <a:t>(), out index);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 (index&lt;</a:t>
            </a:r>
            <a:r>
              <a:rPr lang="en-US" dirty="0" err="1" smtClean="0">
                <a:solidFill>
                  <a:srgbClr val="FF0000"/>
                </a:solidFill>
              </a:rPr>
              <a:t>arr.Length</a:t>
            </a:r>
            <a:r>
              <a:rPr lang="en-US" dirty="0" smtClean="0">
                <a:solidFill>
                  <a:srgbClr val="FF0000"/>
                </a:solidFill>
              </a:rPr>
              <a:t>) return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[index];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else return </a:t>
            </a:r>
            <a:r>
              <a:rPr lang="en-US" dirty="0" err="1" smtClean="0">
                <a:solidFill>
                  <a:srgbClr val="FF0000"/>
                </a:solidFill>
              </a:rPr>
              <a:t>ErrorCode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GetElem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arr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index;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Введите номер элемента");</a:t>
            </a:r>
          </a:p>
          <a:p>
            <a:pPr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ok = Int32.TryParse( </a:t>
            </a:r>
            <a:r>
              <a:rPr lang="en-US" dirty="0" err="1" smtClean="0"/>
              <a:t>Console.ReadLine</a:t>
            </a:r>
            <a:r>
              <a:rPr lang="en-US" dirty="0" smtClean="0"/>
              <a:t>(), out index);</a:t>
            </a:r>
            <a:endParaRPr lang="ru-RU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 (index&lt;</a:t>
            </a:r>
            <a:r>
              <a:rPr lang="en-US" dirty="0" err="1" smtClean="0">
                <a:solidFill>
                  <a:srgbClr val="FF0000"/>
                </a:solidFill>
              </a:rPr>
              <a:t>arr.Length</a:t>
            </a:r>
            <a:r>
              <a:rPr lang="en-US" dirty="0" smtClean="0">
                <a:solidFill>
                  <a:srgbClr val="FF0000"/>
                </a:solidFill>
              </a:rPr>
              <a:t>) return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[index];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Concole.WriteLine</a:t>
            </a:r>
            <a:r>
              <a:rPr lang="en-US" dirty="0">
                <a:solidFill>
                  <a:srgbClr val="FF0000"/>
                </a:solidFill>
              </a:rPr>
              <a:t>(“Error!”);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	return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392488" cy="492514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GetElem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index;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bool</a:t>
            </a:r>
            <a:r>
              <a:rPr lang="en-US" dirty="0"/>
              <a:t> ok;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=0;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("</a:t>
            </a:r>
            <a:r>
              <a:rPr lang="ru-RU" dirty="0"/>
              <a:t>Введите номер элемента");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 </a:t>
            </a:r>
            <a:r>
              <a:rPr lang="en-US" dirty="0"/>
              <a:t>ok = Int32.TryParse</a:t>
            </a:r>
            <a:r>
              <a:rPr lang="en-US" dirty="0" smtClean="0"/>
              <a:t>( </a:t>
            </a:r>
            <a:r>
              <a:rPr lang="en-US" dirty="0" err="1" smtClean="0"/>
              <a:t>Console.ReadLine</a:t>
            </a:r>
            <a:r>
              <a:rPr lang="en-US" dirty="0"/>
              <a:t>(), out index);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/>
              <a:t>return </a:t>
            </a:r>
            <a:r>
              <a:rPr lang="en-US" dirty="0" err="1"/>
              <a:t>arr</a:t>
            </a:r>
            <a:r>
              <a:rPr lang="en-US" dirty="0"/>
              <a:t>[index]; ;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4008" y="1628800"/>
            <a:ext cx="432048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[]</a:t>
            </a:r>
            <a:r>
              <a:rPr lang="en-US" dirty="0" err="1"/>
              <a:t>arr</a:t>
            </a:r>
            <a:r>
              <a:rPr lang="en-US" dirty="0"/>
              <a:t>={1,2,3,4,5,6,7,8,9,10};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try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GetElem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/>
              <a:t>));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catch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IndexOutOfRangeException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{</a:t>
            </a:r>
            <a:endParaRPr lang="ru-RU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("Error!");</a:t>
            </a:r>
          </a:p>
          <a:p>
            <a:pPr>
              <a:buNone/>
            </a:pP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b="1" dirty="0" smtClean="0">
                <a:solidFill>
                  <a:srgbClr val="FF0000"/>
                </a:solidFill>
              </a:rPr>
              <a:t>}</a:t>
            </a:r>
            <a:endParaRPr lang="ru-RU" b="1" dirty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Исключительная ситуация </a:t>
            </a:r>
            <a:r>
              <a:rPr lang="ru-RU" dirty="0" smtClean="0"/>
              <a:t>(исключение) — это ошибка, которая возникает во время выполнения программы.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ru-RU" dirty="0" smtClean="0"/>
              <a:t>Исключения позволяют логически разделить вычислительный процесс на две части</a:t>
            </a:r>
            <a:r>
              <a:rPr lang="en-US" dirty="0" smtClean="0"/>
              <a:t>:</a:t>
            </a:r>
          </a:p>
          <a:p>
            <a:pPr marL="990600" lvl="1" indent="-533400">
              <a:lnSpc>
                <a:spcPct val="90000"/>
              </a:lnSpc>
            </a:pPr>
            <a:r>
              <a:rPr lang="ru-RU" dirty="0"/>
              <a:t>обнаружение аварийной ситуации;</a:t>
            </a:r>
            <a:endParaRPr lang="en-US" dirty="0"/>
          </a:p>
          <a:p>
            <a:pPr marL="990600" lvl="1" indent="-533400">
              <a:lnSpc>
                <a:spcPct val="90000"/>
              </a:lnSpc>
            </a:pPr>
            <a:r>
              <a:rPr lang="ru-RU" dirty="0"/>
              <a:t>обработка аварийной ситуации.</a:t>
            </a:r>
          </a:p>
          <a:p>
            <a:endParaRPr lang="ru-RU" dirty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588224" y="2708920"/>
            <a:ext cx="6858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004048" y="2564904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 smtClean="0"/>
              <a:t>Объект -</a:t>
            </a:r>
            <a:r>
              <a:rPr lang="ru-RU" b="1" dirty="0"/>
              <a:t>исключение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580112" y="1484784"/>
            <a:ext cx="2438400" cy="93610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Font typeface="Arial" pitchFamily="34" charset="0"/>
              <a:buChar char="•"/>
            </a:pPr>
            <a:r>
              <a:rPr lang="ru-RU" dirty="0"/>
              <a:t>г</a:t>
            </a:r>
            <a:r>
              <a:rPr lang="ru-RU" dirty="0" smtClean="0"/>
              <a:t>енерация </a:t>
            </a:r>
            <a:r>
              <a:rPr lang="ru-RU" dirty="0"/>
              <a:t>объекта </a:t>
            </a:r>
            <a:r>
              <a:rPr lang="ru-RU" dirty="0" smtClean="0"/>
              <a:t>исключения,</a:t>
            </a:r>
          </a:p>
          <a:p>
            <a:pPr>
              <a:spcBef>
                <a:spcPct val="50000"/>
              </a:spcBef>
            </a:pPr>
            <a:endParaRPr lang="ru-RU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724128" y="3645024"/>
            <a:ext cx="2438400" cy="24048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buFontTx/>
              <a:buChar char="•"/>
            </a:pPr>
            <a:r>
              <a:rPr lang="ru-RU" dirty="0"/>
              <a:t> </a:t>
            </a:r>
            <a:r>
              <a:rPr lang="ru-RU" dirty="0" smtClean="0"/>
              <a:t>контроль </a:t>
            </a:r>
            <a:r>
              <a:rPr lang="ru-RU" dirty="0"/>
              <a:t>возникновения исключения,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ru-RU" dirty="0"/>
              <a:t> перехват,</a:t>
            </a:r>
          </a:p>
          <a:p>
            <a:pPr algn="ctr">
              <a:spcBef>
                <a:spcPct val="50000"/>
              </a:spcBef>
              <a:buFontTx/>
              <a:buChar char="•"/>
            </a:pPr>
            <a:r>
              <a:rPr lang="ru-RU" dirty="0"/>
              <a:t> обработка 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004048" y="1268760"/>
            <a:ext cx="3657600" cy="50292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подсистемы обработки </a:t>
            </a:r>
            <a:r>
              <a:rPr lang="ru-RU" b="1" dirty="0" smtClean="0"/>
              <a:t>исключений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90550" indent="-533400">
              <a:lnSpc>
                <a:spcPct val="90000"/>
              </a:lnSpc>
            </a:pPr>
            <a:r>
              <a:rPr lang="ru-RU" sz="2400" dirty="0" smtClean="0"/>
              <a:t>Функция</a:t>
            </a:r>
            <a:r>
              <a:rPr lang="ru-RU" sz="2400" dirty="0"/>
              <a:t>, обнаружившая ошибку, может не знать, что предпринимать для ее исправления, а использующий эту функцию код может знать, что делать, но не уметь определить место возникновения (многомодульные программы). </a:t>
            </a:r>
          </a:p>
          <a:p>
            <a:pPr marL="590550" indent="-533400">
              <a:lnSpc>
                <a:spcPct val="90000"/>
              </a:lnSpc>
            </a:pPr>
            <a:r>
              <a:rPr lang="ru-RU" sz="2400" dirty="0" smtClean="0"/>
              <a:t>Для </a:t>
            </a:r>
            <a:r>
              <a:rPr lang="ru-RU" sz="2400" dirty="0"/>
              <a:t>передачи информации об ошибке в вызывающую функцию не требуется применять возвращаемое значение, параметры или глобальные переменные. </a:t>
            </a:r>
          </a:p>
          <a:p>
            <a:pPr marL="457200" indent="-457200"/>
            <a:r>
              <a:rPr lang="ru-RU" sz="2400" dirty="0"/>
              <a:t>В С# определены стандартные исключения для таких распространенных программных ошибок, как деление на нуль или попадание вне диапазона определения индекса.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 в 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Программные инструкции, которые нужно проконтролировать на предмет исключений, помещаются в </a:t>
            </a:r>
            <a:r>
              <a:rPr lang="ru-RU" b="1" dirty="0">
                <a:solidFill>
                  <a:srgbClr val="FF0000"/>
                </a:solidFill>
              </a:rPr>
              <a:t>try</a:t>
            </a:r>
            <a:r>
              <a:rPr lang="ru-RU" dirty="0"/>
              <a:t>-блок.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исключение </a:t>
            </a:r>
            <a:r>
              <a:rPr lang="ru-RU" dirty="0" smtClean="0"/>
              <a:t>возникает </a:t>
            </a:r>
            <a:r>
              <a:rPr lang="ru-RU" dirty="0"/>
              <a:t>в этом блоке, оно </a:t>
            </a:r>
            <a:r>
              <a:rPr lang="ru-RU" dirty="0" smtClean="0"/>
              <a:t>генерирует определенного </a:t>
            </a:r>
            <a:r>
              <a:rPr lang="ru-RU" dirty="0"/>
              <a:t>рода </a:t>
            </a:r>
            <a:r>
              <a:rPr lang="ru-RU" dirty="0" smtClean="0"/>
              <a:t>информацию: </a:t>
            </a:r>
          </a:p>
          <a:p>
            <a:pPr marL="914400" lvl="1" indent="-514350"/>
            <a:r>
              <a:rPr lang="ru-RU" dirty="0" smtClean="0"/>
              <a:t>Системные </a:t>
            </a:r>
            <a:r>
              <a:rPr lang="ru-RU" dirty="0"/>
              <a:t>исключения автоматически генерируются </a:t>
            </a:r>
            <a:r>
              <a:rPr lang="ru-RU" dirty="0" smtClean="0"/>
              <a:t>системой </a:t>
            </a:r>
            <a:r>
              <a:rPr lang="ru-RU" dirty="0"/>
              <a:t>динамического управления. </a:t>
            </a:r>
            <a:endParaRPr lang="ru-RU" dirty="0" smtClean="0"/>
          </a:p>
          <a:p>
            <a:pPr marL="914400" lvl="1" indent="-514350"/>
            <a:r>
              <a:rPr lang="ru-RU" dirty="0" smtClean="0"/>
              <a:t>Чтобы </a:t>
            </a:r>
            <a:r>
              <a:rPr lang="ru-RU" dirty="0"/>
              <a:t>сгенерировать исключение вручную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используется </a:t>
            </a:r>
            <a:r>
              <a:rPr lang="ru-RU" dirty="0"/>
              <a:t>ключевое слово </a:t>
            </a:r>
            <a:r>
              <a:rPr lang="ru-RU" b="1" dirty="0" err="1">
                <a:solidFill>
                  <a:srgbClr val="FF0000"/>
                </a:solidFill>
              </a:rPr>
              <a:t>throw</a:t>
            </a:r>
            <a:r>
              <a:rPr lang="ru-RU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Сгенерированное исключение</a:t>
            </a:r>
            <a:r>
              <a:rPr lang="ru-RU" i="1" dirty="0"/>
              <a:t> </a:t>
            </a:r>
            <a:r>
              <a:rPr lang="ru-RU" dirty="0"/>
              <a:t>может быть перехвачено программным путем с помощью </a:t>
            </a:r>
            <a:r>
              <a:rPr lang="ru-RU" b="1" dirty="0">
                <a:solidFill>
                  <a:srgbClr val="FF0000"/>
                </a:solidFill>
              </a:rPr>
              <a:t>catch</a:t>
            </a:r>
            <a:r>
              <a:rPr lang="ru-RU" dirty="0"/>
              <a:t>-блока и обработано соответствующим образом.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Любой код, который должен быть обязательно выполнен при выходе из try-блока, помещается в блок </a:t>
            </a:r>
            <a:r>
              <a:rPr lang="ru-RU" b="1" dirty="0" err="1">
                <a:solidFill>
                  <a:srgbClr val="FF0000"/>
                </a:solidFill>
              </a:rPr>
              <a:t>finally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1040</Words>
  <Application>Microsoft Office PowerPoint</Application>
  <PresentationFormat>Экран (4:3)</PresentationFormat>
  <Paragraphs>190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Обработка исключительных ситуаций. Библиотеки классов.</vt:lpstr>
      <vt:lpstr>Исключения в С#</vt:lpstr>
      <vt:lpstr>Исключения в С#</vt:lpstr>
      <vt:lpstr>Исключения в С#</vt:lpstr>
      <vt:lpstr>Исключения в С#</vt:lpstr>
      <vt:lpstr>Исключения в С#</vt:lpstr>
      <vt:lpstr>Исключения в С#</vt:lpstr>
      <vt:lpstr>Преимущества подсистемы обработки исключений </vt:lpstr>
      <vt:lpstr>Исключения в С#</vt:lpstr>
      <vt:lpstr>Исключения создаваемые программистом</vt:lpstr>
      <vt:lpstr>Свойства класса Exception</vt:lpstr>
      <vt:lpstr>Пример (индексатор для класса FractionArray)</vt:lpstr>
      <vt:lpstr>Пример (индексатор для класса FractionArray)</vt:lpstr>
      <vt:lpstr>Библиотеки классов</vt:lpstr>
      <vt:lpstr>Создание библиотеки классов</vt:lpstr>
      <vt:lpstr>Создание библиотеки классов</vt:lpstr>
      <vt:lpstr>Создание библиотеки классов</vt:lpstr>
      <vt:lpstr>Создание библиотеки классов</vt:lpstr>
      <vt:lpstr>Дополнительные возможности</vt:lpstr>
      <vt:lpstr>Анонимные типы</vt:lpstr>
      <vt:lpstr>Анонимные типы</vt:lpstr>
      <vt:lpstr>Анонимные типы</vt:lpstr>
      <vt:lpstr>Анонимные типы</vt:lpstr>
      <vt:lpstr>Методы расширения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исключительных ситуаций</dc:title>
  <dc:creator>VikentyevaOL</dc:creator>
  <cp:lastModifiedBy>VikentyevaOL</cp:lastModifiedBy>
  <cp:revision>4</cp:revision>
  <dcterms:created xsi:type="dcterms:W3CDTF">2016-05-21T11:01:42Z</dcterms:created>
  <dcterms:modified xsi:type="dcterms:W3CDTF">2016-09-11T16:18:11Z</dcterms:modified>
</cp:coreProperties>
</file>