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Многопоточное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Статические элементы класса</a:t>
            </a:r>
            <a:r>
              <a:rPr lang="ru-RU" b="1" dirty="0" smtClean="0"/>
              <a:t> </a:t>
            </a:r>
            <a:r>
              <a:rPr lang="ru-RU" dirty="0" err="1" smtClean="0"/>
              <a:t>Thread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err="1" smtClean="0"/>
              <a:t>CurrentContext</a:t>
            </a:r>
            <a:r>
              <a:rPr lang="ru-RU" dirty="0" smtClean="0"/>
              <a:t> – свойство только для чтения возвращает контекст, в котором в данный момент выполняется поток.</a:t>
            </a:r>
          </a:p>
          <a:p>
            <a:pPr lvl="0"/>
            <a:r>
              <a:rPr lang="ru-RU" dirty="0" err="1" smtClean="0"/>
              <a:t>CurrentThread</a:t>
            </a:r>
            <a:r>
              <a:rPr lang="ru-RU" dirty="0" smtClean="0"/>
              <a:t> – свойство только для чтения возвращает ссылку на текущий выполняемый поток.</a:t>
            </a:r>
          </a:p>
          <a:p>
            <a:pPr lvl="0"/>
            <a:r>
              <a:rPr lang="ru-RU" dirty="0" err="1" smtClean="0"/>
              <a:t>Sleep</a:t>
            </a:r>
            <a:r>
              <a:rPr lang="ru-RU" dirty="0" smtClean="0"/>
              <a:t>() – метод приостанавливает текущий поток на заданное время.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объектов для класса </a:t>
            </a:r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b="1" dirty="0" err="1" smtClean="0"/>
              <a:t>IsAlive</a:t>
            </a:r>
            <a:r>
              <a:rPr lang="ru-RU" dirty="0" smtClean="0"/>
              <a:t> – возвращает булевское значение, указывающее на то, запущен ли поток (и еще не прерван и не отменен)</a:t>
            </a:r>
          </a:p>
          <a:p>
            <a:pPr lvl="0"/>
            <a:r>
              <a:rPr lang="ru-RU" b="1" dirty="0" err="1" smtClean="0"/>
              <a:t>IsBackground</a:t>
            </a:r>
            <a:r>
              <a:rPr lang="ru-RU" dirty="0" smtClean="0"/>
              <a:t> – получает или устанавливает значение, указывающее, является ли данный поток "фоновым" (подробнее объясняется далее)</a:t>
            </a:r>
          </a:p>
          <a:p>
            <a:pPr lvl="0"/>
            <a:r>
              <a:rPr lang="ru-RU" b="1" dirty="0" err="1" smtClean="0"/>
              <a:t>Name</a:t>
            </a:r>
            <a:r>
              <a:rPr lang="ru-RU" dirty="0" smtClean="0"/>
              <a:t> – позволяет вам установить дружественное текстовое имя потока</a:t>
            </a:r>
          </a:p>
          <a:p>
            <a:pPr lvl="0"/>
            <a:r>
              <a:rPr lang="ru-RU" b="1" dirty="0" err="1" smtClean="0"/>
              <a:t>Priority</a:t>
            </a:r>
            <a:r>
              <a:rPr lang="ru-RU" dirty="0" smtClean="0"/>
              <a:t> – получает или устанавливает приоритет потока, который может принимать значение из перечисления </a:t>
            </a:r>
            <a:r>
              <a:rPr lang="ru-RU" dirty="0" err="1" smtClean="0"/>
              <a:t>ThreadPriority</a:t>
            </a:r>
            <a:endParaRPr lang="ru-RU" dirty="0" smtClean="0"/>
          </a:p>
          <a:p>
            <a:pPr lvl="0"/>
            <a:r>
              <a:rPr lang="ru-RU" b="1" dirty="0" err="1" smtClean="0"/>
              <a:t>ThreadState</a:t>
            </a:r>
            <a:r>
              <a:rPr lang="ru-RU" dirty="0" smtClean="0"/>
              <a:t> – получает состояние данного потока, которому может быть присвоено значение из перечисления </a:t>
            </a:r>
            <a:r>
              <a:rPr lang="ru-RU" dirty="0" err="1" smtClean="0"/>
              <a:t>ThreadState</a:t>
            </a:r>
            <a:endParaRPr lang="ru-RU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объектов для класса </a:t>
            </a:r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b="1" dirty="0" err="1" smtClean="0"/>
              <a:t>Abort</a:t>
            </a:r>
            <a:r>
              <a:rPr lang="ru-RU" dirty="0" smtClean="0"/>
              <a:t>() – прерывание потока, как только это будет возможно</a:t>
            </a:r>
          </a:p>
          <a:p>
            <a:pPr lvl="0"/>
            <a:r>
              <a:rPr lang="ru-RU" b="1" dirty="0" err="1" smtClean="0"/>
              <a:t>Interrupt</a:t>
            </a:r>
            <a:r>
              <a:rPr lang="ru-RU" dirty="0" smtClean="0"/>
              <a:t>() – прерывает (т.е. приостанавливает) текущий поток на заданный период ожидания</a:t>
            </a:r>
          </a:p>
          <a:p>
            <a:pPr lvl="0"/>
            <a:r>
              <a:rPr lang="ru-RU" b="1" dirty="0" err="1" smtClean="0"/>
              <a:t>Join</a:t>
            </a:r>
            <a:r>
              <a:rPr lang="ru-RU" dirty="0" smtClean="0"/>
              <a:t>() – блокирует вызывающий поток до тех пор, пока указанный поток (тот, в котором вызван </a:t>
            </a:r>
            <a:r>
              <a:rPr lang="ru-RU" dirty="0" err="1" smtClean="0"/>
              <a:t>Join</a:t>
            </a:r>
            <a:r>
              <a:rPr lang="ru-RU" dirty="0" smtClean="0"/>
              <a:t>()) не завершится</a:t>
            </a:r>
          </a:p>
          <a:p>
            <a:pPr lvl="0"/>
            <a:r>
              <a:rPr lang="ru-RU" b="1" dirty="0" err="1" smtClean="0"/>
              <a:t>Resume</a:t>
            </a:r>
            <a:r>
              <a:rPr lang="ru-RU" dirty="0" smtClean="0"/>
              <a:t>() – возобновляет ранее приостановленный поток</a:t>
            </a:r>
          </a:p>
          <a:p>
            <a:pPr lvl="0"/>
            <a:r>
              <a:rPr lang="ru-RU" b="1" dirty="0" err="1" smtClean="0"/>
              <a:t>Start</a:t>
            </a:r>
            <a:r>
              <a:rPr lang="ru-RU" dirty="0" smtClean="0"/>
              <a:t>() – запуск потока </a:t>
            </a:r>
          </a:p>
          <a:p>
            <a:pPr lvl="0"/>
            <a:r>
              <a:rPr lang="ru-RU" b="1" dirty="0" err="1" smtClean="0"/>
              <a:t>Suspend</a:t>
            </a:r>
            <a:r>
              <a:rPr lang="ru-RU" dirty="0" smtClean="0"/>
              <a:t>() – приостанавливает поток. Если поток уже приостановлен, вызов </a:t>
            </a:r>
            <a:r>
              <a:rPr lang="ru-RU" dirty="0" err="1" smtClean="0"/>
              <a:t>Suspend</a:t>
            </a:r>
            <a:r>
              <a:rPr lang="ru-RU" dirty="0" smtClean="0"/>
              <a:t>() не дает эффекта.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создания потоков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 smtClean="0"/>
              <a:t>Создать метод, который будет точкой входа для нового потока.</a:t>
            </a:r>
          </a:p>
          <a:p>
            <a:pPr lvl="0"/>
            <a:r>
              <a:rPr lang="ru-RU" dirty="0" smtClean="0"/>
              <a:t>Создать новый делегат </a:t>
            </a:r>
            <a:r>
              <a:rPr lang="ru-RU" b="1" dirty="0" err="1" smtClean="0"/>
              <a:t>ParametrizedThreadStart</a:t>
            </a:r>
            <a:r>
              <a:rPr lang="ru-RU" dirty="0" smtClean="0"/>
              <a:t> (или </a:t>
            </a:r>
            <a:r>
              <a:rPr lang="ru-RU" dirty="0" err="1" smtClean="0"/>
              <a:t>ThreadStart</a:t>
            </a:r>
            <a:r>
              <a:rPr lang="ru-RU" dirty="0" smtClean="0"/>
              <a:t>), передав конструктору адрес метода, определенного на предыдущем шаге.</a:t>
            </a:r>
          </a:p>
          <a:p>
            <a:pPr lvl="0"/>
            <a:r>
              <a:rPr lang="ru-RU" dirty="0" smtClean="0"/>
              <a:t>Создать объект </a:t>
            </a:r>
            <a:r>
              <a:rPr lang="ru-RU" b="1" dirty="0" err="1" smtClean="0"/>
              <a:t>Thread</a:t>
            </a:r>
            <a:r>
              <a:rPr lang="ru-RU" dirty="0" smtClean="0"/>
              <a:t>, передав в качестве аргумента конструктора </a:t>
            </a:r>
            <a:r>
              <a:rPr lang="ru-RU" b="1" dirty="0" err="1" smtClean="0"/>
              <a:t>ParametrizedThreadStart</a:t>
            </a:r>
            <a:r>
              <a:rPr lang="ru-RU" b="1" dirty="0" smtClean="0"/>
              <a:t>/</a:t>
            </a:r>
            <a:r>
              <a:rPr lang="ru-RU" b="1" dirty="0" err="1" smtClean="0"/>
              <a:t>ThreadStart</a:t>
            </a:r>
            <a:r>
              <a:rPr lang="ru-RU" b="1" dirty="0" smtClean="0"/>
              <a:t>.</a:t>
            </a:r>
          </a:p>
          <a:p>
            <a:pPr lvl="0"/>
            <a:r>
              <a:rPr lang="ru-RU" dirty="0" smtClean="0"/>
              <a:t>Установить начальные характеристики потока (имя, приоритет и т.п.).</a:t>
            </a:r>
          </a:p>
          <a:p>
            <a:r>
              <a:rPr lang="ru-RU" dirty="0" smtClean="0"/>
              <a:t>Вызвать метод </a:t>
            </a:r>
            <a:r>
              <a:rPr lang="ru-RU" b="1" dirty="0" err="1" smtClean="0"/>
              <a:t>Thread.Start</a:t>
            </a:r>
            <a:r>
              <a:rPr lang="ru-RU" b="1" dirty="0" smtClean="0"/>
              <a:t>(). </a:t>
            </a:r>
            <a:r>
              <a:rPr lang="ru-RU" dirty="0" smtClean="0"/>
              <a:t>Это запустит поток на методе, который указан делегатом, созданным на втором шаге, как только это будет возможно.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u="sng" dirty="0" smtClean="0"/>
              <a:t>Пример 18_1.</a:t>
            </a:r>
          </a:p>
          <a:p>
            <a:r>
              <a:rPr lang="ru-RU" u="sng" dirty="0" smtClean="0"/>
              <a:t>Пример 18_2.</a:t>
            </a:r>
          </a:p>
          <a:p>
            <a:endParaRPr lang="ru-RU" u="sng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Управление потоком</a:t>
            </a:r>
            <a:endParaRPr lang="ru-RU" b="1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Поток создается за счет вызова метода </a:t>
            </a:r>
            <a:r>
              <a:rPr lang="ru-RU" dirty="0" err="1" smtClean="0"/>
              <a:t>Start</a:t>
            </a:r>
            <a:r>
              <a:rPr lang="ru-RU" dirty="0" smtClean="0"/>
              <a:t>() объекта </a:t>
            </a:r>
            <a:r>
              <a:rPr lang="ru-RU" dirty="0" err="1" smtClean="0"/>
              <a:t>Thread</a:t>
            </a:r>
            <a:r>
              <a:rPr lang="ru-RU" dirty="0" smtClean="0"/>
              <a:t> и переходит в состояние </a:t>
            </a:r>
            <a:r>
              <a:rPr lang="ru-RU" b="1" dirty="0" err="1" smtClean="0"/>
              <a:t>Unstarted</a:t>
            </a:r>
            <a:r>
              <a:rPr lang="ru-RU" b="1" dirty="0" smtClean="0"/>
              <a:t>.</a:t>
            </a:r>
          </a:p>
          <a:p>
            <a:r>
              <a:rPr lang="ru-RU" dirty="0" smtClean="0"/>
              <a:t>В состояние </a:t>
            </a:r>
            <a:r>
              <a:rPr lang="ru-RU" b="1" dirty="0" err="1" smtClean="0"/>
              <a:t>Running</a:t>
            </a:r>
            <a:r>
              <a:rPr lang="ru-RU" dirty="0" smtClean="0"/>
              <a:t> поток переходит сразу после того, как планировщик потоков операционной системы выберет его для выполнения.</a:t>
            </a:r>
          </a:p>
          <a:p>
            <a:r>
              <a:rPr lang="ru-RU" dirty="0" smtClean="0"/>
              <a:t>С помощью метода </a:t>
            </a:r>
            <a:r>
              <a:rPr lang="ru-RU" dirty="0" err="1" smtClean="0"/>
              <a:t>Thread.Sleep</a:t>
            </a:r>
            <a:r>
              <a:rPr lang="ru-RU" dirty="0" smtClean="0"/>
              <a:t>() поток можно перевести в состояние </a:t>
            </a:r>
            <a:r>
              <a:rPr lang="ru-RU" b="1" dirty="0" err="1" smtClean="0"/>
              <a:t>WaitSleepJoin</a:t>
            </a:r>
            <a:r>
              <a:rPr lang="ru-RU" dirty="0" smtClean="0"/>
              <a:t> и при этом указать, через какой промежуток времени поток должен возобновить работу.</a:t>
            </a:r>
          </a:p>
          <a:p>
            <a:r>
              <a:rPr lang="ru-RU" dirty="0" smtClean="0"/>
              <a:t>Чтобы остановить поток, необходимо вызвать метод </a:t>
            </a:r>
            <a:r>
              <a:rPr lang="ru-RU" dirty="0" err="1" smtClean="0"/>
              <a:t>Thread.Abort</a:t>
            </a:r>
            <a:r>
              <a:rPr lang="ru-RU" dirty="0" smtClean="0"/>
              <a:t>(). При вызове этого метода в соответствующем потоке генерируется исключение типа </a:t>
            </a:r>
            <a:r>
              <a:rPr lang="ru-RU" b="1" dirty="0" err="1" smtClean="0"/>
              <a:t>ThreadAbortException</a:t>
            </a:r>
            <a:r>
              <a:rPr lang="ru-RU" dirty="0" smtClean="0"/>
              <a:t>.</a:t>
            </a:r>
          </a:p>
          <a:p>
            <a:r>
              <a:rPr lang="ru-RU" dirty="0" smtClean="0"/>
              <a:t>Чтобы продолжить выполнение потока после выдачи исключения </a:t>
            </a:r>
            <a:r>
              <a:rPr lang="ru-RU" b="1" dirty="0" err="1" smtClean="0"/>
              <a:t>ThreadAbortException</a:t>
            </a:r>
            <a:r>
              <a:rPr lang="ru-RU" dirty="0" smtClean="0"/>
              <a:t>, следует вызвать метод </a:t>
            </a:r>
            <a:r>
              <a:rPr lang="ru-RU" dirty="0" err="1" smtClean="0"/>
              <a:t>Thread.ResetAbort</a:t>
            </a:r>
            <a:r>
              <a:rPr lang="ru-RU" dirty="0" smtClean="0"/>
              <a:t>(). </a:t>
            </a:r>
          </a:p>
          <a:p>
            <a:r>
              <a:rPr lang="ru-RU" dirty="0" smtClean="0"/>
              <a:t>Состояние потока, получающего запрос на немедленное прекращение, изменяется с </a:t>
            </a:r>
            <a:r>
              <a:rPr lang="ru-RU" b="1" dirty="0" err="1" smtClean="0"/>
              <a:t>AbortRequested</a:t>
            </a:r>
            <a:r>
              <a:rPr lang="ru-RU" dirty="0" smtClean="0"/>
              <a:t> на </a:t>
            </a:r>
            <a:r>
              <a:rPr lang="ru-RU" b="1" dirty="0" err="1" smtClean="0"/>
              <a:t>Aborted</a:t>
            </a:r>
            <a:r>
              <a:rPr lang="ru-RU" dirty="0" smtClean="0"/>
              <a:t>, если поток не производит сброс.</a:t>
            </a:r>
          </a:p>
          <a:p>
            <a:r>
              <a:rPr lang="ru-RU" dirty="0" smtClean="0"/>
              <a:t>Если необходимо дожидаться завершения работы потока, можно вызвать метод </a:t>
            </a:r>
            <a:r>
              <a:rPr lang="ru-RU" b="1" dirty="0" err="1" smtClean="0"/>
              <a:t>Thread.Join</a:t>
            </a:r>
            <a:r>
              <a:rPr lang="ru-RU" dirty="0" smtClean="0"/>
              <a:t>(). Этот метод блокирует текущий поток и переводит его в состояние </a:t>
            </a:r>
            <a:r>
              <a:rPr lang="ru-RU" b="1" dirty="0" err="1" smtClean="0"/>
              <a:t>WaitSleepJoin</a:t>
            </a:r>
            <a:r>
              <a:rPr lang="ru-RU" dirty="0" smtClean="0"/>
              <a:t> до тех пор, пока не будет завершен присоединенный к нему поток.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Проверка завершения потока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ru-RU" dirty="0" smtClean="0"/>
              <a:t>Свойство </a:t>
            </a:r>
            <a:r>
              <a:rPr lang="ru-RU" b="1" dirty="0" err="1" smtClean="0"/>
              <a:t>isAlive</a:t>
            </a:r>
            <a:r>
              <a:rPr lang="ru-RU" dirty="0" smtClean="0"/>
              <a:t>. возвращает значение </a:t>
            </a:r>
            <a:r>
              <a:rPr lang="ru-RU" dirty="0" err="1" smtClean="0"/>
              <a:t>true</a:t>
            </a:r>
            <a:r>
              <a:rPr lang="ru-RU" dirty="0" smtClean="0"/>
              <a:t>, если поток, для которого оно опрашивается, еще выполняется. В противном случае оно возвращает значение 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Его можно использовать для проверки выхода из цикла :</a:t>
            </a:r>
          </a:p>
          <a:p>
            <a:pPr>
              <a:buNone/>
            </a:pPr>
            <a:r>
              <a:rPr lang="en-US" b="1" dirty="0" smtClean="0"/>
              <a:t>do </a:t>
            </a:r>
            <a:endParaRPr lang="ru-RU" dirty="0" smtClean="0"/>
          </a:p>
          <a:p>
            <a:pPr>
              <a:buNone/>
            </a:pPr>
            <a:r>
              <a:rPr lang="en-US" b="1" dirty="0" smtClean="0"/>
              <a:t>         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(".");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Thread.Sleep</a:t>
            </a:r>
            <a:r>
              <a:rPr lang="en-US" dirty="0" smtClean="0"/>
              <a:t>(100);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b="1" dirty="0" smtClean="0"/>
              <a:t>  } while (mt1.thrd.IsAlive||mt2.thrd.IsAlive||mt3.thrd.IsAlive);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Проверка завершения потока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Метод </a:t>
            </a:r>
            <a:r>
              <a:rPr lang="ru-RU" dirty="0" err="1" smtClean="0"/>
              <a:t>Join</a:t>
            </a:r>
            <a:r>
              <a:rPr lang="ru-RU" dirty="0" smtClean="0"/>
              <a:t> () ожидает, пока поток, для которого он был вызван, не завершится:</a:t>
            </a:r>
          </a:p>
          <a:p>
            <a:pPr lvl="1"/>
            <a:r>
              <a:rPr lang="ru-RU" dirty="0" smtClean="0"/>
              <a:t>если заданный поток даже не стартовал, будет сгенерировано исключение типа </a:t>
            </a:r>
            <a:r>
              <a:rPr lang="ru-RU" dirty="0" err="1" smtClean="0"/>
              <a:t>ThreadStateException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можно указать максимальный объем времени, в течение которого будет  ожидаться завершение выполнения потока.</a:t>
            </a:r>
          </a:p>
          <a:p>
            <a:pPr lvl="1"/>
            <a:endParaRPr lang="ru-RU" dirty="0" smtClean="0"/>
          </a:p>
          <a:p>
            <a:pPr lvl="1">
              <a:buNone/>
            </a:pPr>
            <a:r>
              <a:rPr lang="ru-RU" u="sng" dirty="0" smtClean="0"/>
              <a:t>Пример 18_3</a:t>
            </a:r>
            <a:endParaRPr lang="ru-RU"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Приоритеты потоков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Среда .NET </a:t>
            </a:r>
            <a:r>
              <a:rPr lang="ru-RU" dirty="0" err="1" smtClean="0"/>
              <a:t>Framework</a:t>
            </a:r>
            <a:r>
              <a:rPr lang="ru-RU" dirty="0" smtClean="0"/>
              <a:t> определяет два типа потоков: </a:t>
            </a:r>
            <a:r>
              <a:rPr lang="ru-RU" b="1" dirty="0" smtClean="0"/>
              <a:t>высокоприоритетные</a:t>
            </a:r>
            <a:r>
              <a:rPr lang="ru-RU" dirty="0" smtClean="0"/>
              <a:t> и </a:t>
            </a:r>
            <a:r>
              <a:rPr lang="ru-RU" b="1" dirty="0" smtClean="0"/>
              <a:t>фоновые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 умолчанию любой поток создается как </a:t>
            </a:r>
            <a:r>
              <a:rPr lang="ru-RU" b="1" dirty="0" smtClean="0"/>
              <a:t>высокоприоритетный</a:t>
            </a:r>
            <a:r>
              <a:rPr lang="ru-RU" dirty="0" smtClean="0"/>
              <a:t>. При необходимости его можно сделать фоновым с помощью свойства </a:t>
            </a:r>
            <a:r>
              <a:rPr lang="ru-RU" dirty="0" err="1" smtClean="0"/>
              <a:t>I</a:t>
            </a:r>
            <a:r>
              <a:rPr lang="ru-RU" b="1" dirty="0" err="1" smtClean="0"/>
              <a:t>sBackground</a:t>
            </a:r>
            <a:r>
              <a:rPr lang="ru-RU" dirty="0" err="1" smtClean="0"/>
              <a:t>=</a:t>
            </a:r>
            <a:r>
              <a:rPr lang="en-US" dirty="0" smtClean="0"/>
              <a:t>true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Кроме того, каждый поток имеет определенный </a:t>
            </a:r>
            <a:r>
              <a:rPr lang="ru-RU" b="1" dirty="0" smtClean="0"/>
              <a:t>приоритет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Приоритет потока</a:t>
            </a:r>
            <a:r>
              <a:rPr lang="en-US" dirty="0" smtClean="0"/>
              <a:t> </a:t>
            </a:r>
            <a:r>
              <a:rPr lang="ru-RU" dirty="0" smtClean="0"/>
              <a:t>определяет, какой объем процессорного времени получает поток.</a:t>
            </a:r>
            <a:r>
              <a:rPr lang="ru-RU" b="1" dirty="0" smtClean="0"/>
              <a:t> </a:t>
            </a:r>
            <a:endParaRPr lang="en-US" b="1" dirty="0" smtClean="0"/>
          </a:p>
          <a:p>
            <a:r>
              <a:rPr lang="ru-RU" dirty="0" smtClean="0"/>
              <a:t>После старта дочерний поток получает стандартное значение приоритета</a:t>
            </a:r>
            <a:r>
              <a:rPr lang="en-US" b="1" dirty="0" smtClean="0"/>
              <a:t> </a:t>
            </a:r>
            <a:r>
              <a:rPr lang="ru-RU" b="1" dirty="0" err="1" smtClean="0"/>
              <a:t>ThreadPriority.Normal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Его можно изменить с помощью свойства </a:t>
            </a:r>
            <a:r>
              <a:rPr lang="ru-RU" b="1" dirty="0" err="1" smtClean="0"/>
              <a:t>Priority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err="1" smtClean="0"/>
              <a:t>ThreadPriority.Highest</a:t>
            </a:r>
            <a:endParaRPr lang="ru-RU" dirty="0" smtClean="0"/>
          </a:p>
          <a:p>
            <a:pPr lvl="1"/>
            <a:r>
              <a:rPr lang="en-US" dirty="0" err="1" smtClean="0"/>
              <a:t>ThreadPriority.AboveNormal</a:t>
            </a:r>
            <a:endParaRPr lang="ru-RU" dirty="0" smtClean="0"/>
          </a:p>
          <a:p>
            <a:pPr lvl="1"/>
            <a:r>
              <a:rPr lang="en-US" dirty="0" err="1" smtClean="0"/>
              <a:t>ThreadPriority.Normal</a:t>
            </a:r>
            <a:endParaRPr lang="ru-RU" dirty="0" smtClean="0"/>
          </a:p>
          <a:p>
            <a:pPr lvl="1"/>
            <a:r>
              <a:rPr lang="en-US" dirty="0" err="1" smtClean="0"/>
              <a:t>ThreadPriority</a:t>
            </a:r>
            <a:r>
              <a:rPr lang="en-US" dirty="0" smtClean="0"/>
              <a:t>. </a:t>
            </a:r>
            <a:r>
              <a:rPr lang="en-US" dirty="0" err="1" smtClean="0"/>
              <a:t>BelowNoritial</a:t>
            </a:r>
            <a:endParaRPr lang="ru-RU" dirty="0" smtClean="0"/>
          </a:p>
          <a:p>
            <a:pPr lvl="1"/>
            <a:r>
              <a:rPr lang="en-US" dirty="0" err="1" smtClean="0"/>
              <a:t>ThreadPriority.Lowest</a:t>
            </a:r>
            <a:endParaRPr lang="ru-RU" dirty="0" smtClean="0"/>
          </a:p>
          <a:p>
            <a:pPr lvl="1">
              <a:buNone/>
            </a:pPr>
            <a:r>
              <a:rPr lang="ru-RU" u="sng" dirty="0" smtClean="0"/>
              <a:t>Пример 4.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Асинхронные делегаты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//</a:t>
            </a:r>
            <a:r>
              <a:rPr lang="ru-RU" dirty="0" smtClean="0"/>
              <a:t>делегат </a:t>
            </a:r>
            <a:r>
              <a:rPr lang="ru-RU" dirty="0" err="1" smtClean="0"/>
              <a:t>BinaryOp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//</a:t>
            </a:r>
            <a:r>
              <a:rPr lang="ru-RU" dirty="0" smtClean="0"/>
              <a:t>может </a:t>
            </a:r>
            <a:r>
              <a:rPr lang="ru-RU" dirty="0" smtClean="0"/>
              <a:t>указывать </a:t>
            </a:r>
            <a:r>
              <a:rPr lang="ru-RU" dirty="0" smtClean="0"/>
              <a:t>на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//</a:t>
            </a:r>
            <a:r>
              <a:rPr lang="ru-RU" dirty="0" smtClean="0"/>
              <a:t>метод</a:t>
            </a:r>
            <a:r>
              <a:rPr lang="ru-RU" dirty="0" smtClean="0"/>
              <a:t>, принимающий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//</a:t>
            </a:r>
            <a:r>
              <a:rPr lang="ru-RU" dirty="0" smtClean="0"/>
              <a:t>два </a:t>
            </a:r>
            <a:r>
              <a:rPr lang="ru-RU" dirty="0" smtClean="0"/>
              <a:t>целых числа </a:t>
            </a:r>
            <a:r>
              <a:rPr lang="ru-RU" dirty="0" smtClean="0"/>
              <a:t>и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//</a:t>
            </a:r>
            <a:r>
              <a:rPr lang="ru-RU" dirty="0" smtClean="0"/>
              <a:t>возвращающий </a:t>
            </a:r>
            <a:r>
              <a:rPr lang="ru-RU" dirty="0" smtClean="0"/>
              <a:t>целое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//</a:t>
            </a:r>
            <a:r>
              <a:rPr lang="ru-RU" dirty="0" smtClean="0"/>
              <a:t>число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smtClean="0"/>
              <a:t>delegate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BinaryOp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После компиляции сборка с определением делегата будет содержать полноценное определение класса, сгенерированного динамически при построении проекта, на основе объявления делегата. </a:t>
            </a:r>
            <a:endParaRPr lang="ru-RU" dirty="0"/>
          </a:p>
        </p:txBody>
      </p:sp>
      <p:sp>
        <p:nvSpPr>
          <p:cNvPr id="5" name="Стрелка вниз 4"/>
          <p:cNvSpPr/>
          <p:nvPr/>
        </p:nvSpPr>
        <p:spPr>
          <a:xfrm>
            <a:off x="5580112" y="5733256"/>
            <a:ext cx="64807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Асинхронные делегаты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public sealed class </a:t>
            </a:r>
            <a:r>
              <a:rPr lang="en-US" dirty="0" err="1" smtClean="0"/>
              <a:t>BinaryOp</a:t>
            </a:r>
            <a:r>
              <a:rPr lang="en-US" dirty="0" smtClean="0"/>
              <a:t> : </a:t>
            </a:r>
            <a:r>
              <a:rPr lang="en-US" dirty="0" err="1" smtClean="0"/>
              <a:t>System.MulticastDelegate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//</a:t>
            </a:r>
            <a:r>
              <a:rPr lang="ru-RU" dirty="0" smtClean="0"/>
              <a:t>конструктор</a:t>
            </a:r>
          </a:p>
          <a:p>
            <a:pPr>
              <a:buNone/>
            </a:pPr>
            <a:r>
              <a:rPr lang="en-US" dirty="0" smtClean="0"/>
              <a:t> public </a:t>
            </a:r>
            <a:r>
              <a:rPr lang="en-US" dirty="0" err="1" smtClean="0"/>
              <a:t>BinaryOp</a:t>
            </a:r>
            <a:r>
              <a:rPr lang="en-US" dirty="0" smtClean="0"/>
              <a:t>(object target, </a:t>
            </a:r>
            <a:r>
              <a:rPr lang="en-US" dirty="0" err="1" smtClean="0"/>
              <a:t>uint</a:t>
            </a:r>
            <a:r>
              <a:rPr lang="en-US" dirty="0" smtClean="0"/>
              <a:t> </a:t>
            </a:r>
            <a:r>
              <a:rPr lang="en-US" dirty="0" err="1" smtClean="0"/>
              <a:t>functionAddress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// вызов метода в синхронном режиме</a:t>
            </a:r>
          </a:p>
          <a:p>
            <a:pPr>
              <a:buNone/>
            </a:pPr>
            <a:r>
              <a:rPr lang="en-US" dirty="0" smtClean="0"/>
              <a:t>public void Invoke(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// вызов метода асинхронным образом, в отдельном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//потоке </a:t>
            </a:r>
            <a:r>
              <a:rPr lang="ru-RU" dirty="0" smtClean="0"/>
              <a:t>выполнения</a:t>
            </a:r>
          </a:p>
          <a:p>
            <a:pPr>
              <a:buNone/>
            </a:pPr>
            <a:r>
              <a:rPr lang="ru-RU" dirty="0" smtClean="0"/>
              <a:t>   </a:t>
            </a:r>
            <a:r>
              <a:rPr lang="en-US" dirty="0" smtClean="0"/>
              <a:t>public </a:t>
            </a:r>
            <a:r>
              <a:rPr lang="en-US" dirty="0" err="1" smtClean="0"/>
              <a:t>IAsyncResult</a:t>
            </a:r>
            <a:r>
              <a:rPr lang="en-US" dirty="0" smtClean="0"/>
              <a:t> </a:t>
            </a:r>
            <a:r>
              <a:rPr lang="en-US" dirty="0" err="1" smtClean="0"/>
              <a:t>Beginlnvoke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AsyncCallback</a:t>
            </a:r>
            <a:r>
              <a:rPr lang="en-US" dirty="0" smtClean="0"/>
              <a:t> </a:t>
            </a:r>
            <a:r>
              <a:rPr lang="en-US" dirty="0" err="1" smtClean="0"/>
              <a:t>cb</a:t>
            </a:r>
            <a:r>
              <a:rPr lang="en-US" dirty="0" smtClean="0"/>
              <a:t>, object state);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Endlnvoke</a:t>
            </a:r>
            <a:r>
              <a:rPr lang="en-US" dirty="0" smtClean="0"/>
              <a:t>(</a:t>
            </a:r>
            <a:r>
              <a:rPr lang="en-US" dirty="0" err="1" smtClean="0"/>
              <a:t>IAsyncResult</a:t>
            </a:r>
            <a:r>
              <a:rPr lang="en-US" dirty="0" smtClean="0"/>
              <a:t> result);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}</a:t>
            </a:r>
          </a:p>
          <a:p>
            <a:r>
              <a:rPr lang="ru-RU" u="sng" dirty="0" smtClean="0"/>
              <a:t>Пример 5</a:t>
            </a:r>
            <a:endParaRPr lang="ru-RU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Многопоточная программа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Многопоточная программа состоит из двух или больше частей, которые могут выполняться одновременно. </a:t>
            </a:r>
          </a:p>
          <a:p>
            <a:r>
              <a:rPr lang="ru-RU" dirty="0" smtClean="0"/>
              <a:t>Каждая часть такой программы называется </a:t>
            </a:r>
            <a:r>
              <a:rPr lang="ru-RU" b="1" dirty="0" smtClean="0"/>
              <a:t>потоком </a:t>
            </a:r>
            <a:r>
              <a:rPr lang="ru-RU" dirty="0" smtClean="0"/>
              <a:t>(</a:t>
            </a:r>
            <a:r>
              <a:rPr lang="ru-RU" dirty="0" err="1" smtClean="0"/>
              <a:t>thread</a:t>
            </a:r>
            <a:r>
              <a:rPr lang="ru-RU" dirty="0" smtClean="0"/>
              <a:t>), и каждый поток определяет собственный путь выполнения инструкций.</a:t>
            </a:r>
          </a:p>
          <a:p>
            <a:r>
              <a:rPr lang="ru-RU" dirty="0" smtClean="0"/>
              <a:t>Различают два вида многозадачности:</a:t>
            </a:r>
          </a:p>
          <a:p>
            <a:pPr lvl="1"/>
            <a:r>
              <a:rPr lang="ru-RU" dirty="0" smtClean="0"/>
              <a:t>с ориентацией на процессы и</a:t>
            </a:r>
          </a:p>
          <a:p>
            <a:pPr lvl="1"/>
            <a:r>
              <a:rPr lang="ru-RU" dirty="0" smtClean="0"/>
              <a:t> с ориентацией на потоки.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Асинхронный обратный вызов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Вместо опроса делегата о том, завершился ли асинхронно вызванный метод, было бы более эффективно заставить вторичный поток информировать вызывающий поток о завершении выполнения задания. </a:t>
            </a:r>
            <a:endParaRPr lang="ru-RU" dirty="0" smtClean="0"/>
          </a:p>
          <a:p>
            <a:r>
              <a:rPr lang="ru-RU" dirty="0" smtClean="0"/>
              <a:t>Для этого необходимо </a:t>
            </a:r>
            <a:r>
              <a:rPr lang="ru-RU" dirty="0" smtClean="0"/>
              <a:t>передать экземпляр делегата </a:t>
            </a:r>
            <a:r>
              <a:rPr lang="ru-RU" dirty="0" err="1" smtClean="0"/>
              <a:t>System.AsyncCallback</a:t>
            </a:r>
            <a:r>
              <a:rPr lang="ru-RU" dirty="0" smtClean="0"/>
              <a:t> в качестве параметра методу </a:t>
            </a:r>
            <a:r>
              <a:rPr lang="ru-RU" dirty="0" err="1" smtClean="0"/>
              <a:t>BeginInvoke</a:t>
            </a:r>
            <a:r>
              <a:rPr lang="ru-RU" dirty="0" smtClean="0"/>
              <a:t>().</a:t>
            </a:r>
          </a:p>
          <a:p>
            <a:r>
              <a:rPr lang="ru-RU" dirty="0" smtClean="0"/>
              <a:t>Если </a:t>
            </a:r>
            <a:r>
              <a:rPr lang="ru-RU" dirty="0" smtClean="0"/>
              <a:t>передается объект </a:t>
            </a:r>
            <a:r>
              <a:rPr lang="ru-RU" dirty="0" err="1" smtClean="0"/>
              <a:t>AsyncCallback</a:t>
            </a:r>
            <a:r>
              <a:rPr lang="ru-RU" dirty="0" smtClean="0"/>
              <a:t>, делегат автоматически вызовет указанный метод по завершении асинхронного вызова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Метод обратного вызова будет вызван во вторичном потоке, а не в первичном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AsyncCallback</a:t>
            </a:r>
            <a:r>
              <a:rPr lang="ru-RU" dirty="0" smtClean="0"/>
              <a:t> может вызывать только методы, соответствующие определенному </a:t>
            </a:r>
            <a:r>
              <a:rPr lang="ru-RU" dirty="0" smtClean="0"/>
              <a:t>шаблону: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void </a:t>
            </a:r>
            <a:r>
              <a:rPr lang="en-US" dirty="0" err="1" smtClean="0"/>
              <a:t>MyAsyncCallbackMethod</a:t>
            </a:r>
            <a:r>
              <a:rPr lang="en-US" dirty="0" smtClean="0"/>
              <a:t>(</a:t>
            </a:r>
            <a:r>
              <a:rPr lang="en-US" dirty="0" err="1" smtClean="0"/>
              <a:t>IAsyncResult</a:t>
            </a:r>
            <a:r>
              <a:rPr lang="en-US" dirty="0" smtClean="0"/>
              <a:t> res)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Синхронизация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Синхронизация</a:t>
            </a:r>
            <a:r>
              <a:rPr lang="ru-RU" dirty="0" smtClean="0"/>
              <a:t> – это процесс координации потоков, если:</a:t>
            </a:r>
          </a:p>
          <a:p>
            <a:pPr lvl="1"/>
            <a:r>
              <a:rPr lang="ru-RU" dirty="0" smtClean="0"/>
              <a:t>двум потокам требуется один ресурс;</a:t>
            </a:r>
          </a:p>
          <a:p>
            <a:pPr lvl="1"/>
            <a:r>
              <a:rPr lang="ru-RU" dirty="0" smtClean="0"/>
              <a:t>выполнение второго потока зависит от результатов первого потока.</a:t>
            </a:r>
          </a:p>
          <a:p>
            <a:r>
              <a:rPr lang="ru-RU" b="1" dirty="0" smtClean="0"/>
              <a:t>Блокировка - </a:t>
            </a:r>
            <a:r>
              <a:rPr lang="ru-RU" dirty="0" smtClean="0"/>
              <a:t>управление </a:t>
            </a:r>
            <a:r>
              <a:rPr lang="ru-RU" dirty="0" smtClean="0"/>
              <a:t>доступом к некоторому блоку кода в объекте. 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 smtClean="0"/>
              <a:t>то время, когда объект заблокирован одним потоком, никакой другой поток не может получить доступ к заблокированному блоку кода. Когда поток снимет блокировку, объект станет доступным для использования другим потоком.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Синхронизация поддерживается ключевым словом </a:t>
            </a:r>
            <a:r>
              <a:rPr lang="ru-RU" b="1" dirty="0" err="1" smtClean="0"/>
              <a:t>lock</a:t>
            </a:r>
            <a:r>
              <a:rPr lang="ru-RU" b="1" dirty="0" smtClean="0"/>
              <a:t>.</a:t>
            </a:r>
          </a:p>
          <a:p>
            <a:pPr>
              <a:buNone/>
            </a:pPr>
            <a:r>
              <a:rPr lang="en-US" dirty="0" smtClean="0"/>
              <a:t>lock</a:t>
            </a:r>
            <a:r>
              <a:rPr lang="ru-RU" dirty="0" smtClean="0"/>
              <a:t>(</a:t>
            </a:r>
            <a:r>
              <a:rPr lang="en-US" dirty="0" smtClean="0"/>
              <a:t>object</a:t>
            </a:r>
            <a:r>
              <a:rPr lang="ru-RU" dirty="0" smtClean="0"/>
              <a:t>) </a:t>
            </a:r>
          </a:p>
          <a:p>
            <a:pPr>
              <a:buNone/>
            </a:pPr>
            <a:r>
              <a:rPr lang="ru-RU" dirty="0" smtClean="0"/>
              <a:t>{</a:t>
            </a:r>
          </a:p>
          <a:p>
            <a:pPr>
              <a:buNone/>
            </a:pPr>
            <a:r>
              <a:rPr lang="ru-RU" dirty="0" smtClean="0"/>
              <a:t>	// </a:t>
            </a:r>
            <a:r>
              <a:rPr lang="ru-RU" dirty="0" smtClean="0"/>
              <a:t>Инструкции, подлежащие синхронизации.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dirty="0" smtClean="0"/>
              <a:t> </a:t>
            </a:r>
            <a:r>
              <a:rPr lang="ru-RU" dirty="0" smtClean="0"/>
              <a:t>где </a:t>
            </a:r>
            <a:r>
              <a:rPr lang="en-US" dirty="0" smtClean="0"/>
              <a:t>object </a:t>
            </a:r>
            <a:r>
              <a:rPr lang="ru-RU" dirty="0" smtClean="0"/>
              <a:t> -  ссылка на синхронизируемый объект.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Инструкция </a:t>
            </a:r>
            <a:r>
              <a:rPr lang="ru-RU" dirty="0" err="1" smtClean="0"/>
              <a:t>lock</a:t>
            </a:r>
            <a:r>
              <a:rPr lang="ru-RU" dirty="0" smtClean="0"/>
              <a:t> гарантирует, что указанный блок кода, защищенный блокировкой для данного объекта, может быть использован только потоком, который получает эту блокировку. </a:t>
            </a:r>
            <a:endParaRPr lang="ru-RU" dirty="0" smtClean="0"/>
          </a:p>
          <a:p>
            <a:r>
              <a:rPr lang="ru-RU" dirty="0" smtClean="0"/>
              <a:t>Все </a:t>
            </a:r>
            <a:r>
              <a:rPr lang="ru-RU" dirty="0" smtClean="0"/>
              <a:t>другие потоки остаются заблокированными до тех пор, пока блокировка не будет снята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smtClean="0"/>
              <a:t>А снята она будет лишь при выходе из этого блока.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Способ 1. 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547260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 классе, </a:t>
            </a:r>
            <a:r>
              <a:rPr lang="ru-RU" dirty="0" err="1" smtClean="0"/>
              <a:t>MyThread</a:t>
            </a:r>
            <a:r>
              <a:rPr lang="ru-RU" dirty="0" smtClean="0"/>
              <a:t>, используется static-объект </a:t>
            </a:r>
            <a:r>
              <a:rPr lang="ru-RU" dirty="0" err="1" smtClean="0"/>
              <a:t>sa</a:t>
            </a:r>
            <a:r>
              <a:rPr lang="ru-RU" dirty="0" smtClean="0"/>
              <a:t> типа </a:t>
            </a:r>
            <a:r>
              <a:rPr lang="ru-RU" dirty="0" err="1" smtClean="0"/>
              <a:t>SumArray</a:t>
            </a:r>
            <a:r>
              <a:rPr lang="ru-RU" dirty="0" smtClean="0"/>
              <a:t>. </a:t>
            </a:r>
            <a:endParaRPr lang="ru-RU" dirty="0" smtClean="0"/>
          </a:p>
          <a:p>
            <a:r>
              <a:rPr lang="ru-RU" dirty="0" smtClean="0"/>
              <a:t>Этот </a:t>
            </a:r>
            <a:r>
              <a:rPr lang="ru-RU" dirty="0" smtClean="0"/>
              <a:t>объект служит для получения суммы целочисленных элементов массива. </a:t>
            </a:r>
            <a:endParaRPr lang="ru-RU" dirty="0" smtClean="0"/>
          </a:p>
          <a:p>
            <a:r>
              <a:rPr lang="ru-RU" dirty="0" smtClean="0"/>
              <a:t>Промежуточная </a:t>
            </a:r>
            <a:r>
              <a:rPr lang="ru-RU" dirty="0" smtClean="0"/>
              <a:t>сумма хранится в поле </a:t>
            </a:r>
            <a:r>
              <a:rPr lang="ru-RU" dirty="0" err="1" smtClean="0"/>
              <a:t>sum</a:t>
            </a:r>
            <a:r>
              <a:rPr lang="ru-RU" dirty="0" smtClean="0"/>
              <a:t> класса </a:t>
            </a:r>
            <a:r>
              <a:rPr lang="ru-RU" dirty="0" err="1" smtClean="0"/>
              <a:t>SumArray</a:t>
            </a:r>
            <a:r>
              <a:rPr lang="ru-RU" dirty="0" smtClean="0"/>
              <a:t>. </a:t>
            </a:r>
            <a:endParaRPr lang="ru-RU" dirty="0" smtClean="0"/>
          </a:p>
          <a:p>
            <a:r>
              <a:rPr lang="ru-RU" dirty="0" smtClean="0"/>
              <a:t>Следовательно</a:t>
            </a:r>
            <a:r>
              <a:rPr lang="ru-RU" dirty="0" smtClean="0"/>
              <a:t>, если два потока будут использовать метод </a:t>
            </a:r>
            <a:r>
              <a:rPr lang="en-US" dirty="0" smtClean="0"/>
              <a:t>Summa</a:t>
            </a:r>
            <a:r>
              <a:rPr lang="ru-RU" dirty="0" smtClean="0"/>
              <a:t> () одновременно, каждый из них попытается хранить в поле </a:t>
            </a:r>
            <a:r>
              <a:rPr lang="ru-RU" dirty="0" err="1" smtClean="0"/>
              <a:t>sum</a:t>
            </a:r>
            <a:r>
              <a:rPr lang="ru-RU" dirty="0" smtClean="0"/>
              <a:t> "свою" промежуточную сумму. </a:t>
            </a:r>
            <a:endParaRPr lang="ru-RU" dirty="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0" y="2780928"/>
            <a:ext cx="7726202" cy="2803897"/>
            <a:chOff x="2362" y="8880"/>
            <a:chExt cx="7200" cy="2614"/>
          </a:xfrm>
        </p:grpSpPr>
        <p:sp>
          <p:nvSpPr>
            <p:cNvPr id="2057" name="AutoShape 9"/>
            <p:cNvSpPr>
              <a:spLocks noChangeAspect="1" noChangeArrowheads="1" noTextEdit="1"/>
            </p:cNvSpPr>
            <p:nvPr/>
          </p:nvSpPr>
          <p:spPr bwMode="auto">
            <a:xfrm>
              <a:off x="2362" y="8880"/>
              <a:ext cx="7200" cy="261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3117" y="8880"/>
              <a:ext cx="1302" cy="1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SumArray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3370" y="9515"/>
              <a:ext cx="635" cy="4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sum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5033" y="9081"/>
              <a:ext cx="1754" cy="10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MyThread mtl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answer = sa.Summa(a);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5091" y="10367"/>
              <a:ext cx="1754" cy="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MyThread mt2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answer = sa.Summa(a);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 flipH="1">
              <a:off x="4005" y="9606"/>
              <a:ext cx="1028" cy="1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3117" y="10131"/>
              <a:ext cx="1302" cy="5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Summa</a:t>
              </a:r>
              <a:b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</a:b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(int[]mas)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" name="AutoShape 2"/>
            <p:cNvSpPr>
              <a:spLocks noChangeShapeType="1"/>
            </p:cNvSpPr>
            <p:nvPr/>
          </p:nvSpPr>
          <p:spPr bwMode="auto">
            <a:xfrm flipH="1" flipV="1">
              <a:off x="4005" y="9758"/>
              <a:ext cx="1086" cy="11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2765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61653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Пример 18_6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для заданного объекта инструкция </a:t>
            </a:r>
            <a:r>
              <a:rPr lang="en-US" b="1" dirty="0" smtClean="0"/>
              <a:t>lock</a:t>
            </a:r>
            <a:r>
              <a:rPr lang="ru-RU" dirty="0" smtClean="0"/>
              <a:t> размещена в некотором блоке кода, этот объект блокируется, и никакой другой поток не сможет запросить блокировку.</a:t>
            </a:r>
          </a:p>
          <a:p>
            <a:pPr lvl="0"/>
            <a:r>
              <a:rPr lang="ru-RU" dirty="0" smtClean="0"/>
              <a:t> Другие потоки, пытающиеся запросить блокировку для того же объекта, перейдут в состояние ожидания и будут находиться в нем до тех пор, пока код не будет разблокирован.</a:t>
            </a:r>
          </a:p>
          <a:p>
            <a:pPr lvl="0"/>
            <a:r>
              <a:rPr lang="ru-RU" dirty="0" smtClean="0"/>
              <a:t>Объект </a:t>
            </a:r>
            <a:r>
              <a:rPr lang="ru-RU" dirty="0" err="1" smtClean="0"/>
              <a:t>разблокируется</a:t>
            </a:r>
            <a:r>
              <a:rPr lang="ru-RU" dirty="0" smtClean="0"/>
              <a:t>, когда поток выходит из заблокированного блока. </a:t>
            </a:r>
          </a:p>
          <a:p>
            <a:r>
              <a:rPr lang="ru-RU" dirty="0" smtClean="0"/>
              <a:t>Инструкция </a:t>
            </a:r>
            <a:r>
              <a:rPr lang="en-US" dirty="0" smtClean="0"/>
              <a:t>lock</a:t>
            </a:r>
            <a:r>
              <a:rPr lang="ru-RU" dirty="0" smtClean="0"/>
              <a:t> должна использоваться только для объектов, которые определены либо как </a:t>
            </a:r>
            <a:r>
              <a:rPr lang="en-US" dirty="0" smtClean="0"/>
              <a:t>private</a:t>
            </a:r>
            <a:r>
              <a:rPr lang="ru-RU" dirty="0" smtClean="0"/>
              <a:t>-, либо как </a:t>
            </a:r>
            <a:r>
              <a:rPr lang="en-US" dirty="0" smtClean="0"/>
              <a:t>internal</a:t>
            </a:r>
            <a:r>
              <a:rPr lang="ru-RU" dirty="0" smtClean="0"/>
              <a:t>-объекты. В противном случае внешние по отношению к вашей программе потоки смогут получать блокировку и не снимать ее</a:t>
            </a:r>
            <a:r>
              <a:rPr lang="ru-RU" dirty="0" smtClean="0"/>
              <a:t>. Т.е. нельзя выполнить </a:t>
            </a:r>
            <a:r>
              <a:rPr lang="ru-RU" dirty="0" smtClean="0"/>
              <a:t>блокировку метода, находящегося в классе, написанном другим </a:t>
            </a:r>
            <a:r>
              <a:rPr lang="ru-RU" dirty="0" smtClean="0"/>
              <a:t>программистом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можно заблокировать доступ к объекту из внешнего (по отношению к объекту) кода, указав этот объект в инструкции </a:t>
            </a:r>
            <a:r>
              <a:rPr lang="en-US" dirty="0" smtClean="0"/>
              <a:t>lock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b="1" dirty="0" smtClean="0"/>
              <a:t>//</a:t>
            </a:r>
            <a:r>
              <a:rPr lang="ru-RU" b="1" dirty="0" smtClean="0"/>
              <a:t>блокируется обращение к </a:t>
            </a:r>
            <a:r>
              <a:rPr lang="ru-RU" b="1" dirty="0" smtClean="0"/>
              <a:t>методу</a:t>
            </a:r>
          </a:p>
          <a:p>
            <a:pPr>
              <a:buNone/>
            </a:pPr>
            <a:r>
              <a:rPr lang="en-US" b="1" dirty="0" smtClean="0"/>
              <a:t>lock</a:t>
            </a:r>
            <a:r>
              <a:rPr lang="ru-RU" b="1" dirty="0" smtClean="0"/>
              <a:t> </a:t>
            </a:r>
            <a:r>
              <a:rPr lang="ru-RU" b="1" dirty="0" smtClean="0"/>
              <a:t>(</a:t>
            </a:r>
            <a:r>
              <a:rPr lang="en-US" b="1" dirty="0" err="1" smtClean="0"/>
              <a:t>sa</a:t>
            </a:r>
            <a:r>
              <a:rPr lang="ru-RU" b="1" dirty="0" smtClean="0"/>
              <a:t>) </a:t>
            </a:r>
            <a:r>
              <a:rPr lang="en-US" b="1" dirty="0" smtClean="0"/>
              <a:t>answer</a:t>
            </a:r>
            <a:r>
              <a:rPr lang="ru-RU" b="1" dirty="0" smtClean="0"/>
              <a:t> </a:t>
            </a:r>
            <a:r>
              <a:rPr lang="ru-RU" b="1" dirty="0" smtClean="0"/>
              <a:t>= </a:t>
            </a:r>
            <a:r>
              <a:rPr lang="en-US" b="1" dirty="0" err="1" smtClean="0"/>
              <a:t>sa</a:t>
            </a:r>
            <a:r>
              <a:rPr lang="ru-RU" b="1" dirty="0" smtClean="0"/>
              <a:t>.</a:t>
            </a:r>
            <a:r>
              <a:rPr lang="en-US" b="1" dirty="0" smtClean="0"/>
              <a:t>Summa</a:t>
            </a:r>
            <a:r>
              <a:rPr lang="ru-RU" b="1" dirty="0" smtClean="0"/>
              <a:t>(</a:t>
            </a:r>
            <a:r>
              <a:rPr lang="en-US" b="1" dirty="0" smtClean="0"/>
              <a:t>a</a:t>
            </a:r>
            <a:r>
              <a:rPr lang="ru-RU" b="1" dirty="0" smtClean="0"/>
              <a:t>); </a:t>
            </a:r>
          </a:p>
          <a:p>
            <a:pPr>
              <a:buNone/>
            </a:pPr>
            <a:r>
              <a:rPr lang="ru-RU" dirty="0" smtClean="0"/>
              <a:t>Чтобы заблокировать static-метод, достаточно использовать инструкцию </a:t>
            </a:r>
            <a:r>
              <a:rPr lang="ru-RU" dirty="0" err="1" smtClean="0"/>
              <a:t>lock</a:t>
            </a:r>
            <a:r>
              <a:rPr lang="ru-RU" dirty="0" smtClean="0"/>
              <a:t> в следующем формате:</a:t>
            </a:r>
          </a:p>
          <a:p>
            <a:pPr>
              <a:buNone/>
            </a:pPr>
            <a:r>
              <a:rPr lang="en-US" b="1" dirty="0" smtClean="0"/>
              <a:t>lock(</a:t>
            </a:r>
            <a:r>
              <a:rPr lang="en-US" b="1" dirty="0" err="1" smtClean="0"/>
              <a:t>typeof</a:t>
            </a:r>
            <a:r>
              <a:rPr lang="en-US" b="1" dirty="0" smtClean="0"/>
              <a:t> (class) ) 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{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// </a:t>
            </a:r>
            <a:r>
              <a:rPr lang="en-US" b="1" dirty="0" err="1" smtClean="0"/>
              <a:t>Блокируемый</a:t>
            </a:r>
            <a:r>
              <a:rPr lang="en-US" b="1" dirty="0" smtClean="0"/>
              <a:t> </a:t>
            </a:r>
            <a:r>
              <a:rPr lang="en-US" b="1" dirty="0" err="1" smtClean="0"/>
              <a:t>код</a:t>
            </a:r>
            <a:r>
              <a:rPr lang="en-US" b="1" dirty="0" smtClean="0"/>
              <a:t>.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}</a:t>
            </a:r>
            <a:endParaRPr lang="ru-RU" b="1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Методы класса </a:t>
            </a:r>
            <a:r>
              <a:rPr lang="ru-RU" b="1" dirty="0" err="1" smtClean="0"/>
              <a:t>Monitor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классе </a:t>
            </a:r>
            <a:r>
              <a:rPr lang="ru-RU" dirty="0" err="1" smtClean="0"/>
              <a:t>Monitor</a:t>
            </a:r>
            <a:r>
              <a:rPr lang="ru-RU" dirty="0" smtClean="0"/>
              <a:t> определено несколько методов </a:t>
            </a:r>
            <a:r>
              <a:rPr lang="ru-RU" dirty="0" smtClean="0"/>
              <a:t>синхронизации:</a:t>
            </a:r>
            <a:endParaRPr lang="ru-RU" dirty="0" smtClean="0"/>
          </a:p>
          <a:p>
            <a:pPr lvl="1"/>
            <a:r>
              <a:rPr lang="en-US" dirty="0" smtClean="0"/>
              <a:t>public static void </a:t>
            </a:r>
            <a:r>
              <a:rPr lang="en-US" b="1" dirty="0" smtClean="0"/>
              <a:t>Enter</a:t>
            </a:r>
            <a:r>
              <a:rPr lang="ru-RU" dirty="0" smtClean="0"/>
              <a:t>(</a:t>
            </a:r>
            <a:r>
              <a:rPr lang="en-US" dirty="0" smtClean="0"/>
              <a:t>object </a:t>
            </a:r>
            <a:r>
              <a:rPr lang="en-US" dirty="0" err="1" smtClean="0"/>
              <a:t>syncOb</a:t>
            </a:r>
            <a:r>
              <a:rPr lang="ru-RU" dirty="0" smtClean="0"/>
              <a:t>);  -  предоставляет возможность блокировки для  </a:t>
            </a:r>
            <a:r>
              <a:rPr lang="ru-RU" dirty="0" smtClean="0"/>
              <a:t>объекта </a:t>
            </a:r>
            <a:r>
              <a:rPr lang="en-US" dirty="0" err="1" smtClean="0"/>
              <a:t>syncOb</a:t>
            </a:r>
            <a:r>
              <a:rPr lang="ru-RU" dirty="0" smtClean="0"/>
              <a:t>.</a:t>
            </a:r>
          </a:p>
          <a:p>
            <a:pPr lvl="1"/>
            <a:r>
              <a:rPr lang="en-US" dirty="0" smtClean="0"/>
              <a:t>public static void </a:t>
            </a:r>
            <a:r>
              <a:rPr lang="en-US" b="1" dirty="0" smtClean="0"/>
              <a:t>Exit</a:t>
            </a:r>
            <a:r>
              <a:rPr lang="ru-RU" dirty="0" smtClean="0"/>
              <a:t>(</a:t>
            </a:r>
            <a:r>
              <a:rPr lang="en-US" dirty="0" smtClean="0"/>
              <a:t>object </a:t>
            </a:r>
            <a:r>
              <a:rPr lang="en-US" dirty="0" err="1" smtClean="0"/>
              <a:t>syncOb</a:t>
            </a:r>
            <a:r>
              <a:rPr lang="ru-RU" dirty="0" smtClean="0"/>
              <a:t>); – снимает блокировку для  </a:t>
            </a:r>
            <a:r>
              <a:rPr lang="ru-RU" dirty="0" smtClean="0"/>
              <a:t>объекта </a:t>
            </a:r>
            <a:r>
              <a:rPr lang="en-US" dirty="0" err="1" smtClean="0"/>
              <a:t>syncOb</a:t>
            </a:r>
            <a:r>
              <a:rPr lang="ru-RU" dirty="0" smtClean="0"/>
              <a:t>.</a:t>
            </a:r>
          </a:p>
          <a:p>
            <a:pPr lvl="1"/>
            <a:r>
              <a:rPr lang="en-US" dirty="0" smtClean="0"/>
              <a:t>public static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b="1" dirty="0" err="1" smtClean="0"/>
              <a:t>TryEnter</a:t>
            </a:r>
            <a:r>
              <a:rPr lang="ru-RU" dirty="0" smtClean="0"/>
              <a:t>(</a:t>
            </a:r>
            <a:r>
              <a:rPr lang="en-US" dirty="0" smtClean="0"/>
              <a:t>object </a:t>
            </a:r>
            <a:r>
              <a:rPr lang="en-US" dirty="0" err="1" smtClean="0"/>
              <a:t>syncOb</a:t>
            </a:r>
            <a:r>
              <a:rPr lang="ru-RU" dirty="0" smtClean="0"/>
              <a:t>);— метод возвращает значение </a:t>
            </a:r>
            <a:r>
              <a:rPr lang="ru-RU" dirty="0" err="1" smtClean="0"/>
              <a:t>true</a:t>
            </a:r>
            <a:r>
              <a:rPr lang="ru-RU" dirty="0" smtClean="0"/>
              <a:t>, если вызывающий поток получает блокировку для объекта </a:t>
            </a:r>
            <a:r>
              <a:rPr lang="ru-RU" dirty="0" err="1" smtClean="0"/>
              <a:t>syncOb</a:t>
            </a:r>
            <a:r>
              <a:rPr lang="ru-RU" dirty="0" smtClean="0"/>
              <a:t>, и значение </a:t>
            </a:r>
            <a:r>
              <a:rPr lang="ru-RU" dirty="0" err="1" smtClean="0"/>
              <a:t>false</a:t>
            </a:r>
            <a:r>
              <a:rPr lang="ru-RU" dirty="0" smtClean="0"/>
              <a:t> в противном случае. Если заданный объект недоступен, вызывающий поток будет ожидать до тех пор, пока он не станет доступным</a:t>
            </a:r>
            <a:r>
              <a:rPr lang="ru-RU" dirty="0" smtClean="0"/>
              <a:t>.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Методы класса </a:t>
            </a:r>
            <a:r>
              <a:rPr lang="ru-RU" b="1" dirty="0" err="1" smtClean="0"/>
              <a:t>Monitor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классе </a:t>
            </a:r>
            <a:r>
              <a:rPr lang="ru-RU" dirty="0" err="1" smtClean="0"/>
              <a:t>Monitor</a:t>
            </a:r>
            <a:r>
              <a:rPr lang="ru-RU" dirty="0" smtClean="0"/>
              <a:t> также  определены методы </a:t>
            </a:r>
            <a:r>
              <a:rPr lang="ru-RU" dirty="0" err="1" smtClean="0"/>
              <a:t>Wait</a:t>
            </a:r>
            <a:r>
              <a:rPr lang="ru-RU" dirty="0" smtClean="0"/>
              <a:t>(), </a:t>
            </a:r>
            <a:r>
              <a:rPr lang="ru-RU" dirty="0" err="1" smtClean="0"/>
              <a:t>Pulse</a:t>
            </a:r>
            <a:r>
              <a:rPr lang="ru-RU" dirty="0" smtClean="0"/>
              <a:t>() и </a:t>
            </a:r>
            <a:r>
              <a:rPr lang="ru-RU" dirty="0" err="1" smtClean="0"/>
              <a:t>PulseAll</a:t>
            </a:r>
            <a:r>
              <a:rPr lang="ru-RU" dirty="0" smtClean="0"/>
              <a:t>(). Эти методы можно вызывать только внутри lock-блока кода.</a:t>
            </a:r>
          </a:p>
          <a:p>
            <a:r>
              <a:rPr lang="ru-RU" b="1" dirty="0" smtClean="0"/>
              <a:t>Форматы </a:t>
            </a:r>
            <a:r>
              <a:rPr lang="ru-RU" b="1" dirty="0" smtClean="0"/>
              <a:t>использования методов</a:t>
            </a:r>
            <a:r>
              <a:rPr lang="en-US" b="1" dirty="0" smtClean="0"/>
              <a:t>:</a:t>
            </a:r>
            <a:endParaRPr lang="ru-RU" dirty="0" smtClean="0"/>
          </a:p>
          <a:p>
            <a:pPr lvl="1"/>
            <a:r>
              <a:rPr lang="en-US" dirty="0" smtClean="0"/>
              <a:t>public static </a:t>
            </a:r>
            <a:r>
              <a:rPr lang="en-US" dirty="0" err="1" smtClean="0"/>
              <a:t>bool</a:t>
            </a:r>
            <a:r>
              <a:rPr lang="en-US" dirty="0" smtClean="0"/>
              <a:t> Wait(object </a:t>
            </a:r>
            <a:r>
              <a:rPr lang="en-US" dirty="0" err="1" smtClean="0"/>
              <a:t>waitOb</a:t>
            </a:r>
            <a:r>
              <a:rPr lang="en-US" dirty="0" smtClean="0"/>
              <a:t>) - </a:t>
            </a:r>
            <a:r>
              <a:rPr lang="ru-RU" dirty="0" smtClean="0"/>
              <a:t>ожидание до уведомления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en-US" dirty="0" smtClean="0"/>
              <a:t>public static </a:t>
            </a:r>
            <a:r>
              <a:rPr lang="en-US" dirty="0" err="1" smtClean="0"/>
              <a:t>bool</a:t>
            </a:r>
            <a:r>
              <a:rPr lang="en-US" dirty="0" smtClean="0"/>
              <a:t> Wait</a:t>
            </a:r>
            <a:r>
              <a:rPr lang="ru-RU" dirty="0" smtClean="0"/>
              <a:t>(</a:t>
            </a:r>
            <a:r>
              <a:rPr lang="en-US" dirty="0" smtClean="0"/>
              <a:t>object </a:t>
            </a:r>
            <a:r>
              <a:rPr lang="en-US" dirty="0" err="1" smtClean="0"/>
              <a:t>waitOb</a:t>
            </a:r>
            <a:r>
              <a:rPr lang="ru-RU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milliseconds</a:t>
            </a:r>
            <a:r>
              <a:rPr lang="ru-RU" dirty="0" smtClean="0"/>
              <a:t>) - ожидание до уведомления или до истечения периода времени, заданного в миллисекундах;</a:t>
            </a:r>
          </a:p>
          <a:p>
            <a:pPr lvl="1"/>
            <a:r>
              <a:rPr lang="en-US" dirty="0" smtClean="0"/>
              <a:t>public static void Pulse</a:t>
            </a:r>
            <a:r>
              <a:rPr lang="ru-RU" dirty="0" smtClean="0"/>
              <a:t>(</a:t>
            </a:r>
            <a:r>
              <a:rPr lang="en-US" dirty="0" smtClean="0"/>
              <a:t>object </a:t>
            </a:r>
            <a:r>
              <a:rPr lang="en-US" dirty="0" err="1" smtClean="0"/>
              <a:t>waitOb</a:t>
            </a:r>
            <a:r>
              <a:rPr lang="ru-RU" dirty="0" smtClean="0"/>
              <a:t>) возобновляет выполнение </a:t>
            </a:r>
            <a:r>
              <a:rPr lang="ru-RU" dirty="0" smtClean="0"/>
              <a:t>потока;</a:t>
            </a:r>
            <a:endParaRPr lang="ru-RU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</a:t>
            </a:r>
            <a:r>
              <a:rPr lang="ru-RU" b="1" dirty="0" smtClean="0"/>
              <a:t>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Поток </a:t>
            </a:r>
            <a:r>
              <a:rPr lang="ru-RU" dirty="0" smtClean="0"/>
              <a:t>Т выполняет инструкции </a:t>
            </a:r>
            <a:r>
              <a:rPr lang="en-US" dirty="0" smtClean="0"/>
              <a:t>lock</a:t>
            </a:r>
            <a:r>
              <a:rPr lang="ru-RU" dirty="0" smtClean="0"/>
              <a:t>-блока и при этом обращается к ресурсу, который оказывается занят. Тогда Т переходит в режим ожидания и ждет освобождения ресурса. В это время никакой другой поток не сможет выполнять свою работу до тех пор, пока Т не получит ресурс и не закончит </a:t>
            </a:r>
            <a:r>
              <a:rPr lang="en-US" dirty="0" smtClean="0"/>
              <a:t>lock</a:t>
            </a:r>
            <a:r>
              <a:rPr lang="ru-RU" dirty="0" smtClean="0"/>
              <a:t>-блок. </a:t>
            </a:r>
          </a:p>
          <a:p>
            <a:r>
              <a:rPr lang="ru-RU" dirty="0" smtClean="0"/>
              <a:t>Удобнее организовать вычисления таким образом, чтобы Т не ждал освобождения ресурса, а позволял другому потоку выполнять свои действия. </a:t>
            </a:r>
            <a:endParaRPr lang="ru-RU" dirty="0" smtClean="0"/>
          </a:p>
          <a:p>
            <a:r>
              <a:rPr lang="ru-RU" dirty="0" smtClean="0"/>
              <a:t>Когда </a:t>
            </a:r>
            <a:r>
              <a:rPr lang="ru-RU" dirty="0" smtClean="0"/>
              <a:t>же  ресурс освободится Т должен получить уведомление об этом и возобновить свое выполнение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Когда выполнение потока временно блокируется, вызывается метод </a:t>
            </a:r>
            <a:r>
              <a:rPr lang="ru-RU" dirty="0" err="1" smtClean="0"/>
              <a:t>Wait</a:t>
            </a:r>
            <a:r>
              <a:rPr lang="ru-RU" dirty="0" smtClean="0"/>
              <a:t>(), т.е. поток переходит в режим ожидания ("засыпает") и снимает блокировку с объекта, позволяя другому потоку использовать этот объект. Позже, когда другой поток входит в аналогичное состояние блокирования, то вызывается метод </a:t>
            </a:r>
            <a:r>
              <a:rPr lang="ru-RU" dirty="0" err="1" smtClean="0"/>
              <a:t>Pulse</a:t>
            </a:r>
            <a:r>
              <a:rPr lang="ru-RU" dirty="0" smtClean="0"/>
              <a:t>() или </a:t>
            </a:r>
            <a:r>
              <a:rPr lang="ru-RU" dirty="0" err="1" smtClean="0"/>
              <a:t>PulseAll</a:t>
            </a:r>
            <a:r>
              <a:rPr lang="ru-RU" dirty="0" smtClean="0"/>
              <a:t>() и"спящий" </a:t>
            </a:r>
            <a:r>
              <a:rPr lang="ru-RU" dirty="0" smtClean="0"/>
              <a:t>поток </a:t>
            </a:r>
            <a:r>
              <a:rPr lang="ru-RU" dirty="0" smtClean="0"/>
              <a:t>"</a:t>
            </a:r>
            <a:r>
              <a:rPr lang="ru-RU" dirty="0" smtClean="0"/>
              <a:t>просыпается".</a:t>
            </a:r>
          </a:p>
          <a:p>
            <a:endParaRPr lang="ru-RU" dirty="0" smtClean="0"/>
          </a:p>
          <a:p>
            <a:r>
              <a:rPr lang="ru-RU" u="sng" dirty="0" smtClean="0"/>
              <a:t>Пример 18_7</a:t>
            </a:r>
            <a:endParaRPr lang="ru-RU" u="sng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Взаимоблокировка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При </a:t>
            </a:r>
            <a:r>
              <a:rPr lang="ru-RU" b="1" dirty="0" smtClean="0"/>
              <a:t>взаимоблокировке</a:t>
            </a:r>
            <a:r>
              <a:rPr lang="ru-RU" dirty="0" smtClean="0"/>
              <a:t> (</a:t>
            </a:r>
            <a:r>
              <a:rPr lang="ru-RU" dirty="0" err="1" smtClean="0"/>
              <a:t>deadlock</a:t>
            </a:r>
            <a:r>
              <a:rPr lang="ru-RU" dirty="0" smtClean="0"/>
              <a:t>) один поток ожидает, пока другой не выполнит некоторое действие, но в то же время второй поток ожидает действия первого.</a:t>
            </a:r>
          </a:p>
          <a:p>
            <a:pPr>
              <a:buNone/>
            </a:pPr>
            <a:r>
              <a:rPr lang="en-US" dirty="0" smtClean="0"/>
              <a:t>lock (this)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if(!running) { // </a:t>
            </a:r>
            <a:r>
              <a:rPr lang="en-US" dirty="0" err="1" smtClean="0"/>
              <a:t>Останов</a:t>
            </a:r>
            <a:r>
              <a:rPr lang="en-US" dirty="0" smtClean="0"/>
              <a:t> </a:t>
            </a:r>
            <a:r>
              <a:rPr lang="en-US" dirty="0" err="1" smtClean="0"/>
              <a:t>часов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//</a:t>
            </a:r>
            <a:r>
              <a:rPr lang="en-US" b="1" dirty="0" err="1" smtClean="0">
                <a:solidFill>
                  <a:srgbClr val="FF0000"/>
                </a:solidFill>
              </a:rPr>
              <a:t>Monitor.Pulse</a:t>
            </a:r>
            <a:r>
              <a:rPr lang="en-US" b="1" dirty="0" smtClean="0">
                <a:solidFill>
                  <a:srgbClr val="FF0000"/>
                </a:solidFill>
              </a:rPr>
              <a:t>(this);                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dirty="0" smtClean="0"/>
              <a:t>               </a:t>
            </a:r>
            <a:r>
              <a:rPr lang="en-US" dirty="0" smtClean="0"/>
              <a:t>return</a:t>
            </a:r>
            <a:r>
              <a:rPr lang="en-US" b="1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Произошла взаимоблокировка, т.к для завершающего вызова метода </a:t>
            </a:r>
            <a:r>
              <a:rPr lang="ru-RU" dirty="0" err="1" smtClean="0"/>
              <a:t>Wait</a:t>
            </a:r>
            <a:r>
              <a:rPr lang="ru-RU" dirty="0" smtClean="0"/>
              <a:t>() из последнего выполнения метода </a:t>
            </a:r>
            <a:r>
              <a:rPr lang="ru-RU" dirty="0" err="1" smtClean="0"/>
              <a:t>tаck</a:t>
            </a:r>
            <a:r>
              <a:rPr lang="ru-RU" dirty="0" smtClean="0"/>
              <a:t> () нет соответствующего обращения к методу </a:t>
            </a:r>
            <a:r>
              <a:rPr lang="ru-RU" dirty="0" err="1" smtClean="0"/>
              <a:t>Pulse</a:t>
            </a:r>
            <a:r>
              <a:rPr lang="ru-RU" dirty="0" smtClean="0"/>
              <a:t>(), который бы позволил бы методу завершиться. Поэтому метод </a:t>
            </a:r>
            <a:r>
              <a:rPr lang="ru-RU" dirty="0" err="1" smtClean="0"/>
              <a:t>tаck</a:t>
            </a:r>
            <a:r>
              <a:rPr lang="ru-RU" dirty="0" smtClean="0"/>
              <a:t>() находится в бесконечном ожидании.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Процесс</a:t>
            </a:r>
            <a:r>
              <a:rPr lang="ru-RU" dirty="0" smtClean="0"/>
              <a:t> – это программа, т.е. многозадачность, ориентированная на процессы, — это средство, позволяющее компьютеру выполнять две или больше программ одновременно.</a:t>
            </a:r>
          </a:p>
          <a:p>
            <a:r>
              <a:rPr lang="ru-RU" b="1" dirty="0" smtClean="0"/>
              <a:t>Пример</a:t>
            </a:r>
            <a:r>
              <a:rPr lang="ru-RU" dirty="0" smtClean="0"/>
              <a:t>: работа с текстовым редактором + поиск информации в интернете.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Класс </a:t>
            </a:r>
            <a:r>
              <a:rPr lang="ru-RU" b="1" dirty="0" err="1" smtClean="0"/>
              <a:t>Mutex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Класс </a:t>
            </a:r>
            <a:r>
              <a:rPr lang="ru-RU" dirty="0" err="1" smtClean="0"/>
              <a:t>Mutex</a:t>
            </a:r>
            <a:r>
              <a:rPr lang="ru-RU" dirty="0" smtClean="0"/>
              <a:t> (</a:t>
            </a:r>
            <a:r>
              <a:rPr lang="ru-RU" dirty="0" err="1" smtClean="0"/>
              <a:t>mutual</a:t>
            </a:r>
            <a:r>
              <a:rPr lang="ru-RU" dirty="0" smtClean="0"/>
              <a:t> </a:t>
            </a:r>
            <a:r>
              <a:rPr lang="ru-RU" dirty="0" err="1" smtClean="0"/>
              <a:t>exclusion</a:t>
            </a:r>
            <a:r>
              <a:rPr lang="ru-RU" dirty="0" smtClean="0"/>
              <a:t> — взаимное исключение или </a:t>
            </a:r>
            <a:r>
              <a:rPr lang="ru-RU" dirty="0" err="1" smtClean="0"/>
              <a:t>мьютекс</a:t>
            </a:r>
            <a:r>
              <a:rPr lang="ru-RU" dirty="0" smtClean="0"/>
              <a:t>) позволяет обеспечить синхронизацию среди множества процессов. </a:t>
            </a:r>
          </a:p>
          <a:p>
            <a:r>
              <a:rPr lang="ru-RU" b="1" dirty="0" err="1" smtClean="0"/>
              <a:t>Мьютекс</a:t>
            </a:r>
            <a:r>
              <a:rPr lang="ru-RU" dirty="0" smtClean="0"/>
              <a:t> представляет собой взаимно исключающий синхронизирующий объект. Это означает, что он может быть получен потоком только по очереди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Мьютекс</a:t>
            </a:r>
            <a:r>
              <a:rPr lang="ru-RU" dirty="0" smtClean="0"/>
              <a:t> </a:t>
            </a:r>
            <a:r>
              <a:rPr lang="ru-RU" dirty="0" smtClean="0"/>
              <a:t>предназначен для тех ситуаций, в которых общий ресурс может быть одновременно использован только в одном </a:t>
            </a:r>
            <a:r>
              <a:rPr lang="ru-RU" dirty="0" smtClean="0"/>
              <a:t>потоке (</a:t>
            </a:r>
            <a:r>
              <a:rPr lang="ru-RU" dirty="0" smtClean="0"/>
              <a:t>системный журнал совместно используется в нескольких процессах, но только в одном из них данные могут записываться в файл этого журнала в любой момент </a:t>
            </a:r>
            <a:r>
              <a:rPr lang="ru-RU" dirty="0" smtClean="0"/>
              <a:t>времени)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Класс </a:t>
            </a:r>
            <a:r>
              <a:rPr lang="ru-RU" b="1" dirty="0" err="1" smtClean="0"/>
              <a:t>Mutex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Класс </a:t>
            </a:r>
            <a:r>
              <a:rPr lang="ru-RU" b="1" dirty="0" err="1" smtClean="0"/>
              <a:t>Mutex</a:t>
            </a:r>
            <a:r>
              <a:rPr lang="ru-RU" b="1" dirty="0" smtClean="0"/>
              <a:t> </a:t>
            </a:r>
            <a:r>
              <a:rPr lang="ru-RU" dirty="0" smtClean="0"/>
              <a:t>допускает </a:t>
            </a:r>
            <a:r>
              <a:rPr lang="ru-RU" dirty="0" smtClean="0"/>
              <a:t>наличие только одного владельца. Только один поток может получить блокировку и иметь доступ к защищаемым </a:t>
            </a:r>
            <a:r>
              <a:rPr lang="ru-RU" b="1" dirty="0" err="1" smtClean="0"/>
              <a:t>мьютексом</a:t>
            </a:r>
            <a:r>
              <a:rPr lang="ru-RU" dirty="0" smtClean="0"/>
              <a:t> синхронизированным областям кода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того чтобы получить </a:t>
            </a:r>
            <a:r>
              <a:rPr lang="ru-RU" dirty="0" err="1" smtClean="0"/>
              <a:t>мьютекс</a:t>
            </a:r>
            <a:r>
              <a:rPr lang="ru-RU" dirty="0" smtClean="0"/>
              <a:t>, в коде программы следует вызвать метод </a:t>
            </a:r>
            <a:r>
              <a:rPr lang="ru-RU" b="1" dirty="0" err="1" smtClean="0"/>
              <a:t>WaitOne</a:t>
            </a:r>
            <a:r>
              <a:rPr lang="ru-RU" b="1" dirty="0" smtClean="0"/>
              <a:t>()</a:t>
            </a:r>
            <a:r>
              <a:rPr lang="ru-RU" dirty="0" smtClean="0"/>
              <a:t> для этого </a:t>
            </a:r>
            <a:r>
              <a:rPr lang="ru-RU" dirty="0" err="1" smtClean="0"/>
              <a:t>мьютекса</a:t>
            </a:r>
            <a:r>
              <a:rPr lang="ru-RU" dirty="0" smtClean="0"/>
              <a:t>. Метод </a:t>
            </a:r>
            <a:r>
              <a:rPr lang="ru-RU" dirty="0" err="1" smtClean="0"/>
              <a:t>WaitOne</a:t>
            </a:r>
            <a:r>
              <a:rPr lang="ru-RU" dirty="0" smtClean="0"/>
              <a:t>() ожидает до тех пор, пока не будет получен </a:t>
            </a:r>
            <a:r>
              <a:rPr lang="ru-RU" dirty="0" err="1" smtClean="0"/>
              <a:t>мьютекс</a:t>
            </a:r>
            <a:r>
              <a:rPr lang="ru-RU" dirty="0" smtClean="0"/>
              <a:t>, для которого он был вызван. Следовательно, этот метод блокирует выполнение вызывающего потока до тех пор, пока не станет доступным указанный </a:t>
            </a:r>
            <a:r>
              <a:rPr lang="ru-RU" dirty="0" err="1" smtClean="0"/>
              <a:t>мьютекс</a:t>
            </a:r>
            <a:r>
              <a:rPr lang="ru-RU" dirty="0" smtClean="0"/>
              <a:t>. Он всегда возвращает логическое значение </a:t>
            </a:r>
            <a:r>
              <a:rPr lang="ru-RU" dirty="0" err="1" smtClean="0"/>
              <a:t>true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Когда же в коде больше не требуется владеть </a:t>
            </a:r>
            <a:r>
              <a:rPr lang="ru-RU" dirty="0" err="1" smtClean="0"/>
              <a:t>мьютексом</a:t>
            </a:r>
            <a:r>
              <a:rPr lang="ru-RU" dirty="0" smtClean="0"/>
              <a:t>, он освобождается посредством вызова метода </a:t>
            </a:r>
            <a:r>
              <a:rPr lang="ru-RU" b="1" dirty="0" err="1" smtClean="0"/>
              <a:t>ReleaseMutex</a:t>
            </a:r>
            <a:r>
              <a:rPr lang="ru-RU" b="1" dirty="0" smtClean="0"/>
              <a:t>()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Класс </a:t>
            </a:r>
            <a:r>
              <a:rPr lang="ru-RU" b="1" dirty="0" err="1" smtClean="0"/>
              <a:t>Semaphore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Семафор</a:t>
            </a:r>
            <a:r>
              <a:rPr lang="ru-RU" dirty="0" smtClean="0"/>
              <a:t> </a:t>
            </a:r>
            <a:r>
              <a:rPr lang="ru-RU" dirty="0" smtClean="0"/>
              <a:t>предоставляет </a:t>
            </a:r>
            <a:r>
              <a:rPr lang="ru-RU" dirty="0" smtClean="0"/>
              <a:t>одновременный доступ к общему ресурсу не одному, а нескольким </a:t>
            </a:r>
            <a:r>
              <a:rPr lang="ru-RU" dirty="0" smtClean="0"/>
              <a:t>потокам, т.е. семафор </a:t>
            </a:r>
            <a:r>
              <a:rPr lang="ru-RU" dirty="0" smtClean="0"/>
              <a:t>пригоден для синхронизации целого ряда ресурсов. </a:t>
            </a:r>
            <a:r>
              <a:rPr lang="ru-RU" dirty="0" smtClean="0"/>
              <a:t>Для </a:t>
            </a:r>
            <a:r>
              <a:rPr lang="ru-RU" dirty="0" smtClean="0"/>
              <a:t>доступа к ресурсу поток должен получить разрешение от семафора</a:t>
            </a:r>
            <a:endParaRPr lang="ru-RU" dirty="0" smtClean="0"/>
          </a:p>
          <a:p>
            <a:r>
              <a:rPr lang="ru-RU" dirty="0" smtClean="0"/>
              <a:t>Семафор </a:t>
            </a:r>
            <a:r>
              <a:rPr lang="ru-RU" dirty="0" smtClean="0"/>
              <a:t>управляет доступом к общему ресурсу, используя для этой цели счетчик. Если значение счетчика больше нуля, то доступ к ресурсу разрешен. А если это значение равно нулю, то доступ к ресурсу запрещен. </a:t>
            </a:r>
            <a:endParaRPr lang="ru-RU" dirty="0" smtClean="0"/>
          </a:p>
          <a:p>
            <a:r>
              <a:rPr lang="ru-RU" dirty="0" smtClean="0"/>
              <a:t>С </a:t>
            </a:r>
            <a:r>
              <a:rPr lang="ru-RU" dirty="0" smtClean="0"/>
              <a:t>помощью счетчика ведется подсчет количества разрешений.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создать семафор, одновременно разрешающий только один доступ, то такой семафор будет действовать как </a:t>
            </a:r>
            <a:r>
              <a:rPr lang="ru-RU" dirty="0" err="1" smtClean="0"/>
              <a:t>мьютекс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Использование событий для </a:t>
            </a:r>
            <a:r>
              <a:rPr lang="ru-RU" b="1" dirty="0" smtClean="0"/>
              <a:t>синхронизации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Для использования системных событий из управляемого кода .NET </a:t>
            </a:r>
            <a:r>
              <a:rPr lang="ru-RU" dirty="0" err="1" smtClean="0"/>
              <a:t>Framework</a:t>
            </a:r>
            <a:r>
              <a:rPr lang="ru-RU" dirty="0" smtClean="0"/>
              <a:t> предлагает классы </a:t>
            </a:r>
            <a:endParaRPr lang="ru-RU" dirty="0" smtClean="0"/>
          </a:p>
          <a:p>
            <a:pPr lvl="1"/>
            <a:r>
              <a:rPr lang="en-US" dirty="0" err="1" smtClean="0"/>
              <a:t>ManualResetEvent</a:t>
            </a:r>
            <a:r>
              <a:rPr lang="ru-RU" dirty="0" smtClean="0"/>
              <a:t>, </a:t>
            </a:r>
            <a:endParaRPr lang="ru-RU" dirty="0" smtClean="0"/>
          </a:p>
          <a:p>
            <a:pPr lvl="1"/>
            <a:r>
              <a:rPr lang="en-US" dirty="0" err="1" smtClean="0"/>
              <a:t>AutoResetEvent</a:t>
            </a:r>
            <a:r>
              <a:rPr lang="ru-RU" dirty="0" smtClean="0"/>
              <a:t>, </a:t>
            </a:r>
            <a:endParaRPr lang="ru-RU" dirty="0" smtClean="0"/>
          </a:p>
          <a:p>
            <a:pPr lvl="1"/>
            <a:r>
              <a:rPr lang="en-US" dirty="0" err="1" smtClean="0"/>
              <a:t>ManualResetEventSlim</a:t>
            </a:r>
            <a:r>
              <a:rPr lang="ru-RU" dirty="0" smtClean="0"/>
              <a:t>, </a:t>
            </a:r>
          </a:p>
          <a:p>
            <a:pPr lvl="1"/>
            <a:r>
              <a:rPr lang="en-US" dirty="0" err="1" smtClean="0"/>
              <a:t>CountdownEvent</a:t>
            </a:r>
            <a:r>
              <a:rPr lang="ru-RU" dirty="0" smtClean="0"/>
              <a:t>, </a:t>
            </a:r>
            <a:endParaRPr lang="ru-RU" dirty="0" smtClean="0"/>
          </a:p>
          <a:p>
            <a:r>
              <a:rPr lang="ru-RU" dirty="0" smtClean="0"/>
              <a:t>которые </a:t>
            </a:r>
            <a:r>
              <a:rPr lang="ru-RU" dirty="0" smtClean="0"/>
              <a:t>находятся в пространстве имен </a:t>
            </a:r>
            <a:r>
              <a:rPr lang="en-US" dirty="0" smtClean="0"/>
              <a:t>System</a:t>
            </a:r>
            <a:r>
              <a:rPr lang="ru-RU" dirty="0" smtClean="0"/>
              <a:t>.</a:t>
            </a:r>
            <a:r>
              <a:rPr lang="en-US" dirty="0" smtClean="0"/>
              <a:t>Threading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Эти классы являются производными от класса </a:t>
            </a:r>
            <a:r>
              <a:rPr lang="en-US" dirty="0" err="1" smtClean="0"/>
              <a:t>EventWaitHandle</a:t>
            </a:r>
            <a:r>
              <a:rPr lang="ru-RU" dirty="0" smtClean="0"/>
              <a:t>, находящегося на верхнем уровне иерархии классов, и применяются в тех случаях, когда один поток ожидает появления некоторого события в другом </a:t>
            </a:r>
            <a:r>
              <a:rPr lang="ru-RU" dirty="0" smtClean="0"/>
              <a:t>потоке.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ManualResetEvent</a:t>
            </a:r>
            <a:r>
              <a:rPr lang="en-US" dirty="0" smtClean="0"/>
              <a:t>(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initialState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AutoResetEvent</a:t>
            </a:r>
            <a:r>
              <a:rPr lang="en-US" dirty="0" smtClean="0"/>
              <a:t>(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initialState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Если в обеих формах параметр </a:t>
            </a:r>
            <a:r>
              <a:rPr lang="en-US" dirty="0" err="1" smtClean="0"/>
              <a:t>initialState</a:t>
            </a:r>
            <a:r>
              <a:rPr lang="ru-RU" dirty="0" smtClean="0"/>
              <a:t> имеет логическое значение </a:t>
            </a:r>
            <a:r>
              <a:rPr lang="ru-RU" dirty="0" err="1" smtClean="0"/>
              <a:t>true</a:t>
            </a:r>
            <a:r>
              <a:rPr lang="ru-RU" dirty="0" smtClean="0"/>
              <a:t>, то о событии первоначально уведомляется. А если он имеет логическое значение </a:t>
            </a:r>
            <a:r>
              <a:rPr lang="ru-RU" dirty="0" err="1" smtClean="0"/>
              <a:t>false</a:t>
            </a:r>
            <a:r>
              <a:rPr lang="ru-RU" dirty="0" smtClean="0"/>
              <a:t>, то о событии первоначально не уведомляется.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</a:t>
            </a:r>
            <a:r>
              <a:rPr lang="ru-RU" dirty="0" smtClean="0"/>
              <a:t>события </a:t>
            </a:r>
            <a:r>
              <a:rPr lang="en-US" b="1" dirty="0" err="1" smtClean="0"/>
              <a:t>ManualResetEvent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 smtClean="0"/>
              <a:t>Поток, ожидающий некоторое событие, вызывает метод </a:t>
            </a:r>
            <a:r>
              <a:rPr lang="ru-RU" dirty="0" err="1" smtClean="0"/>
              <a:t>WaitOne</a:t>
            </a:r>
            <a:r>
              <a:rPr lang="ru-RU" dirty="0" smtClean="0"/>
              <a:t>() для событийного объекта, представляющего данное событие. </a:t>
            </a:r>
            <a:endParaRPr lang="ru-RU" dirty="0" smtClean="0"/>
          </a:p>
          <a:p>
            <a:pPr lvl="0"/>
            <a:r>
              <a:rPr lang="ru-RU" dirty="0" smtClean="0"/>
              <a:t>Если </a:t>
            </a:r>
            <a:r>
              <a:rPr lang="ru-RU" dirty="0" smtClean="0"/>
              <a:t>событийный объект находится в сигнальном состоянии, то происходит немедленный возврат из метода </a:t>
            </a:r>
            <a:r>
              <a:rPr lang="en-US" dirty="0" err="1" smtClean="0"/>
              <a:t>WaitOne</a:t>
            </a:r>
            <a:r>
              <a:rPr lang="ru-RU" dirty="0" smtClean="0"/>
              <a:t>(). В противном случае выполнение вызывающего потока приостанавливается до тех пор, пока не будет получено уведомление о событии. </a:t>
            </a:r>
            <a:endParaRPr lang="ru-RU" dirty="0" smtClean="0"/>
          </a:p>
          <a:p>
            <a:pPr lvl="0"/>
            <a:r>
              <a:rPr lang="ru-RU" dirty="0" smtClean="0"/>
              <a:t>Как </a:t>
            </a:r>
            <a:r>
              <a:rPr lang="ru-RU" dirty="0" smtClean="0"/>
              <a:t>только событие произойдет в другом потоке, этот поток установит событийный объект в сигнальное состояние, вызвав метод </a:t>
            </a:r>
            <a:r>
              <a:rPr lang="en-US" dirty="0" smtClean="0"/>
              <a:t>Set</a:t>
            </a:r>
            <a:r>
              <a:rPr lang="ru-RU" dirty="0" smtClean="0"/>
              <a:t>(). Поэтому метод </a:t>
            </a:r>
            <a:r>
              <a:rPr lang="en-US" dirty="0" smtClean="0"/>
              <a:t>Set</a:t>
            </a:r>
            <a:r>
              <a:rPr lang="ru-RU" dirty="0" smtClean="0"/>
              <a:t>() следует рассматривать как уведомляющий о том, что событие произошло. </a:t>
            </a:r>
            <a:endParaRPr lang="ru-RU" dirty="0" smtClean="0"/>
          </a:p>
          <a:p>
            <a:pPr lvl="0"/>
            <a:r>
              <a:rPr lang="ru-RU" dirty="0" smtClean="0"/>
              <a:t>После </a:t>
            </a:r>
            <a:r>
              <a:rPr lang="ru-RU" dirty="0" smtClean="0"/>
              <a:t>установки событийного объекта в сигнальное состояние произойдет немедленный возврат из метода </a:t>
            </a:r>
            <a:r>
              <a:rPr lang="en-US" dirty="0" err="1" smtClean="0"/>
              <a:t>WaitOne</a:t>
            </a:r>
            <a:r>
              <a:rPr lang="ru-RU" dirty="0" smtClean="0"/>
              <a:t>(), и первый поток возобновит свое выполнение. </a:t>
            </a:r>
            <a:endParaRPr lang="ru-RU" dirty="0" smtClean="0"/>
          </a:p>
          <a:p>
            <a:pPr lvl="0"/>
            <a:r>
              <a:rPr lang="ru-RU" dirty="0" smtClean="0"/>
              <a:t>А </a:t>
            </a:r>
            <a:r>
              <a:rPr lang="ru-RU" dirty="0" smtClean="0"/>
              <a:t>в результате вызова метода </a:t>
            </a:r>
            <a:r>
              <a:rPr lang="en-US" dirty="0" smtClean="0"/>
              <a:t>Reset</a:t>
            </a:r>
            <a:r>
              <a:rPr lang="ru-RU" dirty="0" smtClean="0"/>
              <a:t>() событийный объект возвращается в несигнальное состояние.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события </a:t>
            </a:r>
            <a:r>
              <a:rPr lang="en-US" b="1" dirty="0" err="1" smtClean="0"/>
              <a:t>AutoResetEvent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Событие </a:t>
            </a:r>
            <a:r>
              <a:rPr lang="en-US" b="1" dirty="0" err="1" smtClean="0"/>
              <a:t>AutoResetEvent</a:t>
            </a:r>
            <a:r>
              <a:rPr lang="en-US" b="1" dirty="0" smtClean="0"/>
              <a:t> </a:t>
            </a:r>
            <a:r>
              <a:rPr lang="ru-RU" dirty="0" smtClean="0"/>
              <a:t>отличается от события типа </a:t>
            </a:r>
            <a:r>
              <a:rPr lang="ru-RU" dirty="0" err="1" smtClean="0"/>
              <a:t>ManualResetEvent</a:t>
            </a:r>
            <a:r>
              <a:rPr lang="ru-RU" dirty="0" smtClean="0"/>
              <a:t> </a:t>
            </a:r>
            <a:r>
              <a:rPr lang="ru-RU" dirty="0" smtClean="0"/>
              <a:t> способом </a:t>
            </a:r>
            <a:r>
              <a:rPr lang="ru-RU" dirty="0" smtClean="0"/>
              <a:t>установки в исходное состояние.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для события типа </a:t>
            </a:r>
            <a:r>
              <a:rPr lang="ru-RU" dirty="0" err="1" smtClean="0"/>
              <a:t>ManualResetEvent</a:t>
            </a:r>
            <a:r>
              <a:rPr lang="ru-RU" dirty="0" smtClean="0"/>
              <a:t> событийный объект остается в сигнальном состоянии до тех пор, пока не будет вызван метод </a:t>
            </a:r>
            <a:r>
              <a:rPr lang="ru-RU" dirty="0" err="1" smtClean="0"/>
              <a:t>Reset</a:t>
            </a:r>
            <a:r>
              <a:rPr lang="ru-RU" dirty="0" smtClean="0"/>
              <a:t>(), то для события типа </a:t>
            </a:r>
            <a:r>
              <a:rPr lang="ru-RU" dirty="0" err="1" smtClean="0"/>
              <a:t>AutoResetEvent</a:t>
            </a:r>
            <a:r>
              <a:rPr lang="ru-RU" dirty="0" smtClean="0"/>
              <a:t> событийный объект автоматически переходит в несигнальное состояние, как только поток, ожидающий это событие, получит уведомление о нем и возобновит свое выполнение. </a:t>
            </a:r>
            <a:endParaRPr lang="ru-RU" dirty="0" smtClean="0"/>
          </a:p>
          <a:p>
            <a:r>
              <a:rPr lang="ru-RU" dirty="0" smtClean="0"/>
              <a:t>Поэтому </a:t>
            </a:r>
            <a:r>
              <a:rPr lang="ru-RU" dirty="0" smtClean="0"/>
              <a:t>если применяется событие типа </a:t>
            </a:r>
            <a:r>
              <a:rPr lang="ru-RU" dirty="0" err="1" smtClean="0"/>
              <a:t>AutoResetEvent</a:t>
            </a:r>
            <a:r>
              <a:rPr lang="ru-RU" dirty="0" smtClean="0"/>
              <a:t>, то вызывать метод </a:t>
            </a:r>
            <a:r>
              <a:rPr lang="ru-RU" dirty="0" err="1" smtClean="0"/>
              <a:t>Reset</a:t>
            </a:r>
            <a:r>
              <a:rPr lang="ru-RU" dirty="0" smtClean="0"/>
              <a:t>() </a:t>
            </a:r>
            <a:r>
              <a:rPr lang="ru-RU" dirty="0" smtClean="0"/>
              <a:t>необязательно.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события </a:t>
            </a:r>
            <a:r>
              <a:rPr lang="en-US" b="1" dirty="0" err="1" smtClean="0"/>
              <a:t>ManualResetEventSlim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b="1" dirty="0" smtClean="0"/>
              <a:t>Событие </a:t>
            </a:r>
            <a:r>
              <a:rPr lang="en-US" b="1" dirty="0" err="1" smtClean="0"/>
              <a:t>ManualResetEventSlim</a:t>
            </a:r>
            <a:r>
              <a:rPr lang="ru-RU" dirty="0" smtClean="0"/>
              <a:t> переводится в сигнальное состояние вызовом метода </a:t>
            </a:r>
            <a:r>
              <a:rPr lang="ru-RU" dirty="0" err="1" smtClean="0"/>
              <a:t>Set</a:t>
            </a:r>
            <a:r>
              <a:rPr lang="ru-RU" dirty="0" smtClean="0"/>
              <a:t>(), а с помощью </a:t>
            </a:r>
            <a:r>
              <a:rPr lang="ru-RU" dirty="0" err="1" smtClean="0"/>
              <a:t>Reset</a:t>
            </a:r>
            <a:r>
              <a:rPr lang="ru-RU" dirty="0" smtClean="0"/>
              <a:t>() возвращается обратно в несигнальное состояние. </a:t>
            </a:r>
            <a:endParaRPr lang="ru-RU" dirty="0" smtClean="0"/>
          </a:p>
          <a:p>
            <a:pPr lvl="0"/>
            <a:r>
              <a:rPr lang="ru-RU" dirty="0" smtClean="0"/>
              <a:t>В </a:t>
            </a:r>
            <a:r>
              <a:rPr lang="ru-RU" dirty="0" smtClean="0"/>
              <a:t>случае вызова метода </a:t>
            </a:r>
            <a:r>
              <a:rPr lang="ru-RU" dirty="0" err="1" smtClean="0"/>
              <a:t>Set</a:t>
            </a:r>
            <a:r>
              <a:rPr lang="ru-RU" dirty="0" smtClean="0"/>
              <a:t>() при наличии множества потоков, ждущих перехода события в сигнальное состояние, ожидание всех этих потоков немедленно прекращается. </a:t>
            </a:r>
            <a:endParaRPr lang="ru-RU" dirty="0" smtClean="0"/>
          </a:p>
          <a:p>
            <a:pPr lvl="0"/>
            <a:r>
              <a:rPr lang="ru-RU" dirty="0" smtClean="0"/>
              <a:t>В </a:t>
            </a:r>
            <a:r>
              <a:rPr lang="ru-RU" dirty="0" smtClean="0"/>
              <a:t>случае, если поток просто вызывает метод </a:t>
            </a:r>
            <a:r>
              <a:rPr lang="ru-RU" dirty="0" err="1" smtClean="0"/>
              <a:t>WaitOne</a:t>
            </a:r>
            <a:r>
              <a:rPr lang="ru-RU" dirty="0" smtClean="0"/>
              <a:t>(), а событие уже находится в сигнальном состоянии, ожидавший поток может сразу же продолжить работу</a:t>
            </a:r>
            <a:r>
              <a:rPr lang="ru-RU" dirty="0" smtClean="0"/>
              <a:t>.</a:t>
            </a:r>
          </a:p>
          <a:p>
            <a:pPr lvl="0"/>
            <a:endParaRPr lang="ru-RU" dirty="0" smtClean="0"/>
          </a:p>
          <a:p>
            <a:pPr lvl="0"/>
            <a:r>
              <a:rPr lang="ru-RU" u="sng" dirty="0" smtClean="0"/>
              <a:t>Пример 18_9</a:t>
            </a:r>
          </a:p>
          <a:p>
            <a:pPr lvl="0"/>
            <a:endParaRPr lang="ru-RU" dirty="0" smtClean="0"/>
          </a:p>
          <a:p>
            <a:pPr lvl="0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Поток</a:t>
            </a:r>
            <a:r>
              <a:rPr lang="ru-RU" i="1" dirty="0" smtClean="0"/>
              <a:t> </a:t>
            </a:r>
            <a:r>
              <a:rPr lang="ru-RU" dirty="0" smtClean="0"/>
              <a:t>— это управляемая единица выполняемого кода.</a:t>
            </a:r>
          </a:p>
          <a:p>
            <a:r>
              <a:rPr lang="ru-RU" dirty="0" smtClean="0"/>
              <a:t>Все процессы имеют по крайней мере один поток (м.б. больше). </a:t>
            </a:r>
          </a:p>
          <a:p>
            <a:r>
              <a:rPr lang="ru-RU" dirty="0" smtClean="0"/>
              <a:t>Т.е. одна программа может выполнять сразу две и более задач. </a:t>
            </a:r>
          </a:p>
          <a:p>
            <a:r>
              <a:rPr lang="ru-RU" b="1" dirty="0" smtClean="0"/>
              <a:t>Пример</a:t>
            </a:r>
            <a:r>
              <a:rPr lang="ru-RU" dirty="0" smtClean="0"/>
              <a:t>: текстовый редактор может форматировать текст и в то же время выводить что-либо на печать.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Многозадачность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Процессно</a:t>
            </a:r>
            <a:r>
              <a:rPr lang="ru-RU" dirty="0" smtClean="0"/>
              <a:t>-ориентированная многозадачность обеспечивает одновременное выполнение программ, а </a:t>
            </a:r>
            <a:r>
              <a:rPr lang="ru-RU" b="1" dirty="0" smtClean="0"/>
              <a:t>поточно</a:t>
            </a:r>
            <a:r>
              <a:rPr lang="ru-RU" dirty="0" smtClean="0"/>
              <a:t>-ориентированная —одновременное выполнение частей одной и той же программы.</a:t>
            </a:r>
            <a:endParaRPr lang="en-US" dirty="0" smtClean="0"/>
          </a:p>
          <a:p>
            <a:r>
              <a:rPr lang="ru-RU" dirty="0" smtClean="0"/>
              <a:t>Управление </a:t>
            </a:r>
            <a:r>
              <a:rPr lang="ru-RU" dirty="0" err="1" smtClean="0"/>
              <a:t>многопоточностью</a:t>
            </a:r>
            <a:r>
              <a:rPr lang="ru-RU" dirty="0" smtClean="0"/>
              <a:t> осуществляет планировщик потоков</a:t>
            </a:r>
            <a:r>
              <a:rPr lang="en-US" dirty="0" smtClean="0"/>
              <a:t> (OC).</a:t>
            </a:r>
          </a:p>
          <a:p>
            <a:r>
              <a:rPr lang="ru-RU" dirty="0" smtClean="0"/>
              <a:t>На однопроцессорных компьютерах планировщик потоков использует квантование времени – быстрое переключение между выполнением каждого из активных потоков.</a:t>
            </a:r>
            <a:endParaRPr lang="en-US" dirty="0" smtClean="0"/>
          </a:p>
          <a:p>
            <a:r>
              <a:rPr lang="ru-RU" dirty="0" smtClean="0"/>
              <a:t>На многопроцессорных компьютерах </a:t>
            </a:r>
            <a:r>
              <a:rPr lang="ru-RU" dirty="0" err="1" smtClean="0"/>
              <a:t>многопоточность</a:t>
            </a:r>
            <a:r>
              <a:rPr lang="ru-RU" dirty="0" smtClean="0"/>
              <a:t> реализована как смесь квантования времени и подлинного параллелизма, когда разные потоки выполняют код на разных процессорах.</a:t>
            </a:r>
          </a:p>
          <a:p>
            <a:r>
              <a:rPr lang="ru-RU" dirty="0" smtClean="0"/>
              <a:t>Говорят, что поток </a:t>
            </a:r>
            <a:r>
              <a:rPr lang="ru-RU" b="1" i="1" dirty="0" smtClean="0"/>
              <a:t>вытесняется,</a:t>
            </a:r>
            <a:r>
              <a:rPr lang="ru-RU" dirty="0" smtClean="0"/>
              <a:t> когда его выполнение приостанавливается из-за внешних факторов типа квантования времени. В большинстве случаев поток не может контролировать, когда и где он будет вытеснен.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потока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 smtClean="0"/>
              <a:t>Поток может </a:t>
            </a:r>
            <a:r>
              <a:rPr lang="ru-RU" b="1" dirty="0" smtClean="0"/>
              <a:t>выполняться (</a:t>
            </a:r>
            <a:r>
              <a:rPr lang="ru-RU" b="1" dirty="0" err="1" smtClean="0"/>
              <a:t>Running</a:t>
            </a:r>
            <a:r>
              <a:rPr lang="ru-RU" b="1" dirty="0" smtClean="0"/>
              <a:t>)</a:t>
            </a:r>
            <a:r>
              <a:rPr lang="ru-RU" dirty="0" smtClean="0"/>
              <a:t>. </a:t>
            </a:r>
          </a:p>
          <a:p>
            <a:pPr lvl="0"/>
            <a:r>
              <a:rPr lang="ru-RU" dirty="0" smtClean="0"/>
              <a:t>Поток может </a:t>
            </a:r>
            <a:r>
              <a:rPr lang="ru-RU" b="1" dirty="0" smtClean="0"/>
              <a:t>быть готовым к выполнению (</a:t>
            </a:r>
            <a:r>
              <a:rPr lang="ru-RU" b="1" dirty="0" err="1" smtClean="0"/>
              <a:t>Unstarted</a:t>
            </a:r>
            <a:r>
              <a:rPr lang="ru-RU" b="1" dirty="0" smtClean="0"/>
              <a:t>)</a:t>
            </a:r>
            <a:r>
              <a:rPr lang="ru-RU" dirty="0" smtClean="0"/>
              <a:t> (как только получит время ЦП).</a:t>
            </a:r>
          </a:p>
          <a:p>
            <a:pPr lvl="0"/>
            <a:r>
              <a:rPr lang="ru-RU" dirty="0" smtClean="0"/>
              <a:t>Выполняющийся поток может быть </a:t>
            </a:r>
            <a:r>
              <a:rPr lang="ru-RU" b="1" dirty="0" smtClean="0"/>
              <a:t>приостановлен (</a:t>
            </a:r>
            <a:r>
              <a:rPr lang="ru-RU" b="1" dirty="0" err="1" smtClean="0"/>
              <a:t>WaitSleepJoin</a:t>
            </a:r>
            <a:r>
              <a:rPr lang="ru-RU" b="1" dirty="0" smtClean="0"/>
              <a:t>)</a:t>
            </a:r>
            <a:r>
              <a:rPr lang="ru-RU" dirty="0" smtClean="0"/>
              <a:t>, т.е. его выполнение временно прекращается. </a:t>
            </a:r>
          </a:p>
          <a:p>
            <a:pPr lvl="0"/>
            <a:r>
              <a:rPr lang="ru-RU" dirty="0" smtClean="0"/>
              <a:t>Поток может быть </a:t>
            </a:r>
            <a:r>
              <a:rPr lang="ru-RU" b="1" dirty="0" smtClean="0"/>
              <a:t>возобновлен</a:t>
            </a:r>
            <a:r>
              <a:rPr lang="ru-RU" dirty="0" smtClean="0"/>
              <a:t>. </a:t>
            </a:r>
          </a:p>
          <a:p>
            <a:pPr lvl="0"/>
            <a:r>
              <a:rPr lang="ru-RU" dirty="0" smtClean="0"/>
              <a:t>Поток может быть </a:t>
            </a:r>
            <a:r>
              <a:rPr lang="ru-RU" b="1" dirty="0" smtClean="0"/>
              <a:t>заблокирован</a:t>
            </a:r>
            <a:r>
              <a:rPr lang="ru-RU" dirty="0" smtClean="0"/>
              <a:t>  (</a:t>
            </a:r>
            <a:r>
              <a:rPr lang="ru-RU" b="1" dirty="0" err="1" smtClean="0"/>
              <a:t>AbortRequested</a:t>
            </a:r>
            <a:r>
              <a:rPr lang="ru-RU" dirty="0" smtClean="0"/>
              <a:t>) в ожидании необходимого ресурса. </a:t>
            </a:r>
          </a:p>
          <a:p>
            <a:pPr lvl="0"/>
            <a:r>
              <a:rPr lang="ru-RU" dirty="0" smtClean="0"/>
              <a:t>Поток может </a:t>
            </a:r>
            <a:r>
              <a:rPr lang="ru-RU" b="1" dirty="0" smtClean="0"/>
              <a:t>завершиться (</a:t>
            </a:r>
            <a:r>
              <a:rPr lang="ru-RU" b="1" dirty="0" err="1" smtClean="0"/>
              <a:t>Aborted</a:t>
            </a:r>
            <a:r>
              <a:rPr lang="ru-RU" b="1" dirty="0" smtClean="0"/>
              <a:t>)</a:t>
            </a:r>
            <a:r>
              <a:rPr lang="ru-RU" dirty="0" smtClean="0"/>
              <a:t> , и в этом случае его выполнение окончено и продолжению (возобновлению) не подлежит.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потоков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.NET </a:t>
            </a:r>
            <a:r>
              <a:rPr lang="ru-RU" dirty="0" err="1" smtClean="0"/>
              <a:t>Framework</a:t>
            </a:r>
            <a:r>
              <a:rPr lang="ru-RU" dirty="0" smtClean="0"/>
              <a:t> определено два типа потоков:</a:t>
            </a:r>
          </a:p>
          <a:p>
            <a:pPr lvl="1"/>
            <a:r>
              <a:rPr lang="ru-RU" b="1" dirty="0" smtClean="0"/>
              <a:t>высокоприоритетный</a:t>
            </a:r>
            <a:r>
              <a:rPr lang="ru-RU" dirty="0" smtClean="0"/>
              <a:t>(</a:t>
            </a:r>
            <a:r>
              <a:rPr lang="ru-RU" dirty="0" err="1" smtClean="0"/>
              <a:t>foreground</a:t>
            </a:r>
            <a:r>
              <a:rPr lang="ru-RU" dirty="0" smtClean="0"/>
              <a:t>) и </a:t>
            </a:r>
          </a:p>
          <a:p>
            <a:pPr lvl="1"/>
            <a:r>
              <a:rPr lang="ru-RU" b="1" dirty="0" smtClean="0"/>
              <a:t>низкоприоритетный</a:t>
            </a:r>
            <a:r>
              <a:rPr lang="ru-RU" dirty="0" smtClean="0"/>
              <a:t>, или фоновый (</a:t>
            </a:r>
            <a:r>
              <a:rPr lang="ru-RU" dirty="0" err="1" smtClean="0"/>
              <a:t>background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По умолчанию поток создается высокоприоритетным, но его можно сделать фоновым. </a:t>
            </a:r>
          </a:p>
          <a:p>
            <a:r>
              <a:rPr lang="ru-RU" b="1" dirty="0" smtClean="0"/>
              <a:t> </a:t>
            </a:r>
            <a:r>
              <a:rPr lang="ru-RU" dirty="0" smtClean="0"/>
              <a:t>Процесс не завершится до тех пор, пока не окончится приоритетный поток, тогда как фоновые потоки завершаются автоматически по окончании всех приоритетных потоков.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процессы имеют, по крайней мере, один поток управления, который обычно называется основным (</a:t>
            </a:r>
            <a:r>
              <a:rPr lang="ru-RU" dirty="0" err="1" smtClean="0"/>
              <a:t>main</a:t>
            </a:r>
            <a:r>
              <a:rPr lang="ru-RU" dirty="0" smtClean="0"/>
              <a:t> </a:t>
            </a:r>
            <a:r>
              <a:rPr lang="ru-RU" dirty="0" err="1" smtClean="0"/>
              <a:t>thread</a:t>
            </a:r>
            <a:r>
              <a:rPr lang="ru-RU" dirty="0" smtClean="0"/>
              <a:t>), поскольку именно с этого потока начинается выполнение программы.</a:t>
            </a:r>
          </a:p>
          <a:p>
            <a:r>
              <a:rPr lang="ru-RU" dirty="0" smtClean="0"/>
              <a:t>Многопоточная система С# встроена в класс </a:t>
            </a:r>
            <a:r>
              <a:rPr lang="ru-RU" b="1" dirty="0" err="1" smtClean="0"/>
              <a:t>Thread</a:t>
            </a:r>
            <a:r>
              <a:rPr lang="ru-RU" dirty="0" smtClean="0"/>
              <a:t>, который инкапсулирует поток управления.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Многопоточная система С#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Классы, которые поддерживают многопоточное программирование, определены в пространстве имен </a:t>
            </a:r>
            <a:r>
              <a:rPr lang="ru-RU" dirty="0" err="1" smtClean="0"/>
              <a:t>System.Threading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Класс </a:t>
            </a:r>
            <a:r>
              <a:rPr lang="ru-RU" dirty="0" err="1" smtClean="0"/>
              <a:t>Thread</a:t>
            </a:r>
            <a:r>
              <a:rPr lang="ru-RU" dirty="0" smtClean="0"/>
              <a:t> является </a:t>
            </a:r>
            <a:r>
              <a:rPr lang="ru-RU" b="1" dirty="0" smtClean="0"/>
              <a:t>sealed</a:t>
            </a:r>
            <a:r>
              <a:rPr lang="ru-RU" dirty="0" smtClean="0"/>
              <a:t>-классом, т.е. он не может иметь наследников. </a:t>
            </a:r>
          </a:p>
          <a:p>
            <a:r>
              <a:rPr lang="ru-RU" dirty="0" smtClean="0"/>
              <a:t>В классе </a:t>
            </a:r>
            <a:r>
              <a:rPr lang="ru-RU" dirty="0" err="1" smtClean="0"/>
              <a:t>Thread</a:t>
            </a:r>
            <a:r>
              <a:rPr lang="ru-RU" dirty="0" smtClean="0"/>
              <a:t> определен ряд методов и свойств для управления потоками.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2756</Words>
  <Application>Microsoft Office PowerPoint</Application>
  <PresentationFormat>Экран (4:3)</PresentationFormat>
  <Paragraphs>246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Многопоточное программирование</vt:lpstr>
      <vt:lpstr>Многопоточная программа</vt:lpstr>
      <vt:lpstr>Процесс</vt:lpstr>
      <vt:lpstr>Поток</vt:lpstr>
      <vt:lpstr>Многозадачность</vt:lpstr>
      <vt:lpstr>Состояния потока</vt:lpstr>
      <vt:lpstr>Типы потоков </vt:lpstr>
      <vt:lpstr>Поток управления</vt:lpstr>
      <vt:lpstr>Многопоточная система С#</vt:lpstr>
      <vt:lpstr>Статические элементы класса Thread</vt:lpstr>
      <vt:lpstr>Методы объектов для класса Thread</vt:lpstr>
      <vt:lpstr>Методы объектов для класса Thread</vt:lpstr>
      <vt:lpstr>Алгоритм создания потоков</vt:lpstr>
      <vt:lpstr>Управление потоком</vt:lpstr>
      <vt:lpstr>Проверка завершения потока</vt:lpstr>
      <vt:lpstr>Проверка завершения потока</vt:lpstr>
      <vt:lpstr>Приоритеты потоков</vt:lpstr>
      <vt:lpstr>Асинхронные делегаты</vt:lpstr>
      <vt:lpstr>Асинхронные делегаты</vt:lpstr>
      <vt:lpstr>Асинхронный обратный вызов</vt:lpstr>
      <vt:lpstr>Синхронизация</vt:lpstr>
      <vt:lpstr>Синхронизация</vt:lpstr>
      <vt:lpstr>Способ 1. </vt:lpstr>
      <vt:lpstr>Выводы</vt:lpstr>
      <vt:lpstr>Способ 2</vt:lpstr>
      <vt:lpstr>Методы класса Monitor</vt:lpstr>
      <vt:lpstr>Методы класса Monitor</vt:lpstr>
      <vt:lpstr>Пример использования</vt:lpstr>
      <vt:lpstr>Взаимоблокировка</vt:lpstr>
      <vt:lpstr>Класс Mutex</vt:lpstr>
      <vt:lpstr>Класс Mutex</vt:lpstr>
      <vt:lpstr>Класс Semaphore</vt:lpstr>
      <vt:lpstr>Использование событий для синхронизации</vt:lpstr>
      <vt:lpstr>Конструкторы</vt:lpstr>
      <vt:lpstr>Применение события ManualResetEvent</vt:lpstr>
      <vt:lpstr>Применение события AutoResetEvent </vt:lpstr>
      <vt:lpstr>Применение события ManualResetEventSlim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Многопоточное программирование</dc:title>
  <dc:creator>VikentyevaOL</dc:creator>
  <cp:lastModifiedBy>VikentyevaOL</cp:lastModifiedBy>
  <cp:revision>3</cp:revision>
  <dcterms:created xsi:type="dcterms:W3CDTF">2015-10-13T12:39:38Z</dcterms:created>
  <dcterms:modified xsi:type="dcterms:W3CDTF">2015-10-14T16:28:44Z</dcterms:modified>
</cp:coreProperties>
</file>