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61" r:id="rId14"/>
    <p:sldId id="299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5" r:id="rId28"/>
    <p:sldId id="277" r:id="rId29"/>
    <p:sldId id="276" r:id="rId30"/>
    <p:sldId id="278" r:id="rId31"/>
    <p:sldId id="280" r:id="rId32"/>
    <p:sldId id="279" r:id="rId33"/>
    <p:sldId id="281" r:id="rId34"/>
    <p:sldId id="283" r:id="rId35"/>
    <p:sldId id="284" r:id="rId36"/>
    <p:sldId id="285" r:id="rId37"/>
    <p:sldId id="286" r:id="rId38"/>
    <p:sldId id="287" r:id="rId39"/>
    <p:sldId id="288" r:id="rId40"/>
    <p:sldId id="291" r:id="rId41"/>
    <p:sldId id="289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96" autoAdjust="0"/>
  </p:normalViewPr>
  <p:slideViewPr>
    <p:cSldViewPr>
      <p:cViewPr>
        <p:scale>
          <a:sx n="70" d="100"/>
          <a:sy n="70" d="100"/>
        </p:scale>
        <p:origin x="-1386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02163-7CB5-4861-8EA9-87293D875F86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F3A83-FD53-4A5A-8909-F925701B718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Визуальное моделирование применяется на практике с помощью методов, языков и соответствующих программных инструментов.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Языки визуального моделирования (или визуальные языки) - это формализованные наборы графических символов и правила построения из них визуальных моделей. Сейчас известны и активно используются на практике такие языки визуального моделирования, как UML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Universal Modeling Language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и BPMN(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Notation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Однако существуют и более старые языки: SDL(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Specification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и MSC(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Charts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для моделирования телекоммуникационных систем, SADT/IDEF0 для моделирования бизнес-процессов, IDEF1x для моделирования баз данных и некоторые другие. Кроме того, в исследовательской среде создано множество других визуальных языков, например, язык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WebML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Modeling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для моделирования web-приложений.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F3A83-FD53-4A5A-8909-F925701B7186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визуальном моделировании программного обеспечения используются следующие уровни абстракции: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предметная область;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модель;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метамодель; </a:t>
            </a:r>
          </a:p>
          <a:p>
            <a:pPr lvl="0"/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метаметамодель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F3A83-FD53-4A5A-8909-F925701B7186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Модели анализа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формализующие результаты изучения программистами того контекста, где будет работать их будущее ПО; эти модели позволяют хорошо формализовать требования к ПО, согласовать их с будущими пользователями системы, заказчиком и др. заинтересованными лицами, тем самым, создав хорошую основу для дальнейшей разработки программной системы. 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Модели проектирования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в которых фиксируются архитектурные решения будущего ПО - его структура, внешние и внутренние интерфейсы, принципиальные вопросы реализации с учетом средств разработки, платформ исполнения и т.д.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F3A83-FD53-4A5A-8909-F925701B7186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Одна из основных проблем при создании больших и сложных систем, в том числе ПО, – это 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проблема сложности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Существуют следующие виды сложности: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техническая сложность;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сложность управления.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F3A83-FD53-4A5A-8909-F925701B7186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Различные представления архитектуры служат различным целям (модель «4+1») (рис. 2.2.):</a:t>
            </a:r>
          </a:p>
          <a:p>
            <a:pPr lvl="0"/>
            <a:r>
              <a:rPr lang="ru-RU" dirty="0" smtClean="0"/>
              <a:t>представление функциональных возможностей ПО (представление вариантов использования);</a:t>
            </a:r>
          </a:p>
          <a:p>
            <a:pPr lvl="0"/>
            <a:r>
              <a:rPr lang="ru-RU" dirty="0" smtClean="0"/>
              <a:t>представление логической организации ПО (логическое представление);</a:t>
            </a:r>
          </a:p>
          <a:p>
            <a:pPr lvl="0"/>
            <a:r>
              <a:rPr lang="ru-RU" dirty="0" smtClean="0"/>
              <a:t>представление физической структуры программных компонент, входящих в состав ПО (представление реализации);</a:t>
            </a:r>
          </a:p>
          <a:p>
            <a:pPr lvl="0"/>
            <a:r>
              <a:rPr lang="ru-RU" dirty="0" smtClean="0"/>
              <a:t>представление структуры потоков управления и аспектов параллельной работы ПО (представление процессов);</a:t>
            </a:r>
          </a:p>
          <a:p>
            <a:pPr lvl="0"/>
            <a:r>
              <a:rPr lang="ru-RU" dirty="0" smtClean="0"/>
              <a:t>описание физического размещения компонент ПО </a:t>
            </a:r>
            <a:r>
              <a:rPr lang="ru-RU" dirty="0" err="1" smtClean="0"/>
              <a:t>по</a:t>
            </a:r>
            <a:r>
              <a:rPr lang="ru-RU" dirty="0" smtClean="0"/>
              <a:t> узлам вычислительной системы (представление размещения).</a:t>
            </a:r>
          </a:p>
          <a:p>
            <a:r>
              <a:rPr lang="ru-RU" dirty="0" smtClean="0"/>
              <a:t>Каждое архитектурное представление – это модель системы с определенной точки зрения, в которой отражены лишь существенные аспекты и опущено все, что несущественно при данном взгляде на систему.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F3A83-FD53-4A5A-8909-F925701B7186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Состав моделей, используемых в каждом конкретном проекте, и степень их детальности в общем случае зависят от следующих факторов: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сложности проектируемой системы;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необходимой полноты ее описания;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знаний и навыков участников проекта;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времени, отведенного на проектирование.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облегчения труда разработчиков и автоматизированного выполнения некоторых рутинных действий используются CASE-средства. В настоящее время CASE-средства обеспечивают поддержку большинства процессов жизненного цикла ПО, что позволяет говорить о CASE-технологиях разработки ПО. CASE-технология – это совокупность методов проектирования ПО и инструментальных средств для моделирования предметной области, анализа моделей на всех стадиях ЖЦ ПО и разработки ПО.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F3A83-FD53-4A5A-8909-F925701B7186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является наследником методов объектно-ориентированного анализа и проектирования, появившихся в конце 1980-х и начале 1990-х годов. Создание UML началось в конце 1994 г., с объединения методов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Booch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OMT 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Modeling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Technique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под эгидой компании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Rational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К концу 1995 г.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Гради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Буч и Джеймс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Рамбо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создали первую спецификацию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Unified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версия 0.8. Тогда же в 1995 г. к ним присоединился создатель метода OOSE (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Object-Oriented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Engineering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Ивар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Якобсон. UML является унификацией методов Буча,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Рамбо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Якобсона а также суммой передового опыта по разработке ПО(рис. 2.3.).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Разработка UML преследовала следующие цели: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предоставить разработчикам единый язык визуального моделирования;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предусмотреть механизмы расширения и специализации языка; 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обеспечить независимость языка от языков программирования и процессов разработки;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интегрировать накопленный практический опыт.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UML широко используется в индустрии ПО. Практически все мировые производители CASE-средств поддерживают UML в своих продуктах. В 2004 году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приняла UML версии 2.0. Ранее в 1997 году OMG приняла стандарт UML 1.1.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F3A83-FD53-4A5A-8909-F925701B7186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F3A83-FD53-4A5A-8909-F925701B7186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17D9-1975-4A82-8890-19C01B5D17BE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A666-ABC9-4604-A0E4-31E6F90745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17D9-1975-4A82-8890-19C01B5D17BE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A666-ABC9-4604-A0E4-31E6F90745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17D9-1975-4A82-8890-19C01B5D17BE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A666-ABC9-4604-A0E4-31E6F90745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17D9-1975-4A82-8890-19C01B5D17BE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A666-ABC9-4604-A0E4-31E6F90745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17D9-1975-4A82-8890-19C01B5D17BE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A666-ABC9-4604-A0E4-31E6F90745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17D9-1975-4A82-8890-19C01B5D17BE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A666-ABC9-4604-A0E4-31E6F90745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17D9-1975-4A82-8890-19C01B5D17BE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A666-ABC9-4604-A0E4-31E6F90745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17D9-1975-4A82-8890-19C01B5D17BE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A666-ABC9-4604-A0E4-31E6F90745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17D9-1975-4A82-8890-19C01B5D17BE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A666-ABC9-4604-A0E4-31E6F90745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17D9-1975-4A82-8890-19C01B5D17BE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A666-ABC9-4604-A0E4-31E6F90745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17D9-1975-4A82-8890-19C01B5D17BE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A666-ABC9-4604-A0E4-31E6F90745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17D9-1975-4A82-8890-19C01B5D17BE}" type="datetimeFigureOut">
              <a:rPr lang="ru-RU" smtClean="0"/>
              <a:pPr/>
              <a:t>11.11.2015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A666-ABC9-4604-A0E4-31E6F907451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Визуальное моделирование. Язык UML</a:t>
            </a:r>
            <a:r>
              <a:rPr lang="ru-RU" b="1" dirty="0" smtClean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Архитектура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Архитектура ПО</a:t>
            </a:r>
            <a:r>
              <a:rPr lang="ru-RU" dirty="0" smtClean="0"/>
              <a:t> – это набор ключевых правил, определяющих организацию системы:</a:t>
            </a:r>
          </a:p>
          <a:p>
            <a:pPr lvl="1"/>
            <a:r>
              <a:rPr lang="ru-RU" dirty="0" smtClean="0"/>
              <a:t>совокупность структурных элементов системы и связей между ними;</a:t>
            </a:r>
          </a:p>
          <a:p>
            <a:pPr lvl="1"/>
            <a:r>
              <a:rPr lang="ru-RU" dirty="0" smtClean="0"/>
              <a:t>поведение элементов системы в процессе их взаимодействия;</a:t>
            </a:r>
          </a:p>
          <a:p>
            <a:pPr lvl="1"/>
            <a:r>
              <a:rPr lang="ru-RU" dirty="0" smtClean="0"/>
              <a:t>иерархию подсистем, объединяющих структурные элементы.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Архитектурные представления системы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755576" y="1628800"/>
            <a:ext cx="748883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Причины использовать визуальные 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 smtClean="0"/>
              <a:t>Графические модели помогают получить общее представление о системе, сказать о том, какого рода абстракции существуют в системе и какие ее части нуждаются в дальнейшем уточнении.</a:t>
            </a:r>
          </a:p>
          <a:p>
            <a:pPr lvl="0"/>
            <a:r>
              <a:rPr lang="ru-RU" dirty="0" smtClean="0"/>
              <a:t>Графические модели образуют внешнее представление системы и объясняют, что эта система будет делать, тем самым облегчают общение с заказчиком.</a:t>
            </a:r>
          </a:p>
          <a:p>
            <a:pPr lvl="0"/>
            <a:r>
              <a:rPr lang="ru-RU" dirty="0" smtClean="0"/>
              <a:t>Графические модели облегчают изучение методов проектирования, в частности объектно-ориентированных методов.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Унифицированный язык моделирования UML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Унифицированный язык моделирования UML </a:t>
            </a:r>
            <a:r>
              <a:rPr lang="ru-RU" dirty="0"/>
              <a:t>(</a:t>
            </a:r>
            <a:r>
              <a:rPr lang="ru-RU" dirty="0" err="1"/>
              <a:t>Unified</a:t>
            </a:r>
            <a:r>
              <a:rPr lang="ru-RU" dirty="0"/>
              <a:t> </a:t>
            </a:r>
            <a:r>
              <a:rPr lang="ru-RU" dirty="0" err="1"/>
              <a:t>Modeling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 – это язык для определения, представления, проектирования и документирования программных систем, организационно-экономических систем, технических систем и других систем различной природы. UML содержит стандартный набор диаграмм и нотаций самых разнообразных видов.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 процессе создания ПО используются: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dirty="0" smtClean="0"/>
              <a:t>модели деятельности организации (или модели бизнес-процессов):</a:t>
            </a:r>
            <a:endParaRPr lang="ru-RU" sz="2000" dirty="0" smtClean="0"/>
          </a:p>
          <a:p>
            <a:pPr lvl="1"/>
            <a:r>
              <a:rPr lang="ru-RU" dirty="0" smtClean="0"/>
              <a:t>модели "AS-IS" ("как есть"), отражающие существующее положение;</a:t>
            </a:r>
            <a:endParaRPr lang="ru-RU" sz="1800" dirty="0" smtClean="0"/>
          </a:p>
          <a:p>
            <a:pPr lvl="1"/>
            <a:r>
              <a:rPr lang="ru-RU" dirty="0" smtClean="0"/>
              <a:t>модели "AS-TO-BE" ("как должно быть"), отражающие представление о новых процессах и технологиях работы организации;</a:t>
            </a:r>
            <a:endParaRPr lang="ru-RU" sz="1800" dirty="0" smtClean="0"/>
          </a:p>
          <a:p>
            <a:pPr lvl="0"/>
            <a:r>
              <a:rPr lang="ru-RU" dirty="0" smtClean="0"/>
              <a:t>модели проектируемого ПО, которые строятся на основе модели "AS-TO-BE", уточняются и детализируются до необходимого уровня.</a:t>
            </a:r>
            <a:endParaRPr lang="ru-RU" sz="20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Создатели языка </a:t>
            </a:r>
            <a:r>
              <a:rPr lang="en-US" dirty="0" smtClean="0"/>
              <a:t>UML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872192" y="1600200"/>
            <a:ext cx="739961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</a:t>
            </a:r>
            <a:r>
              <a:rPr lang="ru-RU" dirty="0"/>
              <a:t>в языке UML </a:t>
            </a:r>
          </a:p>
        </p:txBody>
      </p:sp>
      <p:pic>
        <p:nvPicPr>
          <p:cNvPr id="5" name="Схема 2"/>
          <p:cNvPicPr>
            <a:picLocks noGrp="1" noChangeArrowheads="1"/>
          </p:cNvPicPr>
          <p:nvPr>
            <p:ph idx="1"/>
          </p:nvPr>
        </p:nvPicPr>
        <p:blipFill>
          <a:blip r:embed="rId2" cstate="print"/>
          <a:srcRect t="-2499" b="-1801"/>
          <a:stretch>
            <a:fillRect/>
          </a:stretch>
        </p:blipFill>
        <p:spPr bwMode="auto">
          <a:xfrm>
            <a:off x="539552" y="1968295"/>
            <a:ext cx="8496944" cy="434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/>
              <a:t>Диаграммы </a:t>
            </a:r>
            <a:r>
              <a:rPr lang="ru-RU" sz="3600" b="1" dirty="0" smtClean="0"/>
              <a:t>прецедентов (вариантов использования, </a:t>
            </a:r>
            <a:r>
              <a:rPr lang="ru-RU" sz="3600" b="1" dirty="0" err="1" smtClean="0"/>
              <a:t>Use</a:t>
            </a:r>
            <a:r>
              <a:rPr lang="ru-RU" sz="3600" b="1" dirty="0" smtClean="0"/>
              <a:t> </a:t>
            </a:r>
            <a:r>
              <a:rPr lang="ru-RU" sz="3600" b="1" dirty="0" err="1"/>
              <a:t>Сase</a:t>
            </a:r>
            <a:r>
              <a:rPr lang="ru-RU" sz="3600" b="1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Диаграмма вариантов использования (диаграмма прецедентов,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Сase</a:t>
            </a:r>
            <a:r>
              <a:rPr lang="ru-RU" dirty="0"/>
              <a:t>) определяет </a:t>
            </a:r>
            <a:r>
              <a:rPr lang="ru-RU" b="1" dirty="0"/>
              <a:t>поведение системы с точки зрения пользователя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Диаграмма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Case</a:t>
            </a:r>
            <a:r>
              <a:rPr lang="ru-RU" dirty="0"/>
              <a:t> </a:t>
            </a:r>
            <a:r>
              <a:rPr lang="ru-RU" dirty="0" smtClean="0"/>
              <a:t>используется </a:t>
            </a:r>
            <a:r>
              <a:rPr lang="ru-RU" dirty="0"/>
              <a:t>для:</a:t>
            </a:r>
          </a:p>
          <a:p>
            <a:pPr lvl="1"/>
            <a:r>
              <a:rPr lang="ru-RU" dirty="0"/>
              <a:t>выяснения требований к разрабатываемой системе, </a:t>
            </a:r>
          </a:p>
          <a:p>
            <a:pPr lvl="1"/>
            <a:r>
              <a:rPr lang="ru-RU" dirty="0"/>
              <a:t>фиксации этих требований в форме, которая позволит проводить дальнейшую разработку.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Диаграммы прецедентов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ru-RU" b="1" dirty="0"/>
              <a:t>Актеры</a:t>
            </a:r>
            <a:r>
              <a:rPr lang="ru-RU" dirty="0"/>
              <a:t> представляют внешний мир, нуждающийся в работе системы. </a:t>
            </a:r>
          </a:p>
          <a:p>
            <a:pPr lvl="0"/>
            <a:r>
              <a:rPr lang="ru-RU" b="1" dirty="0"/>
              <a:t>Прецеденты</a:t>
            </a:r>
            <a:r>
              <a:rPr lang="ru-RU" dirty="0"/>
              <a:t> представляют действия, выполняемые системой в интересах актеров.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132856"/>
            <a:ext cx="4225494" cy="156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Отношения в диаграммах </a:t>
            </a:r>
            <a:r>
              <a:rPr lang="ru-RU" dirty="0" smtClean="0"/>
              <a:t>прецедентов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Ассоциация (между актером и прецедентом)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Обобщение (между актерами, между прецедентами)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80928"/>
            <a:ext cx="474507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348880"/>
            <a:ext cx="1440160" cy="339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Визуальное моделирование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Визуальное моделирование - это метод, который:</a:t>
            </a:r>
          </a:p>
          <a:p>
            <a:pPr lvl="1"/>
            <a:r>
              <a:rPr lang="ru-RU" dirty="0"/>
              <a:t>использует </a:t>
            </a:r>
            <a:r>
              <a:rPr lang="ru-RU" dirty="0" err="1"/>
              <a:t>графовые</a:t>
            </a:r>
            <a:r>
              <a:rPr lang="ru-RU" dirty="0"/>
              <a:t> модели для визуализации ПО; </a:t>
            </a:r>
          </a:p>
          <a:p>
            <a:pPr lvl="1"/>
            <a:r>
              <a:rPr lang="ru-RU" dirty="0"/>
              <a:t>предлагает моделировать ПО с разных точек зрения; </a:t>
            </a:r>
          </a:p>
          <a:p>
            <a:pPr lvl="1"/>
            <a:r>
              <a:rPr lang="ru-RU" dirty="0"/>
              <a:t>может применяться при разработке и эволюции ПО, а также в различных видах деятельности по его созданию.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Отношения в диаграммах </a:t>
            </a:r>
            <a:r>
              <a:rPr lang="ru-RU" dirty="0" smtClean="0"/>
              <a:t>прецедентов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Включение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Расширение</a:t>
            </a:r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118221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 </a:t>
            </a:r>
            <a:r>
              <a:rPr lang="ru-RU" b="1" dirty="0"/>
              <a:t>каждый</a:t>
            </a:r>
            <a:r>
              <a:rPr lang="ru-RU" dirty="0"/>
              <a:t> сценарий зависимого варианта использования в определенном месте вставляется в качестве </a:t>
            </a:r>
            <a:r>
              <a:rPr lang="ru-RU" dirty="0" err="1"/>
              <a:t>подпоследовательности</a:t>
            </a:r>
            <a:r>
              <a:rPr lang="ru-RU" dirty="0"/>
              <a:t> действий в сценарий </a:t>
            </a:r>
            <a:r>
              <a:rPr lang="ru-RU" b="1" dirty="0"/>
              <a:t>независимого</a:t>
            </a:r>
            <a:r>
              <a:rPr lang="ru-RU" dirty="0"/>
              <a:t> варианта использования;</a:t>
            </a:r>
          </a:p>
        </p:txBody>
      </p:sp>
      <p:sp>
        <p:nvSpPr>
          <p:cNvPr id="10" name="Содержимое 9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11822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</a:t>
            </a:r>
            <a:r>
              <a:rPr lang="ru-RU" b="1" dirty="0"/>
              <a:t>некоторый</a:t>
            </a:r>
            <a:r>
              <a:rPr lang="ru-RU" dirty="0"/>
              <a:t> сценарий независимого варианта использования может быть в определенном месте вставлен в качестве </a:t>
            </a:r>
            <a:r>
              <a:rPr lang="ru-RU" dirty="0" err="1"/>
              <a:t>подпоследовательности</a:t>
            </a:r>
            <a:r>
              <a:rPr lang="ru-RU" dirty="0"/>
              <a:t> действий сценарий </a:t>
            </a:r>
            <a:r>
              <a:rPr lang="ru-RU" b="1" dirty="0"/>
              <a:t>зависимого</a:t>
            </a:r>
            <a:r>
              <a:rPr lang="ru-RU" dirty="0"/>
              <a:t> варианта использования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293096"/>
            <a:ext cx="6408712" cy="2383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прецедентами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Прецедент описывает, </a:t>
            </a:r>
            <a:r>
              <a:rPr lang="ru-RU" b="1" dirty="0"/>
              <a:t>что должна делать</a:t>
            </a:r>
            <a:r>
              <a:rPr lang="ru-RU" dirty="0"/>
              <a:t> система, но не определяет, как она должна это делать. </a:t>
            </a:r>
          </a:p>
          <a:p>
            <a:r>
              <a:rPr lang="ru-RU" dirty="0"/>
              <a:t>Поведение прецедента описывается потоком событий. Начальное описание выполняется в текстовой форме, прозрачной для пользователя системы. В потоке событий выделяют:</a:t>
            </a:r>
          </a:p>
          <a:p>
            <a:pPr lvl="1"/>
            <a:r>
              <a:rPr lang="ru-RU" dirty="0"/>
              <a:t>основной поток и альтернативные потоки поведения; </a:t>
            </a:r>
          </a:p>
          <a:p>
            <a:pPr lvl="1"/>
            <a:r>
              <a:rPr lang="ru-RU" dirty="0"/>
              <a:t>как и когда стартует и заканчивается прецедент; </a:t>
            </a:r>
          </a:p>
          <a:p>
            <a:pPr lvl="1"/>
            <a:r>
              <a:rPr lang="ru-RU" dirty="0"/>
              <a:t>когда прецедент взаимодействует с актерами; </a:t>
            </a:r>
          </a:p>
          <a:p>
            <a:pPr lvl="1"/>
            <a:r>
              <a:rPr lang="ru-RU" dirty="0"/>
              <a:t>какими данными обмениваются актер и система.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ru-RU" sz="4400" b="1" dirty="0">
                <a:latin typeface="+mj-lt"/>
              </a:rPr>
              <a:t>Спецификация прецедента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ru-RU" i="1" dirty="0"/>
              <a:t>Краткое описание.</a:t>
            </a:r>
            <a:endParaRPr lang="ru-RU" dirty="0"/>
          </a:p>
          <a:p>
            <a:pPr lvl="0"/>
            <a:r>
              <a:rPr lang="ru-RU" dirty="0"/>
              <a:t>Участвующие </a:t>
            </a:r>
            <a:r>
              <a:rPr lang="ru-RU" i="1" dirty="0"/>
              <a:t>субъекты.</a:t>
            </a:r>
            <a:endParaRPr lang="ru-RU" dirty="0"/>
          </a:p>
          <a:p>
            <a:pPr lvl="0"/>
            <a:r>
              <a:rPr lang="ru-RU" i="1" dirty="0"/>
              <a:t>Предусловия</a:t>
            </a:r>
            <a:r>
              <a:rPr lang="ru-RU" dirty="0"/>
              <a:t>, необходимые для инициирования прецедента.</a:t>
            </a:r>
          </a:p>
          <a:p>
            <a:pPr lvl="0"/>
            <a:r>
              <a:rPr lang="ru-RU" i="1" dirty="0"/>
              <a:t>Детализированное описание </a:t>
            </a:r>
            <a:r>
              <a:rPr lang="ru-RU" dirty="0"/>
              <a:t>потока событий, которое включает:</a:t>
            </a:r>
          </a:p>
          <a:p>
            <a:pPr lvl="1"/>
            <a:r>
              <a:rPr lang="ru-RU" dirty="0"/>
              <a:t> </a:t>
            </a:r>
            <a:r>
              <a:rPr lang="ru-RU" i="1" dirty="0"/>
              <a:t>основной поток</a:t>
            </a:r>
            <a:r>
              <a:rPr lang="ru-RU" dirty="0"/>
              <a:t>, который можно разбить для того, чтобы показать </a:t>
            </a:r>
            <a:r>
              <a:rPr lang="ru-RU" i="1" dirty="0"/>
              <a:t>подчиненные потоки </a:t>
            </a:r>
            <a:r>
              <a:rPr lang="ru-RU" dirty="0"/>
              <a:t>событий (подчиненные потоки могут быть разделены дальше на еще более мелкие потоки, с целью улучшить удобочитаемость документа);</a:t>
            </a:r>
          </a:p>
          <a:p>
            <a:pPr lvl="1"/>
            <a:r>
              <a:rPr lang="ru-RU" i="1" dirty="0"/>
              <a:t>альтернативные потоки </a:t>
            </a:r>
            <a:r>
              <a:rPr lang="ru-RU" dirty="0"/>
              <a:t>для определения исключительных ситуаций.</a:t>
            </a:r>
          </a:p>
          <a:p>
            <a:pPr lvl="0"/>
            <a:r>
              <a:rPr lang="ru-RU" i="1" dirty="0"/>
              <a:t>Постусловия</a:t>
            </a:r>
            <a:r>
              <a:rPr lang="ru-RU" dirty="0"/>
              <a:t>, определяющие состояние системы, по достижении которого прецедент завершается.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прецедентов для Интернет магазина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3" y="1338263"/>
            <a:ext cx="78390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Описательная спецификация прецедента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/>
                <a:gridCol w="6563072"/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Краткое описание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Прецедент дает возможность Клиенту ввести заказ на покупку. Заказ включает адреса доставки товара и оплаты счета, а также детали условий оплаты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Актеры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Клиент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Предусловия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Клиент выбирает страницу производителя компьютеров для ввода заказа. На Web-странице отображается подробная информация о сконфигурированном компьютере вместе с его ценой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Основной поток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Начало прецедента совпадает с решением клиента заказать сконфигурированный компьютер с помощью выбора функции Продолжить при отображении на экране детализированной информации, относящейся к заказу.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Система просит клиента ввести детали покупки, в том числе: имя продавца ; детали, касающиеся доставки (имя и адрес клиента); детальную информацию по оплате (если она отличается от информации по доставке); способ оплаты (карточка или наличные) и произвольные комментарии.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23528" y="332656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560"/>
                <a:gridCol w="627504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Основной поток (продолжение)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Клиент выбирает функцию Покупка для отправки заказа производителю.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Система присваивает уникальный номер заказа и клиентский учетный номер заказу на покупку и запоминает информацию о заказе в базе данных.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Система отправляет клиенту по электронной почте номер заказа и клиентский номер клиенту вместе со всеми деталями, относящимися к заказу, в качестве подтверждения принятия заказа.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Альтернативные потоки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Клиент инициирует функцию Покупка до того, как введет всю обязательную информацию. Система отображает на экране сообщение об ошибке и просит ввести пропущенную информацию.</a:t>
                      </a: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Клиент выбирает функцию Сброс (или аналогичную) для того, чтобы вернуться к исходной форме заказа на покупку. Система дает возможность клиенту вновь ввести информацию.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Постусловия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Если прецедент был успешным, заказ на покупку записывается в базу данных. В противном случае состояние системы остается неизменным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модели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Динамические модели обеспечивают представление поведения систем, в них отражается изменение состояний в процессе работы системы (в зависимости от времени).</a:t>
            </a:r>
          </a:p>
          <a:p>
            <a:r>
              <a:rPr lang="ru-RU" dirty="0"/>
              <a:t>Для моделирования поведения системы используют: </a:t>
            </a:r>
          </a:p>
          <a:p>
            <a:pPr lvl="1"/>
            <a:r>
              <a:rPr lang="ru-RU" dirty="0" smtClean="0"/>
              <a:t>автоматы</a:t>
            </a:r>
            <a:r>
              <a:rPr lang="ru-RU" dirty="0"/>
              <a:t>:</a:t>
            </a:r>
            <a:endParaRPr lang="ru-RU" dirty="0" smtClean="0"/>
          </a:p>
          <a:p>
            <a:pPr lvl="2"/>
            <a:r>
              <a:rPr lang="ru-RU" dirty="0"/>
              <a:t>диаграмм схем состояний; </a:t>
            </a:r>
            <a:endParaRPr lang="ru-RU" dirty="0" smtClean="0"/>
          </a:p>
          <a:p>
            <a:pPr lvl="2"/>
            <a:r>
              <a:rPr lang="ru-RU" b="1" dirty="0"/>
              <a:t>диаграмм деятельности.</a:t>
            </a:r>
            <a:endParaRPr lang="ru-RU" b="1" dirty="0" smtClean="0"/>
          </a:p>
          <a:p>
            <a:pPr lvl="1"/>
            <a:r>
              <a:rPr lang="ru-RU" b="1" dirty="0" smtClean="0"/>
              <a:t>взаимодействия:</a:t>
            </a:r>
          </a:p>
          <a:p>
            <a:pPr lvl="2"/>
            <a:r>
              <a:rPr lang="ru-RU" dirty="0" smtClean="0"/>
              <a:t>диаграмм сотрудничества (кооперации); </a:t>
            </a:r>
          </a:p>
          <a:p>
            <a:pPr lvl="2"/>
            <a:r>
              <a:rPr lang="ru-RU" b="1" dirty="0" smtClean="0"/>
              <a:t>диаграмм последовательности.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деятельности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Диаграмма деятельности </a:t>
            </a:r>
            <a:r>
              <a:rPr lang="ru-RU" dirty="0" smtClean="0"/>
              <a:t>показывают </a:t>
            </a:r>
            <a:r>
              <a:rPr lang="ru-RU" b="1" dirty="0"/>
              <a:t>процесс вычислений и потоки работ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ней выделяются </a:t>
            </a:r>
            <a:r>
              <a:rPr lang="ru-RU" dirty="0" smtClean="0"/>
              <a:t>действия</a:t>
            </a:r>
            <a:r>
              <a:rPr lang="ru-RU" dirty="0"/>
              <a:t>. Т.е. диаграммы деятельности очень похожи на блок-схемы алгоритмов</a:t>
            </a:r>
            <a:r>
              <a:rPr lang="ru-RU" dirty="0" smtClean="0"/>
              <a:t>.</a:t>
            </a:r>
          </a:p>
          <a:p>
            <a:r>
              <a:rPr lang="ru-RU" dirty="0"/>
              <a:t>Основной вершиной в диаграмме деятельности является </a:t>
            </a:r>
            <a:r>
              <a:rPr lang="ru-RU" b="1" dirty="0"/>
              <a:t>состояние </a:t>
            </a:r>
            <a:r>
              <a:rPr lang="ru-RU" b="1" dirty="0" smtClean="0"/>
              <a:t>действия</a:t>
            </a:r>
            <a:r>
              <a:rPr lang="ru-RU" dirty="0" smtClean="0"/>
              <a:t>.</a:t>
            </a:r>
          </a:p>
          <a:p>
            <a:r>
              <a:rPr lang="ru-RU" dirty="0"/>
              <a:t>Действие нельзя прервать, его нельзя подвергнуть декомпозиции, оно выполняется за один квант времени. Каждое действие имеет наборы входных и выходных </a:t>
            </a:r>
            <a:r>
              <a:rPr lang="ru-RU" dirty="0" smtClean="0"/>
              <a:t>параметров.</a:t>
            </a:r>
            <a:endParaRPr lang="ru-RU" dirty="0"/>
          </a:p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5157192"/>
            <a:ext cx="3672408" cy="1495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Узлы управления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916832"/>
            <a:ext cx="3873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46929"/>
            <a:ext cx="8208912" cy="516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деятельности для </a:t>
            </a:r>
            <a:r>
              <a:rPr lang="ru-RU" dirty="0" err="1" smtClean="0"/>
              <a:t>Интернет-магазина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478" y="1600200"/>
            <a:ext cx="804704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611560" y="593467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Диаграмма видов деятельности для прецедента Заказ сконфигурированного компьютера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Средства визуального моделирования</a:t>
            </a:r>
          </a:p>
        </p:txBody>
      </p:sp>
      <p:pic>
        <p:nvPicPr>
          <p:cNvPr id="4" name="Содержимое 3" descr="Визуальное моделирование: языки, методы, программные средства"/>
          <p:cNvPicPr>
            <a:picLocks noGrp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57200" y="1975079"/>
            <a:ext cx="4038600" cy="3776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 Языки визуального моделирования (или визуальные языки) - это формализованные наборы графических символов и правила построения из них визуальных </a:t>
            </a:r>
            <a:r>
              <a:rPr lang="ru-RU" dirty="0" smtClean="0"/>
              <a:t>моделей.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ru-RU" sz="4400" dirty="0">
                <a:latin typeface="+mj-lt"/>
              </a:rPr>
              <a:t>Диаграммы </a:t>
            </a:r>
            <a:r>
              <a:rPr lang="ru-RU" sz="4400" dirty="0" smtClean="0">
                <a:latin typeface="+mj-lt"/>
              </a:rPr>
              <a:t>взаимодействия</a:t>
            </a:r>
            <a:endParaRPr lang="ru-RU" sz="4400" dirty="0">
              <a:latin typeface="+mj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Взаимодействия</a:t>
            </a:r>
            <a:r>
              <a:rPr lang="ru-RU" dirty="0"/>
              <a:t> определяют поведение системы в виде коммуникаций между его частями (объектами), представляя систему как набор совместно работающих объектов. </a:t>
            </a:r>
            <a:endParaRPr lang="ru-RU" dirty="0" smtClean="0"/>
          </a:p>
          <a:p>
            <a:r>
              <a:rPr lang="ru-RU" dirty="0"/>
              <a:t>В диаграмме последовательности графически подчеркивается упорядоченность во времени передаваемых сообщений, в то время как в диаграмме </a:t>
            </a:r>
            <a:r>
              <a:rPr lang="ru-RU" dirty="0" smtClean="0"/>
              <a:t>кооперации </a:t>
            </a:r>
            <a:r>
              <a:rPr lang="ru-RU" dirty="0"/>
              <a:t>на передний план выдвигается структура связей между объектами, по которым передаются сообщения</a:t>
            </a:r>
            <a:r>
              <a:rPr lang="ru-RU" dirty="0" smtClean="0"/>
              <a:t>.</a:t>
            </a:r>
          </a:p>
          <a:p>
            <a:r>
              <a:rPr lang="ru-RU" dirty="0"/>
              <a:t>Основным элементом этих диаграмм  является </a:t>
            </a:r>
            <a:r>
              <a:rPr lang="ru-RU" b="1" dirty="0"/>
              <a:t>сообщение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Сообщение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smtClean="0"/>
              <a:t>Сообщение</a:t>
            </a:r>
            <a:r>
              <a:rPr lang="ru-RU" dirty="0" smtClean="0"/>
              <a:t> (</a:t>
            </a:r>
            <a:r>
              <a:rPr lang="ru-RU" dirty="0" err="1" smtClean="0"/>
              <a:t>message</a:t>
            </a:r>
            <a:r>
              <a:rPr lang="ru-RU" dirty="0" smtClean="0"/>
              <a:t>) – это передача управления и данных от одного объекта (отправителя) к другому (получателю). Отправка сообщения является действием, а получение сообщения — событием.</a:t>
            </a:r>
          </a:p>
          <a:p>
            <a:r>
              <a:rPr lang="ru-RU" dirty="0" smtClean="0"/>
              <a:t>Выделяют:</a:t>
            </a:r>
          </a:p>
          <a:p>
            <a:pPr lvl="1"/>
            <a:r>
              <a:rPr lang="ru-RU" dirty="0"/>
              <a:t>Синхронное </a:t>
            </a:r>
            <a:r>
              <a:rPr lang="ru-RU" dirty="0" smtClean="0"/>
              <a:t>сообщение - отправитель </a:t>
            </a:r>
            <a:r>
              <a:rPr lang="ru-RU" dirty="0"/>
              <a:t>ожидает ответа на синхронное сообщение перед тем, как </a:t>
            </a:r>
            <a:r>
              <a:rPr lang="ru-RU" dirty="0" smtClean="0"/>
              <a:t>продолжить.</a:t>
            </a:r>
            <a:endParaRPr lang="ru-RU" dirty="0"/>
          </a:p>
          <a:p>
            <a:pPr lvl="1"/>
            <a:r>
              <a:rPr lang="ru-RU" dirty="0" smtClean="0"/>
              <a:t>Асинхронное сообщение -  </a:t>
            </a:r>
            <a:r>
              <a:rPr lang="ru-RU" dirty="0"/>
              <a:t>не </a:t>
            </a:r>
            <a:r>
              <a:rPr lang="ru-RU" dirty="0" smtClean="0"/>
              <a:t>требует </a:t>
            </a:r>
            <a:r>
              <a:rPr lang="ru-RU" dirty="0"/>
              <a:t>ответа перед продолжением работы отправителя. </a:t>
            </a:r>
            <a:endParaRPr lang="ru-RU" dirty="0" smtClean="0"/>
          </a:p>
          <a:p>
            <a:pPr lvl="1"/>
            <a:r>
              <a:rPr lang="ru-RU" dirty="0"/>
              <a:t>Сообщение, создающее участника</a:t>
            </a:r>
            <a:r>
              <a:rPr lang="ru-RU" dirty="0" smtClean="0"/>
              <a:t>.</a:t>
            </a:r>
          </a:p>
          <a:p>
            <a:pPr lvl="1"/>
            <a:r>
              <a:rPr lang="ru-RU" dirty="0"/>
              <a:t>Сообщение от участника самому </a:t>
            </a:r>
            <a:r>
              <a:rPr lang="ru-RU" dirty="0" smtClean="0"/>
              <a:t>себе.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 smtClean="0"/>
              <a:t>На диаграмме присутствуют только те объекты, которые задействованы в данном взаимодействии. Прочие объекты не показываются, хотя возможно и присутствуют в системе.</a:t>
            </a:r>
          </a:p>
          <a:p>
            <a:pPr lvl="0"/>
            <a:r>
              <a:rPr lang="ru-RU" dirty="0" smtClean="0"/>
              <a:t>Отображаются только те связи, которые нужны для передачи данной последовательности сообщений, прочие связи не показываются.</a:t>
            </a:r>
          </a:p>
          <a:p>
            <a:pPr lvl="0"/>
            <a:r>
              <a:rPr lang="ru-RU" dirty="0" smtClean="0"/>
              <a:t>Состав сообщений (а тем самым операций и сигналов) определяется назначением данного взаимодействия; в других взаимодействиях эти же объекты могут обмениваться другими сообщениями.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4784"/>
            <a:ext cx="7848871" cy="430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Статические модели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(Диаграммы классов)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Диаграммы используются: </a:t>
            </a:r>
          </a:p>
          <a:p>
            <a:pPr lvl="1"/>
            <a:r>
              <a:rPr lang="ru-RU" dirty="0"/>
              <a:t>в ходе анализа — для указания ролей и обязанностей сущностей, которые обеспечивают поведение системы;</a:t>
            </a:r>
          </a:p>
          <a:p>
            <a:pPr lvl="1"/>
            <a:r>
              <a:rPr lang="ru-RU" dirty="0"/>
              <a:t>в ходе проектирования — для фиксации структуры классов, которые формируют системную архитектуру.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Вершина в диаграмме классов — </a:t>
            </a:r>
            <a:r>
              <a:rPr lang="ru-RU" dirty="0" smtClean="0"/>
              <a:t>класс.</a:t>
            </a:r>
          </a:p>
          <a:p>
            <a:r>
              <a:rPr lang="ru-RU" dirty="0" smtClean="0"/>
              <a:t> Имя </a:t>
            </a:r>
            <a:r>
              <a:rPr lang="ru-RU" dirty="0"/>
              <a:t>класса указывается всегда, свойства и операции — выборочно. </a:t>
            </a:r>
            <a:endParaRPr lang="ru-RU" dirty="0" smtClean="0"/>
          </a:p>
          <a:p>
            <a:r>
              <a:rPr lang="ru-RU" dirty="0" smtClean="0"/>
              <a:t>Предусмотрено </a:t>
            </a:r>
            <a:r>
              <a:rPr lang="ru-RU" dirty="0"/>
              <a:t>задание области видимости свойства или операции (</a:t>
            </a:r>
            <a:r>
              <a:rPr lang="en-US" dirty="0"/>
              <a:t>public</a:t>
            </a:r>
            <a:r>
              <a:rPr lang="ru-RU" dirty="0"/>
              <a:t>, </a:t>
            </a:r>
            <a:r>
              <a:rPr lang="en-US" dirty="0"/>
              <a:t>private</a:t>
            </a:r>
            <a:r>
              <a:rPr lang="ru-RU" dirty="0"/>
              <a:t>, </a:t>
            </a:r>
            <a:r>
              <a:rPr lang="en-US" dirty="0"/>
              <a:t>protected</a:t>
            </a:r>
            <a:r>
              <a:rPr lang="ru-RU" dirty="0"/>
              <a:t>, </a:t>
            </a:r>
            <a:r>
              <a:rPr lang="en-US" dirty="0"/>
              <a:t>package</a:t>
            </a:r>
            <a:r>
              <a:rPr lang="ru-RU" dirty="0"/>
              <a:t>).</a:t>
            </a:r>
          </a:p>
          <a:p>
            <a:endParaRPr lang="ru-RU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556792"/>
            <a:ext cx="2425452" cy="4077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класса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В классе может существовать четыре различных типа операций.</a:t>
            </a:r>
          </a:p>
          <a:p>
            <a:pPr lvl="1"/>
            <a:r>
              <a:rPr lang="ru-RU" b="1" dirty="0" smtClean="0"/>
              <a:t>Операции реализации</a:t>
            </a:r>
            <a:r>
              <a:rPr lang="ru-RU" dirty="0" smtClean="0"/>
              <a:t> (</a:t>
            </a:r>
            <a:r>
              <a:rPr lang="ru-RU" dirty="0" err="1" smtClean="0"/>
              <a:t>implementor</a:t>
            </a:r>
            <a:r>
              <a:rPr lang="ru-RU" dirty="0" smtClean="0"/>
              <a:t> </a:t>
            </a:r>
            <a:r>
              <a:rPr lang="ru-RU" dirty="0" err="1" smtClean="0"/>
              <a:t>operations</a:t>
            </a:r>
            <a:r>
              <a:rPr lang="ru-RU" dirty="0" smtClean="0"/>
              <a:t>) реализуют некоторые бизнес-функции. </a:t>
            </a:r>
          </a:p>
          <a:p>
            <a:pPr lvl="1"/>
            <a:r>
              <a:rPr lang="ru-RU" b="1" dirty="0" smtClean="0"/>
              <a:t>Операции управления</a:t>
            </a:r>
            <a:r>
              <a:rPr lang="ru-RU" dirty="0" smtClean="0"/>
              <a:t> (</a:t>
            </a:r>
            <a:r>
              <a:rPr lang="ru-RU" dirty="0" err="1" smtClean="0"/>
              <a:t>manager</a:t>
            </a:r>
            <a:r>
              <a:rPr lang="ru-RU" dirty="0" smtClean="0"/>
              <a:t> </a:t>
            </a:r>
            <a:r>
              <a:rPr lang="ru-RU" dirty="0" err="1" smtClean="0"/>
              <a:t>operations</a:t>
            </a:r>
            <a:r>
              <a:rPr lang="ru-RU" dirty="0" smtClean="0"/>
              <a:t>) управляют созданием и уничтожением объектов. В эту категорию попадают конструкторы и деструкторы классов.</a:t>
            </a:r>
            <a:endParaRPr lang="ru-RU" sz="2400" dirty="0" smtClean="0"/>
          </a:p>
          <a:p>
            <a:pPr lvl="1"/>
            <a:r>
              <a:rPr lang="ru-RU" b="1" dirty="0" smtClean="0"/>
              <a:t>Операции доступа </a:t>
            </a:r>
            <a:r>
              <a:rPr lang="ru-RU" dirty="0" smtClean="0"/>
              <a:t>(селекторы и модификаторы). </a:t>
            </a:r>
          </a:p>
          <a:p>
            <a:pPr lvl="1"/>
            <a:r>
              <a:rPr lang="ru-RU" b="1" dirty="0" smtClean="0"/>
              <a:t>Вспомогательные </a:t>
            </a:r>
            <a:r>
              <a:rPr lang="ru-RU" dirty="0" smtClean="0"/>
              <a:t>операции необходимы для выполнения функций класса, но другие классы  о них не должны ничего знать. Это закрытые и защищенные операции класса.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Отношения в диаграммах </a:t>
            </a:r>
            <a:r>
              <a:rPr lang="ru-RU" dirty="0" smtClean="0"/>
              <a:t>классов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Ассоциация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Обобщение</a:t>
            </a:r>
            <a:endParaRPr lang="ru-RU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37719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467544" y="4293096"/>
            <a:ext cx="36724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Ассоциации</a:t>
            </a:r>
            <a:r>
              <a:rPr lang="ru-RU" dirty="0" smtClean="0"/>
              <a:t> отображают отношения между экземплярами классов, то есть соединения между объектами. </a:t>
            </a:r>
          </a:p>
          <a:p>
            <a:r>
              <a:rPr lang="ru-RU" dirty="0" smtClean="0"/>
              <a:t>Каждая ассоциация может иметь имя, которое описывает природу отношения. </a:t>
            </a:r>
            <a:endParaRPr lang="ru-RU" dirty="0"/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204864"/>
            <a:ext cx="4041775" cy="300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Прямоугольник 12"/>
          <p:cNvSpPr/>
          <p:nvPr/>
        </p:nvSpPr>
        <p:spPr>
          <a:xfrm>
            <a:off x="4283968" y="551723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Наследование позволяет одному классу наследовать все атрибуты, операции и связи другого.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Отношения в диаграммах классов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Агрегация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Композиция</a:t>
            </a:r>
            <a:endParaRPr lang="ru-RU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404018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467544" y="4077072"/>
            <a:ext cx="3779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Агрегация</a:t>
            </a:r>
            <a:r>
              <a:rPr lang="ru-RU" dirty="0" smtClean="0"/>
              <a:t> показывает отношение по ссылке (в агрегат включены только указатели на части)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427984" y="50131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Композиция</a:t>
            </a:r>
            <a:r>
              <a:rPr lang="ru-RU" dirty="0" smtClean="0"/>
              <a:t> — отношение физического включения (в агрегат включены сами части). </a:t>
            </a:r>
            <a:endParaRPr lang="ru-RU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628800"/>
            <a:ext cx="1956229" cy="3328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Отношения в диаграммах классов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Зависимость</a:t>
            </a:r>
            <a:endParaRPr lang="ru-RU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2204864"/>
            <a:ext cx="4041775" cy="19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4788024" y="4293096"/>
            <a:ext cx="4211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отношение является отношением использования между клиентом (зависимым элементом) и поставщиком (независимым элементом).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472514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Реализация</a:t>
            </a:r>
            <a:r>
              <a:rPr lang="ru-RU" dirty="0" smtClean="0"/>
              <a:t> – отношение между классами, при котором класс-приемник реализует операции, заявленные в классе-источнике (интерфейсе). </a:t>
            </a: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48135"/>
            <a:ext cx="4040188" cy="210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Программные </a:t>
            </a:r>
            <a:r>
              <a:rPr lang="ru-RU" b="1" dirty="0" smtClean="0"/>
              <a:t>средства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Универсальные инструменты</a:t>
            </a:r>
            <a:r>
              <a:rPr lang="ru-RU" dirty="0"/>
              <a:t> являются многофункциональными пакетами, предназначенными для анализа и проектирования  общего ПО то есть ПО без какой-либо специализированной </a:t>
            </a:r>
            <a:r>
              <a:rPr lang="ru-RU" dirty="0" smtClean="0"/>
              <a:t>ориентации (</a:t>
            </a:r>
            <a:r>
              <a:rPr lang="en-US" dirty="0" smtClean="0"/>
              <a:t>CASE</a:t>
            </a:r>
            <a:r>
              <a:rPr lang="ru-RU" dirty="0" smtClean="0"/>
              <a:t> средства). </a:t>
            </a:r>
          </a:p>
          <a:p>
            <a:r>
              <a:rPr lang="ru-RU" b="1" dirty="0"/>
              <a:t>Предметно-ориентированные</a:t>
            </a:r>
            <a:r>
              <a:rPr lang="ru-RU" dirty="0"/>
              <a:t> (</a:t>
            </a:r>
            <a:r>
              <a:rPr lang="ru-RU" dirty="0" err="1"/>
              <a:t>domain-specific</a:t>
            </a:r>
            <a:r>
              <a:rPr lang="ru-RU" dirty="0"/>
              <a:t>) программные инструменты поддержки визуального моделирования предназначены для определенных областей разработки </a:t>
            </a:r>
            <a:r>
              <a:rPr lang="ru-RU" dirty="0" smtClean="0"/>
              <a:t>ПО. </a:t>
            </a: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Диаграммы </a:t>
            </a:r>
            <a:r>
              <a:rPr lang="ru-RU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реализации</a:t>
            </a:r>
            <a:endParaRPr lang="ru-RU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 точки зрения реализации проектируемая система состоит из</a:t>
            </a:r>
            <a:r>
              <a:rPr lang="ru-RU" b="1" dirty="0"/>
              <a:t> компонентов </a:t>
            </a:r>
            <a:r>
              <a:rPr lang="ru-RU" dirty="0"/>
              <a:t>(представленных на диаграммах компонентов), распределенных по </a:t>
            </a:r>
            <a:r>
              <a:rPr lang="ru-RU" b="1" dirty="0"/>
              <a:t>вычислительным узлам </a:t>
            </a:r>
            <a:r>
              <a:rPr lang="ru-RU" dirty="0"/>
              <a:t>(представленным на диаграммах размещения). </a:t>
            </a:r>
            <a:endParaRPr lang="ru-RU" dirty="0" smtClean="0"/>
          </a:p>
          <a:p>
            <a:r>
              <a:rPr lang="ru-RU" dirty="0"/>
              <a:t>Диаграммы компонентов и размещения имеют много общего, объединяя </a:t>
            </a:r>
            <a:r>
              <a:rPr lang="ru-RU" dirty="0" smtClean="0"/>
              <a:t>вместе:</a:t>
            </a:r>
            <a:endParaRPr lang="ru-RU" dirty="0"/>
          </a:p>
          <a:p>
            <a:pPr lvl="1"/>
            <a:r>
              <a:rPr lang="ru-RU" dirty="0"/>
              <a:t>структуру логических элементов (компонентов);</a:t>
            </a:r>
          </a:p>
          <a:p>
            <a:pPr lvl="1"/>
            <a:r>
              <a:rPr lang="ru-RU" dirty="0"/>
              <a:t>отображения логических элементов (компонентов) на физические элементы (артефакты);</a:t>
            </a:r>
          </a:p>
          <a:p>
            <a:pPr lvl="1"/>
            <a:r>
              <a:rPr lang="ru-RU" dirty="0"/>
              <a:t>структуру используемых ресурсов (узлов) с распределенными по ним физическими элементами (артефактами).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Диаграмма компонентов</a:t>
            </a:r>
            <a:r>
              <a:rPr lang="ru-RU" dirty="0"/>
              <a:t> (</a:t>
            </a:r>
            <a:r>
              <a:rPr lang="ru-RU" dirty="0" err="1"/>
              <a:t>component</a:t>
            </a:r>
            <a:r>
              <a:rPr lang="ru-RU" dirty="0"/>
              <a:t> </a:t>
            </a:r>
            <a:r>
              <a:rPr lang="ru-RU" dirty="0" err="1"/>
              <a:t>diagram</a:t>
            </a:r>
            <a:r>
              <a:rPr lang="ru-RU" dirty="0"/>
              <a:t>) — показывает взаимосвязи между модулями (логическими или физическими), из которых состоит моделируемая система.</a:t>
            </a:r>
          </a:p>
          <a:p>
            <a:r>
              <a:rPr lang="ru-RU" b="1" dirty="0" smtClean="0"/>
              <a:t>Компонент </a:t>
            </a:r>
            <a:r>
              <a:rPr lang="ru-RU" dirty="0"/>
              <a:t>(</a:t>
            </a:r>
            <a:r>
              <a:rPr lang="ru-RU" dirty="0" err="1"/>
              <a:t>component</a:t>
            </a:r>
            <a:r>
              <a:rPr lang="ru-RU" dirty="0"/>
              <a:t>)— это модульный фрагмент логического представления системы, взаимодействие с которым описывается набором обеспеченных и требуемых интерфейсов.</a:t>
            </a:r>
          </a:p>
          <a:p>
            <a:pPr lvl="1"/>
            <a:endParaRPr lang="ru-RU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772816"/>
            <a:ext cx="4038600" cy="2044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Предметная область визуального моделирования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 smtClean="0"/>
              <a:t>тот </a:t>
            </a:r>
            <a:r>
              <a:rPr lang="ru-RU" dirty="0"/>
              <a:t>фрагмент </a:t>
            </a:r>
            <a:r>
              <a:rPr lang="ru-RU" sz="3100" dirty="0"/>
              <a:t>действительности, куда создаваемое ПО будет встроено: </a:t>
            </a:r>
            <a:endParaRPr lang="ru-RU" sz="3100" dirty="0" smtClean="0"/>
          </a:p>
          <a:p>
            <a:pPr lvl="1"/>
            <a:r>
              <a:rPr lang="ru-RU" dirty="0" smtClean="0"/>
              <a:t>бизнес-процессы </a:t>
            </a:r>
            <a:r>
              <a:rPr lang="ru-RU" dirty="0"/>
              <a:t>компании, для которой создается информационная система, </a:t>
            </a:r>
            <a:endParaRPr lang="ru-RU" dirty="0" smtClean="0"/>
          </a:p>
          <a:p>
            <a:pPr lvl="1"/>
            <a:r>
              <a:rPr lang="ru-RU" dirty="0" smtClean="0"/>
              <a:t>электромеханическая </a:t>
            </a:r>
            <a:r>
              <a:rPr lang="ru-RU" dirty="0"/>
              <a:t>среда для встроенного ПО и т. д.; </a:t>
            </a:r>
            <a:endParaRPr lang="ru-RU" dirty="0" smtClean="0"/>
          </a:p>
          <a:p>
            <a:pPr lvl="0"/>
            <a:r>
              <a:rPr lang="ru-RU" dirty="0" smtClean="0"/>
              <a:t>программистам </a:t>
            </a:r>
            <a:r>
              <a:rPr lang="ru-RU" dirty="0"/>
              <a:t>необходимо тщательно изучить тот контекст, в котором их ПО будет работать, чтобы оно было там адекватно; </a:t>
            </a:r>
          </a:p>
          <a:p>
            <a:pPr lvl="0"/>
            <a:r>
              <a:rPr lang="ru-RU" dirty="0"/>
              <a:t>архитектурные решения ПО, которые должны быть тщательно проработаны, обсуждены с разными специалистами и ими </a:t>
            </a:r>
            <a:r>
              <a:rPr lang="ru-RU" dirty="0" smtClean="0"/>
              <a:t>понятны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Модель</a:t>
            </a:r>
            <a:r>
              <a:rPr lang="ru-RU" dirty="0" smtClean="0"/>
              <a:t> (</a:t>
            </a:r>
            <a:r>
              <a:rPr lang="ru-RU" dirty="0" err="1" smtClean="0"/>
              <a:t>model</a:t>
            </a:r>
            <a:r>
              <a:rPr lang="ru-RU" dirty="0" smtClean="0"/>
              <a:t>) - это упрощенное описание предметной области, созданное для удобства выполнения там действий, работы. </a:t>
            </a:r>
          </a:p>
          <a:p>
            <a:r>
              <a:rPr lang="ru-RU" dirty="0" smtClean="0"/>
              <a:t>При визуальном моделировании строятся:</a:t>
            </a:r>
          </a:p>
          <a:p>
            <a:pPr lvl="1"/>
            <a:r>
              <a:rPr lang="ru-RU" dirty="0" smtClean="0"/>
              <a:t>модели анализа;</a:t>
            </a:r>
          </a:p>
          <a:p>
            <a:pPr lvl="1"/>
            <a:r>
              <a:rPr lang="ru-RU" dirty="0" smtClean="0"/>
              <a:t>модели проектирования.</a:t>
            </a:r>
          </a:p>
          <a:p>
            <a:r>
              <a:rPr lang="ru-RU" dirty="0" smtClean="0"/>
              <a:t>Модели анализа должны "плавно" переходить в модели проектирования, и это является одним из главных принципов модельно-ориентированного подхода к разработке ПО.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сложности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 smtClean="0"/>
              <a:t>Техническая сложность</a:t>
            </a:r>
            <a:r>
              <a:rPr lang="ru-RU" dirty="0" smtClean="0"/>
              <a:t> может быть вызвана:</a:t>
            </a:r>
          </a:p>
          <a:p>
            <a:pPr lvl="1"/>
            <a:r>
              <a:rPr lang="ru-RU" dirty="0" smtClean="0"/>
              <a:t>структурной сложностью (большим количеством элементов и сложными взаимосвязями между ними);</a:t>
            </a:r>
          </a:p>
          <a:p>
            <a:pPr lvl="1"/>
            <a:r>
              <a:rPr lang="ru-RU" dirty="0" smtClean="0"/>
              <a:t>отсутствием полных аналогов, ограничивающим возможность использования типовых проектных решений и прикладных систем;</a:t>
            </a:r>
          </a:p>
          <a:p>
            <a:pPr lvl="1"/>
            <a:r>
              <a:rPr lang="ru-RU" dirty="0" smtClean="0"/>
              <a:t>необходимостью интеграции существующих и вновь разрабатываемых приложений;</a:t>
            </a:r>
          </a:p>
          <a:p>
            <a:pPr lvl="1"/>
            <a:r>
              <a:rPr lang="ru-RU" dirty="0" smtClean="0"/>
              <a:t>функционированием в неоднородной среде на нескольких аппаратных платформах;</a:t>
            </a:r>
          </a:p>
          <a:p>
            <a:pPr lvl="1"/>
            <a:r>
              <a:rPr lang="ru-RU" dirty="0" smtClean="0"/>
              <a:t>высокими требованиями к надежности и производительности.</a:t>
            </a:r>
          </a:p>
          <a:p>
            <a:pPr lvl="1">
              <a:buNone/>
            </a:pPr>
            <a:endParaRPr lang="ru-RU" dirty="0" smtClean="0"/>
          </a:p>
          <a:p>
            <a:r>
              <a:rPr lang="ru-RU" b="1" dirty="0" smtClean="0"/>
              <a:t>Сложность управления</a:t>
            </a:r>
            <a:r>
              <a:rPr lang="ru-RU" dirty="0" smtClean="0"/>
              <a:t> порождается следующими причинами:</a:t>
            </a:r>
          </a:p>
          <a:p>
            <a:pPr lvl="1"/>
            <a:r>
              <a:rPr lang="ru-RU" dirty="0" smtClean="0"/>
              <a:t>сильное воздействие внешней среды (политика, экономическая ситуация, контракты, много заинтересованных лиц, противоречивые требования);</a:t>
            </a:r>
          </a:p>
          <a:p>
            <a:pPr lvl="1"/>
            <a:r>
              <a:rPr lang="ru-RU" dirty="0" smtClean="0"/>
              <a:t>большой коллектив разработчиков, много различных проектов и продуктов;</a:t>
            </a:r>
          </a:p>
          <a:p>
            <a:pPr lvl="1"/>
            <a:r>
              <a:rPr lang="ru-RU" dirty="0" smtClean="0"/>
              <a:t>разобщенность и разнородность отдельных групп разработчиков по уровню квалификации и  традициям использования инструментальных средств;</a:t>
            </a:r>
          </a:p>
          <a:p>
            <a:pPr lvl="1"/>
            <a:r>
              <a:rPr lang="ru-RU" dirty="0" smtClean="0"/>
              <a:t>значительная временная протяженность проекта.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декомпозиции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Принципы декомпозиции:</a:t>
            </a:r>
            <a:endParaRPr lang="ru-RU" dirty="0" smtClean="0"/>
          </a:p>
          <a:p>
            <a:pPr lvl="1"/>
            <a:r>
              <a:rPr lang="ru-RU" b="1" dirty="0" smtClean="0"/>
              <a:t>слабая  связанность </a:t>
            </a:r>
            <a:r>
              <a:rPr lang="ru-RU" dirty="0" smtClean="0"/>
              <a:t>– </a:t>
            </a:r>
            <a:r>
              <a:rPr lang="ru-RU" dirty="0" err="1" smtClean="0"/>
              <a:t>low</a:t>
            </a:r>
            <a:r>
              <a:rPr lang="ru-RU" dirty="0" smtClean="0"/>
              <a:t> </a:t>
            </a:r>
            <a:r>
              <a:rPr lang="ru-RU" dirty="0" err="1" smtClean="0"/>
              <a:t>coupling</a:t>
            </a:r>
            <a:r>
              <a:rPr lang="ru-RU" dirty="0" smtClean="0"/>
              <a:t> (количество связей между отдельными подсистемами должно быть минимальным);</a:t>
            </a:r>
          </a:p>
          <a:p>
            <a:pPr lvl="1"/>
            <a:r>
              <a:rPr lang="ru-RU" b="1" dirty="0" smtClean="0"/>
              <a:t>сильное сцепление </a:t>
            </a:r>
            <a:r>
              <a:rPr lang="ru-RU" dirty="0" smtClean="0"/>
              <a:t>– </a:t>
            </a:r>
            <a:r>
              <a:rPr lang="ru-RU" dirty="0" err="1" smtClean="0"/>
              <a:t>high</a:t>
            </a:r>
            <a:r>
              <a:rPr lang="ru-RU" dirty="0" smtClean="0"/>
              <a:t> </a:t>
            </a:r>
            <a:r>
              <a:rPr lang="ru-RU" dirty="0" err="1" smtClean="0"/>
              <a:t>cohesion</a:t>
            </a:r>
            <a:r>
              <a:rPr lang="ru-RU" dirty="0" smtClean="0"/>
              <a:t> (связность отдельных частей внутри каждой подсистемы должна быть максимальной).</a:t>
            </a:r>
          </a:p>
          <a:p>
            <a:r>
              <a:rPr lang="ru-RU" dirty="0" smtClean="0"/>
              <a:t>При разбиении системы на подсистемы необходимо выполнить следующие требования:</a:t>
            </a:r>
          </a:p>
          <a:p>
            <a:pPr lvl="1"/>
            <a:r>
              <a:rPr lang="ru-RU" dirty="0" smtClean="0"/>
              <a:t>каждая подсистема должна инкапсулировать свое содержимое (скрывать его от других подсистем);</a:t>
            </a:r>
          </a:p>
          <a:p>
            <a:pPr lvl="1"/>
            <a:r>
              <a:rPr lang="ru-RU" dirty="0" smtClean="0"/>
              <a:t>каждая подсистема должна иметь четко определенный интерфейс с другими подсистемами;</a:t>
            </a:r>
          </a:p>
          <a:p>
            <a:pPr lvl="1"/>
            <a:r>
              <a:rPr lang="ru-RU" dirty="0" smtClean="0"/>
              <a:t>взаимодействия между подсистемами должны укладываться в ограниченные, стандартные рамки (например, по принципу клиент-сервер).</a:t>
            </a:r>
          </a:p>
          <a:p>
            <a:r>
              <a:rPr lang="ru-RU" dirty="0" smtClean="0"/>
              <a:t>Следование этим правилам увеличивает понятность и модифицируемость создаваемого ПО.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Два основных подхода к декомпозиции систем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функционально-модульный</a:t>
            </a:r>
            <a:r>
              <a:rPr lang="ru-RU" dirty="0" smtClean="0"/>
              <a:t>, основанный на функциональной декомпозиции, при которой структура системы описывается в терминах иерархии ее функций и иерархии структур данных; </a:t>
            </a:r>
          </a:p>
          <a:p>
            <a:r>
              <a:rPr lang="ru-RU" b="1" dirty="0" smtClean="0"/>
              <a:t>объектно-ориентированный</a:t>
            </a:r>
            <a:r>
              <a:rPr lang="ru-RU" dirty="0" smtClean="0"/>
              <a:t>, использующий объектную декомпозицию, при которой структура системы описывается в терминах объектов и связей между ними, а поведение системы описывается в терминах обмена сообщениями между объектами. 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2445</Words>
  <Application>Microsoft Office PowerPoint</Application>
  <PresentationFormat>Экран (4:3)</PresentationFormat>
  <Paragraphs>231</Paragraphs>
  <Slides>41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Тема Office</vt:lpstr>
      <vt:lpstr>Визуальное моделирование. Язык UML.</vt:lpstr>
      <vt:lpstr>Визуальное моделирование </vt:lpstr>
      <vt:lpstr>Средства визуального моделирования</vt:lpstr>
      <vt:lpstr>Программные средства</vt:lpstr>
      <vt:lpstr>Предметная область визуального моделирования </vt:lpstr>
      <vt:lpstr>Модели</vt:lpstr>
      <vt:lpstr>Проблема сложности ПО</vt:lpstr>
      <vt:lpstr>Принципы декомпозиции</vt:lpstr>
      <vt:lpstr>Два основных подхода к декомпозиции систем</vt:lpstr>
      <vt:lpstr>Архитектура ПО</vt:lpstr>
      <vt:lpstr>Архитектурные представления системы</vt:lpstr>
      <vt:lpstr>Причины использовать визуальные модели</vt:lpstr>
      <vt:lpstr>Унифицированный язык моделирования UML</vt:lpstr>
      <vt:lpstr>В процессе создания ПО используются:</vt:lpstr>
      <vt:lpstr>Создатели языка UML</vt:lpstr>
      <vt:lpstr>Диаграммы в языке UML </vt:lpstr>
      <vt:lpstr>Диаграммы прецедентов (вариантов использования, Use Сase)</vt:lpstr>
      <vt:lpstr>Диаграммы прецедентов</vt:lpstr>
      <vt:lpstr>Отношения в диаграммах прецедентов</vt:lpstr>
      <vt:lpstr>Отношения в диаграммах прецедентов</vt:lpstr>
      <vt:lpstr>Работа с прецедентами</vt:lpstr>
      <vt:lpstr>Спецификация прецедента </vt:lpstr>
      <vt:lpstr>Диаграмма прецедентов для Интернет магазина</vt:lpstr>
      <vt:lpstr>Описательная спецификация прецедента</vt:lpstr>
      <vt:lpstr>Слайд 25</vt:lpstr>
      <vt:lpstr>Динамические модели</vt:lpstr>
      <vt:lpstr>Диаграммы деятельности</vt:lpstr>
      <vt:lpstr>Узлы управления</vt:lpstr>
      <vt:lpstr>Диаграмма деятельности для Интернет-магазина </vt:lpstr>
      <vt:lpstr>Диаграммы взаимодействия</vt:lpstr>
      <vt:lpstr>Сообщение</vt:lpstr>
      <vt:lpstr>Диаграмма последовательности</vt:lpstr>
      <vt:lpstr>Диаграмма последовательности</vt:lpstr>
      <vt:lpstr>Статические модели  (Диаграммы классов)</vt:lpstr>
      <vt:lpstr>Классы</vt:lpstr>
      <vt:lpstr>Операции класса</vt:lpstr>
      <vt:lpstr>Отношения в диаграммах классов</vt:lpstr>
      <vt:lpstr>Отношения в диаграммах классов</vt:lpstr>
      <vt:lpstr>Отношения в диаграммах классов</vt:lpstr>
      <vt:lpstr>Диаграммы реализации</vt:lpstr>
      <vt:lpstr>Диаграмма компонентов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Визуальное моделирование. Язык UML.</dc:title>
  <dc:creator>VikentyevaOL</dc:creator>
  <cp:lastModifiedBy>VikentyevaOL</cp:lastModifiedBy>
  <cp:revision>3</cp:revision>
  <dcterms:created xsi:type="dcterms:W3CDTF">2014-11-09T14:06:50Z</dcterms:created>
  <dcterms:modified xsi:type="dcterms:W3CDTF">2015-11-11T14:12:42Z</dcterms:modified>
</cp:coreProperties>
</file>