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8" r:id="rId32"/>
    <p:sldId id="286" r:id="rId33"/>
    <p:sldId id="287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F1E9-3CBE-459E-84B0-6BCF23DF72AE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04C5-4037-404C-97DD-DB64FC8AE0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F1E9-3CBE-459E-84B0-6BCF23DF72AE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04C5-4037-404C-97DD-DB64FC8AE0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F1E9-3CBE-459E-84B0-6BCF23DF72AE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04C5-4037-404C-97DD-DB64FC8AE0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F1E9-3CBE-459E-84B0-6BCF23DF72AE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04C5-4037-404C-97DD-DB64FC8AE0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F1E9-3CBE-459E-84B0-6BCF23DF72AE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04C5-4037-404C-97DD-DB64FC8AE0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F1E9-3CBE-459E-84B0-6BCF23DF72AE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04C5-4037-404C-97DD-DB64FC8AE0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F1E9-3CBE-459E-84B0-6BCF23DF72AE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04C5-4037-404C-97DD-DB64FC8AE0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F1E9-3CBE-459E-84B0-6BCF23DF72AE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04C5-4037-404C-97DD-DB64FC8AE0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F1E9-3CBE-459E-84B0-6BCF23DF72AE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04C5-4037-404C-97DD-DB64FC8AE0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F1E9-3CBE-459E-84B0-6BCF23DF72AE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04C5-4037-404C-97DD-DB64FC8AE0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F1E9-3CBE-459E-84B0-6BCF23DF72AE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04C5-4037-404C-97DD-DB64FC8AE0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AF1E9-3CBE-459E-84B0-6BCF23DF72AE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B04C5-4037-404C-97DD-DB64FC8AE0C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Разработка программного продукта с помощью </a:t>
            </a:r>
            <a:r>
              <a:rPr lang="en-US" b="1" dirty="0"/>
              <a:t>MS VS</a:t>
            </a:r>
            <a:r>
              <a:rPr lang="ru-RU" b="1" dirty="0"/>
              <a:t> 2012/2013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Элементы </a:t>
            </a:r>
            <a:r>
              <a:rPr lang="ru-RU" dirty="0"/>
              <a:t>для разработка диаграмм </a:t>
            </a:r>
            <a:r>
              <a:rPr lang="ru-RU" dirty="0" smtClean="0"/>
              <a:t>прецедентов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23528" y="1508139"/>
          <a:ext cx="8568952" cy="4647538"/>
        </p:xfrm>
        <a:graphic>
          <a:graphicData uri="http://schemas.openxmlformats.org/drawingml/2006/table">
            <a:tbl>
              <a:tblPr/>
              <a:tblGrid>
                <a:gridCol w="3240360"/>
                <a:gridCol w="1512168"/>
                <a:gridCol w="3816424"/>
              </a:tblGrid>
              <a:tr h="1094454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Включение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Включающий вариант использования вызывает включенный. Включение используется, чтобы показать, как разбить вариант использования на несколько более мелких шагов.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976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Расширение 	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Расширяющий вариант использования добавляет цели и шаги в расширяемый вариант использования. 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Наследование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Устанавливает отношение между специализированным и обобщенным элементом.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054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1000" dirty="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Зависимость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Указывает, что конструкция источника зависит от конструкции целевого объекта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Рисунок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28098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908548"/>
            <a:ext cx="29337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154785"/>
            <a:ext cx="29337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5068788"/>
            <a:ext cx="29337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Элементы </a:t>
            </a:r>
            <a:r>
              <a:rPr lang="ru-RU" dirty="0"/>
              <a:t>для разработка диаграмм </a:t>
            </a:r>
            <a:r>
              <a:rPr lang="ru-RU" dirty="0" smtClean="0"/>
              <a:t>прецедентов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20" y="1988840"/>
          <a:ext cx="8568952" cy="1944216"/>
        </p:xfrm>
        <a:graphic>
          <a:graphicData uri="http://schemas.openxmlformats.org/drawingml/2006/table">
            <a:tbl>
              <a:tblPr/>
              <a:tblGrid>
                <a:gridCol w="3240360"/>
                <a:gridCol w="1512168"/>
                <a:gridCol w="3816424"/>
              </a:tblGrid>
              <a:tr h="1094454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Комментарий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Используется для добавления общих примечаний на схеме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976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1000" dirty="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Артефакт	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Артефакт предоставляет ссылку на другую схему или документ. 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Рисунок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060848"/>
            <a:ext cx="1333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284984"/>
            <a:ext cx="15621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прецедентов для системы обработки заказов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784976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Документирование </a:t>
            </a:r>
            <a:r>
              <a:rPr lang="ru-RU" b="1" dirty="0" smtClean="0"/>
              <a:t>прецедентов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ru-RU" i="1" dirty="0"/>
              <a:t>Краткое описание.</a:t>
            </a:r>
            <a:endParaRPr lang="ru-RU" dirty="0"/>
          </a:p>
          <a:p>
            <a:pPr lvl="0"/>
            <a:r>
              <a:rPr lang="ru-RU" dirty="0"/>
              <a:t>Участвующие </a:t>
            </a:r>
            <a:r>
              <a:rPr lang="ru-RU" i="1" dirty="0"/>
              <a:t>субъекты.</a:t>
            </a:r>
            <a:endParaRPr lang="ru-RU" dirty="0"/>
          </a:p>
          <a:p>
            <a:pPr lvl="0"/>
            <a:r>
              <a:rPr lang="ru-RU" i="1" dirty="0"/>
              <a:t>Предусловия</a:t>
            </a:r>
            <a:r>
              <a:rPr lang="ru-RU" dirty="0"/>
              <a:t>, необходимые для инициирования прецедента.</a:t>
            </a:r>
          </a:p>
          <a:p>
            <a:pPr lvl="0"/>
            <a:r>
              <a:rPr lang="ru-RU" i="1" dirty="0"/>
              <a:t>Детализированное описание </a:t>
            </a:r>
            <a:r>
              <a:rPr lang="ru-RU" dirty="0"/>
              <a:t>потока событий, которое включает:</a:t>
            </a:r>
          </a:p>
          <a:p>
            <a:pPr lvl="1"/>
            <a:r>
              <a:rPr lang="ru-RU" dirty="0"/>
              <a:t> </a:t>
            </a:r>
            <a:r>
              <a:rPr lang="ru-RU" i="1" dirty="0"/>
              <a:t>основной поток</a:t>
            </a:r>
            <a:r>
              <a:rPr lang="ru-RU" dirty="0"/>
              <a:t>, который можно разбить для того, чтобы показать </a:t>
            </a:r>
            <a:r>
              <a:rPr lang="ru-RU" i="1" dirty="0"/>
              <a:t>подчиненные потоки </a:t>
            </a:r>
            <a:r>
              <a:rPr lang="ru-RU" dirty="0"/>
              <a:t>событий (подчиненные потоки могут быть разделены дальше на еще более мелкие потоки, с целью улучшить удобочитаемость документа);</a:t>
            </a:r>
          </a:p>
          <a:p>
            <a:pPr lvl="1"/>
            <a:r>
              <a:rPr lang="ru-RU" i="1" dirty="0"/>
              <a:t>альтернативные потоки </a:t>
            </a:r>
            <a:r>
              <a:rPr lang="ru-RU" dirty="0"/>
              <a:t>для определения исключительных ситуаций.</a:t>
            </a:r>
          </a:p>
          <a:p>
            <a:pPr lvl="0"/>
            <a:r>
              <a:rPr lang="ru-RU" i="1" dirty="0"/>
              <a:t>Постусловия</a:t>
            </a:r>
            <a:r>
              <a:rPr lang="ru-RU" dirty="0"/>
              <a:t>, определяющие состояние системы, по достижении которого прецедент завершается.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Прецедент Ввести новый заказ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19" y="1484784"/>
          <a:ext cx="8712969" cy="5223097"/>
        </p:xfrm>
        <a:graphic>
          <a:graphicData uri="http://schemas.openxmlformats.org/drawingml/2006/table">
            <a:tbl>
              <a:tblPr/>
              <a:tblGrid>
                <a:gridCol w="1224136"/>
                <a:gridCol w="7488833"/>
              </a:tblGrid>
              <a:tr h="65995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</a:rPr>
                        <a:t>Краткое описание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800" dirty="0">
                          <a:latin typeface="Times New Roman"/>
                          <a:ea typeface="Calibri"/>
                        </a:rPr>
                        <a:t>Прецедент дает возможность Продавцу  ввести заказ на производство мебели.  Заказ включает данные заказчика, вид изделия, детали изделия.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983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Актеры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800" dirty="0">
                          <a:latin typeface="Times New Roman"/>
                          <a:ea typeface="Calibri"/>
                        </a:rPr>
                        <a:t>Продавец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983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Предусловия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Обращение клиента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227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Основной</a:t>
                      </a: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поток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600" dirty="0">
                          <a:latin typeface="TimesNewRomanPS-ItalicMT"/>
                          <a:ea typeface="Calibri"/>
                          <a:cs typeface="TimesNewRomanPS-ItalicMT"/>
                        </a:rPr>
                        <a:t>Продавец выбирает пункт "Создать новый заказ" из имеющегося меню.</a:t>
                      </a:r>
                      <a:endParaRPr lang="ru-RU" sz="1800" dirty="0">
                        <a:latin typeface="Times New Roman"/>
                        <a:ea typeface="Calibri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600" dirty="0">
                          <a:latin typeface="TimesNewRomanPS-ItalicMT"/>
                          <a:ea typeface="Calibri"/>
                          <a:cs typeface="TimesNewRomanPS-ItalicMT"/>
                        </a:rPr>
                        <a:t>Система выводит форму "Подробности заказа".</a:t>
                      </a:r>
                      <a:endParaRPr lang="ru-RU" sz="1800" dirty="0">
                        <a:latin typeface="Times New Roman"/>
                        <a:ea typeface="Calibri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600" dirty="0">
                          <a:latin typeface="TimesNewRomanPS-ItalicMT"/>
                          <a:ea typeface="Calibri"/>
                          <a:cs typeface="TimesNewRomanPS-ItalicMT"/>
                        </a:rPr>
                        <a:t>Продавец вводит номер заказа, заказчика и то, что заказано.</a:t>
                      </a:r>
                      <a:endParaRPr lang="ru-RU" sz="1800" dirty="0">
                        <a:latin typeface="Times New Roman"/>
                        <a:ea typeface="Calibri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600" dirty="0">
                          <a:latin typeface="TimesNewRomanPS-ItalicMT"/>
                          <a:ea typeface="Calibri"/>
                          <a:cs typeface="TimesNewRomanPS-ItalicMT"/>
                        </a:rPr>
                        <a:t>Продавец сохраняет заказ.</a:t>
                      </a:r>
                      <a:endParaRPr lang="ru-RU" sz="1800" dirty="0">
                        <a:latin typeface="Times New Roman"/>
                        <a:ea typeface="Calibri"/>
                      </a:endParaRPr>
                    </a:p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600" dirty="0">
                          <a:latin typeface="TimesNewRomanPS-ItalicMT"/>
                          <a:ea typeface="Calibri"/>
                          <a:cs typeface="TimesNewRomanPS-ItalicMT"/>
                        </a:rPr>
                        <a:t>Система создает новый заказ и сохраняет его в базе данных.</a:t>
                      </a:r>
                      <a:endParaRPr lang="ru-RU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23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Альтернативные потоки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800" dirty="0">
                          <a:latin typeface="Times New Roman"/>
                          <a:ea typeface="Calibri"/>
                        </a:rPr>
                        <a:t>Продавец пытается сохранить заказ, но данного товара нет на складе, система выдает сообщении об отсутствии товара и возвращается к исходной форме заказа. Система дает возможность продавцу вновь ввести информацию.</a:t>
                      </a:r>
                    </a:p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800" dirty="0">
                          <a:latin typeface="Times New Roman"/>
                          <a:ea typeface="Calibri"/>
                        </a:rPr>
                        <a:t>Продавец пытается сохранить заказ, но запись в БД невозможна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95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Постусловия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800" dirty="0">
                          <a:latin typeface="Times New Roman"/>
                          <a:ea typeface="Calibri"/>
                        </a:rPr>
                        <a:t>Если прецедент был успешным, заказ записывается в базу данных. В противном случае состояние системы остается неизменным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анализа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Строится модель анализа, которая </a:t>
            </a:r>
            <a:r>
              <a:rPr lang="ru-RU" dirty="0" smtClean="0"/>
              <a:t>включает:</a:t>
            </a:r>
          </a:p>
          <a:p>
            <a:pPr lvl="1"/>
            <a:r>
              <a:rPr lang="ru-RU" dirty="0" smtClean="0"/>
              <a:t> </a:t>
            </a:r>
            <a:r>
              <a:rPr lang="ru-RU" dirty="0"/>
              <a:t>диаграммы деятельности</a:t>
            </a:r>
            <a:r>
              <a:rPr lang="ru-RU" dirty="0" smtClean="0"/>
              <a:t>,</a:t>
            </a:r>
          </a:p>
          <a:p>
            <a:pPr lvl="1"/>
            <a:r>
              <a:rPr lang="ru-RU" dirty="0" smtClean="0"/>
              <a:t> </a:t>
            </a:r>
            <a:r>
              <a:rPr lang="ru-RU" dirty="0" smtClean="0"/>
              <a:t>диаграммы последовательности, </a:t>
            </a:r>
          </a:p>
          <a:p>
            <a:pPr lvl="1"/>
            <a:r>
              <a:rPr lang="ru-RU" dirty="0" smtClean="0"/>
              <a:t>диаграмму </a:t>
            </a:r>
            <a:r>
              <a:rPr lang="ru-RU" dirty="0"/>
              <a:t>классов модели анализа, </a:t>
            </a:r>
            <a:endParaRPr lang="ru-RU" dirty="0" smtClean="0"/>
          </a:p>
          <a:p>
            <a:pPr lvl="1"/>
            <a:r>
              <a:rPr lang="ru-RU" dirty="0" smtClean="0"/>
              <a:t>файлы </a:t>
            </a:r>
            <a:r>
              <a:rPr lang="ru-RU" dirty="0"/>
              <a:t>с описанием артефактов модели.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Создание диаграмм деятельности (активности</a:t>
            </a:r>
            <a:r>
              <a:rPr lang="ru-RU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ru-RU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схеме активности бизнес-процесс </a:t>
            </a:r>
            <a:r>
              <a:rPr lang="ru-RU" dirty="0" smtClean="0"/>
              <a:t>показан </a:t>
            </a:r>
            <a:r>
              <a:rPr lang="ru-RU" dirty="0"/>
              <a:t>как рабочий процесс, состоящий из ряда действий. </a:t>
            </a:r>
            <a:endParaRPr lang="ru-RU" dirty="0" smtClean="0"/>
          </a:p>
          <a:p>
            <a:r>
              <a:rPr lang="ru-RU" dirty="0" smtClean="0"/>
              <a:t>Эти </a:t>
            </a:r>
            <a:r>
              <a:rPr lang="ru-RU" dirty="0"/>
              <a:t>действия могут выполняться людьми, программными компонентами или компьютерами.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Элементы диаграммы деятельности в </a:t>
            </a:r>
            <a:r>
              <a:rPr lang="en-US" b="1" dirty="0"/>
              <a:t>Visual </a:t>
            </a:r>
            <a:r>
              <a:rPr lang="en-US" b="1" dirty="0" smtClean="0"/>
              <a:t>Studio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11560" y="1700808"/>
          <a:ext cx="8280921" cy="4896544"/>
        </p:xfrm>
        <a:graphic>
          <a:graphicData uri="http://schemas.openxmlformats.org/drawingml/2006/table">
            <a:tbl>
              <a:tblPr/>
              <a:tblGrid>
                <a:gridCol w="2232248"/>
                <a:gridCol w="1584176"/>
                <a:gridCol w="4464497"/>
              </a:tblGrid>
              <a:tr h="362707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Фигура </a:t>
                      </a:r>
                    </a:p>
                  </a:txBody>
                  <a:tcPr marL="56444" marR="56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latin typeface="Times New Roman"/>
                          <a:ea typeface="Times New Roman"/>
                        </a:rPr>
                        <a:t>Элемент </a:t>
                      </a:r>
                    </a:p>
                  </a:txBody>
                  <a:tcPr marL="56444" marR="56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Описание и основные свойства </a:t>
                      </a:r>
                    </a:p>
                  </a:txBody>
                  <a:tcPr marL="56444" marR="56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38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56444" marR="56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/>
                          <a:ea typeface="Times New Roman"/>
                        </a:rPr>
                        <a:t>Действие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56444" marR="56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Шаг в деятельности, в котором пользователи программы выполняют какие-либо задачи.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Для действия можно задать следующие свойства: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800" dirty="0" err="1">
                          <a:latin typeface="Times New Roman"/>
                          <a:ea typeface="Times New Roman"/>
                        </a:rPr>
                        <a:t>Body</a:t>
                      </a: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 — задает действие в подробностях.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800" dirty="0" err="1" smtClean="0">
                          <a:latin typeface="Times New Roman"/>
                          <a:ea typeface="Times New Roman"/>
                        </a:rPr>
                        <a:t>Local</a:t>
                      </a:r>
                      <a:r>
                        <a:rPr lang="ru-RU" sz="18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800" dirty="0" err="1">
                          <a:latin typeface="Times New Roman"/>
                          <a:ea typeface="Times New Roman"/>
                        </a:rPr>
                        <a:t>Postconditions</a:t>
                      </a: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 — ограничения, которые должны быть удовлетворены по завершении выполнения. Цель, достигаемая действием.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800" dirty="0" err="1">
                          <a:latin typeface="Times New Roman"/>
                          <a:ea typeface="Times New Roman"/>
                        </a:rPr>
                        <a:t>Local</a:t>
                      </a: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800" dirty="0" err="1">
                          <a:latin typeface="Times New Roman"/>
                          <a:ea typeface="Times New Roman"/>
                        </a:rPr>
                        <a:t>Preconditions</a:t>
                      </a: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 — ограничения, которые должны быть удовлетворены до начала выполнения. </a:t>
                      </a:r>
                    </a:p>
                  </a:txBody>
                  <a:tcPr marL="56444" marR="56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8433" name="Рисунок 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861048"/>
            <a:ext cx="1762125" cy="771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Элементы диаграммы деятельности в </a:t>
            </a:r>
            <a:r>
              <a:rPr lang="en-US" b="1" dirty="0"/>
              <a:t>Visual </a:t>
            </a:r>
            <a:r>
              <a:rPr lang="en-US" b="1" dirty="0" smtClean="0"/>
              <a:t>Studio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9" y="1556792"/>
          <a:ext cx="8280920" cy="5116437"/>
        </p:xfrm>
        <a:graphic>
          <a:graphicData uri="http://schemas.openxmlformats.org/drawingml/2006/table">
            <a:tbl>
              <a:tblPr/>
              <a:tblGrid>
                <a:gridCol w="2760018"/>
                <a:gridCol w="1920501"/>
                <a:gridCol w="3600401"/>
              </a:tblGrid>
              <a:tr h="1531012">
                <a:tc>
                  <a:txBody>
                    <a:bodyPr/>
                    <a:lstStyle/>
                    <a:p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Поток управления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latin typeface="Times New Roman"/>
                          <a:ea typeface="Times New Roman"/>
                        </a:rPr>
                        <a:t>Соединитель, который показывает поток управления между действиями.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922">
                <a:tc>
                  <a:txBody>
                    <a:bodyPr/>
                    <a:lstStyle/>
                    <a:p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Начальный узел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Указывает первый шаг или шаги деятельности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354">
                <a:tc>
                  <a:txBody>
                    <a:bodyPr/>
                    <a:lstStyle/>
                    <a:p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latin typeface="Times New Roman"/>
                          <a:ea typeface="Times New Roman"/>
                        </a:rPr>
                        <a:t>Конечный узел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Окончание деятельности.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383">
                <a:tc>
                  <a:txBody>
                    <a:bodyPr/>
                    <a:lstStyle/>
                    <a:p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latin typeface="Times New Roman"/>
                          <a:ea typeface="Times New Roman"/>
                        </a:rPr>
                        <a:t>Узел решений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Условный блок, имеет один вход и два или более выходов.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922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Заказ можно выполнить</a:t>
                      </a:r>
                      <a:r>
                        <a:rPr lang="en-US" sz="1200">
                          <a:latin typeface="Times New Roman"/>
                          <a:ea typeface="Times New Roman"/>
                        </a:rPr>
                        <a:t>]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latin typeface="Times New Roman"/>
                          <a:ea typeface="Times New Roman"/>
                        </a:rPr>
                        <a:t>Условие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Описывает условие, при котором выполняется ветвь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1844">
                <a:tc>
                  <a:txBody>
                    <a:bodyPr/>
                    <a:lstStyle/>
                    <a:p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latin typeface="Times New Roman"/>
                          <a:ea typeface="Times New Roman"/>
                        </a:rPr>
                        <a:t>Узел слияния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Требуется для слияния потоков, разделенных узлом решений. Имеет два или более входов и один выход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509" name="Рисунок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1219200" cy="1333500"/>
          </a:xfrm>
          <a:prstGeom prst="rect">
            <a:avLst/>
          </a:prstGeom>
          <a:noFill/>
        </p:spPr>
      </p:pic>
      <p:pic>
        <p:nvPicPr>
          <p:cNvPr id="21508" name="Рисунок 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772272"/>
            <a:ext cx="304800" cy="304800"/>
          </a:xfrm>
          <a:prstGeom prst="rect">
            <a:avLst/>
          </a:prstGeom>
          <a:noFill/>
        </p:spPr>
      </p:pic>
      <p:pic>
        <p:nvPicPr>
          <p:cNvPr id="21507" name="Рисунок 3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3140968"/>
            <a:ext cx="304800" cy="304800"/>
          </a:xfrm>
          <a:prstGeom prst="rect">
            <a:avLst/>
          </a:prstGeom>
          <a:noFill/>
        </p:spPr>
      </p:pic>
      <p:pic>
        <p:nvPicPr>
          <p:cNvPr id="21506" name="Рисунок 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5919936"/>
            <a:ext cx="533400" cy="533400"/>
          </a:xfrm>
          <a:prstGeom prst="rect">
            <a:avLst/>
          </a:prstGeom>
          <a:noFill/>
        </p:spPr>
      </p:pic>
      <p:pic>
        <p:nvPicPr>
          <p:cNvPr id="21505" name="Рисунок 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433576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Элементы диаграммы деятельности в </a:t>
            </a:r>
            <a:r>
              <a:rPr lang="en-US" b="1" dirty="0"/>
              <a:t>Visual </a:t>
            </a:r>
            <a:r>
              <a:rPr lang="en-US" b="1" dirty="0" smtClean="0"/>
              <a:t>Studio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251519" y="1522472"/>
          <a:ext cx="8496946" cy="4414246"/>
        </p:xfrm>
        <a:graphic>
          <a:graphicData uri="http://schemas.openxmlformats.org/drawingml/2006/table">
            <a:tbl>
              <a:tblPr/>
              <a:tblGrid>
                <a:gridCol w="2832020"/>
                <a:gridCol w="1992517"/>
                <a:gridCol w="3672409"/>
              </a:tblGrid>
              <a:tr h="1906528">
                <a:tc>
                  <a:txBody>
                    <a:bodyPr/>
                    <a:lstStyle/>
                    <a:p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Times New Roman"/>
                          <a:ea typeface="Times New Roman"/>
                        </a:rPr>
                        <a:t>Действие вызова поведения</a:t>
                      </a: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Действие, которое определяется более подробно на другой схеме активности.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Можно задать следующие свойства: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IsSynchronous — если значение true, действие ожидает завершения активности.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Behavior — вызванное действие. </a:t>
                      </a: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Times New Roman"/>
                          <a:ea typeface="Times New Roman"/>
                        </a:rPr>
                        <a:t>Действие вызова операции</a:t>
                      </a: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Times New Roman"/>
                          <a:ea typeface="Times New Roman"/>
                        </a:rPr>
                        <a:t>Действие, которое вызывает операцию для экземпляра класса.</a:t>
                      </a: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815">
                <a:tc>
                  <a:txBody>
                    <a:bodyPr/>
                    <a:lstStyle/>
                    <a:p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Times New Roman"/>
                          <a:ea typeface="Times New Roman"/>
                        </a:rPr>
                        <a:t>Разделяющий узел</a:t>
                      </a: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Times New Roman"/>
                          <a:ea typeface="Times New Roman"/>
                        </a:rPr>
                        <a:t>Разделяет единый поток на параллельные потоки. Имеет один вход и два или более выходов</a:t>
                      </a: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815">
                <a:tc>
                  <a:txBody>
                    <a:bodyPr/>
                    <a:lstStyle/>
                    <a:p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Times New Roman"/>
                          <a:ea typeface="Times New Roman"/>
                        </a:rPr>
                        <a:t>Объединяющий узел</a:t>
                      </a: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Объединяет параллельные потоки в один поток. Имеет два или более входов и один выход</a:t>
                      </a: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2532" name="Рисунок 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573016"/>
            <a:ext cx="1219200" cy="647700"/>
          </a:xfrm>
          <a:prstGeom prst="rect">
            <a:avLst/>
          </a:prstGeom>
          <a:noFill/>
        </p:spPr>
      </p:pic>
      <p:pic>
        <p:nvPicPr>
          <p:cNvPr id="22531" name="Рисунок 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204864"/>
            <a:ext cx="1219200" cy="647700"/>
          </a:xfrm>
          <a:prstGeom prst="rect">
            <a:avLst/>
          </a:prstGeom>
          <a:noFill/>
        </p:spPr>
      </p:pic>
      <p:pic>
        <p:nvPicPr>
          <p:cNvPr id="22530" name="Рисунок 4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5517232"/>
            <a:ext cx="1219200" cy="304800"/>
          </a:xfrm>
          <a:prstGeom prst="rect">
            <a:avLst/>
          </a:prstGeom>
          <a:noFill/>
        </p:spPr>
      </p:pic>
      <p:pic>
        <p:nvPicPr>
          <p:cNvPr id="22529" name="Рисунок 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509120"/>
            <a:ext cx="12192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marL="514350" indent="-514350"/>
            <a:r>
              <a:rPr lang="ru-RU" b="1" dirty="0" smtClean="0"/>
              <a:t>Описание объекта автоматизации:</a:t>
            </a:r>
          </a:p>
          <a:p>
            <a:pPr>
              <a:buNone/>
            </a:pPr>
            <a:r>
              <a:rPr lang="ru-RU" b="1" dirty="0" smtClean="0"/>
              <a:t>	</a:t>
            </a:r>
            <a:r>
              <a:rPr lang="ru-RU" b="1" dirty="0" err="1" smtClean="0"/>
              <a:t>Robertson's</a:t>
            </a:r>
            <a:r>
              <a:rPr lang="ru-RU" b="1" dirty="0" smtClean="0"/>
              <a:t> </a:t>
            </a:r>
            <a:r>
              <a:rPr lang="ru-RU" b="1" dirty="0" err="1"/>
              <a:t>Cabinets</a:t>
            </a:r>
            <a:r>
              <a:rPr lang="ru-RU" b="1" dirty="0"/>
              <a:t>, </a:t>
            </a:r>
            <a:r>
              <a:rPr lang="ru-RU" b="1" dirty="0" err="1"/>
              <a:t>Inc</a:t>
            </a:r>
            <a:r>
              <a:rPr lang="ru-RU" b="1" dirty="0"/>
              <a:t>.</a:t>
            </a:r>
            <a:r>
              <a:rPr lang="ru-RU" dirty="0"/>
              <a:t> - это маленькая компания, специализирующаяся на производстве стандартных и нестандартных кухонных шкафов. Компания началась с небольшой группы собравшихся вместе предпринимателей. Когда дело началось три года назад, поступало слишком мало заказов, и они вполне могли управляться с ними на бумаге. С ростом их репутации число заказов возрастало. Пришлось нанять новых рабочих, и за три года фирма выросла до магазина с более чем 50 сотрудниками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Описание бизнес-процесса:</a:t>
            </a:r>
            <a:endParaRPr lang="ru-RU" b="1" dirty="0"/>
          </a:p>
          <a:p>
            <a:pPr>
              <a:buNone/>
            </a:pPr>
            <a:r>
              <a:rPr lang="ru-RU" dirty="0" smtClean="0"/>
              <a:t>      «Получив </a:t>
            </a:r>
            <a:r>
              <a:rPr lang="ru-RU" dirty="0"/>
              <a:t>звонок, мы заполняем форму заказа. Мы передаем ее Клиенту в магазин, он заполняет все необходимые документы и готовит отправку товара клиенту. Копию формы мы отдаем Дону в бухгалтерию. Он вводит ее в бухгалтерскую систему и выписывает </a:t>
            </a:r>
            <a:r>
              <a:rPr lang="ru-RU" dirty="0" smtClean="0"/>
              <a:t>счет».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деятельности для прецедента «Ввести новый заказ»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770485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Создание диаграмм </a:t>
            </a:r>
            <a:r>
              <a:rPr lang="ru-RU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последовательности</a:t>
            </a:r>
            <a:endParaRPr lang="ru-RU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Диаграммы взаимодействия предназначены для моделирования поведения путем описания взаимодействия объектов для выполнения некоторой задачи или достижения определенной цели. Взаимодействие происходит путем обмена сообщениями</a:t>
            </a:r>
            <a:r>
              <a:rPr lang="ru-RU" dirty="0" smtClean="0"/>
              <a:t>.</a:t>
            </a:r>
          </a:p>
          <a:p>
            <a:r>
              <a:rPr lang="ru-RU" b="1" dirty="0"/>
              <a:t>Сообщение</a:t>
            </a:r>
            <a:r>
              <a:rPr lang="ru-RU" dirty="0"/>
              <a:t> (</a:t>
            </a:r>
            <a:r>
              <a:rPr lang="ru-RU" dirty="0" err="1"/>
              <a:t>message</a:t>
            </a:r>
            <a:r>
              <a:rPr lang="ru-RU" dirty="0"/>
              <a:t>) – это передача управления и данных от одного объекта (отправителя) к другому (получателю). Отправка сообщения является действием, а получение сообщения — событием. С передачей информации и отправкой сообщений связаны действия:</a:t>
            </a:r>
          </a:p>
          <a:p>
            <a:pPr lvl="1"/>
            <a:r>
              <a:rPr lang="ru-RU" dirty="0"/>
              <a:t>вызов метода (</a:t>
            </a:r>
            <a:r>
              <a:rPr lang="ru-RU" dirty="0" err="1"/>
              <a:t>call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создание объекта (</a:t>
            </a:r>
            <a:r>
              <a:rPr lang="ru-RU" dirty="0" err="1"/>
              <a:t>create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уничтожение объекта (</a:t>
            </a:r>
            <a:r>
              <a:rPr lang="ru-RU" dirty="0" err="1"/>
              <a:t>destroy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возврат значения (</a:t>
            </a:r>
            <a:r>
              <a:rPr lang="ru-RU" dirty="0" err="1"/>
              <a:t>return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посылка сигнала (</a:t>
            </a:r>
            <a:r>
              <a:rPr lang="ru-RU" dirty="0" err="1"/>
              <a:t>send</a:t>
            </a:r>
            <a:r>
              <a:rPr lang="ru-RU" dirty="0"/>
              <a:t>).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Свойства диаграмм последовательности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На диаграмме присутствуют только те объекты, которые задействованы в данном взаимодействии. Прочие объекты не показываются, хотя возможно и присутствуют в системе.</a:t>
            </a:r>
          </a:p>
          <a:p>
            <a:pPr lvl="0"/>
            <a:r>
              <a:rPr lang="ru-RU" dirty="0"/>
              <a:t>Отображаются только те связи, которые нужны для передачи данной последовательности сообщений, прочие связи не показываются.</a:t>
            </a:r>
          </a:p>
          <a:p>
            <a:pPr lvl="0"/>
            <a:r>
              <a:rPr lang="ru-RU" dirty="0"/>
              <a:t>Состав сообщений (а тем самым операций и сигналов) определяется назначением данного взаимодействия; в других взаимодействиях эти же объекты могут обмениваться другими сообщениями.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Элементы </a:t>
            </a:r>
            <a:r>
              <a:rPr lang="ru-RU" dirty="0"/>
              <a:t>для разработка диаграмм </a:t>
            </a:r>
            <a:r>
              <a:rPr lang="ru-RU" dirty="0" smtClean="0"/>
              <a:t>прецедентов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323528" y="1397000"/>
          <a:ext cx="8352929" cy="5332971"/>
        </p:xfrm>
        <a:graphic>
          <a:graphicData uri="http://schemas.openxmlformats.org/drawingml/2006/table">
            <a:tbl>
              <a:tblPr/>
              <a:tblGrid>
                <a:gridCol w="2448272"/>
                <a:gridCol w="1512168"/>
                <a:gridCol w="4392489"/>
              </a:tblGrid>
              <a:tr h="1787621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800" dirty="0">
                        <a:latin typeface="Times New Roman"/>
                        <a:ea typeface="Calibri"/>
                      </a:endParaRPr>
                    </a:p>
                  </a:txBody>
                  <a:tcPr marL="47625" marR="47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Линия жизни</a:t>
                      </a:r>
                    </a:p>
                  </a:txBody>
                  <a:tcPr marL="47625" marR="47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Вертикальная линия, которая представляет последовательность событий, происходящих в участнике во время взаимодействия, когда время направлено вниз по этой линии. Этот участник может быть экземпляром класса, компонента или субъекта.</a:t>
                      </a:r>
                    </a:p>
                  </a:txBody>
                  <a:tcPr marL="47625" marR="47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2599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800">
                        <a:latin typeface="Times New Roman"/>
                        <a:ea typeface="Calibri"/>
                      </a:endParaRPr>
                    </a:p>
                  </a:txBody>
                  <a:tcPr marL="47625" marR="47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Синхронное сообщение</a:t>
                      </a:r>
                    </a:p>
                  </a:txBody>
                  <a:tcPr marL="47625" marR="47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Отправитель ожидает ответа на синхронное сообщение перед тем, как продолжить. Синхронные сообщения используются для представления обычных вызовов функций внутри программы.</a:t>
                      </a:r>
                    </a:p>
                  </a:txBody>
                  <a:tcPr marL="47625" marR="47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0132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800">
                        <a:latin typeface="Times New Roman"/>
                        <a:ea typeface="Calibri"/>
                      </a:endParaRPr>
                    </a:p>
                  </a:txBody>
                  <a:tcPr marL="47625" marR="47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Асинхронное сообщение</a:t>
                      </a:r>
                    </a:p>
                  </a:txBody>
                  <a:tcPr marL="47625" marR="47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</a:rPr>
                        <a:t>Сообщение, не требующее ответа перед продолжением работы отправителя. Асинхронное сообщение показывает только вызов от отправителя. Используется для представления связи между отдельными потоками или создания нового потока.</a:t>
                      </a:r>
                    </a:p>
                  </a:txBody>
                  <a:tcPr marL="47625" marR="47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971600" y="1484784"/>
          <a:ext cx="923925" cy="1495425"/>
        </p:xfrm>
        <a:graphic>
          <a:graphicData uri="http://schemas.openxmlformats.org/presentationml/2006/ole">
            <p:oleObj spid="_x0000_s24584" name="Точечный рисунок" r:id="rId3" imgW="923810" imgH="1495634" progId="Paint.Picture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67544" y="3429000"/>
          <a:ext cx="2190750" cy="647700"/>
        </p:xfrm>
        <a:graphic>
          <a:graphicData uri="http://schemas.openxmlformats.org/presentationml/2006/ole">
            <p:oleObj spid="_x0000_s24583" name="Точечный рисунок" r:id="rId4" imgW="2190476" imgH="647619" progId="Paint.Picture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467544" y="5013176"/>
          <a:ext cx="2190750" cy="828675"/>
        </p:xfrm>
        <a:graphic>
          <a:graphicData uri="http://schemas.openxmlformats.org/presentationml/2006/ole">
            <p:oleObj spid="_x0000_s24582" name="Точечный рисунок" r:id="rId5" imgW="2190476" imgH="828791" progId="Paint.Picture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Элементы </a:t>
            </a:r>
            <a:r>
              <a:rPr lang="ru-RU" dirty="0"/>
              <a:t>для разработка диаграмм </a:t>
            </a:r>
            <a:r>
              <a:rPr lang="ru-RU" dirty="0" smtClean="0"/>
              <a:t>прецедентов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95536" y="1988840"/>
          <a:ext cx="8280921" cy="2520280"/>
        </p:xfrm>
        <a:graphic>
          <a:graphicData uri="http://schemas.openxmlformats.org/drawingml/2006/table">
            <a:tbl>
              <a:tblPr/>
              <a:tblGrid>
                <a:gridCol w="3314618"/>
                <a:gridCol w="2013974"/>
                <a:gridCol w="2952329"/>
              </a:tblGrid>
              <a:tr h="1341967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Создать сообщение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</a:rPr>
                        <a:t>Сообщение, создающее участника.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8313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Само-делегирование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</a:rPr>
                        <a:t>Сообщение от участника самому себе.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827584" y="2348880"/>
          <a:ext cx="2295525" cy="923925"/>
        </p:xfrm>
        <a:graphic>
          <a:graphicData uri="http://schemas.openxmlformats.org/presentationml/2006/ole">
            <p:oleObj spid="_x0000_s27654" name="Точечный рисунок" r:id="rId3" imgW="2295238" imgH="923810" progId="Paint.Picture">
              <p:embed/>
            </p:oleObj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475656" y="3429000"/>
          <a:ext cx="923925" cy="923925"/>
        </p:xfrm>
        <a:graphic>
          <a:graphicData uri="http://schemas.openxmlformats.org/presentationml/2006/ole">
            <p:oleObj spid="_x0000_s27653" name="Точечный рисунок" r:id="rId4" imgW="923810" imgH="923810" progId="Paint.Picture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4428394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996952"/>
            <a:ext cx="387860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Диаграмма последовательности для прецедента Ввести новый заказ </a:t>
            </a:r>
            <a:endParaRPr lang="ru-RU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3292" y="1700808"/>
            <a:ext cx="3951196" cy="6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4644008" y="1628800"/>
            <a:ext cx="0" cy="4608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64088" y="24928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. . . . . . . . 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деятельности на этапе детального анализа </a:t>
            </a:r>
            <a:endParaRPr lang="ru-RU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05029"/>
            <a:ext cx="7210747" cy="5552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51520" y="5157192"/>
            <a:ext cx="453650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Определим, каким </a:t>
            </a:r>
            <a:r>
              <a:rPr lang="ru-RU" dirty="0"/>
              <a:t>образом будет выполняться управление и взаимодействие с базой данных.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бизнес-классов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Объекты, изображенные на линиях жизни, соответствуют классам (</a:t>
            </a:r>
            <a:r>
              <a:rPr lang="ru-RU" dirty="0" err="1"/>
              <a:t>бизнес-классы</a:t>
            </a:r>
            <a:r>
              <a:rPr lang="ru-RU" dirty="0"/>
              <a:t>), которые будут использоваться в данной системе.</a:t>
            </a:r>
          </a:p>
          <a:p>
            <a:endParaRPr lang="ru-RU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212976"/>
            <a:ext cx="55149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проектирования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Проектирование осуществляется в терминах программно-аппаратной платформы, на которой предстоит реализовать </a:t>
            </a:r>
            <a:r>
              <a:rPr lang="ru-RU" dirty="0" smtClean="0"/>
              <a:t>систему.</a:t>
            </a:r>
          </a:p>
          <a:p>
            <a:r>
              <a:rPr lang="ru-RU" dirty="0" smtClean="0"/>
              <a:t>Системное </a:t>
            </a:r>
            <a:r>
              <a:rPr lang="ru-RU" dirty="0"/>
              <a:t>проектирование включает в себя:</a:t>
            </a:r>
          </a:p>
          <a:p>
            <a:pPr lvl="1"/>
            <a:r>
              <a:rPr lang="ru-RU" b="1" dirty="0" smtClean="0"/>
              <a:t>Архитектурное </a:t>
            </a:r>
            <a:r>
              <a:rPr lang="ru-RU" b="1" dirty="0"/>
              <a:t>проектирование</a:t>
            </a:r>
            <a:r>
              <a:rPr lang="ru-RU" dirty="0"/>
              <a:t>, в рамках которого рассматривается:</a:t>
            </a:r>
          </a:p>
          <a:p>
            <a:pPr lvl="2"/>
            <a:r>
              <a:rPr lang="ru-RU" dirty="0"/>
              <a:t>многоуровневая организация классов и пакетов,</a:t>
            </a:r>
          </a:p>
          <a:p>
            <a:pPr lvl="2"/>
            <a:r>
              <a:rPr lang="ru-RU" dirty="0"/>
              <a:t>распределение процессов по вычислительным средствам, </a:t>
            </a:r>
          </a:p>
          <a:p>
            <a:pPr lvl="2"/>
            <a:r>
              <a:rPr lang="ru-RU" dirty="0"/>
              <a:t>повторное использование и управление компонентами. </a:t>
            </a:r>
          </a:p>
          <a:p>
            <a:pPr lvl="1"/>
            <a:r>
              <a:rPr lang="ru-RU" b="1" dirty="0" smtClean="0"/>
              <a:t>Детализированное </a:t>
            </a:r>
            <a:r>
              <a:rPr lang="ru-RU" b="1" dirty="0"/>
              <a:t>проектирование</a:t>
            </a:r>
            <a:r>
              <a:rPr lang="ru-RU" dirty="0"/>
              <a:t>, в рамках которого рассматриваются </a:t>
            </a:r>
            <a:r>
              <a:rPr lang="ru-RU" b="1" dirty="0"/>
              <a:t>модели  кооперации</a:t>
            </a:r>
            <a:r>
              <a:rPr lang="ru-RU" dirty="0"/>
              <a:t>, необходимые для реализации функциональных возможностей системы, зафиксированных в прецедентах.</a:t>
            </a:r>
          </a:p>
          <a:p>
            <a:r>
              <a:rPr lang="ru-RU" dirty="0"/>
              <a:t>На этом этапе уточняются диаграммы последовательности и строятся диаграммы классов проектирования.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Чтобы построить диаграмму классов нужно сопоставить сообщения на диаграмме последовательности </a:t>
            </a:r>
            <a:r>
              <a:rPr lang="ru-RU" dirty="0" smtClean="0"/>
              <a:t>методам </a:t>
            </a:r>
            <a:r>
              <a:rPr lang="ru-RU" dirty="0"/>
              <a:t>классов и заменить имена сообщений на диаграмме последовательности именами методов. </a:t>
            </a:r>
            <a:endParaRPr lang="ru-RU" dirty="0" smtClean="0"/>
          </a:p>
          <a:p>
            <a:r>
              <a:rPr lang="ru-RU" dirty="0" smtClean="0"/>
              <a:t>Имена </a:t>
            </a:r>
            <a:r>
              <a:rPr lang="ru-RU" dirty="0"/>
              <a:t>классов также меняются на те, которые в дальнейшем будут использоваться в программе</a:t>
            </a:r>
            <a:r>
              <a:rPr lang="ru-RU" dirty="0" smtClean="0"/>
              <a:t>.</a:t>
            </a:r>
          </a:p>
          <a:p>
            <a:r>
              <a:rPr lang="ru-RU" dirty="0"/>
              <a:t>После разработки диаграммы классов можно добавлять в нее подробности, связанные я языком разработки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Спецификация </a:t>
            </a:r>
            <a:r>
              <a:rPr lang="ru-RU" dirty="0"/>
              <a:t>требований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разговора (см. постановку задачи) можно понять, что </a:t>
            </a:r>
            <a:r>
              <a:rPr lang="ru-RU" b="1" dirty="0"/>
              <a:t>система должна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обеспечивать возможность добавления новых заказов,</a:t>
            </a:r>
          </a:p>
          <a:p>
            <a:pPr lvl="1"/>
            <a:r>
              <a:rPr lang="ru-RU" dirty="0"/>
              <a:t>изменения старых заказов, </a:t>
            </a:r>
          </a:p>
          <a:p>
            <a:pPr lvl="1"/>
            <a:r>
              <a:rPr lang="ru-RU" dirty="0"/>
              <a:t>выполнения заказов, </a:t>
            </a:r>
          </a:p>
          <a:p>
            <a:pPr lvl="1"/>
            <a:r>
              <a:rPr lang="ru-RU" dirty="0"/>
              <a:t>проверки и возобновления инвентарных описей.</a:t>
            </a:r>
          </a:p>
          <a:p>
            <a:pPr lvl="1"/>
            <a:r>
              <a:rPr lang="ru-RU" dirty="0"/>
              <a:t>При получении заказа система должна также послать сообщение бухгалтерской системе, которая выписывает счет. </a:t>
            </a:r>
          </a:p>
          <a:p>
            <a:pPr lvl="1"/>
            <a:r>
              <a:rPr lang="ru-RU" dirty="0"/>
              <a:t>Если требуемого товара нет на складе, заказ должен быть отклонен. </a:t>
            </a:r>
          </a:p>
          <a:p>
            <a:r>
              <a:rPr lang="ru-RU" dirty="0"/>
              <a:t>Требования преобразуются в диаграмму прецедентов, с помощью которой начинается построение моделей системы.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Изменения на диаграмме последовательности</a:t>
            </a:r>
            <a:endParaRPr lang="ru-RU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7432719" cy="416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3356992"/>
            <a:ext cx="2428583" cy="292640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 </a:t>
            </a:r>
            <a:r>
              <a:rPr lang="en-US" dirty="0" smtClean="0"/>
              <a:t>BCE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Пограничные классы</a:t>
            </a:r>
            <a:r>
              <a:rPr lang="ru-RU" dirty="0"/>
              <a:t> (</a:t>
            </a:r>
            <a:r>
              <a:rPr lang="ru-RU" dirty="0" err="1"/>
              <a:t>boundary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) описывают объекты, которые представляют интерфейс между субъектом и системой. Они выделяют часть состояния системы и представляют ее пользователю в форме визуального отображения или звукового эффекта. Пограничные объекты часто сохраняются после однократного выполнения программы.</a:t>
            </a:r>
          </a:p>
          <a:p>
            <a:r>
              <a:rPr lang="ru-RU" b="1" dirty="0"/>
              <a:t>Управляющие классы</a:t>
            </a:r>
            <a:r>
              <a:rPr lang="ru-RU" dirty="0"/>
              <a:t> (</a:t>
            </a:r>
            <a:r>
              <a:rPr lang="ru-RU" dirty="0" err="1"/>
              <a:t>control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) описывают объекты, которые перехватывают входные события, инициированные пользователем, и контролируют выполнение бизнес-процесса. Управляющий класс представляет действия и виды деятельности прецедентов. Управляющие объекты зачастую не сохраняются после выполнения программы.</a:t>
            </a:r>
          </a:p>
          <a:p>
            <a:r>
              <a:rPr lang="ru-RU" b="1" dirty="0"/>
              <a:t>Классы-сущности</a:t>
            </a:r>
            <a:r>
              <a:rPr lang="ru-RU" dirty="0"/>
              <a:t> (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) описывают объекты, которые представляют семантику сущностей, принадлежащих проблемной области. Они соотносятся со структурами данных системной базы данных. Объекты-сущности всегда сохраняются после выполнения программы и участвуют во многих прецедентах.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Связи между классами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В </a:t>
            </a:r>
            <a:r>
              <a:rPr lang="ru-RU" dirty="0"/>
              <a:t>диаграммах классов можно использовать следующие отношения:</a:t>
            </a:r>
          </a:p>
          <a:p>
            <a:pPr lvl="1"/>
            <a:r>
              <a:rPr lang="ru-RU" b="1" dirty="0"/>
              <a:t>Ассоциации</a:t>
            </a:r>
            <a:r>
              <a:rPr lang="ru-RU" dirty="0"/>
              <a:t> отображают структурные отношения между экземплярами классов, то есть соединения между объектами. </a:t>
            </a:r>
            <a:endParaRPr lang="ru-RU" dirty="0" smtClean="0"/>
          </a:p>
          <a:p>
            <a:pPr lvl="2"/>
            <a:r>
              <a:rPr lang="ru-RU" b="1" dirty="0" smtClean="0"/>
              <a:t>агрегация</a:t>
            </a:r>
            <a:r>
              <a:rPr lang="ru-RU" dirty="0" smtClean="0"/>
              <a:t> </a:t>
            </a:r>
            <a:r>
              <a:rPr lang="ru-RU" dirty="0"/>
              <a:t>показывает отношение по ссылке (в агрегат включены только указатели на части), </a:t>
            </a:r>
            <a:endParaRPr lang="ru-RU" dirty="0" smtClean="0"/>
          </a:p>
          <a:p>
            <a:pPr lvl="2"/>
            <a:r>
              <a:rPr lang="ru-RU" b="1" dirty="0" smtClean="0"/>
              <a:t>композиция</a:t>
            </a:r>
            <a:r>
              <a:rPr lang="ru-RU" dirty="0" smtClean="0"/>
              <a:t> </a:t>
            </a:r>
            <a:r>
              <a:rPr lang="ru-RU" dirty="0"/>
              <a:t>— отношение физического включения (в агрегат включены сами части</a:t>
            </a:r>
            <a:r>
              <a:rPr lang="ru-RU" dirty="0" smtClean="0"/>
              <a:t>).</a:t>
            </a:r>
          </a:p>
          <a:p>
            <a:pPr lvl="1"/>
            <a:r>
              <a:rPr lang="ru-RU" b="1" dirty="0" smtClean="0"/>
              <a:t>Обобщения</a:t>
            </a:r>
            <a:r>
              <a:rPr lang="ru-RU" dirty="0" smtClean="0"/>
              <a:t> </a:t>
            </a:r>
            <a:r>
              <a:rPr lang="ru-RU" dirty="0"/>
              <a:t>показывают связи наследования между двумя классами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Зависимости </a:t>
            </a:r>
            <a:r>
              <a:rPr lang="ru-RU" dirty="0"/>
              <a:t>также отражают связь между классами, но они всегда однонаправлены и показывают, что один класс зависит от определений, сделанных в </a:t>
            </a:r>
            <a:r>
              <a:rPr lang="ru-RU" dirty="0" smtClean="0"/>
              <a:t>другом (клиент-сервер).</a:t>
            </a:r>
            <a:endParaRPr lang="ru-RU" dirty="0"/>
          </a:p>
          <a:p>
            <a:r>
              <a:rPr lang="ru-RU" b="1" dirty="0"/>
              <a:t>Реализация</a:t>
            </a:r>
            <a:r>
              <a:rPr lang="ru-RU" dirty="0"/>
              <a:t> – отношение между классами, при котором класс-приемник реализует операции, заявленные в классе-источнике (интерфейсе).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 со связями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23340"/>
            <a:ext cx="8136903" cy="502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вариантов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55000" lnSpcReduction="20000"/>
          </a:bodyPr>
          <a:lstStyle/>
          <a:p>
            <a:r>
              <a:rPr lang="ru-RU" sz="3600" dirty="0"/>
              <a:t>Модель </a:t>
            </a:r>
            <a:r>
              <a:rPr lang="ru-RU" sz="3600" dirty="0" smtClean="0"/>
              <a:t>включает: </a:t>
            </a:r>
          </a:p>
          <a:p>
            <a:pPr lvl="1"/>
            <a:r>
              <a:rPr lang="ru-RU" sz="3600" dirty="0" smtClean="0"/>
              <a:t>диаграмму </a:t>
            </a:r>
            <a:r>
              <a:rPr lang="ru-RU" sz="3600" dirty="0"/>
              <a:t>прецедентов </a:t>
            </a:r>
            <a:r>
              <a:rPr lang="ru-RU" sz="3600" dirty="0" smtClean="0"/>
              <a:t>,</a:t>
            </a:r>
          </a:p>
          <a:p>
            <a:pPr lvl="1"/>
            <a:r>
              <a:rPr lang="ru-RU" sz="3600" dirty="0" smtClean="0"/>
              <a:t>файлы </a:t>
            </a:r>
            <a:r>
              <a:rPr lang="ru-RU" sz="3600" dirty="0"/>
              <a:t>с описанием элементов модели. </a:t>
            </a:r>
            <a:endParaRPr lang="ru-RU" sz="3600" dirty="0" smtClean="0"/>
          </a:p>
          <a:p>
            <a:r>
              <a:rPr lang="ru-RU" sz="3600" b="1" dirty="0" smtClean="0"/>
              <a:t>Диаграмма </a:t>
            </a:r>
            <a:r>
              <a:rPr lang="ru-RU" sz="3600" b="1" dirty="0"/>
              <a:t>прецедентов </a:t>
            </a:r>
            <a:r>
              <a:rPr lang="ru-RU" sz="3600" dirty="0"/>
              <a:t>(диаграмма вариантов использования, </a:t>
            </a:r>
            <a:r>
              <a:rPr lang="ru-RU" sz="3600" dirty="0" err="1"/>
              <a:t>Use</a:t>
            </a:r>
            <a:r>
              <a:rPr lang="ru-RU" sz="3600" dirty="0"/>
              <a:t> </a:t>
            </a:r>
            <a:r>
              <a:rPr lang="ru-RU" sz="3600" dirty="0" err="1"/>
              <a:t>Сase</a:t>
            </a:r>
            <a:r>
              <a:rPr lang="ru-RU" sz="3600" dirty="0"/>
              <a:t>) определяет </a:t>
            </a:r>
            <a:r>
              <a:rPr lang="ru-RU" sz="3600" b="1" dirty="0"/>
              <a:t>поведение системы с точки зрения пользователя</a:t>
            </a:r>
            <a:r>
              <a:rPr lang="ru-RU" sz="3600" dirty="0" smtClean="0"/>
              <a:t>.</a:t>
            </a:r>
          </a:p>
          <a:p>
            <a:r>
              <a:rPr lang="ru-RU" sz="3600" dirty="0" smtClean="0"/>
              <a:t>Диаграмма </a:t>
            </a:r>
            <a:r>
              <a:rPr lang="ru-RU" sz="3600" dirty="0"/>
              <a:t>прецедентов рассматривается как главное средство для первичного моделирования динамики системы, используется для:</a:t>
            </a:r>
          </a:p>
          <a:p>
            <a:pPr lvl="1"/>
            <a:r>
              <a:rPr lang="ru-RU" sz="3600" dirty="0"/>
              <a:t>выяснения требований к разрабатываемой системе, </a:t>
            </a:r>
          </a:p>
          <a:p>
            <a:pPr lvl="1"/>
            <a:r>
              <a:rPr lang="ru-RU" sz="3600" dirty="0"/>
              <a:t>фиксации этих требований в форме, которая позволит проводить дальнейшую разработку. </a:t>
            </a:r>
            <a:endParaRPr lang="ru-RU" sz="3600" dirty="0" smtClean="0"/>
          </a:p>
          <a:p>
            <a:r>
              <a:rPr lang="ru-RU" sz="3600" dirty="0"/>
              <a:t>В </a:t>
            </a:r>
            <a:r>
              <a:rPr lang="ru-RU" sz="3600" b="1" dirty="0"/>
              <a:t>состав</a:t>
            </a:r>
            <a:r>
              <a:rPr lang="ru-RU" sz="3600" dirty="0"/>
              <a:t> диаграмм прецедентов входят:</a:t>
            </a:r>
          </a:p>
          <a:p>
            <a:pPr lvl="1"/>
            <a:r>
              <a:rPr lang="ru-RU" sz="3600" dirty="0"/>
              <a:t>прецеденты, </a:t>
            </a:r>
          </a:p>
          <a:p>
            <a:pPr lvl="1"/>
            <a:r>
              <a:rPr lang="ru-RU" sz="3600" dirty="0"/>
              <a:t>актеры, </a:t>
            </a:r>
          </a:p>
          <a:p>
            <a:pPr lvl="1"/>
            <a:r>
              <a:rPr lang="ru-RU" sz="3600" b="1" dirty="0"/>
              <a:t>отношения  (зависимости, обобщения и ассоциации). </a:t>
            </a:r>
            <a:endParaRPr lang="ru-RU" sz="3600" b="1" dirty="0" smtClean="0"/>
          </a:p>
          <a:p>
            <a:r>
              <a:rPr lang="ru-RU" sz="3600" b="1" dirty="0"/>
              <a:t>Прецедент </a:t>
            </a:r>
            <a:r>
              <a:rPr lang="ru-RU" sz="3600" dirty="0"/>
              <a:t>(</a:t>
            </a:r>
            <a:r>
              <a:rPr lang="ru-RU" sz="3600" dirty="0" err="1"/>
              <a:t>use</a:t>
            </a:r>
            <a:r>
              <a:rPr lang="ru-RU" sz="3600" dirty="0"/>
              <a:t> </a:t>
            </a:r>
            <a:r>
              <a:rPr lang="ru-RU" sz="3600" dirty="0" err="1"/>
              <a:t>case</a:t>
            </a:r>
            <a:r>
              <a:rPr lang="ru-RU" sz="3600" dirty="0"/>
              <a:t>) представляет собой некий целостный набор функций, имеющих определенную ценность для субъекта.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вариантов использования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 smtClean="0"/>
              <a:t>Отношение между </a:t>
            </a:r>
            <a:r>
              <a:rPr lang="ru-RU" b="1" dirty="0"/>
              <a:t>актером и прецедентом</a:t>
            </a:r>
            <a:r>
              <a:rPr lang="ru-RU" dirty="0"/>
              <a:t> </a:t>
            </a:r>
            <a:r>
              <a:rPr lang="ru-RU" dirty="0" smtClean="0"/>
              <a:t>— </a:t>
            </a:r>
            <a:r>
              <a:rPr lang="ru-RU" dirty="0"/>
              <a:t>ассоциация, </a:t>
            </a:r>
            <a:r>
              <a:rPr lang="ru-RU" dirty="0" smtClean="0"/>
              <a:t>отображающая </a:t>
            </a:r>
            <a:r>
              <a:rPr lang="ru-RU" dirty="0"/>
              <a:t>их взаимодействие</a:t>
            </a:r>
            <a:r>
              <a:rPr lang="ru-RU" dirty="0" smtClean="0"/>
              <a:t>.</a:t>
            </a:r>
          </a:p>
          <a:p>
            <a:r>
              <a:rPr lang="ru-RU" b="1" dirty="0"/>
              <a:t>О</a:t>
            </a:r>
            <a:r>
              <a:rPr lang="ru-RU" b="1" dirty="0" smtClean="0"/>
              <a:t>тношение обобщения м</a:t>
            </a:r>
            <a:r>
              <a:rPr lang="ru-RU" b="1" dirty="0" smtClean="0"/>
              <a:t>ежду актерами</a:t>
            </a:r>
            <a:r>
              <a:rPr lang="ru-RU" dirty="0" smtClean="0"/>
              <a:t>—</a:t>
            </a:r>
            <a:r>
              <a:rPr lang="ru-RU" b="1" dirty="0" smtClean="0"/>
              <a:t> </a:t>
            </a:r>
            <a:r>
              <a:rPr lang="ru-RU" dirty="0" smtClean="0"/>
              <a:t>экземпляр </a:t>
            </a:r>
            <a:r>
              <a:rPr lang="ru-RU" dirty="0"/>
              <a:t>потомка может взаимодействовать с такими же разновидностями прецедентов, что и экземпляр родителя. </a:t>
            </a:r>
            <a:endParaRPr lang="ru-RU" dirty="0" smtClean="0"/>
          </a:p>
          <a:p>
            <a:r>
              <a:rPr lang="ru-RU" b="1" dirty="0"/>
              <a:t>Отношение обобщения между прецедентами</a:t>
            </a:r>
            <a:r>
              <a:rPr lang="ru-RU" dirty="0"/>
              <a:t> фиксирует, что потомок наследует поведение </a:t>
            </a:r>
            <a:r>
              <a:rPr lang="ru-RU" dirty="0" smtClean="0"/>
              <a:t>родителя, потомок </a:t>
            </a:r>
            <a:r>
              <a:rPr lang="ru-RU" dirty="0"/>
              <a:t>может дополнить или переопределить поведение родителя. </a:t>
            </a:r>
            <a:endParaRPr lang="ru-RU" dirty="0" smtClean="0"/>
          </a:p>
          <a:p>
            <a:r>
              <a:rPr lang="ru-RU" b="1" dirty="0"/>
              <a:t>Зависимость между вариантами использования</a:t>
            </a:r>
            <a:r>
              <a:rPr lang="ru-RU" dirty="0"/>
              <a:t> показывает, что один вариант использования зависит от другого варианта </a:t>
            </a:r>
            <a:r>
              <a:rPr lang="ru-RU" dirty="0" smtClean="0"/>
              <a:t>использования (взаимодействие клиент-сервер).  Можно уточнить отношение зависимости:</a:t>
            </a:r>
            <a:endParaRPr lang="ru-RU" dirty="0"/>
          </a:p>
          <a:p>
            <a:pPr lvl="1"/>
            <a:r>
              <a:rPr lang="ru-RU" dirty="0" smtClean="0"/>
              <a:t>включение(«</a:t>
            </a:r>
            <a:r>
              <a:rPr lang="ru-RU" dirty="0" err="1"/>
              <a:t>include</a:t>
            </a:r>
            <a:r>
              <a:rPr lang="ru-RU" dirty="0"/>
              <a:t>») — показывает, что в каждый сценарий зависимого варианта использования в определенном месте вставляется в качестве </a:t>
            </a:r>
            <a:r>
              <a:rPr lang="ru-RU" dirty="0" err="1"/>
              <a:t>подпоследовательности</a:t>
            </a:r>
            <a:r>
              <a:rPr lang="ru-RU" dirty="0"/>
              <a:t> действий в сценарий независимого варианта использования;</a:t>
            </a:r>
          </a:p>
          <a:p>
            <a:pPr lvl="1"/>
            <a:r>
              <a:rPr lang="ru-RU" dirty="0"/>
              <a:t>расширение («</a:t>
            </a:r>
            <a:r>
              <a:rPr lang="ru-RU" dirty="0" err="1"/>
              <a:t>extend</a:t>
            </a:r>
            <a:r>
              <a:rPr lang="ru-RU" dirty="0"/>
              <a:t>») — показывает, что в некоторый сценарий независимого варианта использования может быть в определенном месте вставлен в качестве </a:t>
            </a:r>
            <a:r>
              <a:rPr lang="ru-RU" dirty="0" err="1"/>
              <a:t>подпоследовательности</a:t>
            </a:r>
            <a:r>
              <a:rPr lang="ru-RU" dirty="0"/>
              <a:t> действий сценарий зависимого варианта использования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вариантов использования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Прецедент (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/>
              <a:t>) представляет собой некий целостный набор функций, имеющих определенную ценность для субъекта</a:t>
            </a:r>
            <a:r>
              <a:rPr lang="ru-RU" dirty="0" smtClean="0"/>
              <a:t>.</a:t>
            </a:r>
          </a:p>
          <a:p>
            <a:r>
              <a:rPr lang="ru-RU" dirty="0"/>
              <a:t>Прецеденты можно вывести в результате идентификации задач для субъекта. </a:t>
            </a:r>
            <a:endParaRPr lang="ru-RU" dirty="0" smtClean="0"/>
          </a:p>
          <a:p>
            <a:r>
              <a:rPr lang="ru-RU" dirty="0" smtClean="0"/>
              <a:t>“</a:t>
            </a:r>
            <a:r>
              <a:rPr lang="ru-RU" dirty="0"/>
              <a:t>Каковы </a:t>
            </a:r>
            <a:r>
              <a:rPr lang="ru-RU" b="1" dirty="0"/>
              <a:t>обязанности субъекта по отношению к системе</a:t>
            </a:r>
            <a:r>
              <a:rPr lang="ru-RU" dirty="0"/>
              <a:t> и чего </a:t>
            </a:r>
            <a:r>
              <a:rPr lang="ru-RU" b="1" dirty="0"/>
              <a:t>он ожидает</a:t>
            </a:r>
            <a:r>
              <a:rPr lang="ru-RU" dirty="0"/>
              <a:t> от системы?”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вариантов использования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обеспечивать возможность добавления новых заказов,</a:t>
            </a:r>
          </a:p>
          <a:p>
            <a:pPr lvl="0"/>
            <a:r>
              <a:rPr lang="ru-RU" dirty="0"/>
              <a:t>изменения старых заказов, </a:t>
            </a:r>
          </a:p>
          <a:p>
            <a:pPr lvl="0"/>
            <a:r>
              <a:rPr lang="ru-RU" dirty="0"/>
              <a:t>выполнения заказов, </a:t>
            </a:r>
          </a:p>
          <a:p>
            <a:pPr lvl="0"/>
            <a:r>
              <a:rPr lang="ru-RU" dirty="0"/>
              <a:t>проверки и возобновления инвентарных описей.</a:t>
            </a:r>
          </a:p>
          <a:p>
            <a:pPr lvl="0"/>
            <a:r>
              <a:rPr lang="ru-RU" dirty="0"/>
              <a:t>При получении заказа система должна также послать сообщение бухгалтерской системе, которая выписывает счет.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Распределение требований по прецедентам</a:t>
            </a:r>
            <a:endParaRPr lang="ru-RU" sz="32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20" y="1249680"/>
          <a:ext cx="8568951" cy="5263846"/>
        </p:xfrm>
        <a:graphic>
          <a:graphicData uri="http://schemas.openxmlformats.org/drawingml/2006/table">
            <a:tbl>
              <a:tblPr/>
              <a:tblGrid>
                <a:gridCol w="360040"/>
                <a:gridCol w="4464496"/>
                <a:gridCol w="2016224"/>
                <a:gridCol w="1728191"/>
              </a:tblGrid>
              <a:tr h="221357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</a:rPr>
                        <a:t>№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Times New Roman"/>
                          <a:ea typeface="Calibri"/>
                        </a:rPr>
                        <a:t>Требование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Times New Roman"/>
                          <a:ea typeface="Calibri"/>
                        </a:rPr>
                        <a:t>Субъект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Calibri"/>
                        </a:rPr>
                        <a:t>Прецедент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40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1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NewRomanPSMT"/>
                          <a:ea typeface="Calibri"/>
                          <a:cs typeface="TimesNewRomanPSMT"/>
                        </a:rPr>
                        <a:t>Система должна обеспечивать возможность добавления новых заказов. При получении заказа система должна также послать сообщение бухгалтерской системе, которая выписывает счет. </a:t>
                      </a:r>
                      <a:endParaRPr lang="ru-RU" sz="1600" dirty="0">
                        <a:latin typeface="Times New Roman"/>
                        <a:ea typeface="Calibri"/>
                      </a:endParaRP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NewRomanPSMT"/>
                          <a:ea typeface="Calibri"/>
                          <a:cs typeface="TimesNewRomanPSMT"/>
                        </a:rPr>
                        <a:t>Продавец, бухгалтерская система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NewRomanPSMT"/>
                          <a:ea typeface="Calibri"/>
                          <a:cs typeface="TimesNewRomanPSMT"/>
                        </a:rPr>
                        <a:t>Ввести новый заказ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25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2. 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NewRomanPSMT"/>
                          <a:ea typeface="Calibri"/>
                          <a:cs typeface="TimesNewRomanPSMT"/>
                        </a:rPr>
                        <a:t>Система должна обеспечивать возможность изменения старых заказов</a:t>
                      </a:r>
                      <a:endParaRPr lang="ru-RU" sz="1600">
                        <a:latin typeface="Times New Roman"/>
                        <a:ea typeface="Calibri"/>
                      </a:endParaRP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NewRomanPSMT"/>
                          <a:ea typeface="Calibri"/>
                          <a:cs typeface="TimesNewRomanPSMT"/>
                        </a:rPr>
                        <a:t>Продавец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NewRomanPSMT"/>
                          <a:ea typeface="Calibri"/>
                          <a:cs typeface="TimesNewRomanPSMT"/>
                        </a:rPr>
                        <a:t>Изменить существующий заказ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24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3.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NewRomanPSMT"/>
                          <a:ea typeface="Calibri"/>
                          <a:cs typeface="TimesNewRomanPSMT"/>
                        </a:rPr>
                        <a:t>Система должна обеспечивать возможность проверки и возобновления инвентарных описей.</a:t>
                      </a:r>
                      <a:endParaRPr lang="ru-RU" sz="1600" dirty="0">
                        <a:latin typeface="Times New Roman"/>
                        <a:ea typeface="Calibri"/>
                      </a:endParaRP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NewRomanPSMT"/>
                          <a:ea typeface="Calibri"/>
                          <a:cs typeface="TimesNewRomanPSMT"/>
                        </a:rPr>
                        <a:t>Управляющий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NewRomanPSMT"/>
                          <a:ea typeface="Calibri"/>
                          <a:cs typeface="TimesNewRomanPSMT"/>
                        </a:rPr>
                        <a:t>Печать инвентарных описей,</a:t>
                      </a: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NewRomanPSMT"/>
                          <a:ea typeface="Calibri"/>
                          <a:cs typeface="TimesNewRomanPSMT"/>
                        </a:rPr>
                        <a:t>Обновление инвентарных описей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29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4.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NewRomanPSMT"/>
                          <a:ea typeface="Calibri"/>
                          <a:cs typeface="TimesNewRomanPSMT"/>
                        </a:rPr>
                        <a:t>Система должна обеспечивать возможность выполнение заказа (передать на производство)</a:t>
                      </a:r>
                      <a:endParaRPr lang="ru-RU" sz="1600">
                        <a:latin typeface="Times New Roman"/>
                        <a:ea typeface="Calibri"/>
                      </a:endParaRP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NewRomanPSMT"/>
                          <a:ea typeface="Calibri"/>
                          <a:cs typeface="TimesNewRomanPSMT"/>
                        </a:rPr>
                        <a:t>Менеджер магазина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NewRomanPSMT"/>
                          <a:ea typeface="Calibri"/>
                          <a:cs typeface="TimesNewRomanPSMT"/>
                        </a:rPr>
                        <a:t>Оформить заказ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7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5. 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NewRomanPSMT"/>
                          <a:ea typeface="Calibri"/>
                          <a:cs typeface="TimesNewRomanPSMT"/>
                        </a:rPr>
                        <a:t>Если требуемого товара нет на складе, заказ должен быть отклонен. </a:t>
                      </a:r>
                      <a:endParaRPr lang="ru-RU" sz="1600">
                        <a:latin typeface="Times New Roman"/>
                        <a:ea typeface="Calibri"/>
                      </a:endParaRP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NewRomanPSMT"/>
                          <a:ea typeface="Calibri"/>
                          <a:cs typeface="TimesNewRomanPSMT"/>
                        </a:rPr>
                        <a:t>Менеджер магазина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NewRomanPSMT"/>
                          <a:ea typeface="Calibri"/>
                          <a:cs typeface="TimesNewRomanPSMT"/>
                        </a:rPr>
                        <a:t>Отклонить заказ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Элементы </a:t>
            </a:r>
            <a:r>
              <a:rPr lang="ru-RU" dirty="0"/>
              <a:t>для разработка диаграмм </a:t>
            </a:r>
            <a:r>
              <a:rPr lang="ru-RU" dirty="0" smtClean="0"/>
              <a:t>прецедентов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23528" y="1556792"/>
          <a:ext cx="8568952" cy="5077855"/>
        </p:xfrm>
        <a:graphic>
          <a:graphicData uri="http://schemas.openxmlformats.org/drawingml/2006/table">
            <a:tbl>
              <a:tblPr/>
              <a:tblGrid>
                <a:gridCol w="3384376"/>
                <a:gridCol w="1224136"/>
                <a:gridCol w="3960440"/>
              </a:tblGrid>
              <a:tr h="1094454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Актер (субъект)</a:t>
                      </a:r>
                      <a:endParaRPr lang="ru-RU" sz="1600" dirty="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Представляет пользователя, организацию или внешнюю систему, взаимодействующую с используемым приложением или системой</a:t>
                      </a: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976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Прецедент (вариант использования)</a:t>
                      </a:r>
                      <a:endParaRPr lang="ru-RU" sz="1600" dirty="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</a:rPr>
                        <a:t>Представляет действия, выполненные одним или несколькими субъектами для достижения конкретной цели.</a:t>
                      </a: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Ассоциация</a:t>
                      </a:r>
                      <a:endParaRPr lang="ru-RU" sz="160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</a:rPr>
                        <a:t>Указывает, что субъект принимает участие в варианте использования.</a:t>
                      </a: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929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Подсистема</a:t>
                      </a:r>
                      <a:endParaRPr lang="ru-RU" sz="1600" dirty="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Система или приложение, с которым ведется работа, либо часть системы или приложения. Может представлять собой что угодно — от крупной сети до одного класса в приложении. </a:t>
                      </a: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292" name="Рисунок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72816"/>
            <a:ext cx="647700" cy="838200"/>
          </a:xfrm>
          <a:prstGeom prst="rect">
            <a:avLst/>
          </a:prstGeom>
          <a:noFill/>
        </p:spPr>
      </p:pic>
      <p:pic>
        <p:nvPicPr>
          <p:cNvPr id="12291" name="Рисунок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708920"/>
            <a:ext cx="1104900" cy="647700"/>
          </a:xfrm>
          <a:prstGeom prst="rect">
            <a:avLst/>
          </a:prstGeom>
          <a:noFill/>
        </p:spPr>
      </p:pic>
      <p:pic>
        <p:nvPicPr>
          <p:cNvPr id="12290" name="Рисунок 3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645024"/>
            <a:ext cx="2019300" cy="876300"/>
          </a:xfrm>
          <a:prstGeom prst="rect">
            <a:avLst/>
          </a:prstGeom>
          <a:noFill/>
        </p:spPr>
      </p:pic>
      <p:pic>
        <p:nvPicPr>
          <p:cNvPr id="12289" name="Рисунок 3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4725144"/>
            <a:ext cx="2232248" cy="1717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1919</Words>
  <Application>Microsoft Office PowerPoint</Application>
  <PresentationFormat>Экран (4:3)</PresentationFormat>
  <Paragraphs>225</Paragraphs>
  <Slides>33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5" baseType="lpstr">
      <vt:lpstr>Тема Office</vt:lpstr>
      <vt:lpstr>Изображение Paintbrush</vt:lpstr>
      <vt:lpstr>Разработка программного продукта с помощью MS VS 2012/2013 </vt:lpstr>
      <vt:lpstr>Постановка задачи</vt:lpstr>
      <vt:lpstr>Спецификация требований</vt:lpstr>
      <vt:lpstr>Модель вариантов использования</vt:lpstr>
      <vt:lpstr>Модель вариантов использования</vt:lpstr>
      <vt:lpstr>Модель вариантов использования</vt:lpstr>
      <vt:lpstr>Модель вариантов использования</vt:lpstr>
      <vt:lpstr>Распределение требований по прецедентам</vt:lpstr>
      <vt:lpstr>Элементы для разработка диаграмм прецедентов</vt:lpstr>
      <vt:lpstr>Элементы для разработка диаграмм прецедентов</vt:lpstr>
      <vt:lpstr>Элементы для разработка диаграмм прецедентов</vt:lpstr>
      <vt:lpstr>Диаграмма прецедентов для системы обработки заказов</vt:lpstr>
      <vt:lpstr>Документирование прецедентов</vt:lpstr>
      <vt:lpstr>Прецедент Ввести новый заказ</vt:lpstr>
      <vt:lpstr>Модель анализа</vt:lpstr>
      <vt:lpstr>Создание диаграмм деятельности (активности)</vt:lpstr>
      <vt:lpstr>Элементы диаграммы деятельности в Visual Studio</vt:lpstr>
      <vt:lpstr>Элементы диаграммы деятельности в Visual Studio</vt:lpstr>
      <vt:lpstr>Элементы диаграммы деятельности в Visual Studio</vt:lpstr>
      <vt:lpstr>Диаграмма деятельности для прецедента «Ввести новый заказ» </vt:lpstr>
      <vt:lpstr>Создание диаграмм последовательности</vt:lpstr>
      <vt:lpstr>Свойства диаграмм последовательности</vt:lpstr>
      <vt:lpstr>Элементы для разработка диаграмм прецедентов</vt:lpstr>
      <vt:lpstr>Элементы для разработка диаграмм прецедентов</vt:lpstr>
      <vt:lpstr>Диаграмма последовательности для прецедента Ввести новый заказ </vt:lpstr>
      <vt:lpstr>Диаграмма деятельности на этапе детального анализа </vt:lpstr>
      <vt:lpstr>Диаграмма бизнес-классов</vt:lpstr>
      <vt:lpstr>Модель проектирования</vt:lpstr>
      <vt:lpstr>Диаграмма классов</vt:lpstr>
      <vt:lpstr>Изменения на диаграмме последовательности</vt:lpstr>
      <vt:lpstr>Подход BCE</vt:lpstr>
      <vt:lpstr>Связи между классами</vt:lpstr>
      <vt:lpstr>Диаграмма классов со связями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продукта с помощью MS VS 2012/2013 </dc:title>
  <dc:creator>VikentyevaOL</dc:creator>
  <cp:lastModifiedBy>VikentyevaOL</cp:lastModifiedBy>
  <cp:revision>2</cp:revision>
  <dcterms:created xsi:type="dcterms:W3CDTF">2015-11-18T12:16:28Z</dcterms:created>
  <dcterms:modified xsi:type="dcterms:W3CDTF">2015-11-18T16:43:20Z</dcterms:modified>
</cp:coreProperties>
</file>