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B27A-260F-4F32-B4A0-D8C073694E69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5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элементов массива</a:t>
            </a:r>
            <a:r>
              <a:rPr lang="en-US" dirty="0"/>
              <a:t> </a:t>
            </a:r>
            <a:r>
              <a:rPr lang="ru-RU" dirty="0"/>
              <a:t>по одному элементу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for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=0;</a:t>
            </a:r>
            <a:r>
              <a:rPr lang="en-US" dirty="0" err="1"/>
              <a:t>i</a:t>
            </a:r>
            <a:r>
              <a:rPr lang="ru-RU" dirty="0"/>
              <a:t>&lt;</a:t>
            </a:r>
            <a:r>
              <a:rPr lang="en-US" dirty="0"/>
              <a:t>size</a:t>
            </a:r>
            <a:r>
              <a:rPr lang="ru-RU" dirty="0"/>
              <a:t>;</a:t>
            </a:r>
            <a:r>
              <a:rPr lang="en-US" dirty="0" err="1"/>
              <a:t>i</a:t>
            </a:r>
            <a:r>
              <a:rPr lang="ru-RU" dirty="0"/>
              <a:t>++) &lt;обработка 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]&gt;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=size-1;i&gt;=0;i--) &lt;</a:t>
            </a:r>
            <a:r>
              <a:rPr lang="ru-RU" dirty="0"/>
              <a:t>обработка</a:t>
            </a:r>
            <a:r>
              <a:rPr lang="en-US" dirty="0"/>
              <a:t>  a[</a:t>
            </a:r>
            <a:r>
              <a:rPr lang="en-US" dirty="0" err="1"/>
              <a:t>i</a:t>
            </a:r>
            <a:r>
              <a:rPr lang="en-US" dirty="0"/>
              <a:t>]&gt;</a:t>
            </a:r>
            <a:endParaRPr lang="ru-RU" dirty="0"/>
          </a:p>
          <a:p>
            <a:pPr lvl="0"/>
            <a:r>
              <a:rPr lang="en-US" dirty="0"/>
              <a:t>for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=0;</a:t>
            </a:r>
            <a:r>
              <a:rPr lang="en-US" dirty="0" err="1"/>
              <a:t>i</a:t>
            </a:r>
            <a:r>
              <a:rPr lang="ru-RU" dirty="0"/>
              <a:t>&lt;</a:t>
            </a:r>
            <a:r>
              <a:rPr lang="en-US" dirty="0"/>
              <a:t>size</a:t>
            </a:r>
            <a:r>
              <a:rPr lang="ru-RU" dirty="0"/>
              <a:t>;</a:t>
            </a:r>
            <a:r>
              <a:rPr lang="en-US" dirty="0" err="1"/>
              <a:t>i</a:t>
            </a:r>
            <a:r>
              <a:rPr lang="ru-RU" dirty="0"/>
              <a:t>+=</a:t>
            </a:r>
            <a:r>
              <a:rPr lang="en-US" dirty="0"/>
              <a:t>step</a:t>
            </a:r>
            <a:r>
              <a:rPr lang="ru-RU" dirty="0"/>
              <a:t>) &lt;обработка 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]&gt;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=size-1;i&gt;=0;i-=step) &lt;</a:t>
            </a:r>
            <a:r>
              <a:rPr lang="ru-RU" dirty="0"/>
              <a:t>обработка</a:t>
            </a:r>
            <a:r>
              <a:rPr lang="en-US" dirty="0"/>
              <a:t>  a[</a:t>
            </a:r>
            <a:r>
              <a:rPr lang="en-US" dirty="0" err="1"/>
              <a:t>i</a:t>
            </a:r>
            <a:r>
              <a:rPr lang="en-US" dirty="0"/>
              <a:t>]&gt;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элементов массива по два элемента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int</a:t>
            </a:r>
            <a:r>
              <a:rPr lang="en-US" dirty="0"/>
              <a:t> l</a:t>
            </a:r>
            <a:r>
              <a:rPr lang="ru-RU" dirty="0"/>
              <a:t>=0,</a:t>
            </a:r>
            <a:r>
              <a:rPr lang="en-US" dirty="0"/>
              <a:t>r</a:t>
            </a:r>
            <a:r>
              <a:rPr lang="ru-RU" dirty="0"/>
              <a:t>=</a:t>
            </a:r>
            <a:r>
              <a:rPr lang="en-US" dirty="0"/>
              <a:t>n</a:t>
            </a:r>
            <a:r>
              <a:rPr lang="ru-RU" dirty="0"/>
              <a:t>-1;</a:t>
            </a:r>
            <a:br>
              <a:rPr lang="ru-RU" dirty="0"/>
            </a:br>
            <a:r>
              <a:rPr lang="en-US" dirty="0"/>
              <a:t>while</a:t>
            </a:r>
            <a:r>
              <a:rPr lang="ru-RU" dirty="0"/>
              <a:t> (</a:t>
            </a:r>
            <a:r>
              <a:rPr lang="en-US" dirty="0"/>
              <a:t>l</a:t>
            </a:r>
            <a:r>
              <a:rPr lang="ru-RU" dirty="0"/>
              <a:t>&lt;</a:t>
            </a:r>
            <a:r>
              <a:rPr lang="en-US" dirty="0"/>
              <a:t>r</a:t>
            </a:r>
            <a:r>
              <a:rPr lang="ru-RU" dirty="0"/>
              <a:t>)</a:t>
            </a:r>
          </a:p>
          <a:p>
            <a:pPr lvl="0">
              <a:buNone/>
            </a:pP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&lt;обработка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l</a:t>
            </a:r>
            <a:r>
              <a:rPr lang="ru-RU" dirty="0"/>
              <a:t>] и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/>
              <a:t>r</a:t>
            </a:r>
            <a:r>
              <a:rPr lang="ru-RU" dirty="0"/>
              <a:t>]&gt;;</a:t>
            </a:r>
            <a:br>
              <a:rPr lang="ru-RU" dirty="0"/>
            </a:br>
            <a:r>
              <a:rPr lang="en-US" dirty="0" err="1"/>
              <a:t>l</a:t>
            </a:r>
            <a:r>
              <a:rPr lang="ru-RU" dirty="0"/>
              <a:t>++; </a:t>
            </a:r>
            <a:r>
              <a:rPr lang="en-US" dirty="0"/>
              <a:t>r</a:t>
            </a:r>
            <a:r>
              <a:rPr lang="ru-RU" dirty="0"/>
              <a:t>--;</a:t>
            </a:r>
          </a:p>
          <a:p>
            <a:pPr lvl="0">
              <a:buNone/>
            </a:pPr>
            <a:r>
              <a:rPr lang="ru-RU" dirty="0"/>
              <a:t>}</a:t>
            </a:r>
          </a:p>
          <a:p>
            <a:pPr lvl="0"/>
            <a:r>
              <a:rPr lang="ru-RU" dirty="0" err="1"/>
              <a:t>for</a:t>
            </a:r>
            <a:r>
              <a:rPr lang="ru-RU" dirty="0"/>
              <a:t>(i=0;i&lt;</a:t>
            </a:r>
            <a:r>
              <a:rPr lang="en-US" dirty="0"/>
              <a:t>size</a:t>
            </a:r>
            <a:r>
              <a:rPr lang="ru-RU" dirty="0"/>
              <a:t>-1;i++)</a:t>
            </a:r>
            <a:br>
              <a:rPr lang="ru-RU" dirty="0"/>
            </a:br>
            <a:r>
              <a:rPr lang="ru-RU" dirty="0"/>
              <a:t>&lt;обработка </a:t>
            </a:r>
            <a:r>
              <a:rPr lang="ru-RU" dirty="0" err="1"/>
              <a:t>a</a:t>
            </a:r>
            <a:r>
              <a:rPr lang="ru-RU" dirty="0"/>
              <a:t>[</a:t>
            </a:r>
            <a:r>
              <a:rPr lang="ru-RU" dirty="0" err="1"/>
              <a:t>i</a:t>
            </a:r>
            <a:r>
              <a:rPr lang="ru-RU" dirty="0"/>
              <a:t>] и </a:t>
            </a:r>
            <a:r>
              <a:rPr lang="ru-RU" dirty="0" err="1"/>
              <a:t>a</a:t>
            </a:r>
            <a:r>
              <a:rPr lang="ru-RU" dirty="0"/>
              <a:t>[i+1]&gt;</a:t>
            </a:r>
          </a:p>
          <a:p>
            <a:pPr lvl="0"/>
            <a:r>
              <a:rPr lang="en-US" dirty="0" err="1"/>
              <a:t>i</a:t>
            </a:r>
            <a:r>
              <a:rPr lang="ru-RU" dirty="0"/>
              <a:t>=</a:t>
            </a:r>
            <a:r>
              <a:rPr lang="en-US" dirty="0"/>
              <a:t>0</a:t>
            </a:r>
            <a:r>
              <a:rPr lang="ru-RU" dirty="0"/>
              <a:t>;</a:t>
            </a:r>
            <a:br>
              <a:rPr lang="ru-RU" dirty="0"/>
            </a:br>
            <a:r>
              <a:rPr lang="en-US" dirty="0"/>
              <a:t>while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ru-RU" dirty="0"/>
              <a:t>&lt;</a:t>
            </a:r>
            <a:r>
              <a:rPr lang="en-US" dirty="0"/>
              <a:t>size-1</a:t>
            </a:r>
            <a:r>
              <a:rPr lang="ru-RU" dirty="0"/>
              <a:t>){</a:t>
            </a:r>
            <a:br>
              <a:rPr lang="ru-RU" dirty="0"/>
            </a:br>
            <a:r>
              <a:rPr lang="ru-RU" dirty="0"/>
              <a:t>&lt;обработка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и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+1]&gt;</a:t>
            </a:r>
            <a:br>
              <a:rPr lang="ru-RU" dirty="0"/>
            </a:br>
            <a:r>
              <a:rPr lang="en-US" dirty="0" err="1"/>
              <a:t>i</a:t>
            </a:r>
            <a:r>
              <a:rPr lang="ru-RU" dirty="0"/>
              <a:t>=</a:t>
            </a:r>
            <a:r>
              <a:rPr lang="en-US" dirty="0" err="1"/>
              <a:t>i</a:t>
            </a:r>
            <a:r>
              <a:rPr lang="ru-RU" dirty="0"/>
              <a:t>+2;}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массива с помощью датчика случайных чисел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Создать переменную типа </a:t>
            </a:r>
            <a:r>
              <a:rPr lang="ru-RU" dirty="0" err="1"/>
              <a:t>Random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rand=new</a:t>
            </a:r>
            <a:r>
              <a:rPr lang="ru-RU" dirty="0"/>
              <a:t> </a:t>
            </a:r>
            <a:r>
              <a:rPr lang="ru-RU" dirty="0" err="1"/>
              <a:t>Random</a:t>
            </a:r>
            <a:r>
              <a:rPr lang="ru-RU" dirty="0"/>
              <a:t>(); </a:t>
            </a:r>
            <a:r>
              <a:rPr lang="en-US" dirty="0"/>
              <a:t> /*</a:t>
            </a:r>
            <a:r>
              <a:rPr lang="ru-RU" dirty="0"/>
              <a:t> Чтобы сгенерировать последовательность псевдослучайных чисел, используется класс </a:t>
            </a:r>
            <a:r>
              <a:rPr lang="ru-RU" dirty="0" err="1"/>
              <a:t>Random</a:t>
            </a:r>
            <a:r>
              <a:rPr lang="en-US" dirty="0"/>
              <a:t>*/</a:t>
            </a:r>
            <a:endParaRPr lang="ru-RU" dirty="0"/>
          </a:p>
          <a:p>
            <a:pPr lvl="0">
              <a:buNone/>
            </a:pPr>
            <a:r>
              <a:rPr lang="ru-RU" dirty="0"/>
              <a:t>2. Сформировать число с помощью  одного из следующих способов:</a:t>
            </a:r>
          </a:p>
          <a:p>
            <a:r>
              <a:rPr lang="en-US" dirty="0" err="1"/>
              <a:t>mas</a:t>
            </a:r>
            <a:r>
              <a:rPr lang="ru-RU" dirty="0"/>
              <a:t>_</a:t>
            </a:r>
            <a:r>
              <a:rPr lang="en-US" dirty="0" err="1"/>
              <a:t>int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/>
              <a:t>();/* целое число из диапазона 0-int32.MaxVaiue-1, включительно</a:t>
            </a:r>
            <a:r>
              <a:rPr lang="en-US" dirty="0"/>
              <a:t>*/</a:t>
            </a:r>
            <a:endParaRPr lang="ru-RU" dirty="0"/>
          </a:p>
          <a:p>
            <a:r>
              <a:rPr lang="en-US" dirty="0" err="1"/>
              <a:t>mas</a:t>
            </a:r>
            <a:r>
              <a:rPr lang="ru-RU" dirty="0"/>
              <a:t>_</a:t>
            </a:r>
            <a:r>
              <a:rPr lang="en-US" dirty="0" err="1"/>
              <a:t>int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/>
              <a:t>(</a:t>
            </a:r>
            <a:r>
              <a:rPr lang="en-US" dirty="0"/>
              <a:t>left</a:t>
            </a:r>
            <a:r>
              <a:rPr lang="ru-RU" dirty="0"/>
              <a:t>, </a:t>
            </a:r>
            <a:r>
              <a:rPr lang="en-US" dirty="0"/>
              <a:t>right</a:t>
            </a:r>
            <a:r>
              <a:rPr lang="ru-RU" dirty="0"/>
              <a:t>); /* целое число из диапазона от </a:t>
            </a:r>
            <a:r>
              <a:rPr lang="en-US" dirty="0"/>
              <a:t>left</a:t>
            </a:r>
            <a:r>
              <a:rPr lang="ru-RU" dirty="0"/>
              <a:t> до </a:t>
            </a:r>
            <a:r>
              <a:rPr lang="en-US" dirty="0"/>
              <a:t>right</a:t>
            </a:r>
            <a:r>
              <a:rPr lang="ru-RU" dirty="0"/>
              <a:t> -1 включительно</a:t>
            </a:r>
            <a:r>
              <a:rPr lang="en-US" dirty="0"/>
              <a:t> */</a:t>
            </a:r>
            <a:endParaRPr lang="ru-RU" dirty="0"/>
          </a:p>
          <a:p>
            <a:r>
              <a:rPr lang="en-US" dirty="0" err="1"/>
              <a:t>mas</a:t>
            </a:r>
            <a:r>
              <a:rPr lang="ru-RU" dirty="0"/>
              <a:t>_</a:t>
            </a:r>
            <a:r>
              <a:rPr lang="en-US" dirty="0" err="1"/>
              <a:t>int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/>
              <a:t>(</a:t>
            </a:r>
            <a:r>
              <a:rPr lang="en-US" dirty="0"/>
              <a:t>right</a:t>
            </a:r>
            <a:r>
              <a:rPr lang="ru-RU" dirty="0"/>
              <a:t>); /* целое число из диапазона от 0 до </a:t>
            </a:r>
            <a:r>
              <a:rPr lang="en-US" dirty="0"/>
              <a:t>right</a:t>
            </a:r>
            <a:r>
              <a:rPr lang="ru-RU" dirty="0"/>
              <a:t> -1 включительно</a:t>
            </a:r>
            <a:r>
              <a:rPr lang="en-US" dirty="0"/>
              <a:t> */</a:t>
            </a:r>
            <a:endParaRPr lang="ru-RU" dirty="0"/>
          </a:p>
          <a:p>
            <a:r>
              <a:rPr lang="en-US" dirty="0" err="1"/>
              <a:t>mas</a:t>
            </a:r>
            <a:r>
              <a:rPr lang="ru-RU" dirty="0"/>
              <a:t>_</a:t>
            </a:r>
            <a:r>
              <a:rPr lang="en-US" dirty="0"/>
              <a:t>double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 err="1"/>
              <a:t>NextDouble</a:t>
            </a:r>
            <a:r>
              <a:rPr lang="ru-RU" dirty="0"/>
              <a:t>();/*число (представленное в форме с плавающей точкой), которое будет больше или равно числу 0,0 и меньше 1,0 </a:t>
            </a:r>
            <a:r>
              <a:rPr lang="en-US" dirty="0"/>
              <a:t>*/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("Введите количество элементов в массиве");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size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size</a:t>
            </a:r>
            <a:r>
              <a:rPr lang="ru-RU" dirty="0"/>
              <a:t> &lt;= 0)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Console.WriteLine</a:t>
            </a:r>
            <a:r>
              <a:rPr lang="ru-RU" dirty="0"/>
              <a:t> ("Не правильно задан размер массива");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return;</a:t>
            </a:r>
            <a:endParaRPr lang="ru-RU" dirty="0"/>
          </a:p>
          <a:p>
            <a:pPr>
              <a:buNone/>
            </a:pPr>
            <a:r>
              <a:rPr lang="en-US" dirty="0"/>
              <a:t> }</a:t>
            </a:r>
            <a:endParaRPr lang="ru-RU" dirty="0"/>
          </a:p>
          <a:p>
            <a:pPr>
              <a:buNone/>
            </a:pPr>
            <a:r>
              <a:rPr lang="en-US" dirty="0"/>
              <a:t> Random </a:t>
            </a:r>
            <a:r>
              <a:rPr lang="en-US" dirty="0" err="1"/>
              <a:t>rnd</a:t>
            </a:r>
            <a:r>
              <a:rPr lang="en-US" dirty="0"/>
              <a:t>=new Random();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[size];</a:t>
            </a:r>
            <a:endParaRPr lang="ru-RU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 {</a:t>
            </a:r>
            <a:endParaRPr lang="ru-RU" dirty="0"/>
          </a:p>
          <a:p>
            <a:pPr>
              <a:buNone/>
            </a:pPr>
            <a:r>
              <a:rPr lang="ru-RU" dirty="0"/>
              <a:t>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rnd.Next</a:t>
            </a:r>
            <a:r>
              <a:rPr lang="en-US" dirty="0"/>
              <a:t>(1, 100);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 " ");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();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Задача.</a:t>
            </a:r>
            <a:r>
              <a:rPr lang="ru-RU" dirty="0"/>
              <a:t> Найти сумму элементов массива с четными индексами.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(1 способ)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Массив перебирается с шагом 2 и все элементы суммируются.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summa = 0;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= 1;</a:t>
            </a:r>
            <a:endParaRPr lang="ru-RU" dirty="0"/>
          </a:p>
          <a:p>
            <a:pPr>
              <a:buNone/>
            </a:pPr>
            <a:r>
              <a:rPr lang="en-US" dirty="0"/>
              <a:t>for (; </a:t>
            </a:r>
            <a:r>
              <a:rPr lang="en-US" dirty="0" err="1"/>
              <a:t>tek</a:t>
            </a:r>
            <a:r>
              <a:rPr lang="en-US" dirty="0"/>
              <a:t> &lt; size; </a:t>
            </a:r>
            <a:r>
              <a:rPr lang="en-US" dirty="0" err="1"/>
              <a:t>tek</a:t>
            </a:r>
            <a:r>
              <a:rPr lang="en-US" dirty="0"/>
              <a:t> += 2) summa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tek</a:t>
            </a:r>
            <a:r>
              <a:rPr lang="en-US" dirty="0"/>
              <a:t>];</a:t>
            </a:r>
            <a:endParaRPr lang="ru-RU" dirty="0"/>
          </a:p>
          <a:p>
            <a:pPr>
              <a:buNone/>
            </a:pP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("Сумма элементов массива с четными </a:t>
            </a:r>
            <a:r>
              <a:rPr lang="ru-RU" dirty="0" err="1"/>
              <a:t>номерами=</a:t>
            </a:r>
            <a:r>
              <a:rPr lang="ru-RU" dirty="0"/>
              <a:t>" + </a:t>
            </a:r>
            <a:r>
              <a:rPr lang="en-US" dirty="0"/>
              <a:t>summa</a:t>
            </a:r>
            <a:r>
              <a:rPr lang="ru-RU" dirty="0"/>
              <a:t>);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(2 способ)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Массив перебирается с шагом 1 и суммируются только элементы, имеющие четные индексы. Для проверки на четность используется операция получения остатка от деления на 2.</a:t>
            </a:r>
          </a:p>
          <a:p>
            <a:pPr lvl="0"/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summa = 0;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= 1;</a:t>
            </a:r>
            <a:endParaRPr lang="ru-RU" dirty="0"/>
          </a:p>
          <a:p>
            <a:pPr>
              <a:buNone/>
            </a:pPr>
            <a:r>
              <a:rPr lang="en-US" dirty="0"/>
              <a:t>for (; </a:t>
            </a:r>
            <a:r>
              <a:rPr lang="en-US" dirty="0" err="1"/>
              <a:t>tek</a:t>
            </a:r>
            <a:r>
              <a:rPr lang="en-US" dirty="0"/>
              <a:t> &lt; size; </a:t>
            </a:r>
            <a:r>
              <a:rPr lang="en-US" dirty="0" err="1"/>
              <a:t>tek</a:t>
            </a:r>
            <a:r>
              <a:rPr lang="en-US" dirty="0"/>
              <a:t> ++) </a:t>
            </a:r>
            <a:endParaRPr lang="ru-RU" dirty="0"/>
          </a:p>
          <a:p>
            <a:pPr>
              <a:buNone/>
            </a:pPr>
            <a:r>
              <a:rPr lang="en-US" dirty="0"/>
              <a:t>if(i%2!=0)</a:t>
            </a:r>
            <a:endParaRPr lang="ru-RU" dirty="0"/>
          </a:p>
          <a:p>
            <a:pPr>
              <a:buNone/>
            </a:pPr>
            <a:r>
              <a:rPr lang="en-US" dirty="0"/>
              <a:t>summa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tek</a:t>
            </a:r>
            <a:r>
              <a:rPr lang="en-US" dirty="0"/>
              <a:t>];</a:t>
            </a:r>
            <a:endParaRPr lang="ru-RU" dirty="0"/>
          </a:p>
          <a:p>
            <a:pPr>
              <a:buNone/>
            </a:pP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("Сумма элементов массива с четными </a:t>
            </a:r>
            <a:r>
              <a:rPr lang="ru-RU" dirty="0" err="1"/>
              <a:t>номерами=</a:t>
            </a:r>
            <a:r>
              <a:rPr lang="ru-RU" dirty="0"/>
              <a:t>" + </a:t>
            </a:r>
            <a:r>
              <a:rPr lang="en-US" dirty="0"/>
              <a:t>summa</a:t>
            </a:r>
            <a:r>
              <a:rPr lang="ru-RU" dirty="0"/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Классы задач по обработке массивов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К задачам 1 класса относятся задачи, в которых выполняется </a:t>
            </a:r>
            <a:r>
              <a:rPr lang="ru-RU" b="1" dirty="0"/>
              <a:t>однотипная обраб</a:t>
            </a:r>
            <a:r>
              <a:rPr lang="ru-RU" dirty="0"/>
              <a:t>отка всех или указанных элементов массива. </a:t>
            </a:r>
          </a:p>
          <a:p>
            <a:pPr lvl="0"/>
            <a:r>
              <a:rPr lang="ru-RU" dirty="0"/>
              <a:t>К задачам 2 класса относятся задачи, в которых </a:t>
            </a:r>
            <a:r>
              <a:rPr lang="ru-RU" b="1" dirty="0"/>
              <a:t>изменяется порядок следования </a:t>
            </a:r>
            <a:r>
              <a:rPr lang="ru-RU" dirty="0"/>
              <a:t>элементов массива. </a:t>
            </a:r>
          </a:p>
          <a:p>
            <a:pPr lvl="0"/>
            <a:r>
              <a:rPr lang="ru-RU" dirty="0"/>
              <a:t>К задачам 3 класса относятся задачи, в которых выполняется </a:t>
            </a:r>
            <a:r>
              <a:rPr lang="ru-RU" b="1" dirty="0"/>
              <a:t>обработка нескольких массивов или </a:t>
            </a:r>
            <a:r>
              <a:rPr lang="ru-RU" b="1" dirty="0" err="1"/>
              <a:t>подмассивов</a:t>
            </a:r>
            <a:r>
              <a:rPr lang="ru-RU" dirty="0"/>
              <a:t> одного массива. Массивы могут обрабатываться по одной схеме – </a:t>
            </a:r>
            <a:r>
              <a:rPr lang="ru-RU" b="1" dirty="0"/>
              <a:t>синхронная</a:t>
            </a:r>
            <a:r>
              <a:rPr lang="ru-RU" dirty="0"/>
              <a:t> обработка или по разным схемам – </a:t>
            </a:r>
            <a:r>
              <a:rPr lang="ru-RU" b="1" dirty="0"/>
              <a:t>асинхронная</a:t>
            </a:r>
            <a:r>
              <a:rPr lang="ru-RU" dirty="0"/>
              <a:t> обработка массивов. </a:t>
            </a:r>
          </a:p>
          <a:p>
            <a:pPr lvl="0"/>
            <a:r>
              <a:rPr lang="ru-RU" dirty="0"/>
              <a:t>К задачам 4 класса относятся задачи, в которых требуется отыскать первый элемент массива, совпадающий с заданным значением – </a:t>
            </a:r>
            <a:r>
              <a:rPr lang="ru-RU" b="1" dirty="0"/>
              <a:t>поисковые</a:t>
            </a:r>
            <a:r>
              <a:rPr lang="ru-RU" dirty="0"/>
              <a:t> задачи в массиве.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1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Решение таких задач сводится к установлению того, как обрабатывается каждый элемент массива или указанные элементы, а затем подбирается подходящая схема перебора, в которую подставляются операторы обработки. </a:t>
            </a:r>
          </a:p>
          <a:p>
            <a:pPr>
              <a:buNone/>
            </a:pPr>
            <a:r>
              <a:rPr lang="ru-RU" u="sng" dirty="0"/>
              <a:t>Примеры задач 1 класса:</a:t>
            </a:r>
          </a:p>
          <a:p>
            <a:pPr lvl="0"/>
            <a:r>
              <a:rPr lang="ru-RU" dirty="0"/>
              <a:t>Дан массив целых чисел. Найти количество четных элементов массива.</a:t>
            </a:r>
          </a:p>
          <a:p>
            <a:pPr lvl="0"/>
            <a:r>
              <a:rPr lang="ru-RU" dirty="0"/>
              <a:t>Дан массив целых чисел. Найти среднее арифметическое элементов массива.</a:t>
            </a:r>
          </a:p>
          <a:p>
            <a:pPr lvl="0"/>
            <a:r>
              <a:rPr lang="ru-RU" dirty="0"/>
              <a:t>Дан массив целых чисел. Найти максимальный (минимальный) элемент массива.</a:t>
            </a:r>
          </a:p>
          <a:p>
            <a:pPr lvl="0"/>
            <a:r>
              <a:rPr lang="ru-RU" dirty="0"/>
              <a:t>Дан массив целых чисел. Найти номер максимального (минимального) элемента массива.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2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Для изменения порядка следования используют:</a:t>
            </a:r>
          </a:p>
          <a:p>
            <a:pPr lvl="1"/>
            <a:r>
              <a:rPr lang="ru-RU" dirty="0"/>
              <a:t>Обмен элементов массива.</a:t>
            </a:r>
          </a:p>
          <a:p>
            <a:pPr lvl="1"/>
            <a:r>
              <a:rPr lang="ru-RU" dirty="0"/>
              <a:t>Сдвиг одного элемента на место другого элемента.</a:t>
            </a:r>
          </a:p>
          <a:p>
            <a:r>
              <a:rPr lang="ru-RU" dirty="0"/>
              <a:t>Обмен элементов внутри массива выполняется с использованием вспомогательной переменной:</a:t>
            </a:r>
          </a:p>
          <a:p>
            <a:pPr>
              <a:buNone/>
            </a:pPr>
            <a:r>
              <a:rPr lang="ru-RU" dirty="0"/>
              <a:t> //обмен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]и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/>
              <a:t>j</a:t>
            </a:r>
            <a:r>
              <a:rPr lang="ru-RU" dirty="0"/>
              <a:t>]элементов массива.</a:t>
            </a:r>
          </a:p>
          <a:p>
            <a:pPr>
              <a:buNone/>
            </a:pPr>
            <a:r>
              <a:rPr lang="en-US" dirty="0"/>
              <a:t>temp=a[</a:t>
            </a:r>
            <a:r>
              <a:rPr lang="en-US" dirty="0" err="1"/>
              <a:t>i</a:t>
            </a:r>
            <a:r>
              <a:rPr lang="en-US" dirty="0"/>
              <a:t>];a[</a:t>
            </a:r>
            <a:r>
              <a:rPr lang="en-US" dirty="0" err="1"/>
              <a:t>i</a:t>
            </a:r>
            <a:r>
              <a:rPr lang="en-US" dirty="0"/>
              <a:t>]=a[j]; a[j]=temp; 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 err="1"/>
              <a:t>двиг</a:t>
            </a:r>
            <a:r>
              <a:rPr lang="ru-RU" dirty="0"/>
              <a:t> одного элемента на место другого элемента: </a:t>
            </a:r>
          </a:p>
          <a:p>
            <a:pPr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]=a[i+1];//</a:t>
            </a:r>
            <a:r>
              <a:rPr lang="ru-RU" dirty="0"/>
              <a:t>сдвиг влево </a:t>
            </a:r>
          </a:p>
          <a:p>
            <a:pPr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]=a[i-1];// </a:t>
            </a:r>
            <a:r>
              <a:rPr lang="ru-RU" dirty="0"/>
              <a:t>сдвиг вправо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684784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Массив</a:t>
            </a:r>
            <a:r>
              <a:rPr lang="ru-RU" dirty="0"/>
              <a:t> – это </a:t>
            </a:r>
            <a:r>
              <a:rPr lang="ru-RU" u="sng" dirty="0"/>
              <a:t>упорядоченная</a:t>
            </a:r>
            <a:r>
              <a:rPr lang="ru-RU" dirty="0"/>
              <a:t> совокупность элементов </a:t>
            </a:r>
            <a:r>
              <a:rPr lang="ru-RU" u="sng" dirty="0"/>
              <a:t>одного типа</a:t>
            </a:r>
            <a:r>
              <a:rPr lang="ru-RU" dirty="0"/>
              <a:t>.</a:t>
            </a:r>
          </a:p>
          <a:p>
            <a:r>
              <a:rPr lang="ru-RU" dirty="0"/>
              <a:t>Элементы массива имеют одно и то же имя, а различаются порядковым номером </a:t>
            </a:r>
            <a:r>
              <a:rPr lang="ru-RU" i="1" dirty="0"/>
              <a:t>(</a:t>
            </a:r>
            <a:r>
              <a:rPr lang="ru-RU" dirty="0"/>
              <a:t>индексом</a:t>
            </a:r>
            <a:r>
              <a:rPr lang="ru-RU" i="1" dirty="0"/>
              <a:t>).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r>
              <a:rPr lang="ru-RU" sz="3200" dirty="0"/>
              <a:t>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39752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63888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39752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63888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88024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012160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5229200"/>
            <a:ext cx="87129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ru-RU" sz="2800" dirty="0"/>
              <a:t>[] </a:t>
            </a:r>
            <a:r>
              <a:rPr lang="en-US" sz="2800" dirty="0" err="1"/>
              <a:t>mas</a:t>
            </a:r>
            <a:r>
              <a:rPr lang="ru-RU" sz="2800" dirty="0"/>
              <a:t>=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ru-RU" sz="2800" dirty="0"/>
              <a:t>[10]; //выделяем память под массив</a:t>
            </a:r>
          </a:p>
          <a:p>
            <a:r>
              <a:rPr lang="en-US" sz="2800" dirty="0" err="1"/>
              <a:t>mas</a:t>
            </a:r>
            <a:r>
              <a:rPr lang="en-US" sz="2800" dirty="0"/>
              <a:t>[0]=10;//</a:t>
            </a:r>
            <a:r>
              <a:rPr lang="ru-RU" sz="2800" dirty="0"/>
              <a:t> присваиваем значение элементу массива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задач 2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Дан массив целых чисел. Перевернуть массив.</a:t>
            </a:r>
          </a:p>
          <a:p>
            <a:pPr lvl="0"/>
            <a:r>
              <a:rPr lang="ru-RU" dirty="0"/>
              <a:t>Дан массив целых чисел. Поменять местами пары элементов ( 1-ый и 2-ой, 3-ий и 4-ый, и т.д.)</a:t>
            </a:r>
          </a:p>
          <a:p>
            <a:pPr lvl="0"/>
            <a:r>
              <a:rPr lang="ru-RU" dirty="0"/>
              <a:t>Сдвинуть элементы массива на </a:t>
            </a:r>
            <a:r>
              <a:rPr lang="ru-RU" dirty="0" err="1"/>
              <a:t>k</a:t>
            </a:r>
            <a:r>
              <a:rPr lang="ru-RU" dirty="0"/>
              <a:t> элементов влево (вправо).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3-ого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 </a:t>
            </a:r>
            <a:r>
              <a:rPr lang="ru-RU" b="1" dirty="0"/>
              <a:t>синхронной</a:t>
            </a:r>
            <a:r>
              <a:rPr lang="ru-RU" dirty="0"/>
              <a:t> обработке массивов  индексы при переборе массивов меняются одинаково.</a:t>
            </a:r>
          </a:p>
          <a:p>
            <a:r>
              <a:rPr lang="ru-RU" dirty="0"/>
              <a:t>При </a:t>
            </a:r>
            <a:r>
              <a:rPr lang="ru-RU" b="1" dirty="0"/>
              <a:t>асинхронной</a:t>
            </a:r>
            <a:r>
              <a:rPr lang="ru-RU" dirty="0"/>
              <a:t> обработке массивов индекс каждого массива меняется по своей схеме.</a:t>
            </a:r>
          </a:p>
          <a:p>
            <a:pPr>
              <a:buNone/>
            </a:pPr>
            <a:r>
              <a:rPr lang="ru-RU" u="sng" dirty="0"/>
              <a:t>Примеры задач 3-го класса</a:t>
            </a:r>
          </a:p>
          <a:p>
            <a:r>
              <a:rPr lang="ru-RU" dirty="0"/>
              <a:t>Заданы два массива из </a:t>
            </a:r>
            <a:r>
              <a:rPr lang="en-US" dirty="0"/>
              <a:t>n</a:t>
            </a:r>
            <a:r>
              <a:rPr lang="ru-RU" dirty="0"/>
              <a:t> целых элементов. Получить массив </a:t>
            </a:r>
            <a:r>
              <a:rPr lang="ru-RU" dirty="0" err="1"/>
              <a:t>c</a:t>
            </a:r>
            <a:r>
              <a:rPr lang="ru-RU" dirty="0"/>
              <a:t>, где </a:t>
            </a:r>
            <a:r>
              <a:rPr lang="en-US" dirty="0"/>
              <a:t>c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]=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]+</a:t>
            </a:r>
            <a:r>
              <a:rPr lang="en-US" dirty="0"/>
              <a:t>b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].</a:t>
            </a:r>
          </a:p>
          <a:p>
            <a:pPr lvl="0"/>
            <a:r>
              <a:rPr lang="ru-RU" dirty="0"/>
              <a:t>В массиве целых чисел все отрицательные элементы перенести в начало массива.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4-ого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поисковых задачах требуется найти элемент, удовлетворяющий заданному условию. </a:t>
            </a:r>
          </a:p>
          <a:p>
            <a:r>
              <a:rPr lang="ru-RU" dirty="0"/>
              <a:t>Для этого требуется организовать перебор массива и проверку условия.</a:t>
            </a:r>
          </a:p>
          <a:p>
            <a:r>
              <a:rPr lang="ru-RU" dirty="0"/>
              <a:t>При этом существует две возможности выхода из цикла:</a:t>
            </a:r>
          </a:p>
          <a:p>
            <a:pPr lvl="1"/>
            <a:r>
              <a:rPr lang="ru-RU" dirty="0"/>
              <a:t>нужный элемент найден ;</a:t>
            </a:r>
          </a:p>
          <a:p>
            <a:pPr lvl="1"/>
            <a:r>
              <a:rPr lang="ru-RU" dirty="0"/>
              <a:t>элемент не найден, но просмотр массива закончен.</a:t>
            </a:r>
          </a:p>
          <a:p>
            <a:pPr>
              <a:buNone/>
            </a:pPr>
            <a:r>
              <a:rPr lang="ru-RU" u="sng" dirty="0"/>
              <a:t>Пример задачи 4 класса:</a:t>
            </a:r>
          </a:p>
          <a:p>
            <a:r>
              <a:rPr lang="ru-RU" dirty="0"/>
              <a:t>Найти первое вхождение элемента К в массив целых чисел.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Сортировка массивов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– это процесс перегруппировки заданного множества объектов в некотором установленном порядке.</a:t>
            </a:r>
          </a:p>
          <a:p>
            <a:r>
              <a:rPr lang="ru-RU" dirty="0"/>
              <a:t>Различают:</a:t>
            </a:r>
          </a:p>
          <a:p>
            <a:pPr lvl="1"/>
            <a:r>
              <a:rPr lang="ru-RU" dirty="0"/>
              <a:t>простые методы сортировки (требуют х</a:t>
            </a:r>
            <a:r>
              <a:rPr lang="ru-RU" baseline="30000" dirty="0"/>
              <a:t>2 </a:t>
            </a:r>
            <a:r>
              <a:rPr lang="ru-RU" dirty="0"/>
              <a:t>сравнений);</a:t>
            </a:r>
          </a:p>
          <a:p>
            <a:pPr lvl="1"/>
            <a:r>
              <a:rPr lang="ru-RU" dirty="0"/>
              <a:t>сложные методы сортировки (требуют </a:t>
            </a:r>
            <a:r>
              <a:rPr lang="ru-RU" dirty="0" err="1"/>
              <a:t>х</a:t>
            </a:r>
            <a:r>
              <a:rPr lang="ru-RU" dirty="0"/>
              <a:t> </a:t>
            </a:r>
            <a:r>
              <a:rPr lang="en-US" dirty="0" err="1"/>
              <a:t>ln</a:t>
            </a:r>
            <a:r>
              <a:rPr lang="en-US" dirty="0"/>
              <a:t> x</a:t>
            </a:r>
            <a:r>
              <a:rPr lang="ru-RU" baseline="30000" dirty="0"/>
              <a:t> </a:t>
            </a:r>
            <a:r>
              <a:rPr lang="ru-RU" dirty="0"/>
              <a:t>сравнений)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методы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с помощью простого включения (вставки).</a:t>
            </a:r>
          </a:p>
          <a:p>
            <a:r>
              <a:rPr lang="ru-RU" dirty="0"/>
              <a:t>Сортировка с помощью простого выделения (выбора).</a:t>
            </a:r>
          </a:p>
          <a:p>
            <a:r>
              <a:rPr lang="ru-RU" dirty="0"/>
              <a:t>Сортировка с помощью простого обмена(метод пузырька).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с помощью простого включения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14800" cy="51845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j,el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 </a:t>
            </a: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el</a:t>
            </a:r>
            <a:r>
              <a:rPr lang="ru-RU" dirty="0"/>
              <a:t> = </a:t>
            </a:r>
            <a:r>
              <a:rPr lang="ru-RU" dirty="0" err="1"/>
              <a:t>arr</a:t>
            </a:r>
            <a:r>
              <a:rPr lang="ru-RU" dirty="0"/>
              <a:t>[i];</a:t>
            </a:r>
          </a:p>
          <a:p>
            <a:pPr>
              <a:buNone/>
            </a:pPr>
            <a:r>
              <a:rPr lang="ru-RU" dirty="0"/>
              <a:t>     j = i - 1;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while</a:t>
            </a:r>
            <a:r>
              <a:rPr lang="ru-RU" dirty="0"/>
              <a:t> ( j &gt;= 0&amp;&amp;el &lt; </a:t>
            </a:r>
            <a:r>
              <a:rPr lang="ru-RU" dirty="0" err="1"/>
              <a:t>arr</a:t>
            </a:r>
            <a:r>
              <a:rPr lang="ru-RU" dirty="0"/>
              <a:t>[j] )</a:t>
            </a:r>
          </a:p>
          <a:p>
            <a:pPr>
              <a:buNone/>
            </a:pPr>
            <a:r>
              <a:rPr lang="ru-RU" dirty="0"/>
              <a:t>     {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arr</a:t>
            </a:r>
            <a:r>
              <a:rPr lang="ru-RU" dirty="0"/>
              <a:t>[j + 1] = </a:t>
            </a:r>
            <a:r>
              <a:rPr lang="ru-RU" dirty="0" err="1"/>
              <a:t>arr</a:t>
            </a:r>
            <a:r>
              <a:rPr lang="ru-RU" dirty="0"/>
              <a:t>[j];</a:t>
            </a:r>
          </a:p>
          <a:p>
            <a:pPr>
              <a:buNone/>
            </a:pPr>
            <a:r>
              <a:rPr lang="ru-RU" dirty="0"/>
              <a:t>            j--;</a:t>
            </a:r>
          </a:p>
          <a:p>
            <a:pPr>
              <a:buNone/>
            </a:pPr>
            <a:r>
              <a:rPr lang="ru-RU" dirty="0"/>
              <a:t>     }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arr</a:t>
            </a:r>
            <a:r>
              <a:rPr lang="ru-RU" dirty="0"/>
              <a:t>[j + 1] = </a:t>
            </a:r>
            <a:r>
              <a:rPr lang="ru-RU" dirty="0" err="1"/>
              <a:t>el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2780928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259632" y="2204864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1547664" y="2204864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2352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15816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691680" y="52292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979712" y="465313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Группа 36"/>
          <p:cNvGrpSpPr/>
          <p:nvPr/>
        </p:nvGrpSpPr>
        <p:grpSpPr>
          <a:xfrm>
            <a:off x="395536" y="3717032"/>
            <a:ext cx="756084" cy="432048"/>
            <a:chOff x="1187624" y="3645024"/>
            <a:chExt cx="756084" cy="432048"/>
          </a:xfrm>
        </p:grpSpPr>
        <p:cxnSp>
          <p:nvCxnSpPr>
            <p:cNvPr id="38" name="Shape 37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Группа 40"/>
          <p:cNvGrpSpPr/>
          <p:nvPr/>
        </p:nvGrpSpPr>
        <p:grpSpPr>
          <a:xfrm>
            <a:off x="1331640" y="3717032"/>
            <a:ext cx="756084" cy="432048"/>
            <a:chOff x="1187624" y="3645024"/>
            <a:chExt cx="756084" cy="432048"/>
          </a:xfrm>
        </p:grpSpPr>
        <p:cxnSp>
          <p:nvCxnSpPr>
            <p:cNvPr id="42" name="Shape 41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hape 44"/>
          <p:cNvCxnSpPr>
            <a:stCxn id="24" idx="1"/>
            <a:endCxn id="18" idx="2"/>
          </p:cNvCxnSpPr>
          <p:nvPr/>
        </p:nvCxnSpPr>
        <p:spPr>
          <a:xfrm rot="10800000">
            <a:off x="647564" y="4653136"/>
            <a:ext cx="1044116" cy="86409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с помощью простого выбора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14800" cy="53732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 min, </a:t>
            </a:r>
            <a:r>
              <a:rPr lang="en-US" dirty="0" err="1"/>
              <a:t>n_min</a:t>
            </a:r>
            <a:r>
              <a:rPr lang="en-US" dirty="0"/>
              <a:t>, j;</a:t>
            </a:r>
            <a:endParaRPr lang="ru-RU" dirty="0"/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 - 1;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min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n_min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for (j = </a:t>
            </a:r>
            <a:r>
              <a:rPr lang="en-US" dirty="0" err="1"/>
              <a:t>i</a:t>
            </a:r>
            <a:r>
              <a:rPr lang="en-US" dirty="0"/>
              <a:t> + 1; j &lt; size; j++)</a:t>
            </a:r>
            <a:endParaRPr lang="ru-RU" dirty="0"/>
          </a:p>
          <a:p>
            <a:pPr>
              <a:buNone/>
            </a:pPr>
            <a:r>
              <a:rPr lang="en-US" dirty="0"/>
              <a:t>     if (</a:t>
            </a:r>
            <a:r>
              <a:rPr lang="en-US" dirty="0" err="1"/>
              <a:t>arr</a:t>
            </a:r>
            <a:r>
              <a:rPr lang="en-US" dirty="0"/>
              <a:t>[j] &lt; min)</a:t>
            </a:r>
            <a:endParaRPr lang="ru-RU" dirty="0"/>
          </a:p>
          <a:p>
            <a:pPr>
              <a:buNone/>
            </a:pPr>
            <a:r>
              <a:rPr lang="en-US" dirty="0"/>
              <a:t>     {</a:t>
            </a:r>
            <a:endParaRPr lang="ru-RU" dirty="0"/>
          </a:p>
          <a:p>
            <a:pPr>
              <a:buNone/>
            </a:pPr>
            <a:r>
              <a:rPr lang="en-US" dirty="0"/>
              <a:t>            min = </a:t>
            </a:r>
            <a:r>
              <a:rPr lang="en-US" dirty="0" err="1"/>
              <a:t>arr</a:t>
            </a:r>
            <a:r>
              <a:rPr lang="en-US" dirty="0"/>
              <a:t>[j];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n_min</a:t>
            </a:r>
            <a:r>
              <a:rPr lang="en-US" dirty="0"/>
              <a:t> = j;</a:t>
            </a:r>
            <a:endParaRPr lang="ru-RU" dirty="0"/>
          </a:p>
          <a:p>
            <a:pPr>
              <a:buNone/>
            </a:pPr>
            <a:r>
              <a:rPr lang="en-US" dirty="0"/>
              <a:t>     }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n_min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min;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2123728" y="2204864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2352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15816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grpSp>
        <p:nvGrpSpPr>
          <p:cNvPr id="28" name="Группа 40"/>
          <p:cNvGrpSpPr/>
          <p:nvPr/>
        </p:nvGrpSpPr>
        <p:grpSpPr>
          <a:xfrm>
            <a:off x="827584" y="1196752"/>
            <a:ext cx="1296144" cy="432048"/>
            <a:chOff x="1187624" y="3645024"/>
            <a:chExt cx="756084" cy="432048"/>
          </a:xfrm>
        </p:grpSpPr>
        <p:cxnSp>
          <p:nvCxnSpPr>
            <p:cNvPr id="29" name="Shape 28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691680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V="1">
            <a:off x="3923928" y="465313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1880" y="50851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</a:t>
            </a:r>
            <a:endParaRPr lang="ru-RU" dirty="0"/>
          </a:p>
        </p:txBody>
      </p:sp>
      <p:grpSp>
        <p:nvGrpSpPr>
          <p:cNvPr id="34" name="Группа 40"/>
          <p:cNvGrpSpPr/>
          <p:nvPr/>
        </p:nvGrpSpPr>
        <p:grpSpPr>
          <a:xfrm>
            <a:off x="1259632" y="3573016"/>
            <a:ext cx="2736304" cy="432048"/>
            <a:chOff x="1187624" y="3645024"/>
            <a:chExt cx="756084" cy="432048"/>
          </a:xfrm>
        </p:grpSpPr>
        <p:cxnSp>
          <p:nvCxnSpPr>
            <p:cNvPr id="35" name="Shape 34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Сортировка с помощью простого обмена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14800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j;</a:t>
            </a:r>
            <a:endParaRPr lang="ru-RU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</a:t>
            </a:r>
            <a:r>
              <a:rPr lang="en-US" dirty="0" err="1"/>
              <a:t>size;i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for(j=size-1;j&gt;=</a:t>
            </a:r>
            <a:r>
              <a:rPr lang="en-US" dirty="0" err="1"/>
              <a:t>i;j</a:t>
            </a:r>
            <a:r>
              <a:rPr lang="en-US" dirty="0"/>
              <a:t>--)</a:t>
            </a:r>
            <a:endParaRPr lang="ru-RU" dirty="0"/>
          </a:p>
          <a:p>
            <a:pPr>
              <a:buNone/>
            </a:pPr>
            <a:r>
              <a:rPr lang="en-US" dirty="0"/>
              <a:t>if(</a:t>
            </a:r>
            <a:r>
              <a:rPr lang="en-US" dirty="0" err="1"/>
              <a:t>arr</a:t>
            </a:r>
            <a:r>
              <a:rPr lang="en-US" dirty="0"/>
              <a:t>[j]&lt;</a:t>
            </a:r>
            <a:r>
              <a:rPr lang="en-US" dirty="0" err="1"/>
              <a:t>arr</a:t>
            </a:r>
            <a:r>
              <a:rPr lang="en-US" dirty="0"/>
              <a:t>[j-1])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temp=</a:t>
            </a:r>
            <a:r>
              <a:rPr lang="en-US" dirty="0" err="1"/>
              <a:t>arr</a:t>
            </a:r>
            <a:r>
              <a:rPr lang="en-US" dirty="0"/>
              <a:t>[j];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[j]=</a:t>
            </a:r>
            <a:r>
              <a:rPr lang="en-US" dirty="0" err="1"/>
              <a:t>arr</a:t>
            </a:r>
            <a:r>
              <a:rPr lang="en-US" dirty="0"/>
              <a:t>[j-1];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[j-1]=temp;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15816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grpSp>
        <p:nvGrpSpPr>
          <p:cNvPr id="10" name="Группа 40"/>
          <p:cNvGrpSpPr/>
          <p:nvPr/>
        </p:nvGrpSpPr>
        <p:grpSpPr>
          <a:xfrm>
            <a:off x="3419872" y="1772816"/>
            <a:ext cx="720080" cy="432048"/>
            <a:chOff x="1187624" y="3645024"/>
            <a:chExt cx="756084" cy="432048"/>
          </a:xfrm>
        </p:grpSpPr>
        <p:cxnSp>
          <p:nvCxnSpPr>
            <p:cNvPr id="29" name="Shape 28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40"/>
          <p:cNvGrpSpPr/>
          <p:nvPr/>
        </p:nvGrpSpPr>
        <p:grpSpPr>
          <a:xfrm>
            <a:off x="2555776" y="1772816"/>
            <a:ext cx="720080" cy="432048"/>
            <a:chOff x="1187624" y="3645024"/>
            <a:chExt cx="756084" cy="432048"/>
          </a:xfrm>
        </p:grpSpPr>
        <p:cxnSp>
          <p:nvCxnSpPr>
            <p:cNvPr id="27" name="Shape 26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Группа 40"/>
          <p:cNvGrpSpPr/>
          <p:nvPr/>
        </p:nvGrpSpPr>
        <p:grpSpPr>
          <a:xfrm>
            <a:off x="1475656" y="1772816"/>
            <a:ext cx="720080" cy="432048"/>
            <a:chOff x="1187624" y="3645024"/>
            <a:chExt cx="756084" cy="432048"/>
          </a:xfrm>
        </p:grpSpPr>
        <p:cxnSp>
          <p:nvCxnSpPr>
            <p:cNvPr id="37" name="Shape 36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Группа 40"/>
          <p:cNvGrpSpPr/>
          <p:nvPr/>
        </p:nvGrpSpPr>
        <p:grpSpPr>
          <a:xfrm>
            <a:off x="683568" y="1772816"/>
            <a:ext cx="720080" cy="432048"/>
            <a:chOff x="1187624" y="3645024"/>
            <a:chExt cx="756084" cy="432048"/>
          </a:xfrm>
        </p:grpSpPr>
        <p:cxnSp>
          <p:nvCxnSpPr>
            <p:cNvPr id="40" name="Shape 39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0"/>
          <p:cNvGrpSpPr/>
          <p:nvPr/>
        </p:nvGrpSpPr>
        <p:grpSpPr>
          <a:xfrm>
            <a:off x="1979712" y="3645024"/>
            <a:ext cx="720080" cy="432048"/>
            <a:chOff x="1187624" y="3645024"/>
            <a:chExt cx="756084" cy="432048"/>
          </a:xfrm>
        </p:grpSpPr>
        <p:cxnSp>
          <p:nvCxnSpPr>
            <p:cNvPr id="43" name="Shape 42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0"/>
          <p:cNvGrpSpPr/>
          <p:nvPr/>
        </p:nvGrpSpPr>
        <p:grpSpPr>
          <a:xfrm>
            <a:off x="1187624" y="3645024"/>
            <a:ext cx="720080" cy="432048"/>
            <a:chOff x="1187624" y="3645024"/>
            <a:chExt cx="756084" cy="432048"/>
          </a:xfrm>
        </p:grpSpPr>
        <p:cxnSp>
          <p:nvCxnSpPr>
            <p:cNvPr id="46" name="Shape 45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 отсортированном массиве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отсортированном массиве используется дихотомический (бинарный) поиск. </a:t>
            </a:r>
          </a:p>
          <a:p>
            <a:r>
              <a:rPr lang="ru-RU" dirty="0"/>
              <a:t>При последовательном поиске требуется в среднем </a:t>
            </a:r>
            <a:r>
              <a:rPr lang="en-US" dirty="0"/>
              <a:t>n</a:t>
            </a:r>
            <a:r>
              <a:rPr lang="ru-RU" dirty="0"/>
              <a:t>/2 сравнений, где </a:t>
            </a:r>
            <a:r>
              <a:rPr lang="en-US" dirty="0"/>
              <a:t>n</a:t>
            </a:r>
            <a:r>
              <a:rPr lang="ru-RU" dirty="0"/>
              <a:t> – количество элементов в массиве. </a:t>
            </a:r>
          </a:p>
          <a:p>
            <a:r>
              <a:rPr lang="ru-RU" dirty="0"/>
              <a:t>При дихотомическом поиске требуется не более </a:t>
            </a:r>
            <a:r>
              <a:rPr lang="en-US" dirty="0"/>
              <a:t>m</a:t>
            </a:r>
            <a:r>
              <a:rPr lang="ru-RU" dirty="0"/>
              <a:t> сравнений, если </a:t>
            </a:r>
            <a:r>
              <a:rPr lang="en-US" dirty="0"/>
              <a:t>n</a:t>
            </a:r>
            <a:r>
              <a:rPr lang="ru-RU" dirty="0"/>
              <a:t>- </a:t>
            </a:r>
            <a:r>
              <a:rPr lang="en-US" dirty="0"/>
              <a:t>m</a:t>
            </a:r>
            <a:r>
              <a:rPr lang="ru-RU" dirty="0"/>
              <a:t>-</a:t>
            </a:r>
            <a:r>
              <a:rPr lang="ru-RU" dirty="0" err="1"/>
              <a:t>ая</a:t>
            </a:r>
            <a:r>
              <a:rPr lang="ru-RU" dirty="0"/>
              <a:t> степень 2, если </a:t>
            </a:r>
            <a:r>
              <a:rPr lang="en-US" dirty="0"/>
              <a:t>n</a:t>
            </a:r>
            <a:r>
              <a:rPr lang="ru-RU" dirty="0"/>
              <a:t> не является степенью 2, то </a:t>
            </a:r>
            <a:r>
              <a:rPr lang="en-US" dirty="0"/>
              <a:t>n</a:t>
            </a:r>
            <a:r>
              <a:rPr lang="ru-RU" dirty="0"/>
              <a:t>&lt;</a:t>
            </a:r>
            <a:r>
              <a:rPr lang="en-US" dirty="0"/>
              <a:t>k</a:t>
            </a:r>
            <a:r>
              <a:rPr lang="ru-RU" dirty="0"/>
              <a:t>=2</a:t>
            </a:r>
            <a:r>
              <a:rPr lang="en-US" baseline="30000" dirty="0"/>
              <a:t>m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 отсортированном массиве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996952"/>
            <a:ext cx="8291264" cy="38610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left = 0, right = size - 1, </a:t>
            </a:r>
            <a:r>
              <a:rPr lang="en-US" dirty="0" err="1"/>
              <a:t>sred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do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sred</a:t>
            </a:r>
            <a:r>
              <a:rPr lang="en-US" dirty="0"/>
              <a:t> = (left + right) / 2;//</a:t>
            </a:r>
            <a:r>
              <a:rPr lang="ru-RU" dirty="0"/>
              <a:t>средний элемент</a:t>
            </a:r>
          </a:p>
          <a:p>
            <a:pPr>
              <a:buNone/>
            </a:pPr>
            <a:r>
              <a:rPr lang="en-US" dirty="0"/>
              <a:t>     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sred</a:t>
            </a:r>
            <a:r>
              <a:rPr lang="en-US" dirty="0"/>
              <a:t>] &lt; </a:t>
            </a:r>
            <a:r>
              <a:rPr lang="en-US" dirty="0" err="1"/>
              <a:t>numberForFind</a:t>
            </a:r>
            <a:r>
              <a:rPr lang="en-US" dirty="0"/>
              <a:t>) left = </a:t>
            </a:r>
            <a:r>
              <a:rPr lang="en-US" dirty="0" err="1"/>
              <a:t>sred</a:t>
            </a:r>
            <a:r>
              <a:rPr lang="en-US" dirty="0"/>
              <a:t> + 1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right</a:t>
            </a:r>
            <a:r>
              <a:rPr lang="ru-RU" dirty="0"/>
              <a:t> = </a:t>
            </a:r>
            <a:r>
              <a:rPr lang="ru-RU" dirty="0" err="1"/>
              <a:t>sred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} while (left != right);</a:t>
            </a:r>
            <a:endParaRPr lang="ru-RU" dirty="0"/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arr</a:t>
            </a:r>
            <a:r>
              <a:rPr lang="en-US" dirty="0"/>
              <a:t>[left]==</a:t>
            </a:r>
            <a:r>
              <a:rPr lang="en-US" dirty="0" err="1"/>
              <a:t>numberForFind</a:t>
            </a:r>
            <a:r>
              <a:rPr lang="en-US" dirty="0"/>
              <a:t>)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Номер элемента</a:t>
            </a:r>
            <a:r>
              <a:rPr lang="en-US" dirty="0"/>
              <a:t> {0} </a:t>
            </a:r>
            <a:r>
              <a:rPr lang="ru-RU" dirty="0"/>
              <a:t>равен</a:t>
            </a:r>
            <a:r>
              <a:rPr lang="en-US" dirty="0"/>
              <a:t> {1}", </a:t>
            </a:r>
            <a:r>
              <a:rPr lang="en-US" dirty="0" err="1"/>
              <a:t>numberForFind</a:t>
            </a:r>
            <a:r>
              <a:rPr lang="en-US" dirty="0"/>
              <a:t>, left+1);</a:t>
            </a:r>
            <a:endParaRPr lang="ru-RU" dirty="0"/>
          </a:p>
          <a:p>
            <a:pPr>
              <a:buNone/>
            </a:pPr>
            <a:r>
              <a:rPr lang="ru-RU" err="1"/>
              <a:t>else</a:t>
            </a:r>
            <a:r>
              <a:rPr lang="ru-RU" dirty="0"/>
              <a:t> </a:t>
            </a:r>
            <a:r>
              <a:rPr lang="ru-RU" err="1"/>
              <a:t>Console.WriteLine</a:t>
            </a:r>
            <a:r>
              <a:rPr lang="ru-RU" dirty="0"/>
              <a:t>("Элемент не найден");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11760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915816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19872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923928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427984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23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932040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29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95536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403648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907704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411760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915816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419872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923928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932040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536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14806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411760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755576" y="242088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699792" y="242088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5148064" y="242088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массивов в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Массив относится к </a:t>
            </a:r>
            <a:r>
              <a:rPr lang="ru-RU" b="1" dirty="0"/>
              <a:t>ссылочным</a:t>
            </a:r>
            <a:r>
              <a:rPr lang="ru-RU" dirty="0"/>
              <a:t> типам данных, то есть располагается в динамической области памяти. </a:t>
            </a:r>
          </a:p>
          <a:p>
            <a:r>
              <a:rPr lang="ru-RU" dirty="0"/>
              <a:t>Элементами массива могут быть величины как значимых, так и ссылочных типов (в том числе массивы). Массив значимых типов хранит значения, массив ссылочных типов — ссылки на элементы. </a:t>
            </a:r>
          </a:p>
          <a:p>
            <a:r>
              <a:rPr lang="ru-RU" dirty="0"/>
              <a:t>Всем элементам массива при создании массива присваиваются значения </a:t>
            </a:r>
            <a:r>
              <a:rPr lang="ru-RU" u="sng" dirty="0"/>
              <a:t>по умолчанию</a:t>
            </a:r>
            <a:r>
              <a:rPr lang="ru-RU" dirty="0"/>
              <a:t>: </a:t>
            </a:r>
            <a:r>
              <a:rPr lang="ru-RU" b="1" dirty="0"/>
              <a:t>нули</a:t>
            </a:r>
            <a:r>
              <a:rPr lang="ru-RU" dirty="0"/>
              <a:t> для значимых типов и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dirty="0"/>
              <a:t>— для ссылочных.</a:t>
            </a:r>
          </a:p>
          <a:p>
            <a:r>
              <a:rPr lang="ru-RU" dirty="0"/>
              <a:t>Количество элементов задается при выделении памяти и не может быть изменено  впоследствии. </a:t>
            </a:r>
          </a:p>
          <a:p>
            <a:r>
              <a:rPr lang="ru-RU" dirty="0"/>
              <a:t>При работе с массивом автоматически выполняется контроль выхода за его границы.</a:t>
            </a:r>
          </a:p>
          <a:p>
            <a:r>
              <a:rPr lang="ru-RU" dirty="0"/>
              <a:t>При создании массива, состоящего из элементов ссылочного типа, память выделяется </a:t>
            </a:r>
            <a:r>
              <a:rPr lang="ru-RU" u="sng" dirty="0"/>
              <a:t>только под ссылки</a:t>
            </a:r>
            <a:r>
              <a:rPr lang="ru-RU" dirty="0"/>
              <a:t> на элементы, а сами элементы необходимо разместить </a:t>
            </a:r>
            <a:r>
              <a:rPr lang="ru-RU" u="sng" dirty="0"/>
              <a:t>явным</a:t>
            </a:r>
            <a:r>
              <a:rPr lang="ru-RU" dirty="0"/>
              <a:t> образом.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Динамическая память</a:t>
            </a:r>
            <a:r>
              <a:rPr lang="ru-RU" dirty="0"/>
              <a:t> – это память, выделяемая программе для ее работы за вычетом сегмента данных, стека, в котором размещаются локальные переменные подпрограмм и собственно тела программы.</a:t>
            </a:r>
          </a:p>
          <a:p>
            <a:r>
              <a:rPr lang="ru-RU" dirty="0"/>
              <a:t>Для создания динамических переменных используют операцию </a:t>
            </a:r>
            <a:r>
              <a:rPr lang="ru-RU" dirty="0" err="1"/>
              <a:t>new</a:t>
            </a:r>
            <a:r>
              <a:rPr lang="ru-RU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[] </a:t>
            </a:r>
            <a:r>
              <a:rPr lang="en-US" dirty="0" err="1"/>
              <a:t>Arr</a:t>
            </a:r>
            <a:r>
              <a:rPr lang="en-US" dirty="0"/>
              <a:t>=new </a:t>
            </a:r>
            <a:r>
              <a:rPr lang="en-US" dirty="0" err="1"/>
              <a:t>int</a:t>
            </a:r>
            <a:r>
              <a:rPr lang="en-US" dirty="0"/>
              <a:t>[10];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31640" y="4221088"/>
          <a:ext cx="7272810" cy="1800199"/>
        </p:xfrm>
        <a:graphic>
          <a:graphicData uri="http://schemas.openxmlformats.org/drawingml/2006/table">
            <a:tbl>
              <a:tblPr/>
              <a:tblGrid>
                <a:gridCol w="6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7171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 dirty="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2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3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4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5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6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7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9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Динамическая память (куча, </a:t>
                      </a:r>
                      <a:r>
                        <a:rPr lang="en-US" sz="1600" dirty="0">
                          <a:latin typeface="Courier New"/>
                          <a:ea typeface="Calibri"/>
                        </a:rPr>
                        <a:t>heap)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 gridSpan="2"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/>
                          <a:ea typeface="Calibri"/>
                        </a:rPr>
                        <a:t>Arr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стек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9" name="AutoShape 1"/>
          <p:cNvSpPr>
            <a:spLocks noChangeShapeType="1"/>
          </p:cNvSpPr>
          <p:nvPr/>
        </p:nvSpPr>
        <p:spPr bwMode="auto">
          <a:xfrm flipV="1">
            <a:off x="254000" y="-3175"/>
            <a:ext cx="0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123728" y="5013176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[ ] а = new </a:t>
            </a:r>
            <a:r>
              <a:rPr lang="en-US" dirty="0" err="1"/>
              <a:t>int</a:t>
            </a:r>
            <a:r>
              <a:rPr lang="en-US" dirty="0"/>
              <a:t>[10];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ru-RU" dirty="0"/>
              <a:t> [ ] </a:t>
            </a:r>
            <a:r>
              <a:rPr lang="en-US" dirty="0"/>
              <a:t>b</a:t>
            </a:r>
            <a:r>
              <a:rPr lang="ru-RU" dirty="0"/>
              <a:t> = а; 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3068960"/>
          <a:ext cx="7272810" cy="1800199"/>
        </p:xfrm>
        <a:graphic>
          <a:graphicData uri="http://schemas.openxmlformats.org/drawingml/2006/table">
            <a:tbl>
              <a:tblPr/>
              <a:tblGrid>
                <a:gridCol w="6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7171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 dirty="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2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3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4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5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6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7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9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Динамическая память (куча, </a:t>
                      </a:r>
                      <a:r>
                        <a:rPr lang="en-US" sz="1600" dirty="0">
                          <a:latin typeface="Courier New"/>
                          <a:ea typeface="Calibri"/>
                        </a:rPr>
                        <a:t>heap)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 gridSpan="2"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a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стек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9" name="AutoShape 1"/>
          <p:cNvSpPr>
            <a:spLocks noChangeShapeType="1"/>
          </p:cNvSpPr>
          <p:nvPr/>
        </p:nvSpPr>
        <p:spPr bwMode="auto">
          <a:xfrm flipV="1">
            <a:off x="254000" y="-3175"/>
            <a:ext cx="0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55576" y="3717032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11560" y="5229200"/>
            <a:ext cx="129614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115616" y="3861048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описания массива: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тип[] имя;</a:t>
            </a:r>
          </a:p>
          <a:p>
            <a:r>
              <a:rPr lang="ru-RU" dirty="0"/>
              <a:t>тип[] имя = </a:t>
            </a:r>
            <a:r>
              <a:rPr lang="ru-RU" dirty="0" err="1"/>
              <a:t>new</a:t>
            </a:r>
            <a:r>
              <a:rPr lang="ru-RU" dirty="0"/>
              <a:t> тип [ размерность ];</a:t>
            </a:r>
          </a:p>
          <a:p>
            <a:r>
              <a:rPr lang="ru-RU" dirty="0"/>
              <a:t>тип[] имя = { </a:t>
            </a:r>
            <a:r>
              <a:rPr lang="ru-RU" dirty="0" err="1"/>
              <a:t>список_инициализаторов</a:t>
            </a:r>
            <a:r>
              <a:rPr lang="ru-RU" dirty="0"/>
              <a:t> };</a:t>
            </a:r>
          </a:p>
          <a:p>
            <a:r>
              <a:rPr lang="ru-RU" dirty="0"/>
              <a:t>тип[] имя = </a:t>
            </a:r>
            <a:r>
              <a:rPr lang="ru-RU" dirty="0" err="1"/>
              <a:t>new</a:t>
            </a:r>
            <a:r>
              <a:rPr lang="ru-RU" dirty="0"/>
              <a:t> тип [] { </a:t>
            </a:r>
            <a:r>
              <a:rPr lang="ru-RU" dirty="0" err="1"/>
              <a:t>список_инициализаторов</a:t>
            </a:r>
            <a:r>
              <a:rPr lang="ru-RU" dirty="0"/>
              <a:t> };</a:t>
            </a:r>
          </a:p>
          <a:p>
            <a:r>
              <a:rPr lang="ru-RU" dirty="0"/>
              <a:t>тип[] имя = </a:t>
            </a:r>
            <a:r>
              <a:rPr lang="ru-RU" dirty="0" err="1"/>
              <a:t>new</a:t>
            </a:r>
            <a:r>
              <a:rPr lang="ru-RU" dirty="0"/>
              <a:t> тип [ размерность ] { </a:t>
            </a:r>
            <a:r>
              <a:rPr lang="ru-RU" dirty="0" err="1"/>
              <a:t>список_инициализаторов</a:t>
            </a:r>
            <a:r>
              <a:rPr lang="ru-RU" dirty="0"/>
              <a:t> 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описания массивов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а;</a:t>
            </a:r>
          </a:p>
          <a:p>
            <a:r>
              <a:rPr lang="en-US" dirty="0" err="1"/>
              <a:t>i</a:t>
            </a:r>
            <a:r>
              <a:rPr lang="en-US" dirty="0"/>
              <a:t> n t [ ] b= new </a:t>
            </a:r>
            <a:r>
              <a:rPr lang="en-US" dirty="0" err="1"/>
              <a:t>int</a:t>
            </a:r>
            <a:r>
              <a:rPr lang="en-US" dirty="0"/>
              <a:t>[4];</a:t>
            </a:r>
            <a:endParaRPr lang="ru-RU" dirty="0"/>
          </a:p>
          <a:p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с = { 61</a:t>
            </a:r>
            <a:r>
              <a:rPr lang="en-US" dirty="0"/>
              <a:t>,</a:t>
            </a:r>
            <a:r>
              <a:rPr lang="ru-RU" i="1" dirty="0"/>
              <a:t>2, </a:t>
            </a:r>
            <a:r>
              <a:rPr lang="ru-RU" dirty="0"/>
              <a:t>5, -9 } ; </a:t>
            </a:r>
          </a:p>
          <a:p>
            <a:r>
              <a:rPr lang="en-US" dirty="0" err="1"/>
              <a:t>i</a:t>
            </a:r>
            <a:r>
              <a:rPr lang="en-US" dirty="0"/>
              <a:t> n t [ ] d = new </a:t>
            </a:r>
            <a:r>
              <a:rPr lang="en-US" dirty="0" err="1"/>
              <a:t>int</a:t>
            </a:r>
            <a:r>
              <a:rPr lang="en-US" dirty="0"/>
              <a:t> [ ] { 61, </a:t>
            </a:r>
            <a:r>
              <a:rPr lang="ru-RU" dirty="0"/>
              <a:t>2, 5</a:t>
            </a:r>
            <a:r>
              <a:rPr lang="en-US" dirty="0"/>
              <a:t>,</a:t>
            </a:r>
            <a:r>
              <a:rPr lang="ru-RU" dirty="0"/>
              <a:t> -9}; </a:t>
            </a:r>
          </a:p>
          <a:p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</a:t>
            </a:r>
            <a:r>
              <a:rPr lang="en-US" dirty="0"/>
              <a:t>e</a:t>
            </a:r>
            <a:r>
              <a:rPr lang="ru-RU" dirty="0"/>
              <a:t> = </a:t>
            </a: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ru-RU" dirty="0"/>
              <a:t> [4] { 61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i="1" dirty="0"/>
              <a:t>2, </a:t>
            </a:r>
            <a:r>
              <a:rPr lang="ru-RU" dirty="0"/>
              <a:t>5</a:t>
            </a:r>
            <a:r>
              <a:rPr lang="en-US" dirty="0"/>
              <a:t>,</a:t>
            </a:r>
            <a:r>
              <a:rPr lang="ru-RU" dirty="0"/>
              <a:t> -9};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 </a:t>
            </a:r>
            <a:r>
              <a:rPr lang="ru-RU" b="1" dirty="0" err="1"/>
              <a:t>foreach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foreach</a:t>
            </a:r>
            <a:r>
              <a:rPr lang="ru-RU" b="1" dirty="0"/>
              <a:t> ( тип имя </a:t>
            </a:r>
            <a:r>
              <a:rPr lang="ru-RU" b="1" dirty="0" err="1"/>
              <a:t>in</a:t>
            </a:r>
            <a:r>
              <a:rPr lang="ru-RU" b="1" dirty="0"/>
              <a:t> выражение ) тело цикла</a:t>
            </a:r>
            <a:endParaRPr lang="ru-RU" dirty="0"/>
          </a:p>
          <a:p>
            <a:pPr>
              <a:buNone/>
            </a:pPr>
            <a:r>
              <a:rPr lang="ru-RU" b="1" u="sng" dirty="0"/>
              <a:t>Пример: </a:t>
            </a:r>
            <a:r>
              <a:rPr lang="ru-RU" dirty="0"/>
              <a:t>Вывод массива на экран с помощью оператора </a:t>
            </a:r>
            <a:r>
              <a:rPr lang="ru-RU" dirty="0" err="1"/>
              <a:t>foreach</a:t>
            </a:r>
            <a:r>
              <a:rPr lang="ru-RU" dirty="0"/>
              <a:t> выглядит следующим образом:</a:t>
            </a:r>
          </a:p>
          <a:p>
            <a:pPr>
              <a:buNone/>
            </a:pPr>
            <a:r>
              <a:rPr lang="ru-RU" dirty="0" err="1"/>
              <a:t>int</a:t>
            </a:r>
            <a:r>
              <a:rPr lang="ru-RU" dirty="0"/>
              <a:t> [ ] а = {24, 50, 18, 3, 16, -7, 9, -1 } ;</a:t>
            </a:r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 err="1"/>
              <a:t>х</a:t>
            </a:r>
            <a:r>
              <a:rPr lang="en-US" dirty="0"/>
              <a:t> in </a:t>
            </a:r>
            <a:r>
              <a:rPr lang="ru-RU" dirty="0"/>
              <a:t>а</a:t>
            </a:r>
            <a:r>
              <a:rPr lang="en-US" dirty="0"/>
              <a:t> ) </a:t>
            </a:r>
            <a:r>
              <a:rPr lang="en-US" dirty="0" err="1"/>
              <a:t>Console.WriteLine</a:t>
            </a:r>
            <a:r>
              <a:rPr lang="en-US" dirty="0"/>
              <a:t>( </a:t>
            </a:r>
            <a:r>
              <a:rPr lang="ru-RU" dirty="0" err="1"/>
              <a:t>х</a:t>
            </a:r>
            <a:r>
              <a:rPr lang="en-US" dirty="0"/>
              <a:t> 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Обработка одномерных массивов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Перебор элементов массива характеризуются :</a:t>
            </a:r>
          </a:p>
          <a:p>
            <a:pPr lvl="1"/>
            <a:r>
              <a:rPr lang="ru-RU" dirty="0"/>
              <a:t>направлением перебора;</a:t>
            </a:r>
          </a:p>
          <a:p>
            <a:pPr lvl="1"/>
            <a:r>
              <a:rPr lang="ru-RU" dirty="0"/>
              <a:t>количеством одновременно обрабатываемых элементов;</a:t>
            </a:r>
          </a:p>
          <a:p>
            <a:pPr lvl="1"/>
            <a:r>
              <a:rPr lang="ru-RU" dirty="0"/>
              <a:t>характером изменения индексов.</a:t>
            </a:r>
          </a:p>
          <a:p>
            <a:r>
              <a:rPr lang="ru-RU" dirty="0"/>
              <a:t>По направлению перебора массивы обрабатывают:</a:t>
            </a:r>
          </a:p>
          <a:p>
            <a:pPr lvl="1"/>
            <a:r>
              <a:rPr lang="ru-RU" dirty="0"/>
              <a:t>слева направо;</a:t>
            </a:r>
          </a:p>
          <a:p>
            <a:pPr lvl="1"/>
            <a:r>
              <a:rPr lang="ru-RU" dirty="0"/>
              <a:t>справа налево;</a:t>
            </a:r>
          </a:p>
          <a:p>
            <a:pPr lvl="1"/>
            <a:r>
              <a:rPr lang="ru-RU" dirty="0"/>
              <a:t>от обоих концов к середине.</a:t>
            </a:r>
          </a:p>
          <a:p>
            <a:r>
              <a:rPr lang="ru-RU" dirty="0"/>
              <a:t>Индексы могут меняться </a:t>
            </a:r>
          </a:p>
          <a:p>
            <a:pPr lvl="1"/>
            <a:r>
              <a:rPr lang="ru-RU" dirty="0"/>
              <a:t>линейно (с постоянным шагом);</a:t>
            </a:r>
          </a:p>
          <a:p>
            <a:pPr lvl="1"/>
            <a:r>
              <a:rPr lang="ru-RU" dirty="0"/>
              <a:t>нелинейно (с переменным шагом).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1806</Words>
  <Application>Microsoft Office PowerPoint</Application>
  <PresentationFormat>Экран (4:3)</PresentationFormat>
  <Paragraphs>304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Массивы</vt:lpstr>
      <vt:lpstr>Определение массива</vt:lpstr>
      <vt:lpstr>Особенности массивов в С#</vt:lpstr>
      <vt:lpstr>Динамическая память</vt:lpstr>
      <vt:lpstr>Динамическая память</vt:lpstr>
      <vt:lpstr>Варианты описания массива:</vt:lpstr>
      <vt:lpstr>Примеры описания массивов </vt:lpstr>
      <vt:lpstr>Оператор foreach </vt:lpstr>
      <vt:lpstr>Обработка одномерных массивов</vt:lpstr>
      <vt:lpstr>Перебор элементов массива по одному элементу</vt:lpstr>
      <vt:lpstr>Перебор элементов массива по два элемента</vt:lpstr>
      <vt:lpstr>Формирование массива с помощью датчика случайных чисел</vt:lpstr>
      <vt:lpstr>Пример  </vt:lpstr>
      <vt:lpstr>Задачи</vt:lpstr>
      <vt:lpstr>Решение задачи (1 способ)</vt:lpstr>
      <vt:lpstr>Решение задачи (2 способ)</vt:lpstr>
      <vt:lpstr> Классы задач по обработке массивов</vt:lpstr>
      <vt:lpstr>Задачи 1 класса</vt:lpstr>
      <vt:lpstr>Задачи 2 класса</vt:lpstr>
      <vt:lpstr>Примеры задач 2 класса</vt:lpstr>
      <vt:lpstr>Задачи 3-ого класса</vt:lpstr>
      <vt:lpstr>Задачи 4-ого класса</vt:lpstr>
      <vt:lpstr>Сортировка массивов</vt:lpstr>
      <vt:lpstr>Простые методы сортировки</vt:lpstr>
      <vt:lpstr>Сортировка с помощью простого включения</vt:lpstr>
      <vt:lpstr>Сортировка с помощью простого выбора</vt:lpstr>
      <vt:lpstr>Сортировка с помощью простого обмена</vt:lpstr>
      <vt:lpstr>Поиск в отсортированном массиве</vt:lpstr>
      <vt:lpstr>Поиск в отсортированном массиве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VikentyevaOL</dc:creator>
  <cp:lastModifiedBy>VikentyevaOL</cp:lastModifiedBy>
  <cp:revision>6</cp:revision>
  <dcterms:created xsi:type="dcterms:W3CDTF">2015-10-31T13:20:56Z</dcterms:created>
  <dcterms:modified xsi:type="dcterms:W3CDTF">2017-11-07T17:22:30Z</dcterms:modified>
</cp:coreProperties>
</file>