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10"/>
  </p:handoutMasterIdLst>
  <p:sldIdLst>
    <p:sldId id="256" r:id="rId2"/>
    <p:sldId id="258" r:id="rId3"/>
    <p:sldId id="264" r:id="rId4"/>
    <p:sldId id="271" r:id="rId5"/>
    <p:sldId id="272" r:id="rId6"/>
    <p:sldId id="269" r:id="rId7"/>
    <p:sldId id="263"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8" d="100"/>
          <a:sy n="28" d="100"/>
        </p:scale>
        <p:origin x="120" y="46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9775A-7514-4E1F-A42F-C83249A20BF7}" type="datetimeFigureOut">
              <a:rPr lang="ru-RU" smtClean="0"/>
              <a:t>08.10.2019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F65F64-BA58-4F55-9F86-35F90F85BFC9}" type="slidenum">
              <a:rPr lang="ru-RU" smtClean="0"/>
              <a:t>‹#›</a:t>
            </a:fld>
            <a:endParaRPr lang="ru-RU"/>
          </a:p>
        </p:txBody>
      </p:sp>
    </p:spTree>
    <p:extLst>
      <p:ext uri="{BB962C8B-B14F-4D97-AF65-F5344CB8AC3E}">
        <p14:creationId xmlns:p14="http://schemas.microsoft.com/office/powerpoint/2010/main" val="3686736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6.xml"/><Relationship Id="rId5" Type="http://schemas.openxmlformats.org/officeDocument/2006/relationships/image" Target="../media/image3.png"/><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slide" Target="slide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 Target="slide6.xml"/><Relationship Id="rId5" Type="http://schemas.openxmlformats.org/officeDocument/2006/relationships/image" Target="../media/image6.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 Target="slide6.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0.png"/><Relationship Id="rId5" Type="http://schemas.microsoft.com/office/2007/relationships/hdphoto" Target="../media/hdphoto4.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sp>
        <p:nvSpPr>
          <p:cNvPr id="52" name="Очень крутой…"/>
          <p:cNvSpPr txBox="1"/>
          <p:nvPr/>
        </p:nvSpPr>
        <p:spPr>
          <a:xfrm>
            <a:off x="7655496" y="4634760"/>
            <a:ext cx="10657184" cy="2570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latin typeface="PT Astra Sans" panose="020B0603020203020204" pitchFamily="34" charset="-52"/>
                <a:ea typeface="PT Astra Sans" panose="020B0603020203020204" pitchFamily="34" charset="-52"/>
              </a:rPr>
              <a:t>ИЗМЕРЕНИЕ УСПЕХА В </a:t>
            </a:r>
            <a:r>
              <a:rPr lang="ru-RU" dirty="0" smtClean="0">
                <a:latin typeface="PT Astra Sans" panose="020B0603020203020204" pitchFamily="34" charset="-52"/>
                <a:ea typeface="PT Astra Sans" panose="020B0603020203020204" pitchFamily="34" charset="-52"/>
              </a:rPr>
              <a:t>ОБРАЗОВАНИИ</a:t>
            </a:r>
            <a:endParaRPr dirty="0">
              <a:latin typeface="PT Astra Sans" panose="020B0603020203020204" pitchFamily="34" charset="-52"/>
              <a:ea typeface="PT Astra Sans" panose="020B0603020203020204" pitchFamily="34" charset="-52"/>
            </a:endParaRPr>
          </a:p>
        </p:txBody>
      </p:sp>
      <p:sp>
        <p:nvSpPr>
          <p:cNvPr id="53" name="Очень крутой подзаголовок презентации"/>
          <p:cNvSpPr txBox="1"/>
          <p:nvPr/>
        </p:nvSpPr>
        <p:spPr>
          <a:xfrm>
            <a:off x="6090547" y="9594304"/>
            <a:ext cx="8045670" cy="1555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200" dirty="0">
                <a:latin typeface="Times New Roman" panose="02020603050405020304" pitchFamily="18" charset="0"/>
                <a:ea typeface="Arial Narrow" charset="0"/>
                <a:cs typeface="Times New Roman" panose="02020603050405020304" pitchFamily="18" charset="0"/>
              </a:rPr>
              <a:t>Работу </a:t>
            </a:r>
            <a:r>
              <a:rPr lang="ru-RU" sz="3200" dirty="0" smtClean="0">
                <a:latin typeface="Times New Roman" panose="02020603050405020304" pitchFamily="18" charset="0"/>
                <a:ea typeface="Arial Narrow" charset="0"/>
                <a:cs typeface="Times New Roman" panose="02020603050405020304" pitchFamily="18" charset="0"/>
              </a:rPr>
              <a:t>выполнили студенты 2 курса: Чепоков Е.С.</a:t>
            </a:r>
            <a:r>
              <a:rPr lang="en-US" sz="3200" dirty="0" smtClean="0">
                <a:latin typeface="Times New Roman" panose="02020603050405020304" pitchFamily="18" charset="0"/>
                <a:ea typeface="Arial Narrow" charset="0"/>
                <a:cs typeface="Times New Roman" panose="02020603050405020304" pitchFamily="18" charset="0"/>
              </a:rPr>
              <a:t>, </a:t>
            </a:r>
            <a:r>
              <a:rPr lang="ru-RU" sz="3200" dirty="0" smtClean="0">
                <a:latin typeface="Times New Roman" panose="02020603050405020304" pitchFamily="18" charset="0"/>
                <a:ea typeface="Arial Narrow" charset="0"/>
                <a:cs typeface="Times New Roman" panose="02020603050405020304" pitchFamily="18" charset="0"/>
              </a:rPr>
              <a:t>Дроздов А.Н., Ярославцев Д.</a:t>
            </a:r>
            <a:endParaRPr lang="ru-RU" sz="3200" dirty="0">
              <a:latin typeface="Times New Roman" panose="02020603050405020304" pitchFamily="18" charset="0"/>
              <a:ea typeface="Arial Narrow" charset="0"/>
              <a:cs typeface="Times New Roman" panose="02020603050405020304" pitchFamily="18" charset="0"/>
            </a:endParaRPr>
          </a:p>
        </p:txBody>
      </p:sp>
      <p:sp>
        <p:nvSpPr>
          <p:cNvPr id="54" name="Название подразделения,  лаборатории, факультета и т.д."/>
          <p:cNvSpPr txBox="1"/>
          <p:nvPr/>
        </p:nvSpPr>
        <p:spPr>
          <a:xfrm>
            <a:off x="6090547" y="1216581"/>
            <a:ext cx="12006109"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Национальный исследовательский университет «Высшая школа экономики-Пермь»</a:t>
            </a:r>
            <a:endParaRPr sz="4200" dirty="0">
              <a:solidFill>
                <a:srgbClr val="253957"/>
              </a:solidFill>
              <a:latin typeface="PT Astra Sans" panose="020B0603020203020204" pitchFamily="34" charset="-52"/>
              <a:ea typeface="PT Astra Sans" panose="020B0603020203020204" pitchFamily="34" charset="-52"/>
              <a:cs typeface="+mn-cs"/>
            </a:endParaRPr>
          </a:p>
        </p:txBody>
      </p:sp>
      <p:sp>
        <p:nvSpPr>
          <p:cNvPr id="55" name="Москва, 2017"/>
          <p:cNvSpPr txBox="1"/>
          <p:nvPr/>
        </p:nvSpPr>
        <p:spPr>
          <a:xfrm>
            <a:off x="14136216" y="12762656"/>
            <a:ext cx="2770829"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Пермь</a:t>
            </a:r>
            <a:r>
              <a:rPr dirty="0" smtClean="0">
                <a:latin typeface="PT Astra Sans" panose="020B0603020203020204" pitchFamily="34" charset="-52"/>
                <a:ea typeface="PT Astra Sans" panose="020B0603020203020204" pitchFamily="34" charset="-52"/>
              </a:rPr>
              <a:t>, 201</a:t>
            </a:r>
            <a:r>
              <a:rPr lang="ru-RU" dirty="0" smtClean="0">
                <a:latin typeface="PT Astra Sans" panose="020B0603020203020204" pitchFamily="34" charset="-52"/>
                <a:ea typeface="PT Astra Sans" panose="020B0603020203020204" pitchFamily="34" charset="-52"/>
              </a:rPr>
              <a:t>9</a:t>
            </a:r>
            <a:endParaRPr dirty="0">
              <a:latin typeface="PT Astra Sans" panose="020B0603020203020204" pitchFamily="34" charset="-52"/>
              <a:ea typeface="PT Astra Sans" panose="020B0603020203020204" pitchFamily="34" charset="-52"/>
            </a:endParaRPr>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855" y="3717509"/>
            <a:ext cx="21523142" cy="7681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1" spcCol="1076157"/>
          <a:lstStyle/>
          <a:p>
            <a:pPr marL="514350" indent="-514350" algn="l">
              <a:buFont typeface="+mj-lt"/>
              <a:buAutoNum type="arabicPeriod"/>
              <a:defRPr sz="2800">
                <a:solidFill>
                  <a:srgbClr val="253957"/>
                </a:solidFill>
                <a:latin typeface="+mn-lt"/>
                <a:ea typeface="+mn-ea"/>
                <a:cs typeface="+mn-cs"/>
                <a:sym typeface="Arial Narrow"/>
              </a:defRPr>
            </a:pPr>
            <a:r>
              <a:rPr lang="ru-RU" sz="4800" dirty="0">
                <a:solidFill>
                  <a:srgbClr val="253957"/>
                </a:solidFill>
                <a:latin typeface="PT Astra Sans" panose="020B0603020203020204" pitchFamily="34" charset="-52"/>
                <a:ea typeface="PT Astra Sans" panose="020B0603020203020204" pitchFamily="34" charset="-52"/>
                <a:cs typeface="+mn-cs"/>
                <a:hlinkClick r:id="rId2" action="ppaction://hlinksldjump"/>
              </a:rPr>
              <a:t>Исследовательский вопрос и </a:t>
            </a:r>
            <a:r>
              <a:rPr lang="ru-RU" sz="4800" dirty="0" smtClean="0">
                <a:solidFill>
                  <a:srgbClr val="253957"/>
                </a:solidFill>
                <a:latin typeface="PT Astra Sans" panose="020B0603020203020204" pitchFamily="34" charset="-52"/>
                <a:ea typeface="PT Astra Sans" panose="020B0603020203020204" pitchFamily="34" charset="-52"/>
                <a:cs typeface="+mn-cs"/>
                <a:hlinkClick r:id="rId2" action="ppaction://hlinksldjump"/>
              </a:rPr>
              <a:t>цель</a:t>
            </a:r>
            <a:endParaRPr lang="ru-RU" sz="4800" dirty="0" smtClean="0">
              <a:solidFill>
                <a:srgbClr val="253957"/>
              </a:solidFill>
              <a:latin typeface="PT Astra Sans" panose="020B0603020203020204" pitchFamily="34" charset="-52"/>
              <a:ea typeface="PT Astra Sans" panose="020B0603020203020204" pitchFamily="34" charset="-52"/>
              <a:cs typeface="+mn-cs"/>
            </a:endParaRPr>
          </a:p>
          <a:p>
            <a:pPr marL="514350" indent="-514350" algn="l">
              <a:buFont typeface="+mj-lt"/>
              <a:buAutoNum type="arabicPeriod"/>
              <a:defRPr sz="2800">
                <a:solidFill>
                  <a:srgbClr val="253957"/>
                </a:solidFill>
                <a:latin typeface="+mn-lt"/>
                <a:ea typeface="+mn-ea"/>
                <a:cs typeface="+mn-cs"/>
                <a:sym typeface="Arial Narrow"/>
              </a:defRPr>
            </a:pPr>
            <a:r>
              <a:rPr lang="ru-RU" sz="4800" dirty="0">
                <a:solidFill>
                  <a:srgbClr val="253957"/>
                </a:solidFill>
                <a:latin typeface="PT Astra Sans" panose="020B0603020203020204" pitchFamily="34" charset="-52"/>
                <a:ea typeface="PT Astra Sans" panose="020B0603020203020204" pitchFamily="34" charset="-52"/>
                <a:cs typeface="+mn-cs"/>
                <a:hlinkClick r:id="rId3" action="ppaction://hlinksldjump"/>
              </a:rPr>
              <a:t>Актуальность </a:t>
            </a:r>
            <a:r>
              <a:rPr lang="ru-RU" sz="4800" dirty="0" smtClean="0">
                <a:solidFill>
                  <a:srgbClr val="253957"/>
                </a:solidFill>
                <a:latin typeface="PT Astra Sans" panose="020B0603020203020204" pitchFamily="34" charset="-52"/>
                <a:ea typeface="PT Astra Sans" panose="020B0603020203020204" pitchFamily="34" charset="-52"/>
                <a:cs typeface="+mn-cs"/>
                <a:hlinkClick r:id="rId3" action="ppaction://hlinksldjump"/>
              </a:rPr>
              <a:t>проблемы</a:t>
            </a:r>
            <a:endParaRPr lang="ru-RU" sz="4800" dirty="0" smtClean="0">
              <a:solidFill>
                <a:srgbClr val="253957"/>
              </a:solidFill>
              <a:latin typeface="PT Astra Sans" panose="020B0603020203020204" pitchFamily="34" charset="-52"/>
              <a:ea typeface="PT Astra Sans" panose="020B0603020203020204" pitchFamily="34" charset="-52"/>
              <a:cs typeface="+mn-cs"/>
            </a:endParaRPr>
          </a:p>
          <a:p>
            <a:pPr marL="514350" indent="-514350" algn="l">
              <a:buFont typeface="+mj-lt"/>
              <a:buAutoNum type="arabicPeriod"/>
              <a:defRPr sz="2800">
                <a:solidFill>
                  <a:srgbClr val="253957"/>
                </a:solidFill>
                <a:latin typeface="+mn-lt"/>
                <a:ea typeface="+mn-ea"/>
                <a:cs typeface="+mn-cs"/>
                <a:sym typeface="Arial Narrow"/>
              </a:defRPr>
            </a:pPr>
            <a:r>
              <a:rPr lang="ru-RU" sz="4800" dirty="0" smtClean="0">
                <a:solidFill>
                  <a:srgbClr val="253957"/>
                </a:solidFill>
                <a:latin typeface="PT Astra Sans" panose="020B0603020203020204" pitchFamily="34" charset="-52"/>
                <a:ea typeface="PT Astra Sans" panose="020B0603020203020204" pitchFamily="34" charset="-52"/>
                <a:cs typeface="+mn-cs"/>
                <a:hlinkClick r:id="rId4" action="ppaction://hlinksldjump"/>
              </a:rPr>
              <a:t>Результаты</a:t>
            </a:r>
            <a:endParaRPr lang="ru-RU" sz="4800" dirty="0">
              <a:solidFill>
                <a:srgbClr val="253957"/>
              </a:solidFill>
              <a:latin typeface="PT Astra Sans" panose="020B0603020203020204" pitchFamily="34" charset="-52"/>
              <a:ea typeface="PT Astra Sans" panose="020B0603020203020204" pitchFamily="34" charset="-52"/>
              <a:cs typeface="+mn-cs"/>
            </a:endParaRPr>
          </a:p>
          <a:p>
            <a:pPr marL="514350" indent="-514350" algn="l">
              <a:buFont typeface="+mj-lt"/>
              <a:buAutoNum type="arabicPeriod"/>
              <a:defRPr sz="2800">
                <a:solidFill>
                  <a:srgbClr val="253957"/>
                </a:solidFill>
                <a:latin typeface="+mn-lt"/>
                <a:ea typeface="+mn-ea"/>
                <a:cs typeface="+mn-cs"/>
                <a:sym typeface="Arial Narrow"/>
              </a:defRPr>
            </a:pPr>
            <a:endParaRPr lang="ru-RU" sz="48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119276" y="614680"/>
            <a:ext cx="15958986" cy="12929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3000">
                <a:solidFill>
                  <a:srgbClr val="253957"/>
                </a:solidFill>
                <a:latin typeface="+mn-lt"/>
                <a:ea typeface="+mn-ea"/>
                <a:cs typeface="+mn-cs"/>
                <a:sym typeface="Arial Narrow"/>
              </a:defRPr>
            </a:pPr>
            <a:r>
              <a:rPr lang="ru-RU" sz="7000" b="1" cap="all" dirty="0">
                <a:solidFill>
                  <a:srgbClr val="253957"/>
                </a:solidFill>
                <a:latin typeface="PT Astra Sans" panose="020B0603020203020204" pitchFamily="34" charset="-52"/>
                <a:ea typeface="PT Astra Sans" panose="020B0603020203020204" pitchFamily="34" charset="-52"/>
                <a:cs typeface="+mn-cs"/>
              </a:rPr>
              <a:t>План доклада</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5">
            <a:extLst/>
          </a:blip>
          <a:stretch>
            <a:fillRect/>
          </a:stretch>
        </p:blipFill>
        <p:spPr>
          <a:xfrm>
            <a:off x="1226606" y="586180"/>
            <a:ext cx="1199579" cy="1199579"/>
          </a:xfrm>
          <a:prstGeom prst="rect">
            <a:avLst/>
          </a:prstGeom>
          <a:ln w="12700">
            <a:miter lim="400000"/>
          </a:ln>
        </p:spPr>
      </p:pic>
      <p:sp>
        <p:nvSpPr>
          <p:cNvPr id="2" name="Прямоугольник 1"/>
          <p:cNvSpPr/>
          <p:nvPr/>
        </p:nvSpPr>
        <p:spPr>
          <a:xfrm>
            <a:off x="8460234" y="12724540"/>
            <a:ext cx="7944513"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latin typeface="Times New Roman" panose="02020603050405020304" pitchFamily="18" charset="0"/>
                <a:ea typeface="Arial Narrow" charset="0"/>
                <a:cs typeface="Times New Roman" panose="02020603050405020304" pitchFamily="18" charset="0"/>
              </a:rPr>
              <a:t>Чепоков Е.С.</a:t>
            </a:r>
            <a:r>
              <a:rPr lang="en-US" sz="3200" dirty="0">
                <a:latin typeface="Times New Roman" panose="02020603050405020304" pitchFamily="18" charset="0"/>
                <a:ea typeface="Arial Narrow" charset="0"/>
                <a:cs typeface="Times New Roman" panose="02020603050405020304" pitchFamily="18" charset="0"/>
              </a:rPr>
              <a:t>, </a:t>
            </a:r>
            <a:r>
              <a:rPr lang="ru-RU" sz="3200" dirty="0">
                <a:latin typeface="Times New Roman" panose="02020603050405020304" pitchFamily="18" charset="0"/>
                <a:ea typeface="Arial Narrow" charset="0"/>
                <a:cs typeface="Times New Roman" panose="02020603050405020304" pitchFamily="18" charset="0"/>
              </a:rPr>
              <a:t>Дроздов А.Н., Ярославцев Д.</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4" name="Номер слайда 3"/>
          <p:cNvSpPr>
            <a:spLocks noGrp="1"/>
          </p:cNvSpPr>
          <p:nvPr>
            <p:ph type="sldNum" sz="quarter" idx="2"/>
          </p:nvPr>
        </p:nvSpPr>
        <p:spPr>
          <a:xfrm>
            <a:off x="21404484" y="12704041"/>
            <a:ext cx="788676"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2</a:t>
            </a:fld>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7</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5" name="TextBox 4"/>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3" name="TextBox 2"/>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6"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6"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6"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ÐÐ°ÑÑÐ¸Ð½ÐºÐ¸ Ð¿Ð¾ Ð·Ð°Ð¿ÑÐ¾ÑÑ ÑÑÑÐ´ÐµÐ½ÑÑ Ð¿Ð¸ÑÑÑ ÑÐµÑÑ"/>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a14:imgEffect>
                    <a14:imgEffect>
                      <a14:sharpenSoften amount="-24000"/>
                    </a14:imgEffect>
                    <a14:imgEffect>
                      <a14:brightnessContrast bright="-53000" contrast="-28000"/>
                    </a14:imgEffect>
                  </a14:imgLayer>
                </a14:imgProps>
              </a:ext>
              <a:ext uri="{28A0092B-C50C-407E-A947-70E740481C1C}">
                <a14:useLocalDpi xmlns:a14="http://schemas.microsoft.com/office/drawing/2010/main" val="0"/>
              </a:ext>
            </a:extLst>
          </a:blip>
          <a:srcRect b="7561"/>
          <a:stretch/>
        </p:blipFill>
        <p:spPr bwMode="auto">
          <a:xfrm>
            <a:off x="-22848" y="-41940"/>
            <a:ext cx="24406848" cy="137407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7" y="2897559"/>
            <a:ext cx="19822378" cy="2736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1" spcCol="1076157"/>
          <a:lstStyle/>
          <a:p>
            <a:pPr algn="l"/>
            <a:r>
              <a:rPr lang="ru-RU" sz="5400" dirty="0" smtClean="0">
                <a:solidFill>
                  <a:schemeClr val="bg1"/>
                </a:solidFill>
                <a:latin typeface="PT Astra Sans" panose="020B0603020203020204" pitchFamily="34" charset="-52"/>
                <a:ea typeface="PT Astra Sans" panose="020B0603020203020204" pitchFamily="34" charset="-52"/>
                <a:cs typeface="+mn-cs"/>
              </a:rPr>
              <a:t>Исследовательский вопрос: Почему американские студенты сдают тесты хуже, чем их сверстники в других странах, несмотря на состояние и высокие расходы на учащихся.</a:t>
            </a:r>
            <a:endParaRPr lang="ru-RU" sz="5400" dirty="0">
              <a:solidFill>
                <a:schemeClr val="bg1"/>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300878" y="590243"/>
            <a:ext cx="17497944" cy="1419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solidFill>
                  <a:schemeClr val="bg1"/>
                </a:solidFill>
                <a:latin typeface="PT Astra Sans" panose="020B0603020203020204" pitchFamily="34" charset="-52"/>
                <a:ea typeface="PT Astra Sans" panose="020B0603020203020204" pitchFamily="34" charset="-52"/>
              </a:rPr>
              <a:t>Исследовательский вопрос</a:t>
            </a:r>
            <a:r>
              <a:rPr lang="en-US" dirty="0" smtClean="0">
                <a:solidFill>
                  <a:schemeClr val="bg1"/>
                </a:solidFill>
                <a:latin typeface="PT Astra Sans" panose="020B0603020203020204" pitchFamily="34" charset="-52"/>
                <a:ea typeface="PT Astra Sans" panose="020B0603020203020204" pitchFamily="34" charset="-52"/>
              </a:rPr>
              <a:t> </a:t>
            </a:r>
            <a:r>
              <a:rPr lang="ru-RU" dirty="0" smtClean="0">
                <a:solidFill>
                  <a:schemeClr val="bg1"/>
                </a:solidFill>
                <a:latin typeface="PT Astra Sans" panose="020B0603020203020204" pitchFamily="34" charset="-52"/>
                <a:ea typeface="PT Astra Sans" panose="020B0603020203020204" pitchFamily="34" charset="-52"/>
              </a:rPr>
              <a:t>и </a:t>
            </a:r>
            <a:r>
              <a:rPr lang="ru-RU" dirty="0" err="1" smtClean="0">
                <a:solidFill>
                  <a:schemeClr val="bg1"/>
                </a:solidFill>
                <a:latin typeface="PT Astra Sans" panose="020B0603020203020204" pitchFamily="34" charset="-52"/>
                <a:ea typeface="PT Astra Sans" panose="020B0603020203020204" pitchFamily="34" charset="-52"/>
              </a:rPr>
              <a:t>ЦЕЛь</a:t>
            </a:r>
            <a:endParaRPr lang="ru-RU" sz="7000" b="1" cap="all" dirty="0">
              <a:solidFill>
                <a:schemeClr val="bg1"/>
              </a:solidFill>
              <a:latin typeface="PT Astra Sans" panose="020B0603020203020204" pitchFamily="34" charset="-52"/>
              <a:ea typeface="PT Astra Sans" panose="020B0603020203020204" pitchFamily="34" charset="-52"/>
              <a:cs typeface="+mn-cs"/>
              <a:sym typeface="Arial Narrow"/>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solidFill>
                <a:schemeClr val="bg1"/>
              </a:solidFill>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4">
            <a:extLst/>
          </a:blip>
          <a:stretch>
            <a:fillRect/>
          </a:stretch>
        </p:blipFill>
        <p:spPr>
          <a:xfrm>
            <a:off x="1226606" y="586180"/>
            <a:ext cx="1199579" cy="1199579"/>
          </a:xfrm>
          <a:prstGeom prst="rect">
            <a:avLst/>
          </a:prstGeom>
          <a:ln w="12700">
            <a:miter lim="400000"/>
          </a:ln>
        </p:spPr>
      </p:pic>
      <p:sp>
        <p:nvSpPr>
          <p:cNvPr id="17" name="Прямоугольник 16"/>
          <p:cNvSpPr/>
          <p:nvPr/>
        </p:nvSpPr>
        <p:spPr>
          <a:xfrm>
            <a:off x="8339484" y="12750508"/>
            <a:ext cx="8210859" cy="584775"/>
          </a:xfrm>
          <a:prstGeom prst="rect">
            <a:avLst/>
          </a:prstGeom>
        </p:spPr>
        <p:txBody>
          <a:bodyPr wrap="square">
            <a:spAutoFit/>
          </a:bodyPr>
          <a:lstStyle/>
          <a:p>
            <a:r>
              <a:rPr lang="ru-RU" sz="3200" dirty="0">
                <a:solidFill>
                  <a:schemeClr val="bg1"/>
                </a:solidFill>
                <a:latin typeface="Times New Roman" panose="02020603050405020304" pitchFamily="18" charset="0"/>
                <a:ea typeface="Arial Narrow" charset="0"/>
                <a:cs typeface="Times New Roman" panose="02020603050405020304" pitchFamily="18" charset="0"/>
              </a:rPr>
              <a:t>Чепоков Е.С.</a:t>
            </a:r>
            <a:r>
              <a:rPr lang="en-US" sz="3200" dirty="0">
                <a:solidFill>
                  <a:schemeClr val="bg1"/>
                </a:solidFill>
                <a:latin typeface="Times New Roman" panose="02020603050405020304" pitchFamily="18" charset="0"/>
                <a:ea typeface="Arial Narrow" charset="0"/>
                <a:cs typeface="Times New Roman" panose="02020603050405020304" pitchFamily="18" charset="0"/>
              </a:rPr>
              <a:t>, </a:t>
            </a:r>
            <a:r>
              <a:rPr lang="ru-RU" sz="3200" dirty="0">
                <a:solidFill>
                  <a:schemeClr val="bg1"/>
                </a:solidFill>
                <a:latin typeface="Times New Roman" panose="02020603050405020304" pitchFamily="18" charset="0"/>
                <a:ea typeface="Arial Narrow" charset="0"/>
                <a:cs typeface="Times New Roman" panose="02020603050405020304" pitchFamily="18" charset="0"/>
              </a:rPr>
              <a:t>Дроздов А.Н., Ярославцев Д.</a:t>
            </a:r>
            <a:endParaRPr lang="ru-RU" sz="3200" dirty="0">
              <a:solidFill>
                <a:schemeClr val="bg1"/>
              </a:solidFill>
              <a:latin typeface="Times New Roman" panose="02020603050405020304" pitchFamily="18" charset="0"/>
              <a:ea typeface="Arial Narrow" charset="0"/>
              <a:cs typeface="Times New Roman" panose="02020603050405020304" pitchFamily="18" charset="0"/>
            </a:endParaRPr>
          </a:p>
        </p:txBody>
      </p:sp>
      <p:sp>
        <p:nvSpPr>
          <p:cNvPr id="18" name="Номер слайда 3"/>
          <p:cNvSpPr>
            <a:spLocks noGrp="1"/>
          </p:cNvSpPr>
          <p:nvPr>
            <p:ph type="sldNum" sz="quarter" idx="2"/>
          </p:nvPr>
        </p:nvSpPr>
        <p:spPr>
          <a:xfrm>
            <a:off x="21404484" y="12704041"/>
            <a:ext cx="788676" cy="636712"/>
          </a:xfrm>
        </p:spPr>
        <p:txBody>
          <a:bodyPr/>
          <a:lstStyle/>
          <a:p>
            <a:r>
              <a:rPr lang="ru-RU" sz="3200" dirty="0">
                <a:solidFill>
                  <a:schemeClr val="bg1"/>
                </a:solidFill>
                <a:latin typeface="PT Astra Sans" panose="020B0603020203020204" pitchFamily="34" charset="-52"/>
                <a:ea typeface="PT Astra Sans" panose="020B0603020203020204" pitchFamily="34" charset="-52"/>
              </a:rPr>
              <a:t>3</a:t>
            </a:r>
            <a:r>
              <a:rPr lang="en-US" sz="3200" dirty="0" smtClean="0">
                <a:solidFill>
                  <a:schemeClr val="bg1"/>
                </a:solidFill>
                <a:latin typeface="PT Astra Sans" panose="020B0603020203020204" pitchFamily="34" charset="-52"/>
                <a:ea typeface="PT Astra Sans" panose="020B0603020203020204" pitchFamily="34" charset="-52"/>
              </a:rPr>
              <a:t>/</a:t>
            </a:r>
            <a:r>
              <a:rPr lang="ru-RU" sz="3200" dirty="0" smtClean="0">
                <a:solidFill>
                  <a:schemeClr val="bg1"/>
                </a:solidFill>
                <a:latin typeface="PT Astra Sans" panose="020B0603020203020204" pitchFamily="34" charset="-52"/>
                <a:ea typeface="PT Astra Sans" panose="020B0603020203020204" pitchFamily="34" charset="-52"/>
              </a:rPr>
              <a:t>7</a:t>
            </a:r>
            <a:endParaRPr lang="ru-RU" sz="3200" dirty="0">
              <a:solidFill>
                <a:schemeClr val="bg1"/>
              </a:solidFill>
              <a:latin typeface="PT Astra Sans" panose="020B0603020203020204" pitchFamily="34" charset="-52"/>
              <a:ea typeface="PT Astra Sans" panose="020B0603020203020204" pitchFamily="34" charset="-52"/>
            </a:endParaRPr>
          </a:p>
        </p:txBody>
      </p:sp>
      <p:sp>
        <p:nvSpPr>
          <p:cNvPr id="19" name="TextBox 18"/>
          <p:cNvSpPr txBox="1"/>
          <p:nvPr/>
        </p:nvSpPr>
        <p:spPr>
          <a:xfrm>
            <a:off x="1111296" y="12724540"/>
            <a:ext cx="2481449"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chemeClr val="bg1"/>
                </a:solidFill>
                <a:latin typeface="PT Astra Sans" panose="020B0603020203020204" pitchFamily="34" charset="-52"/>
                <a:ea typeface="PT Astra Sans" panose="020B0603020203020204" pitchFamily="34" charset="-52"/>
                <a:sym typeface="Arial Narrow"/>
              </a:rPr>
              <a:t>Пермь, </a:t>
            </a:r>
            <a:r>
              <a:rPr lang="ru-RU" sz="3200" dirty="0" smtClean="0">
                <a:solidFill>
                  <a:schemeClr val="bg1"/>
                </a:solidFill>
                <a:latin typeface="PT Astra Sans" panose="020B0603020203020204" pitchFamily="34" charset="-52"/>
                <a:ea typeface="PT Astra Sans" panose="020B0603020203020204" pitchFamily="34" charset="-52"/>
                <a:sym typeface="Arial Narrow"/>
              </a:rPr>
              <a:t>2019</a:t>
            </a:r>
            <a:endParaRPr lang="ru-RU" sz="3200" dirty="0">
              <a:solidFill>
                <a:schemeClr val="bg1"/>
              </a:solidFill>
              <a:latin typeface="PT Astra Sans" panose="020B0603020203020204" pitchFamily="34" charset="-52"/>
              <a:ea typeface="PT Astra Sans" panose="020B0603020203020204" pitchFamily="34" charset="-52"/>
              <a:sym typeface="Arial Narrow"/>
            </a:endParaRPr>
          </a:p>
        </p:txBody>
      </p:sp>
      <p:sp>
        <p:nvSpPr>
          <p:cNvPr id="20" name="TextBox 19"/>
          <p:cNvSpPr txBox="1"/>
          <p:nvPr/>
        </p:nvSpPr>
        <p:spPr>
          <a:xfrm>
            <a:off x="20619013" y="13074356"/>
            <a:ext cx="2359619"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chemeClr val="bg1"/>
                </a:solidFill>
                <a:latin typeface="PT Astra Sans" panose="020B0603020203020204" pitchFamily="34" charset="-52"/>
                <a:ea typeface="PT Astra Sans" panose="020B0603020203020204" pitchFamily="34" charset="-52"/>
                <a:hlinkClick r:id="rId5" action="ppaction://hlinksldjump"/>
              </a:rPr>
              <a:t>в</a:t>
            </a:r>
            <a:r>
              <a:rPr lang="ru-RU" sz="2800" dirty="0" smtClean="0">
                <a:solidFill>
                  <a:schemeClr val="bg1"/>
                </a:solidFill>
                <a:latin typeface="PT Astra Sans" panose="020B0603020203020204" pitchFamily="34" charset="-52"/>
                <a:ea typeface="PT Astra Sans" panose="020B0603020203020204" pitchFamily="34" charset="-52"/>
                <a:hlinkClick r:id="rId5" action="ppaction://hlinksldjump"/>
              </a:rPr>
              <a:t> </a:t>
            </a:r>
            <a:r>
              <a:rPr lang="ru-RU" sz="2800" dirty="0">
                <a:solidFill>
                  <a:schemeClr val="bg1"/>
                </a:solidFill>
                <a:latin typeface="PT Astra Sans" panose="020B0603020203020204" pitchFamily="34" charset="-52"/>
                <a:ea typeface="PT Astra Sans" panose="020B0603020203020204" pitchFamily="34" charset="-52"/>
                <a:hlinkClick r:id="rId5" action="ppaction://hlinksldjump"/>
              </a:rPr>
              <a:t>оглавление</a:t>
            </a:r>
            <a:endParaRPr lang="ru-RU" sz="2800" dirty="0">
              <a:solidFill>
                <a:schemeClr val="bg1"/>
              </a:solidFill>
              <a:latin typeface="PT Astra Sans" panose="020B0603020203020204" pitchFamily="34" charset="-52"/>
              <a:ea typeface="PT Astra Sans" panose="020B0603020203020204" pitchFamily="34" charset="-52"/>
            </a:endParaRPr>
          </a:p>
        </p:txBody>
      </p:sp>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34287" y="7290048"/>
            <a:ext cx="19822378" cy="2736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1" spcCol="1076157"/>
          <a:lstStyle/>
          <a:p>
            <a:pPr algn="l"/>
            <a:r>
              <a:rPr lang="ru-RU" sz="5400" dirty="0" smtClean="0">
                <a:solidFill>
                  <a:schemeClr val="bg1"/>
                </a:solidFill>
                <a:latin typeface="PT Astra Sans" panose="020B0603020203020204" pitchFamily="34" charset="-52"/>
                <a:ea typeface="PT Astra Sans" panose="020B0603020203020204" pitchFamily="34" charset="-52"/>
                <a:cs typeface="+mn-cs"/>
              </a:rPr>
              <a:t>Цель: Проанализировать влияние денежных стимулов на мотивацию при прохождении тестов студентами различных направлений.</a:t>
            </a:r>
            <a:endParaRPr lang="ru-RU" sz="5400" dirty="0">
              <a:solidFill>
                <a:schemeClr val="bg1"/>
              </a:solidFill>
              <a:latin typeface="PT Astra Sans" panose="020B0603020203020204" pitchFamily="34" charset="-52"/>
              <a:ea typeface="PT Astra Sans" panose="020B0603020203020204" pitchFamily="34" charset="-52"/>
              <a:cs typeface="+mn-cs"/>
            </a:endParaRPr>
          </a:p>
        </p:txBody>
      </p:sp>
    </p:spTree>
    <p:extLst>
      <p:ext uri="{BB962C8B-B14F-4D97-AF65-F5344CB8AC3E}">
        <p14:creationId xmlns:p14="http://schemas.microsoft.com/office/powerpoint/2010/main" val="16764104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ÐÐ°ÑÑÐ¸Ð½ÐºÐ¸ Ð¿Ð¾ Ð·Ð°Ð¿ÑÐ¾ÑÑ ÑÐµÑÑÑ"/>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a14:imgEffect>
                    <a14:imgEffect>
                      <a14:brightnessContrast contrast="-20000"/>
                    </a14:imgEffect>
                  </a14:imgLayer>
                </a14:imgProps>
              </a:ext>
              <a:ext uri="{28A0092B-C50C-407E-A947-70E740481C1C}">
                <a14:useLocalDpi xmlns:a14="http://schemas.microsoft.com/office/drawing/2010/main" val="0"/>
              </a:ext>
            </a:extLst>
          </a:blip>
          <a:srcRect b="14982"/>
          <a:stretch/>
        </p:blipFill>
        <p:spPr bwMode="auto">
          <a:xfrm>
            <a:off x="-29230" y="0"/>
            <a:ext cx="24413230" cy="137160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886744" y="2338147"/>
            <a:ext cx="12901289" cy="97044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1" spcCol="1076157"/>
          <a:lstStyle/>
          <a:p>
            <a:pPr algn="l"/>
            <a:r>
              <a:rPr lang="ru-RU" sz="5400" dirty="0">
                <a:solidFill>
                  <a:srgbClr val="253957"/>
                </a:solidFill>
                <a:latin typeface="PT Astra Sans" panose="020B0603020203020204" pitchFamily="34" charset="-52"/>
                <a:ea typeface="PT Astra Sans" panose="020B0603020203020204" pitchFamily="34" charset="-52"/>
              </a:rPr>
              <a:t>Актуальность </a:t>
            </a:r>
            <a:r>
              <a:rPr lang="ru-RU" sz="5400" dirty="0" smtClean="0">
                <a:solidFill>
                  <a:srgbClr val="253957"/>
                </a:solidFill>
                <a:latin typeface="PT Astra Sans" panose="020B0603020203020204" pitchFamily="34" charset="-52"/>
                <a:ea typeface="PT Astra Sans" panose="020B0603020203020204" pitchFamily="34" charset="-52"/>
              </a:rPr>
              <a:t>данного вопроса состоит </a:t>
            </a:r>
            <a:r>
              <a:rPr lang="ru-RU" sz="5400" dirty="0">
                <a:solidFill>
                  <a:srgbClr val="253957"/>
                </a:solidFill>
                <a:latin typeface="PT Astra Sans" panose="020B0603020203020204" pitchFamily="34" charset="-52"/>
                <a:ea typeface="PT Astra Sans" panose="020B0603020203020204" pitchFamily="34" charset="-52"/>
              </a:rPr>
              <a:t>в том, что </a:t>
            </a:r>
            <a:r>
              <a:rPr lang="ru-RU" sz="5400" dirty="0" smtClean="0">
                <a:solidFill>
                  <a:srgbClr val="253957"/>
                </a:solidFill>
                <a:latin typeface="PT Astra Sans" panose="020B0603020203020204" pitchFamily="34" charset="-52"/>
                <a:ea typeface="PT Astra Sans" panose="020B0603020203020204" pitchFamily="34" charset="-52"/>
              </a:rPr>
              <a:t>уровень подготовки к тестам в США каждый год падает, начиная с 2009 года. </a:t>
            </a:r>
            <a:r>
              <a:rPr lang="ru-RU" sz="5400" dirty="0" smtClean="0">
                <a:solidFill>
                  <a:srgbClr val="253957"/>
                </a:solidFill>
                <a:latin typeface="PT Astra Sans" panose="020B0603020203020204" pitchFamily="34" charset="-52"/>
                <a:ea typeface="PT Astra Sans" panose="020B0603020203020204" pitchFamily="34" charset="-52"/>
                <a:cs typeface="+mn-cs"/>
              </a:rPr>
              <a:t>Эксперимент заставляет обратить внимание на то, какую роль играет мотивация в процессе обучения</a:t>
            </a:r>
            <a:endParaRPr lang="ru-RU" sz="54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559152" y="614635"/>
            <a:ext cx="15614974" cy="1419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Актуальность проблемы</a:t>
            </a:r>
            <a:endPar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4">
            <a:extLst/>
          </a:blip>
          <a:stretch>
            <a:fillRect/>
          </a:stretch>
        </p:blipFill>
        <p:spPr>
          <a:xfrm>
            <a:off x="1226606" y="586180"/>
            <a:ext cx="1199579" cy="1199579"/>
          </a:xfrm>
          <a:prstGeom prst="rect">
            <a:avLst/>
          </a:prstGeom>
          <a:ln w="12700">
            <a:miter lim="400000"/>
          </a:ln>
        </p:spPr>
      </p:pic>
      <p:pic>
        <p:nvPicPr>
          <p:cNvPr id="2054" name="Picture 6" descr="ÐÐ°ÑÑÐ¸Ð½ÐºÐ¸ Ð¿Ð¾ Ð·Ð°Ð¿ÑÐ¾ÑÑ results of methematic tests in us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5056" y="2414253"/>
            <a:ext cx="8124152" cy="10128822"/>
          </a:xfrm>
          <a:prstGeom prst="rect">
            <a:avLst/>
          </a:prstGeom>
          <a:noFill/>
          <a:extLst>
            <a:ext uri="{909E8E84-426E-40DD-AFC4-6F175D3DCCD1}">
              <a14:hiddenFill xmlns:a14="http://schemas.microsoft.com/office/drawing/2010/main">
                <a:solidFill>
                  <a:srgbClr val="FFFFFF"/>
                </a:solidFill>
              </a14:hiddenFill>
            </a:ext>
          </a:extLst>
        </p:spPr>
      </p:pic>
      <p:sp>
        <p:nvSpPr>
          <p:cNvPr id="14" name="Прямоугольник 13"/>
          <p:cNvSpPr/>
          <p:nvPr/>
        </p:nvSpPr>
        <p:spPr>
          <a:xfrm>
            <a:off x="8460234" y="12724540"/>
            <a:ext cx="7944513"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latin typeface="Times New Roman" panose="02020603050405020304" pitchFamily="18" charset="0"/>
                <a:ea typeface="Arial Narrow" charset="0"/>
                <a:cs typeface="Times New Roman" panose="02020603050405020304" pitchFamily="18" charset="0"/>
              </a:rPr>
              <a:t>Чепоков Е.С.</a:t>
            </a:r>
            <a:r>
              <a:rPr lang="en-US" sz="3200" dirty="0">
                <a:latin typeface="Times New Roman" panose="02020603050405020304" pitchFamily="18" charset="0"/>
                <a:ea typeface="Arial Narrow" charset="0"/>
                <a:cs typeface="Times New Roman" panose="02020603050405020304" pitchFamily="18" charset="0"/>
              </a:rPr>
              <a:t>, </a:t>
            </a:r>
            <a:r>
              <a:rPr lang="ru-RU" sz="3200" dirty="0">
                <a:latin typeface="Times New Roman" panose="02020603050405020304" pitchFamily="18" charset="0"/>
                <a:ea typeface="Arial Narrow" charset="0"/>
                <a:cs typeface="Times New Roman" panose="02020603050405020304" pitchFamily="18" charset="0"/>
              </a:rPr>
              <a:t>Дроздов А.Н., Ярославцев Д.</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5" name="Номер слайда 3"/>
          <p:cNvSpPr>
            <a:spLocks noGrp="1"/>
          </p:cNvSpPr>
          <p:nvPr>
            <p:ph type="sldNum" sz="quarter" idx="2"/>
          </p:nvPr>
        </p:nvSpPr>
        <p:spPr>
          <a:xfrm>
            <a:off x="21404484" y="12704041"/>
            <a:ext cx="788676"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4</a:t>
            </a:fld>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7</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6" name="TextBox 15"/>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21" name="TextBox 20"/>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6"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6"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6"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268059223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ÐÐ°ÑÑÐ¸Ð½ÐºÐ¸ Ð¿Ð¾ Ð·Ð°Ð¿ÑÐ¾ÑÑ ÑÐµÑÑÑ"/>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a14:imgEffect>
                    <a14:imgEffect>
                      <a14:brightnessContrast contrast="-20000"/>
                    </a14:imgEffect>
                  </a14:imgLayer>
                </a14:imgProps>
              </a:ext>
              <a:ext uri="{28A0092B-C50C-407E-A947-70E740481C1C}">
                <a14:useLocalDpi xmlns:a14="http://schemas.microsoft.com/office/drawing/2010/main" val="0"/>
              </a:ext>
            </a:extLst>
          </a:blip>
          <a:srcRect b="14982"/>
          <a:stretch/>
        </p:blipFill>
        <p:spPr bwMode="auto">
          <a:xfrm>
            <a:off x="0" y="0"/>
            <a:ext cx="24413230" cy="137160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886744" y="2338147"/>
            <a:ext cx="12901289" cy="97044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1" spcCol="1076157"/>
          <a:lstStyle/>
          <a:p>
            <a:pPr algn="l"/>
            <a:r>
              <a:rPr lang="ru-RU" sz="4800" dirty="0" smtClean="0">
                <a:solidFill>
                  <a:srgbClr val="253957"/>
                </a:solidFill>
                <a:latin typeface="PT Astra Sans" panose="020B0603020203020204" pitchFamily="34" charset="-52"/>
                <a:ea typeface="PT Astra Sans" panose="020B0603020203020204" pitchFamily="34" charset="-52"/>
              </a:rPr>
              <a:t>Во время эксперимента сравнивались результаты трёх школ в </a:t>
            </a:r>
            <a:r>
              <a:rPr lang="ru-RU" sz="4800" dirty="0" smtClean="0">
                <a:solidFill>
                  <a:srgbClr val="253957"/>
                </a:solidFill>
                <a:latin typeface="PT Astra Sans" panose="020B0603020203020204" pitchFamily="34" charset="-52"/>
                <a:ea typeface="PT Astra Sans" panose="020B0603020203020204" pitchFamily="34" charset="-52"/>
              </a:rPr>
              <a:t>Ш</a:t>
            </a:r>
            <a:r>
              <a:rPr lang="ru-RU" sz="4800" dirty="0">
                <a:solidFill>
                  <a:srgbClr val="253957"/>
                </a:solidFill>
                <a:latin typeface="PT Astra Sans" panose="020B0603020203020204" pitchFamily="34" charset="-52"/>
                <a:ea typeface="PT Astra Sans" panose="020B0603020203020204" pitchFamily="34" charset="-52"/>
              </a:rPr>
              <a:t>анхае и двух школ в </a:t>
            </a:r>
            <a:r>
              <a:rPr lang="ru-RU" sz="4800" dirty="0" smtClean="0">
                <a:solidFill>
                  <a:srgbClr val="253957"/>
                </a:solidFill>
                <a:latin typeface="PT Astra Sans" panose="020B0603020203020204" pitchFamily="34" charset="-52"/>
                <a:ea typeface="PT Astra Sans" panose="020B0603020203020204" pitchFamily="34" charset="-52"/>
              </a:rPr>
              <a:t>США. В США </a:t>
            </a:r>
            <a:r>
              <a:rPr lang="ru-RU" sz="4800" dirty="0">
                <a:solidFill>
                  <a:srgbClr val="253957"/>
                </a:solidFill>
                <a:latin typeface="PT Astra Sans" panose="020B0603020203020204" pitchFamily="34" charset="-52"/>
                <a:ea typeface="PT Astra Sans" panose="020B0603020203020204" pitchFamily="34" charset="-52"/>
              </a:rPr>
              <a:t>были отобраны все студенты </a:t>
            </a:r>
            <a:r>
              <a:rPr lang="ru-RU" sz="4800" dirty="0" smtClean="0">
                <a:solidFill>
                  <a:srgbClr val="253957"/>
                </a:solidFill>
                <a:latin typeface="PT Astra Sans" panose="020B0603020203020204" pitchFamily="34" charset="-52"/>
                <a:ea typeface="PT Astra Sans" panose="020B0603020203020204" pitchFamily="34" charset="-52"/>
              </a:rPr>
              <a:t>десятых классов, а в Шанхае </a:t>
            </a:r>
            <a:r>
              <a:rPr lang="ru-RU" sz="4800" dirty="0">
                <a:solidFill>
                  <a:srgbClr val="253957"/>
                </a:solidFill>
                <a:latin typeface="PT Astra Sans" panose="020B0603020203020204" pitchFamily="34" charset="-52"/>
                <a:ea typeface="PT Astra Sans" panose="020B0603020203020204" pitchFamily="34" charset="-52"/>
              </a:rPr>
              <a:t>были </a:t>
            </a:r>
            <a:r>
              <a:rPr lang="ru-RU" sz="4800" dirty="0" smtClean="0">
                <a:solidFill>
                  <a:srgbClr val="253957"/>
                </a:solidFill>
                <a:latin typeface="PT Astra Sans" panose="020B0603020203020204" pitchFamily="34" charset="-52"/>
                <a:ea typeface="PT Astra Sans" panose="020B0603020203020204" pitchFamily="34" charset="-52"/>
              </a:rPr>
              <a:t>выбраны случайно</a:t>
            </a:r>
            <a:r>
              <a:rPr lang="en-US" sz="4800" dirty="0" smtClean="0">
                <a:solidFill>
                  <a:srgbClr val="253957"/>
                </a:solidFill>
                <a:latin typeface="PT Astra Sans" panose="020B0603020203020204" pitchFamily="34" charset="-52"/>
                <a:ea typeface="PT Astra Sans" panose="020B0603020203020204" pitchFamily="34" charset="-52"/>
              </a:rPr>
              <a:t> </a:t>
            </a:r>
            <a:r>
              <a:rPr lang="ru-RU" sz="4800" dirty="0" smtClean="0">
                <a:solidFill>
                  <a:srgbClr val="253957"/>
                </a:solidFill>
                <a:latin typeface="PT Astra Sans" panose="020B0603020203020204" pitchFamily="34" charset="-52"/>
                <a:ea typeface="PT Astra Sans" panose="020B0603020203020204" pitchFamily="34" charset="-52"/>
              </a:rPr>
              <a:t>25 </a:t>
            </a:r>
            <a:r>
              <a:rPr lang="ru-RU" sz="4800" dirty="0">
                <a:solidFill>
                  <a:srgbClr val="253957"/>
                </a:solidFill>
                <a:latin typeface="PT Astra Sans" panose="020B0603020203020204" pitchFamily="34" charset="-52"/>
                <a:ea typeface="PT Astra Sans" panose="020B0603020203020204" pitchFamily="34" charset="-52"/>
              </a:rPr>
              <a:t>процентов учеников </a:t>
            </a:r>
            <a:r>
              <a:rPr lang="ru-RU" sz="4800" dirty="0" smtClean="0">
                <a:solidFill>
                  <a:srgbClr val="253957"/>
                </a:solidFill>
                <a:latin typeface="PT Astra Sans" panose="020B0603020203020204" pitchFamily="34" charset="-52"/>
                <a:ea typeface="PT Astra Sans" panose="020B0603020203020204" pitchFamily="34" charset="-52"/>
              </a:rPr>
              <a:t>десятых классов</a:t>
            </a:r>
            <a:endParaRPr lang="en-US" sz="4800" dirty="0" smtClean="0">
              <a:solidFill>
                <a:srgbClr val="253957"/>
              </a:solidFill>
              <a:latin typeface="PT Astra Sans" panose="020B0603020203020204" pitchFamily="34" charset="-52"/>
              <a:ea typeface="PT Astra Sans" panose="020B0603020203020204" pitchFamily="34" charset="-52"/>
            </a:endParaRPr>
          </a:p>
          <a:p>
            <a:pPr marL="685800" indent="-685800" algn="l">
              <a:buFont typeface="Arial" panose="020B0604020202020204" pitchFamily="34" charset="0"/>
              <a:buChar char="•"/>
            </a:pPr>
            <a:r>
              <a:rPr lang="ru-RU" sz="4800" dirty="0">
                <a:solidFill>
                  <a:srgbClr val="253957"/>
                </a:solidFill>
                <a:latin typeface="PT Astra Sans" panose="020B0603020203020204" pitchFamily="34" charset="-52"/>
                <a:ea typeface="PT Astra Sans" panose="020B0603020203020204" pitchFamily="34" charset="-52"/>
              </a:rPr>
              <a:t>В </a:t>
            </a:r>
            <a:r>
              <a:rPr lang="ru-RU" sz="4800" dirty="0" smtClean="0">
                <a:solidFill>
                  <a:srgbClr val="253957"/>
                </a:solidFill>
                <a:latin typeface="PT Astra Sans" panose="020B0603020203020204" pitchFamily="34" charset="-52"/>
                <a:ea typeface="PT Astra Sans" panose="020B0603020203020204" pitchFamily="34" charset="-52"/>
              </a:rPr>
              <a:t>447 студентов в </a:t>
            </a:r>
            <a:r>
              <a:rPr lang="ru-RU" sz="4800" dirty="0">
                <a:solidFill>
                  <a:srgbClr val="253957"/>
                </a:solidFill>
                <a:latin typeface="PT Astra Sans" panose="020B0603020203020204" pitchFamily="34" charset="-52"/>
                <a:ea typeface="PT Astra Sans" panose="020B0603020203020204" pitchFamily="34" charset="-52"/>
              </a:rPr>
              <a:t>США</a:t>
            </a:r>
            <a:endParaRPr lang="en-US" sz="4800" dirty="0" smtClean="0">
              <a:solidFill>
                <a:srgbClr val="253957"/>
              </a:solidFill>
              <a:latin typeface="PT Astra Sans" panose="020B0603020203020204" pitchFamily="34" charset="-52"/>
              <a:ea typeface="PT Astra Sans" panose="020B0603020203020204" pitchFamily="34" charset="-52"/>
            </a:endParaRPr>
          </a:p>
          <a:p>
            <a:pPr marL="685800" indent="-685800" algn="l">
              <a:buFont typeface="Arial" panose="020B0604020202020204" pitchFamily="34" charset="0"/>
              <a:buChar char="•"/>
            </a:pPr>
            <a:r>
              <a:rPr lang="ru-RU" sz="4800" dirty="0" smtClean="0">
                <a:solidFill>
                  <a:srgbClr val="253957"/>
                </a:solidFill>
                <a:latin typeface="PT Astra Sans" panose="020B0603020203020204" pitchFamily="34" charset="-52"/>
                <a:ea typeface="PT Astra Sans" panose="020B0603020203020204" pitchFamily="34" charset="-52"/>
              </a:rPr>
              <a:t>В 280 студентов в Шанхае</a:t>
            </a:r>
          </a:p>
          <a:p>
            <a:pPr algn="l"/>
            <a:r>
              <a:rPr lang="ru-RU" sz="4800" dirty="0" smtClean="0">
                <a:solidFill>
                  <a:srgbClr val="253957"/>
                </a:solidFill>
                <a:latin typeface="PT Astra Sans" panose="020B0603020203020204" pitchFamily="34" charset="-52"/>
                <a:ea typeface="PT Astra Sans" panose="020B0603020203020204" pitchFamily="34" charset="-52"/>
              </a:rPr>
              <a:t>далее все студенты были разбиты </a:t>
            </a:r>
            <a:r>
              <a:rPr lang="ru-RU" sz="4800" dirty="0">
                <a:solidFill>
                  <a:srgbClr val="253957"/>
                </a:solidFill>
                <a:latin typeface="PT Astra Sans" panose="020B0603020203020204" pitchFamily="34" charset="-52"/>
                <a:ea typeface="PT Astra Sans" panose="020B0603020203020204" pitchFamily="34" charset="-52"/>
              </a:rPr>
              <a:t>на </a:t>
            </a:r>
            <a:r>
              <a:rPr lang="ru-RU" sz="4800" dirty="0" smtClean="0">
                <a:solidFill>
                  <a:srgbClr val="253957"/>
                </a:solidFill>
                <a:latin typeface="PT Astra Sans" panose="020B0603020203020204" pitchFamily="34" charset="-52"/>
                <a:ea typeface="PT Astra Sans" panose="020B0603020203020204" pitchFamily="34" charset="-52"/>
              </a:rPr>
              <a:t>2 группы</a:t>
            </a:r>
            <a:r>
              <a:rPr lang="ru-RU" sz="4800" dirty="0">
                <a:solidFill>
                  <a:srgbClr val="253957"/>
                </a:solidFill>
                <a:latin typeface="PT Astra Sans" panose="020B0603020203020204" pitchFamily="34" charset="-52"/>
                <a:ea typeface="PT Astra Sans" panose="020B0603020203020204" pitchFamily="34" charset="-52"/>
              </a:rPr>
              <a:t>, </a:t>
            </a:r>
            <a:r>
              <a:rPr lang="ru-RU" sz="4800" dirty="0" smtClean="0">
                <a:solidFill>
                  <a:srgbClr val="253957"/>
                </a:solidFill>
                <a:latin typeface="PT Astra Sans" panose="020B0603020203020204" pitchFamily="34" charset="-52"/>
                <a:ea typeface="PT Astra Sans" panose="020B0603020203020204" pitchFamily="34" charset="-52"/>
              </a:rPr>
              <a:t>в первой (контрольной) группе не предлагалось вознаграждение, во второй забирали по доллару за каждый неверный ответ.</a:t>
            </a:r>
            <a:endParaRPr lang="ru-RU" sz="48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559152" y="614635"/>
            <a:ext cx="15614974" cy="1419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ru-RU" sz="7000" b="1" cap="all" dirty="0" smtClean="0">
                <a:solidFill>
                  <a:srgbClr val="253957"/>
                </a:solidFill>
                <a:latin typeface="PT Astra Sans" panose="020B0603020203020204" pitchFamily="34" charset="-52"/>
                <a:ea typeface="PT Astra Sans" panose="020B0603020203020204" pitchFamily="34" charset="-52"/>
                <a:cs typeface="+mn-cs"/>
                <a:sym typeface="Arial Narrow"/>
              </a:rPr>
              <a:t>Результаты</a:t>
            </a:r>
            <a:endPar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4">
            <a:extLst/>
          </a:blip>
          <a:stretch>
            <a:fillRect/>
          </a:stretch>
        </p:blipFill>
        <p:spPr>
          <a:xfrm>
            <a:off x="1226606" y="586180"/>
            <a:ext cx="1199579" cy="1199579"/>
          </a:xfrm>
          <a:prstGeom prst="rect">
            <a:avLst/>
          </a:prstGeom>
          <a:ln w="12700">
            <a:miter lim="400000"/>
          </a:ln>
        </p:spPr>
      </p:pic>
      <p:pic>
        <p:nvPicPr>
          <p:cNvPr id="2" name="Рисунок 1"/>
          <p:cNvPicPr>
            <a:picLocks noChangeAspect="1"/>
          </p:cNvPicPr>
          <p:nvPr/>
        </p:nvPicPr>
        <p:blipFill>
          <a:blip r:embed="rId5"/>
          <a:stretch>
            <a:fillRect/>
          </a:stretch>
        </p:blipFill>
        <p:spPr>
          <a:xfrm>
            <a:off x="13788033" y="3545632"/>
            <a:ext cx="10276917" cy="7704856"/>
          </a:xfrm>
          <a:prstGeom prst="rect">
            <a:avLst/>
          </a:prstGeom>
          <a:effectLst>
            <a:softEdge rad="127000"/>
          </a:effectLst>
        </p:spPr>
      </p:pic>
      <p:sp>
        <p:nvSpPr>
          <p:cNvPr id="12" name="Прямоугольник 11"/>
          <p:cNvSpPr/>
          <p:nvPr/>
        </p:nvSpPr>
        <p:spPr>
          <a:xfrm>
            <a:off x="8460234" y="12724540"/>
            <a:ext cx="7944513"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latin typeface="Times New Roman" panose="02020603050405020304" pitchFamily="18" charset="0"/>
                <a:ea typeface="Arial Narrow" charset="0"/>
                <a:cs typeface="Times New Roman" panose="02020603050405020304" pitchFamily="18" charset="0"/>
              </a:rPr>
              <a:t>Чепоков Е.С.</a:t>
            </a:r>
            <a:r>
              <a:rPr lang="en-US" sz="3200" dirty="0">
                <a:latin typeface="Times New Roman" panose="02020603050405020304" pitchFamily="18" charset="0"/>
                <a:ea typeface="Arial Narrow" charset="0"/>
                <a:cs typeface="Times New Roman" panose="02020603050405020304" pitchFamily="18" charset="0"/>
              </a:rPr>
              <a:t>, </a:t>
            </a:r>
            <a:r>
              <a:rPr lang="ru-RU" sz="3200" dirty="0">
                <a:latin typeface="Times New Roman" panose="02020603050405020304" pitchFamily="18" charset="0"/>
                <a:ea typeface="Arial Narrow" charset="0"/>
                <a:cs typeface="Times New Roman" panose="02020603050405020304" pitchFamily="18" charset="0"/>
              </a:rPr>
              <a:t>Дроздов А.Н., Ярославцев Д.</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13" name="Номер слайда 3"/>
          <p:cNvSpPr>
            <a:spLocks noGrp="1"/>
          </p:cNvSpPr>
          <p:nvPr>
            <p:ph type="sldNum" sz="quarter" idx="2"/>
          </p:nvPr>
        </p:nvSpPr>
        <p:spPr>
          <a:xfrm>
            <a:off x="21404484" y="12704041"/>
            <a:ext cx="788676"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5</a:t>
            </a:fld>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7</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4" name="TextBox 13"/>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5" name="TextBox 14"/>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6"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6"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6"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300028017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азвание подразделения,  лаборатории, факультета и т.д."/>
          <p:cNvSpPr txBox="1"/>
          <p:nvPr/>
        </p:nvSpPr>
        <p:spPr>
          <a:xfrm>
            <a:off x="10463808" y="665312"/>
            <a:ext cx="402136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sz="4800" b="1" dirty="0" smtClean="0">
                <a:solidFill>
                  <a:schemeClr val="bg1"/>
                </a:solidFill>
                <a:latin typeface="PT Astra Sans" panose="020B0603020203020204" pitchFamily="34" charset="-52"/>
                <a:ea typeface="PT Astra Sans" panose="020B0603020203020204" pitchFamily="34" charset="-52"/>
              </a:rPr>
              <a:t>Оглавление</a:t>
            </a:r>
            <a:endParaRPr sz="4800" b="1" dirty="0">
              <a:solidFill>
                <a:schemeClr val="bg1"/>
              </a:solidFill>
              <a:latin typeface="PT Astra Sans" panose="020B0603020203020204" pitchFamily="34" charset="-52"/>
              <a:ea typeface="PT Astra Sans" panose="020B0603020203020204" pitchFamily="34" charset="-52"/>
            </a:endParaRPr>
          </a:p>
        </p:txBody>
      </p:sp>
      <p:pic>
        <p:nvPicPr>
          <p:cNvPr id="19" name="Рисунок 18"/>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969559" y="4987293"/>
            <a:ext cx="6463812" cy="3632442"/>
          </a:xfrm>
          <a:prstGeom prst="rect">
            <a:avLst/>
          </a:prstGeom>
          <a:effectLst>
            <a:glow rad="228600">
              <a:schemeClr val="bg1">
                <a:alpha val="40000"/>
              </a:schemeClr>
            </a:glow>
            <a:softEdge rad="63500"/>
          </a:effectLst>
        </p:spPr>
      </p:pic>
      <p:pic>
        <p:nvPicPr>
          <p:cNvPr id="20" name="Рисунок 19"/>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Lst>
          </a:blip>
          <a:stretch>
            <a:fillRect/>
          </a:stretch>
        </p:blipFill>
        <p:spPr>
          <a:xfrm>
            <a:off x="8921842" y="4985792"/>
            <a:ext cx="6462287" cy="3632442"/>
          </a:xfrm>
          <a:prstGeom prst="rect">
            <a:avLst/>
          </a:prstGeom>
          <a:effectLst>
            <a:glow rad="228600">
              <a:schemeClr val="bg1">
                <a:alpha val="40000"/>
              </a:schemeClr>
            </a:glow>
            <a:softEdge rad="63500"/>
          </a:effectLst>
        </p:spPr>
      </p:pic>
      <p:pic>
        <p:nvPicPr>
          <p:cNvPr id="21" name="Рисунок 20"/>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20000"/>
                    </a14:imgEffect>
                  </a14:imgLayer>
                </a14:imgProps>
              </a:ext>
            </a:extLst>
          </a:blip>
          <a:stretch>
            <a:fillRect/>
          </a:stretch>
        </p:blipFill>
        <p:spPr>
          <a:xfrm>
            <a:off x="16872520" y="4985792"/>
            <a:ext cx="6476124" cy="3632441"/>
          </a:xfrm>
          <a:prstGeom prst="rect">
            <a:avLst/>
          </a:prstGeom>
          <a:effectLst>
            <a:glow rad="228600">
              <a:schemeClr val="bg1">
                <a:alpha val="40000"/>
              </a:schemeClr>
            </a:glow>
            <a:softEdge rad="63500"/>
          </a:effectLst>
        </p:spPr>
      </p:pic>
      <p:sp>
        <p:nvSpPr>
          <p:cNvPr id="11" name="TextBox 10"/>
          <p:cNvSpPr txBox="1"/>
          <p:nvPr/>
        </p:nvSpPr>
        <p:spPr>
          <a:xfrm>
            <a:off x="3263008" y="5570180"/>
            <a:ext cx="1642024"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bg1">
                    <a:lumMod val="75000"/>
                  </a:schemeClr>
                </a:solidFill>
              </a:rPr>
              <a:t>3</a:t>
            </a:r>
            <a:endParaRPr kumimoji="0" lang="ru-RU" sz="13800" b="1" i="0" strike="noStrike" cap="none" spc="0" normalizeH="0" baseline="0" dirty="0">
              <a:ln>
                <a:noFill/>
              </a:ln>
              <a:solidFill>
                <a:schemeClr val="bg1">
                  <a:lumMod val="75000"/>
                </a:schemeClr>
              </a:solidFill>
              <a:effectLst/>
              <a:uFillTx/>
              <a:sym typeface="Helvetica Light"/>
            </a:endParaRPr>
          </a:p>
        </p:txBody>
      </p:sp>
      <p:sp>
        <p:nvSpPr>
          <p:cNvPr id="12" name="TextBox 11"/>
          <p:cNvSpPr txBox="1"/>
          <p:nvPr/>
        </p:nvSpPr>
        <p:spPr>
          <a:xfrm>
            <a:off x="11588728" y="5570180"/>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bg1">
                    <a:lumMod val="75000"/>
                  </a:schemeClr>
                </a:solidFill>
              </a:rPr>
              <a:t>4</a:t>
            </a:r>
            <a:endParaRPr kumimoji="0" lang="ru-RU" sz="13800" b="1" i="0" u="none" strike="noStrike" cap="none" spc="0" normalizeH="0" baseline="0" dirty="0">
              <a:ln>
                <a:noFill/>
              </a:ln>
              <a:solidFill>
                <a:schemeClr val="bg1">
                  <a:lumMod val="75000"/>
                </a:schemeClr>
              </a:solidFill>
              <a:effectLst/>
              <a:uFillTx/>
              <a:sym typeface="Helvetica Light"/>
            </a:endParaRPr>
          </a:p>
        </p:txBody>
      </p:sp>
      <p:sp>
        <p:nvSpPr>
          <p:cNvPr id="22" name="TextBox 21"/>
          <p:cNvSpPr txBox="1"/>
          <p:nvPr/>
        </p:nvSpPr>
        <p:spPr>
          <a:xfrm>
            <a:off x="19546325" y="5668048"/>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13800" b="1" dirty="0" smtClean="0">
                <a:solidFill>
                  <a:schemeClr val="bg1">
                    <a:lumMod val="75000"/>
                  </a:schemeClr>
                </a:solidFill>
              </a:rPr>
              <a:t>5</a:t>
            </a:r>
            <a:endParaRPr kumimoji="0" lang="ru-RU" sz="13800" b="1" i="0" u="none" strike="noStrike" cap="none" spc="0" normalizeH="0" baseline="0" dirty="0">
              <a:ln>
                <a:noFill/>
              </a:ln>
              <a:solidFill>
                <a:schemeClr val="bg1">
                  <a:lumMod val="75000"/>
                </a:schemeClr>
              </a:solidFill>
              <a:effectLst/>
              <a:uFillTx/>
              <a:sym typeface="Helvetica Light"/>
            </a:endParaRPr>
          </a:p>
        </p:txBody>
      </p:sp>
    </p:spTree>
    <p:extLst>
      <p:ext uri="{BB962C8B-B14F-4D97-AF65-F5344CB8AC3E}">
        <p14:creationId xmlns:p14="http://schemas.microsoft.com/office/powerpoint/2010/main" val="387933954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6296456" y="11494665"/>
            <a:ext cx="6624736" cy="519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Электронная почта: </a:t>
            </a:r>
            <a:r>
              <a:rPr lang="en-US" dirty="0" smtClean="0">
                <a:latin typeface="PT Astra Sans" panose="020B0603020203020204" pitchFamily="34" charset="-52"/>
                <a:ea typeface="PT Astra Sans" panose="020B0603020203020204" pitchFamily="34" charset="-52"/>
              </a:rPr>
              <a:t>eschepokov@edu.hse.ru</a:t>
            </a:r>
            <a:endParaRPr dirty="0">
              <a:latin typeface="PT Astra Sans" panose="020B0603020203020204" pitchFamily="34" charset="-52"/>
              <a:ea typeface="PT Astra Sans" panose="020B0603020203020204" pitchFamily="34" charset="-52"/>
            </a:endParaRPr>
          </a:p>
        </p:txBody>
      </p:sp>
      <p:sp>
        <p:nvSpPr>
          <p:cNvPr id="101" name="www.text"/>
          <p:cNvSpPr txBox="1"/>
          <p:nvPr/>
        </p:nvSpPr>
        <p:spPr>
          <a:xfrm>
            <a:off x="3623048" y="11153232"/>
            <a:ext cx="4104456"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Авторы: </a:t>
            </a:r>
            <a:r>
              <a:rPr lang="ru-RU" dirty="0" smtClean="0">
                <a:latin typeface="Times New Roman" panose="02020603050405020304" pitchFamily="18" charset="0"/>
                <a:ea typeface="Arial Narrow" charset="0"/>
                <a:cs typeface="Times New Roman" panose="02020603050405020304" pitchFamily="18" charset="0"/>
              </a:rPr>
              <a:t>Чепоков </a:t>
            </a:r>
            <a:r>
              <a:rPr lang="ru-RU" dirty="0">
                <a:latin typeface="Times New Roman" panose="02020603050405020304" pitchFamily="18" charset="0"/>
                <a:ea typeface="Arial Narrow" charset="0"/>
                <a:cs typeface="Times New Roman" panose="02020603050405020304" pitchFamily="18" charset="0"/>
              </a:rPr>
              <a:t>Е.С</a:t>
            </a:r>
            <a:r>
              <a:rPr lang="ru-RU" dirty="0" smtClean="0">
                <a:latin typeface="Times New Roman" panose="02020603050405020304" pitchFamily="18" charset="0"/>
                <a:ea typeface="Arial Narrow" charset="0"/>
                <a:cs typeface="Times New Roman" panose="02020603050405020304" pitchFamily="18" charset="0"/>
              </a:rPr>
              <a:t>.</a:t>
            </a:r>
            <a:r>
              <a:rPr lang="en-US" dirty="0" smtClean="0">
                <a:latin typeface="Times New Roman" panose="02020603050405020304" pitchFamily="18" charset="0"/>
                <a:ea typeface="Arial Narrow" charset="0"/>
                <a:cs typeface="Times New Roman" panose="02020603050405020304" pitchFamily="18" charset="0"/>
              </a:rPr>
              <a:t> </a:t>
            </a:r>
            <a:endParaRPr lang="ru-RU" dirty="0" smtClean="0">
              <a:latin typeface="Times New Roman" panose="02020603050405020304" pitchFamily="18" charset="0"/>
              <a:ea typeface="Arial Narrow" charset="0"/>
              <a:cs typeface="Times New Roman" panose="02020603050405020304" pitchFamily="18" charset="0"/>
            </a:endParaRPr>
          </a:p>
          <a:p>
            <a:r>
              <a:rPr lang="ru-RU" dirty="0" smtClean="0">
                <a:latin typeface="Times New Roman" panose="02020603050405020304" pitchFamily="18" charset="0"/>
                <a:ea typeface="Arial Narrow" charset="0"/>
                <a:cs typeface="Times New Roman" panose="02020603050405020304" pitchFamily="18" charset="0"/>
              </a:rPr>
              <a:t>Дроздов </a:t>
            </a:r>
            <a:r>
              <a:rPr lang="ru-RU" dirty="0">
                <a:latin typeface="Times New Roman" panose="02020603050405020304" pitchFamily="18" charset="0"/>
                <a:ea typeface="Arial Narrow" charset="0"/>
                <a:cs typeface="Times New Roman" panose="02020603050405020304" pitchFamily="18" charset="0"/>
              </a:rPr>
              <a:t>А.Н</a:t>
            </a:r>
            <a:r>
              <a:rPr lang="ru-RU" dirty="0" smtClean="0">
                <a:latin typeface="Times New Roman" panose="02020603050405020304" pitchFamily="18" charset="0"/>
                <a:ea typeface="Arial Narrow" charset="0"/>
                <a:cs typeface="Times New Roman" panose="02020603050405020304" pitchFamily="18" charset="0"/>
              </a:rPr>
              <a:t>.</a:t>
            </a:r>
          </a:p>
          <a:p>
            <a:r>
              <a:rPr lang="ru-RU" dirty="0" smtClean="0">
                <a:latin typeface="Times New Roman" panose="02020603050405020304" pitchFamily="18" charset="0"/>
                <a:ea typeface="Arial Narrow" charset="0"/>
                <a:cs typeface="Times New Roman" panose="02020603050405020304" pitchFamily="18" charset="0"/>
              </a:rPr>
              <a:t>Ярославцев </a:t>
            </a:r>
            <a:r>
              <a:rPr lang="ru-RU" dirty="0">
                <a:latin typeface="Times New Roman" panose="02020603050405020304" pitchFamily="18" charset="0"/>
                <a:ea typeface="Arial Narrow" charset="0"/>
                <a:cs typeface="Times New Roman" panose="02020603050405020304" pitchFamily="18" charset="0"/>
              </a:rPr>
              <a:t>Д.</a:t>
            </a:r>
            <a:endParaRPr dirty="0">
              <a:latin typeface="PT Astra Sans" panose="020B0603020203020204" pitchFamily="34" charset="-52"/>
              <a:ea typeface="PT Astra Sans" panose="020B0603020203020204" pitchFamily="34" charset="-52"/>
            </a:endParaRPr>
          </a:p>
        </p:txBody>
      </p:sp>
      <p:sp>
        <p:nvSpPr>
          <p:cNvPr id="102" name="Телефон.: +Х (ХХХ) ХХХ ХХХХ"/>
          <p:cNvSpPr txBox="1"/>
          <p:nvPr/>
        </p:nvSpPr>
        <p:spPr>
          <a:xfrm>
            <a:off x="10049762" y="11494665"/>
            <a:ext cx="428447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dirty="0" err="1">
                <a:latin typeface="PT Astra Sans" panose="020B0603020203020204" pitchFamily="34" charset="-52"/>
                <a:ea typeface="PT Astra Sans" panose="020B0603020203020204" pitchFamily="34" charset="-52"/>
              </a:rPr>
              <a:t>Телефон</a:t>
            </a:r>
            <a:r>
              <a:rPr dirty="0">
                <a:latin typeface="PT Astra Sans" panose="020B0603020203020204" pitchFamily="34" charset="-52"/>
                <a:ea typeface="PT Astra Sans" panose="020B0603020203020204" pitchFamily="34" charset="-52"/>
              </a:rPr>
              <a:t>.: </a:t>
            </a:r>
            <a:r>
              <a:rPr dirty="0" smtClean="0">
                <a:latin typeface="PT Astra Sans" panose="020B0603020203020204" pitchFamily="34" charset="-52"/>
                <a:ea typeface="PT Astra Sans" panose="020B0603020203020204" pitchFamily="34" charset="-52"/>
              </a:rPr>
              <a:t>+</a:t>
            </a:r>
            <a:r>
              <a:rPr lang="ru-RU" dirty="0" smtClean="0">
                <a:latin typeface="PT Astra Sans" panose="020B0603020203020204" pitchFamily="34" charset="-52"/>
                <a:ea typeface="PT Astra Sans" panose="020B0603020203020204" pitchFamily="34" charset="-52"/>
              </a:rPr>
              <a:t>7</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951</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959</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4666</a:t>
            </a:r>
            <a:r>
              <a:rPr dirty="0" smtClean="0">
                <a:latin typeface="PT Astra Sans" panose="020B0603020203020204" pitchFamily="34" charset="-52"/>
                <a:ea typeface="PT Astra Sans" panose="020B0603020203020204" pitchFamily="34" charset="-52"/>
              </a:rPr>
              <a:t> </a:t>
            </a:r>
            <a:endParaRPr dirty="0">
              <a:latin typeface="PT Astra Sans" panose="020B0603020203020204" pitchFamily="34" charset="-52"/>
              <a:ea typeface="PT Astra Sans" panose="020B0603020203020204" pitchFamily="34" charset="-52"/>
            </a:endParaRPr>
          </a:p>
        </p:txBody>
      </p:sp>
      <p:pic>
        <p:nvPicPr>
          <p:cNvPr id="103" name="Изображение" descr="Изображение"/>
          <p:cNvPicPr>
            <a:picLocks noChangeAspect="1"/>
          </p:cNvPicPr>
          <p:nvPr/>
        </p:nvPicPr>
        <p:blipFill>
          <a:blip r:embed="rId2">
            <a:extLst/>
          </a:blip>
          <a:stretch>
            <a:fillRect/>
          </a:stretch>
        </p:blipFill>
        <p:spPr>
          <a:xfrm>
            <a:off x="10594075" y="5489848"/>
            <a:ext cx="3195850" cy="3090059"/>
          </a:xfrm>
          <a:prstGeom prst="rect">
            <a:avLst/>
          </a:prstGeom>
          <a:ln w="12700">
            <a:miter lim="400000"/>
          </a:ln>
        </p:spPr>
      </p:pic>
      <p:sp>
        <p:nvSpPr>
          <p:cNvPr id="2" name="TextBox 1"/>
          <p:cNvSpPr txBox="1"/>
          <p:nvPr/>
        </p:nvSpPr>
        <p:spPr>
          <a:xfrm>
            <a:off x="6608742" y="902602"/>
            <a:ext cx="11166518" cy="1159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600" b="1" dirty="0" smtClean="0">
                <a:solidFill>
                  <a:srgbClr val="FFFFFF"/>
                </a:solidFill>
                <a:latin typeface="PT Astra Sans" panose="020B0603020203020204" pitchFamily="34" charset="-52"/>
                <a:ea typeface="PT Astra Sans" panose="020B0603020203020204" pitchFamily="34" charset="-52"/>
                <a:cs typeface="+mn-cs"/>
                <a:sym typeface="Arial Narrow"/>
              </a:rPr>
              <a:t>СПАСИБО ЗА ВНИМАНИЕ</a:t>
            </a:r>
            <a:endParaRPr lang="ru-RU" sz="6600" b="1" dirty="0">
              <a:solidFill>
                <a:srgbClr val="FFFFFF"/>
              </a:solidFill>
              <a:latin typeface="PT Astra Sans" panose="020B0603020203020204" pitchFamily="34" charset="-52"/>
              <a:ea typeface="PT Astra Sans" panose="020B0603020203020204" pitchFamily="34" charset="-52"/>
              <a:cs typeface="+mn-cs"/>
            </a:endParaRPr>
          </a:p>
        </p:txBody>
      </p:sp>
      <p:sp>
        <p:nvSpPr>
          <p:cNvPr id="4" name="Прямоугольник 3"/>
          <p:cNvSpPr/>
          <p:nvPr/>
        </p:nvSpPr>
        <p:spPr>
          <a:xfrm>
            <a:off x="7014140" y="2321296"/>
            <a:ext cx="10355720" cy="769441"/>
          </a:xfrm>
          <a:prstGeom prst="rect">
            <a:avLst/>
          </a:prstGeom>
        </p:spPr>
        <p:txBody>
          <a:bodyPr wrap="none">
            <a:spAutoFit/>
          </a:bodyPr>
          <a:lstStyle/>
          <a:p>
            <a:r>
              <a:rPr lang="ru-RU" sz="4400" b="1" dirty="0" smtClean="0">
                <a:solidFill>
                  <a:srgbClr val="FFFFFF"/>
                </a:solidFill>
                <a:latin typeface="PT Astra Sans" panose="020B0603020203020204" pitchFamily="34" charset="-52"/>
                <a:ea typeface="PT Astra Sans" panose="020B0603020203020204" pitchFamily="34" charset="-52"/>
                <a:cs typeface="+mn-cs"/>
              </a:rPr>
              <a:t>РАД</a:t>
            </a:r>
            <a:r>
              <a:rPr lang="ru-RU" sz="4400" b="1" dirty="0">
                <a:solidFill>
                  <a:srgbClr val="FFFFFF"/>
                </a:solidFill>
                <a:latin typeface="PT Astra Sans" panose="020B0603020203020204" pitchFamily="34" charset="-52"/>
                <a:ea typeface="PT Astra Sans" panose="020B0603020203020204" pitchFamily="34" charset="-52"/>
                <a:cs typeface="+mn-cs"/>
              </a:rPr>
              <a:t>Ы</a:t>
            </a:r>
            <a:r>
              <a:rPr lang="ru-RU" sz="4400" b="1" dirty="0" smtClean="0">
                <a:solidFill>
                  <a:srgbClr val="FFFFFF"/>
                </a:solidFill>
                <a:latin typeface="PT Astra Sans" panose="020B0603020203020204" pitchFamily="34" charset="-52"/>
                <a:ea typeface="PT Astra Sans" panose="020B0603020203020204" pitchFamily="34" charset="-52"/>
                <a:cs typeface="+mn-cs"/>
              </a:rPr>
              <a:t> ОТВЕТИТЬ НА ВАШИ ВОПРОСЫ</a:t>
            </a:r>
            <a:endParaRPr lang="ru-RU" sz="4400" b="1" dirty="0">
              <a:solidFill>
                <a:srgbClr val="FFFFFF"/>
              </a:solidFill>
              <a:latin typeface="PT Astra Sans" panose="020B0603020203020204" pitchFamily="34" charset="-52"/>
              <a:ea typeface="PT Astra Sans" panose="020B0603020203020204" pitchFamily="34" charset="-52"/>
              <a:cs typeface="+mn-cs"/>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308</Words>
  <Application>Microsoft Office PowerPoint</Application>
  <PresentationFormat>Произвольный</PresentationFormat>
  <Paragraphs>45</Paragraphs>
  <Slides>7</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7</vt:i4>
      </vt:variant>
    </vt:vector>
  </HeadingPairs>
  <TitlesOfParts>
    <vt:vector size="16" baseType="lpstr">
      <vt:lpstr>Arial</vt:lpstr>
      <vt:lpstr>Arial Narrow</vt:lpstr>
      <vt:lpstr>Calibri Light</vt:lpstr>
      <vt:lpstr>Helvetica</vt:lpstr>
      <vt:lpstr>Helvetica Light</vt:lpstr>
      <vt:lpstr>Helvetica Neue</vt:lpstr>
      <vt:lpstr>PT Astra Sans</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Bloodies</dc:creator>
  <cp:lastModifiedBy>Елизар Чепоков</cp:lastModifiedBy>
  <cp:revision>43</cp:revision>
  <dcterms:modified xsi:type="dcterms:W3CDTF">2019-10-08T18:56:43Z</dcterms:modified>
</cp:coreProperties>
</file>