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handoutMasterIdLst>
    <p:handoutMasterId r:id="rId15"/>
  </p:handoutMasterIdLst>
  <p:sldIdLst>
    <p:sldId id="256" r:id="rId2"/>
    <p:sldId id="258" r:id="rId3"/>
    <p:sldId id="264" r:id="rId4"/>
    <p:sldId id="259" r:id="rId5"/>
    <p:sldId id="260" r:id="rId6"/>
    <p:sldId id="261" r:id="rId7"/>
    <p:sldId id="262" r:id="rId8"/>
    <p:sldId id="265" r:id="rId9"/>
    <p:sldId id="266" r:id="rId10"/>
    <p:sldId id="267" r:id="rId11"/>
    <p:sldId id="269" r:id="rId12"/>
    <p:sldId id="263"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5" d="100"/>
          <a:sy n="35" d="100"/>
        </p:scale>
        <p:origin x="120" y="120"/>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49775A-7514-4E1F-A42F-C83249A20BF7}" type="datetimeFigureOut">
              <a:rPr lang="ru-RU" smtClean="0"/>
              <a:t>05.03.2019</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F65F64-BA58-4F55-9F86-35F90F85BFC9}" type="slidenum">
              <a:rPr lang="ru-RU" smtClean="0"/>
              <a:t>‹#›</a:t>
            </a:fld>
            <a:endParaRPr lang="ru-RU"/>
          </a:p>
        </p:txBody>
      </p:sp>
    </p:spTree>
    <p:extLst>
      <p:ext uri="{BB962C8B-B14F-4D97-AF65-F5344CB8AC3E}">
        <p14:creationId xmlns:p14="http://schemas.microsoft.com/office/powerpoint/2010/main" val="3686736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hf hdr="0" ft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slide" Target="slide8.xml"/><Relationship Id="rId17" Type="http://schemas.openxmlformats.org/officeDocument/2006/relationships/image" Target="../media/image12.png"/><Relationship Id="rId2" Type="http://schemas.openxmlformats.org/officeDocument/2006/relationships/slide" Target="slide3.xml"/><Relationship Id="rId16" Type="http://schemas.openxmlformats.org/officeDocument/2006/relationships/slide" Target="slide10.xml"/><Relationship Id="rId1" Type="http://schemas.openxmlformats.org/officeDocument/2006/relationships/slideLayout" Target="../slideLayouts/slideLayout5.xml"/><Relationship Id="rId6" Type="http://schemas.openxmlformats.org/officeDocument/2006/relationships/slide" Target="slide5.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slide" Target="slide7.xml"/><Relationship Id="rId4" Type="http://schemas.openxmlformats.org/officeDocument/2006/relationships/slide" Target="slide4.xml"/><Relationship Id="rId9" Type="http://schemas.openxmlformats.org/officeDocument/2006/relationships/image" Target="../media/image8.png"/><Relationship Id="rId14" Type="http://schemas.openxmlformats.org/officeDocument/2006/relationships/slide" Target="slide9.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7.xml"/><Relationship Id="rId11" Type="http://schemas.openxmlformats.org/officeDocument/2006/relationships/slide" Target="slide11.xml"/><Relationship Id="rId5" Type="http://schemas.openxmlformats.org/officeDocument/2006/relationships/slide" Target="slide6.xml"/><Relationship Id="rId10" Type="http://schemas.openxmlformats.org/officeDocument/2006/relationships/image" Target="../media/image3.png"/><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sp>
        <p:nvSpPr>
          <p:cNvPr id="52" name="Очень крутой…"/>
          <p:cNvSpPr txBox="1"/>
          <p:nvPr/>
        </p:nvSpPr>
        <p:spPr>
          <a:xfrm>
            <a:off x="9743727" y="3995267"/>
            <a:ext cx="10070039" cy="37148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dirty="0">
                <a:latin typeface="PT Astra Sans" panose="020B0603020203020204" pitchFamily="34" charset="-52"/>
                <a:ea typeface="PT Astra Sans" panose="020B0603020203020204" pitchFamily="34" charset="-52"/>
              </a:rPr>
              <a:t>Реализация компьютерной игры "Лабиринт"</a:t>
            </a:r>
            <a:endParaRPr dirty="0">
              <a:latin typeface="PT Astra Sans" panose="020B0603020203020204" pitchFamily="34" charset="-52"/>
              <a:ea typeface="PT Astra Sans" panose="020B0603020203020204" pitchFamily="34" charset="-52"/>
            </a:endParaRPr>
          </a:p>
        </p:txBody>
      </p:sp>
      <p:sp>
        <p:nvSpPr>
          <p:cNvPr id="53" name="Очень крутой подзаголовок презентации"/>
          <p:cNvSpPr txBox="1"/>
          <p:nvPr/>
        </p:nvSpPr>
        <p:spPr>
          <a:xfrm>
            <a:off x="6090546" y="8759165"/>
            <a:ext cx="8559593" cy="2464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sz="3200" dirty="0">
                <a:latin typeface="Times New Roman" panose="02020603050405020304" pitchFamily="18" charset="0"/>
                <a:ea typeface="Arial Narrow" charset="0"/>
                <a:cs typeface="Times New Roman" panose="02020603050405020304" pitchFamily="18" charset="0"/>
              </a:rPr>
              <a:t>Работу выполнил студент группы </a:t>
            </a:r>
            <a:r>
              <a:rPr lang="ru-RU" sz="3200" dirty="0" smtClean="0">
                <a:latin typeface="Times New Roman" panose="02020603050405020304" pitchFamily="18" charset="0"/>
                <a:ea typeface="Arial Narrow" charset="0"/>
                <a:cs typeface="Times New Roman" panose="02020603050405020304" pitchFamily="18" charset="0"/>
              </a:rPr>
              <a:t>ПИ-18-2</a:t>
            </a:r>
            <a:endParaRPr lang="ru-RU" sz="3200" dirty="0">
              <a:latin typeface="Times New Roman" panose="02020603050405020304" pitchFamily="18" charset="0"/>
              <a:ea typeface="Arial Narrow" charset="0"/>
              <a:cs typeface="Times New Roman" panose="02020603050405020304" pitchFamily="18" charset="0"/>
            </a:endParaRPr>
          </a:p>
          <a:p>
            <a:r>
              <a:rPr lang="ru-RU" sz="3200" dirty="0">
                <a:latin typeface="Times New Roman" panose="02020603050405020304" pitchFamily="18" charset="0"/>
                <a:ea typeface="Arial Narrow" charset="0"/>
                <a:cs typeface="Times New Roman" panose="02020603050405020304" pitchFamily="18" charset="0"/>
              </a:rPr>
              <a:t>1-го </a:t>
            </a:r>
            <a:r>
              <a:rPr lang="ru-RU" sz="3200" dirty="0" smtClean="0">
                <a:latin typeface="Times New Roman" panose="02020603050405020304" pitchFamily="18" charset="0"/>
                <a:ea typeface="Arial Narrow" charset="0"/>
                <a:cs typeface="Times New Roman" panose="02020603050405020304" pitchFamily="18" charset="0"/>
              </a:rPr>
              <a:t>курса, </a:t>
            </a:r>
            <a:r>
              <a:rPr lang="ru-RU" sz="3200" dirty="0">
                <a:latin typeface="Times New Roman" panose="02020603050405020304" pitchFamily="18" charset="0"/>
                <a:ea typeface="Arial Narrow" charset="0"/>
                <a:cs typeface="Times New Roman" panose="02020603050405020304" pitchFamily="18" charset="0"/>
              </a:rPr>
              <a:t>факультета экономики, менеджмента и бизнес-информатики</a:t>
            </a:r>
          </a:p>
          <a:p>
            <a:r>
              <a:rPr lang="ru-RU" sz="3200" u="sng" dirty="0" err="1" smtClean="0">
                <a:latin typeface="Times New Roman" panose="02020603050405020304" pitchFamily="18" charset="0"/>
                <a:ea typeface="Arial Narrow" charset="0"/>
                <a:cs typeface="Times New Roman" panose="02020603050405020304" pitchFamily="18" charset="0"/>
              </a:rPr>
              <a:t>Чепоков</a:t>
            </a:r>
            <a:r>
              <a:rPr lang="ru-RU" sz="3200" u="sng" dirty="0" smtClean="0">
                <a:latin typeface="Times New Roman" panose="02020603050405020304" pitchFamily="18" charset="0"/>
                <a:ea typeface="Arial Narrow" charset="0"/>
                <a:cs typeface="Times New Roman" panose="02020603050405020304" pitchFamily="18" charset="0"/>
              </a:rPr>
              <a:t> Е.В.</a:t>
            </a:r>
            <a:endParaRPr lang="ru-RU" sz="3200" u="sng" dirty="0">
              <a:latin typeface="Times New Roman" panose="02020603050405020304" pitchFamily="18" charset="0"/>
              <a:ea typeface="Arial Narrow" charset="0"/>
              <a:cs typeface="Times New Roman" panose="02020603050405020304" pitchFamily="18" charset="0"/>
            </a:endParaRPr>
          </a:p>
        </p:txBody>
      </p:sp>
      <p:sp>
        <p:nvSpPr>
          <p:cNvPr id="54" name="Название подразделения,  лаборатории, факультета и т.д."/>
          <p:cNvSpPr txBox="1"/>
          <p:nvPr/>
        </p:nvSpPr>
        <p:spPr>
          <a:xfrm>
            <a:off x="6348977" y="527012"/>
            <a:ext cx="9443423" cy="3468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smtClean="0">
                <a:latin typeface="PT Astra Sans" panose="020B0603020203020204" pitchFamily="34" charset="-52"/>
                <a:ea typeface="PT Astra Sans" panose="020B0603020203020204" pitchFamily="34" charset="-52"/>
              </a:rPr>
              <a:t>НИУ ВШЭ-Пермь, </a:t>
            </a:r>
            <a:r>
              <a:rPr lang="ru-RU" sz="4200" dirty="0">
                <a:solidFill>
                  <a:srgbClr val="253957"/>
                </a:solidFill>
                <a:latin typeface="PT Astra Sans" panose="020B0603020203020204" pitchFamily="34" charset="-52"/>
                <a:ea typeface="PT Astra Sans" panose="020B0603020203020204" pitchFamily="34" charset="-52"/>
                <a:sym typeface="Arial Narrow"/>
              </a:rPr>
              <a:t>УДК </a:t>
            </a:r>
            <a:r>
              <a:rPr lang="ru-RU" sz="4200" dirty="0">
                <a:solidFill>
                  <a:srgbClr val="253957"/>
                </a:solidFill>
                <a:latin typeface="PT Astra Sans" panose="020B0603020203020204" pitchFamily="34" charset="-52"/>
                <a:ea typeface="PT Astra Sans" panose="020B0603020203020204" pitchFamily="34" charset="-52"/>
                <a:sym typeface="Arial Narrow"/>
              </a:rPr>
              <a:t>09.03.04</a:t>
            </a:r>
            <a:r>
              <a:rPr lang="ru-RU" dirty="0" smtClean="0">
                <a:latin typeface="PT Astra Sans" panose="020B0603020203020204" pitchFamily="34" charset="-52"/>
                <a:ea typeface="PT Astra Sans" panose="020B0603020203020204" pitchFamily="34" charset="-52"/>
              </a:rPr>
              <a:t>, </a:t>
            </a:r>
            <a:r>
              <a:rPr lang="ru-RU" dirty="0" smtClean="0">
                <a:latin typeface="PT Astra Sans" panose="020B0603020203020204" pitchFamily="34" charset="-52"/>
                <a:ea typeface="PT Astra Sans" panose="020B0603020203020204" pitchFamily="34" charset="-52"/>
              </a:rPr>
              <a:t>Факультет экономики, менеджмента </a:t>
            </a:r>
            <a:r>
              <a:rPr lang="ru-RU" dirty="0">
                <a:latin typeface="PT Astra Sans" panose="020B0603020203020204" pitchFamily="34" charset="-52"/>
                <a:ea typeface="PT Astra Sans" panose="020B0603020203020204" pitchFamily="34" charset="-52"/>
              </a:rPr>
              <a:t>и </a:t>
            </a:r>
            <a:r>
              <a:rPr lang="ru-RU" dirty="0" smtClean="0">
                <a:latin typeface="PT Astra Sans" panose="020B0603020203020204" pitchFamily="34" charset="-52"/>
                <a:ea typeface="PT Astra Sans" panose="020B0603020203020204" pitchFamily="34" charset="-52"/>
              </a:rPr>
              <a:t>бизнес-информатики, </a:t>
            </a:r>
            <a:r>
              <a:rPr lang="ru-RU" sz="4400" dirty="0" smtClean="0">
                <a:latin typeface="Times New Roman" panose="02020603050405020304" pitchFamily="18" charset="0"/>
                <a:ea typeface="Arial Narrow" charset="0"/>
                <a:cs typeface="Times New Roman" panose="02020603050405020304" pitchFamily="18" charset="0"/>
              </a:rPr>
              <a:t>кафедра </a:t>
            </a:r>
            <a:r>
              <a:rPr lang="ru-RU" sz="4400" dirty="0">
                <a:latin typeface="Times New Roman" panose="02020603050405020304" pitchFamily="18" charset="0"/>
                <a:ea typeface="Arial Narrow" charset="0"/>
                <a:cs typeface="Times New Roman" panose="02020603050405020304" pitchFamily="18" charset="0"/>
              </a:rPr>
              <a:t>информационных технологий в бизнесе</a:t>
            </a:r>
            <a:endParaRPr dirty="0">
              <a:latin typeface="PT Astra Sans" panose="020B0603020203020204" pitchFamily="34" charset="-52"/>
              <a:ea typeface="PT Astra Sans" panose="020B0603020203020204" pitchFamily="34" charset="-52"/>
            </a:endParaRPr>
          </a:p>
        </p:txBody>
      </p:sp>
      <p:sp>
        <p:nvSpPr>
          <p:cNvPr id="55" name="Москва, 2017"/>
          <p:cNvSpPr txBox="1"/>
          <p:nvPr/>
        </p:nvSpPr>
        <p:spPr>
          <a:xfrm>
            <a:off x="14136216" y="12474624"/>
            <a:ext cx="2770829"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dirty="0" smtClean="0">
                <a:latin typeface="PT Astra Sans" panose="020B0603020203020204" pitchFamily="34" charset="-52"/>
                <a:ea typeface="PT Astra Sans" panose="020B0603020203020204" pitchFamily="34" charset="-52"/>
              </a:rPr>
              <a:t>Пермь</a:t>
            </a:r>
            <a:r>
              <a:rPr dirty="0" smtClean="0">
                <a:latin typeface="PT Astra Sans" panose="020B0603020203020204" pitchFamily="34" charset="-52"/>
                <a:ea typeface="PT Astra Sans" panose="020B0603020203020204" pitchFamily="34" charset="-52"/>
              </a:rPr>
              <a:t>, 201</a:t>
            </a:r>
            <a:r>
              <a:rPr lang="ru-RU" dirty="0" smtClean="0">
                <a:latin typeface="PT Astra Sans" panose="020B0603020203020204" pitchFamily="34" charset="-52"/>
                <a:ea typeface="PT Astra Sans" panose="020B0603020203020204" pitchFamily="34" charset="-52"/>
              </a:rPr>
              <a:t>9</a:t>
            </a:r>
            <a:endParaRPr dirty="0">
              <a:latin typeface="PT Astra Sans" panose="020B0603020203020204" pitchFamily="34" charset="-52"/>
              <a:ea typeface="PT Astra Sans" panose="020B0603020203020204" pitchFamily="34" charset="-52"/>
            </a:endParaRPr>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
        <p:nvSpPr>
          <p:cNvPr id="8" name="Очень крутой подзаголовок презентации"/>
          <p:cNvSpPr txBox="1"/>
          <p:nvPr/>
        </p:nvSpPr>
        <p:spPr>
          <a:xfrm>
            <a:off x="15792400" y="8759165"/>
            <a:ext cx="8045161" cy="2464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sz="3200" dirty="0" smtClean="0">
                <a:latin typeface="Times New Roman" panose="02020603050405020304" pitchFamily="18" charset="0"/>
                <a:ea typeface="Arial Narrow" charset="0"/>
                <a:cs typeface="Times New Roman" panose="02020603050405020304" pitchFamily="18" charset="0"/>
              </a:rPr>
              <a:t>Научный руководитель</a:t>
            </a:r>
            <a:endParaRPr lang="ru-RU" sz="3200" dirty="0">
              <a:latin typeface="Times New Roman" panose="02020603050405020304" pitchFamily="18" charset="0"/>
              <a:ea typeface="Arial Narrow" charset="0"/>
              <a:cs typeface="Times New Roman" panose="02020603050405020304" pitchFamily="18" charset="0"/>
            </a:endParaRPr>
          </a:p>
          <a:p>
            <a:r>
              <a:rPr lang="ru-RU" sz="3200" dirty="0" smtClean="0">
                <a:latin typeface="Times New Roman" panose="02020603050405020304" pitchFamily="18" charset="0"/>
                <a:ea typeface="Arial Narrow" charset="0"/>
                <a:cs typeface="Times New Roman" panose="02020603050405020304" pitchFamily="18" charset="0"/>
              </a:rPr>
              <a:t>Старший преподаватель кафедры информационных технологий в бизнесе</a:t>
            </a:r>
            <a:endParaRPr lang="ru-RU" sz="3200" dirty="0">
              <a:latin typeface="Times New Roman" panose="02020603050405020304" pitchFamily="18" charset="0"/>
              <a:ea typeface="Arial Narrow" charset="0"/>
              <a:cs typeface="Times New Roman" panose="02020603050405020304" pitchFamily="18" charset="0"/>
            </a:endParaRPr>
          </a:p>
          <a:p>
            <a:r>
              <a:rPr lang="ru-RU" sz="3200" u="sng" dirty="0" smtClean="0">
                <a:latin typeface="Times New Roman" panose="02020603050405020304" pitchFamily="18" charset="0"/>
                <a:ea typeface="Arial Narrow" charset="0"/>
                <a:cs typeface="Times New Roman" panose="02020603050405020304" pitchFamily="18" charset="0"/>
              </a:rPr>
              <a:t>Гордеева О.И.</a:t>
            </a:r>
            <a:endParaRPr lang="ru-RU" sz="3200" u="sng" dirty="0">
              <a:latin typeface="Times New Roman" panose="02020603050405020304" pitchFamily="18" charset="0"/>
              <a:ea typeface="Arial Narrow" charset="0"/>
              <a:cs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7053853" y="537519"/>
            <a:ext cx="10089831" cy="1296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latin typeface="PT Astra Sans" panose="020B0603020203020204" pitchFamily="34" charset="-52"/>
                <a:ea typeface="PT Astra Sans" panose="020B0603020203020204" pitchFamily="34" charset="-52"/>
              </a:rPr>
              <a:t>Заключение</a:t>
            </a:r>
            <a:endParaRPr dirty="0">
              <a:latin typeface="PT Astra Sans" panose="020B0603020203020204" pitchFamily="34" charset="-52"/>
              <a:ea typeface="PT Astra Sans" panose="020B0603020203020204" pitchFamily="34" charset="-52"/>
            </a:endParaRPr>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14" name="Прямоугольник 13"/>
          <p:cNvSpPr/>
          <p:nvPr/>
        </p:nvSpPr>
        <p:spPr>
          <a:xfrm>
            <a:off x="5634452" y="12724540"/>
            <a:ext cx="12928635"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ru-RU" sz="3200" dirty="0" err="1">
                <a:solidFill>
                  <a:srgbClr val="253957"/>
                </a:solidFill>
                <a:latin typeface="PT Astra Sans" panose="020B0603020203020204" pitchFamily="34" charset="-52"/>
                <a:ea typeface="PT Astra Sans" panose="020B0603020203020204" pitchFamily="34" charset="-52"/>
                <a:sym typeface="Arial Narrow"/>
              </a:rPr>
              <a:t>Чепоков</a:t>
            </a:r>
            <a:r>
              <a:rPr lang="ru-RU" sz="3200" dirty="0">
                <a:solidFill>
                  <a:srgbClr val="253957"/>
                </a:solidFill>
                <a:latin typeface="PT Astra Sans" panose="020B0603020203020204" pitchFamily="34" charset="-52"/>
                <a:ea typeface="PT Astra Sans" panose="020B0603020203020204" pitchFamily="34" charset="-52"/>
                <a:sym typeface="Arial Narrow"/>
              </a:rPr>
              <a:t> Елизар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Сергеевич</a:t>
            </a:r>
            <a:r>
              <a:rPr lang="en-US" sz="3200" dirty="0" smtClean="0">
                <a:solidFill>
                  <a:srgbClr val="253957"/>
                </a:solidFill>
                <a:latin typeface="PT Astra Sans" panose="020B0603020203020204" pitchFamily="34" charset="-52"/>
                <a:ea typeface="PT Astra Sans" panose="020B0603020203020204" pitchFamily="34" charset="-52"/>
                <a:sym typeface="Arial Narrow"/>
              </a:rPr>
              <a:t>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Реализация </a:t>
            </a:r>
            <a:r>
              <a:rPr lang="ru-RU" sz="3200" dirty="0" smtClean="0">
                <a:solidFill>
                  <a:srgbClr val="253957"/>
                </a:solidFill>
                <a:latin typeface="PT Astra Sans" panose="020B0603020203020204" pitchFamily="34" charset="-52"/>
                <a:ea typeface="PT Astra Sans" panose="020B0603020203020204" pitchFamily="34" charset="-52"/>
                <a:sym typeface="Arial Narrow"/>
              </a:rPr>
              <a:t>компьютерной игры "</a:t>
            </a:r>
            <a:r>
              <a:rPr lang="ru-RU" sz="3200" dirty="0" smtClean="0">
                <a:solidFill>
                  <a:srgbClr val="253957"/>
                </a:solidFill>
                <a:latin typeface="PT Astra Sans" panose="020B0603020203020204" pitchFamily="34" charset="-52"/>
                <a:ea typeface="PT Astra Sans" panose="020B0603020203020204" pitchFamily="34" charset="-52"/>
                <a:sym typeface="Arial Narrow"/>
              </a:rPr>
              <a:t>Лабиринт“</a:t>
            </a:r>
            <a:endParaRPr lang="ru-RU" sz="3200" dirty="0" smtClean="0">
              <a:solidFill>
                <a:srgbClr val="253957"/>
              </a:solidFill>
              <a:latin typeface="PT Astra Sans" panose="020B0603020203020204" pitchFamily="34" charset="-52"/>
              <a:ea typeface="PT Astra Sans" panose="020B0603020203020204" pitchFamily="34" charset="-52"/>
              <a:sym typeface="Arial Narrow"/>
            </a:endParaRPr>
          </a:p>
        </p:txBody>
      </p:sp>
      <p:sp>
        <p:nvSpPr>
          <p:cNvPr id="15" name="Номер слайда 3"/>
          <p:cNvSpPr>
            <a:spLocks noGrp="1"/>
          </p:cNvSpPr>
          <p:nvPr>
            <p:ph type="sldNum" sz="quarter" idx="2"/>
          </p:nvPr>
        </p:nvSpPr>
        <p:spPr>
          <a:xfrm>
            <a:off x="21259412" y="12704041"/>
            <a:ext cx="1078820" cy="636712"/>
          </a:xfrm>
        </p:spPr>
        <p:txBody>
          <a:bodyPr/>
          <a:lstStyle/>
          <a:p>
            <a:r>
              <a:rPr lang="ru-RU" sz="3200" dirty="0" smtClean="0">
                <a:solidFill>
                  <a:srgbClr val="253957"/>
                </a:solidFill>
                <a:latin typeface="PT Astra Sans" panose="020B0603020203020204" pitchFamily="34" charset="-52"/>
                <a:ea typeface="PT Astra Sans" panose="020B0603020203020204" pitchFamily="34" charset="-52"/>
              </a:rPr>
              <a:t>10</a:t>
            </a:r>
            <a:r>
              <a:rPr lang="en-US" sz="3200" dirty="0" smtClean="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10</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16" name="TextBox 15"/>
          <p:cNvSpPr txBox="1"/>
          <p:nvPr/>
        </p:nvSpPr>
        <p:spPr>
          <a:xfrm>
            <a:off x="1201065" y="12724540"/>
            <a:ext cx="230191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ru-RU" sz="3200" dirty="0">
                <a:solidFill>
                  <a:srgbClr val="253957"/>
                </a:solidFill>
                <a:latin typeface="PT Astra Sans" panose="020B0603020203020204" pitchFamily="34" charset="-52"/>
                <a:ea typeface="PT Astra Sans" panose="020B0603020203020204" pitchFamily="34" charset="-52"/>
                <a:sym typeface="Arial Narrow"/>
              </a:rPr>
              <a:t>Пермь, </a:t>
            </a:r>
            <a:r>
              <a:rPr lang="ru-RU" sz="3200" dirty="0" smtClean="0">
                <a:solidFill>
                  <a:srgbClr val="253957"/>
                </a:solidFill>
                <a:latin typeface="PT Astra Sans" panose="020B0603020203020204" pitchFamily="34" charset="-52"/>
                <a:ea typeface="PT Astra Sans" panose="020B0603020203020204" pitchFamily="34" charset="-52"/>
                <a:sym typeface="Arial Narrow"/>
              </a:rPr>
              <a:t>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17" name="TextBox 16"/>
          <p:cNvSpPr txBox="1"/>
          <p:nvPr/>
        </p:nvSpPr>
        <p:spPr>
          <a:xfrm>
            <a:off x="20738436" y="13073674"/>
            <a:ext cx="2120772"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в</a:t>
            </a:r>
            <a:r>
              <a:rPr lang="ru-RU" sz="2800" dirty="0" smtClean="0">
                <a:solidFill>
                  <a:srgbClr val="253957"/>
                </a:solidFill>
                <a:latin typeface="PT Astra Sans" panose="020B0603020203020204" pitchFamily="34" charset="-52"/>
                <a:ea typeface="PT Astra Sans" panose="020B0603020203020204" pitchFamily="34" charset="-52"/>
                <a:hlinkClick r:id="rId3" action="ppaction://hlinksldjump"/>
              </a:rPr>
              <a:t> </a:t>
            </a: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оглавление</a:t>
            </a:r>
            <a:endParaRPr lang="ru-RU" sz="2800" dirty="0">
              <a:solidFill>
                <a:srgbClr val="253957"/>
              </a:solidFill>
              <a:latin typeface="PT Astra Sans" panose="020B0603020203020204" pitchFamily="34" charset="-52"/>
              <a:ea typeface="PT Astra Sans" panose="020B0603020203020204" pitchFamily="34" charset="-52"/>
            </a:endParaRPr>
          </a:p>
        </p:txBody>
      </p:sp>
      <p:sp>
        <p:nvSpPr>
          <p:cNvPr id="1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4297" y="2372244"/>
            <a:ext cx="21523142" cy="102733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514350" lvl="0" indent="-514350" algn="l">
              <a:lnSpc>
                <a:spcPct val="125000"/>
              </a:lnSpc>
              <a:buSzPct val="100000"/>
              <a:buFont typeface="+mj-lt"/>
              <a:buAutoNum type="arabicPeriod"/>
              <a:defRPr sz="2800">
                <a:solidFill>
                  <a:srgbClr val="253957"/>
                </a:solidFill>
                <a:latin typeface="+mn-lt"/>
                <a:ea typeface="+mn-ea"/>
                <a:cs typeface="+mn-cs"/>
                <a:sym typeface="Arial Narrow"/>
              </a:defRPr>
            </a:pPr>
            <a:r>
              <a:rPr lang="ru-RU" sz="4400" dirty="0" smtClean="0">
                <a:solidFill>
                  <a:srgbClr val="253957"/>
                </a:solidFill>
                <a:latin typeface="PT Astra Sans" panose="020B0603020203020204" pitchFamily="34" charset="-52"/>
                <a:ea typeface="PT Astra Sans" panose="020B0603020203020204" pitchFamily="34" charset="-52"/>
                <a:sym typeface="Arial Narrow"/>
              </a:rPr>
              <a:t>Была проанализирована литература по тематике игры, требуемая для реализации проекта.</a:t>
            </a:r>
            <a:endParaRPr lang="ru-RU" sz="4400" dirty="0">
              <a:solidFill>
                <a:srgbClr val="253957"/>
              </a:solidFill>
              <a:latin typeface="PT Astra Sans" panose="020B0603020203020204" pitchFamily="34" charset="-52"/>
              <a:ea typeface="PT Astra Sans" panose="020B0603020203020204" pitchFamily="34" charset="-52"/>
              <a:sym typeface="Arial Narrow"/>
            </a:endParaRPr>
          </a:p>
          <a:p>
            <a:pPr marL="514350" lvl="0" indent="-514350" algn="l">
              <a:lnSpc>
                <a:spcPct val="125000"/>
              </a:lnSpc>
              <a:buSzPct val="100000"/>
              <a:buFont typeface="+mj-lt"/>
              <a:buAutoNum type="arabicPeriod"/>
              <a:defRPr sz="2800">
                <a:solidFill>
                  <a:srgbClr val="253957"/>
                </a:solidFill>
                <a:latin typeface="+mn-lt"/>
                <a:ea typeface="+mn-ea"/>
                <a:cs typeface="+mn-cs"/>
                <a:sym typeface="Arial Narrow"/>
              </a:defRPr>
            </a:pPr>
            <a:r>
              <a:rPr lang="ru-RU" sz="4400" dirty="0" smtClean="0">
                <a:solidFill>
                  <a:srgbClr val="253957"/>
                </a:solidFill>
                <a:latin typeface="PT Astra Sans" panose="020B0603020203020204" pitchFamily="34" charset="-52"/>
                <a:ea typeface="PT Astra Sans" panose="020B0603020203020204" pitchFamily="34" charset="-52"/>
                <a:sym typeface="Arial Narrow"/>
              </a:rPr>
              <a:t>В качестве визуализатора для игры бал выбран </a:t>
            </a:r>
            <a:r>
              <a:rPr lang="en-US" sz="4400" dirty="0" smtClean="0">
                <a:solidFill>
                  <a:srgbClr val="253957"/>
                </a:solidFill>
                <a:latin typeface="PT Astra Sans" panose="020B0603020203020204" pitchFamily="34" charset="-52"/>
                <a:ea typeface="PT Astra Sans" panose="020B0603020203020204" pitchFamily="34" charset="-52"/>
                <a:sym typeface="Arial Narrow"/>
              </a:rPr>
              <a:t>Unity</a:t>
            </a:r>
            <a:r>
              <a:rPr lang="ru-RU" sz="4400" dirty="0" smtClean="0">
                <a:solidFill>
                  <a:srgbClr val="253957"/>
                </a:solidFill>
                <a:latin typeface="PT Astra Sans" panose="020B0603020203020204" pitchFamily="34" charset="-52"/>
                <a:ea typeface="PT Astra Sans" panose="020B0603020203020204" pitchFamily="34" charset="-52"/>
                <a:sym typeface="Arial Narrow"/>
              </a:rPr>
              <a:t>.</a:t>
            </a:r>
            <a:endParaRPr lang="ru-RU" sz="4400" dirty="0">
              <a:solidFill>
                <a:srgbClr val="253957"/>
              </a:solidFill>
              <a:latin typeface="PT Astra Sans" panose="020B0603020203020204" pitchFamily="34" charset="-52"/>
              <a:ea typeface="PT Astra Sans" panose="020B0603020203020204" pitchFamily="34" charset="-52"/>
              <a:sym typeface="Arial Narrow"/>
            </a:endParaRPr>
          </a:p>
          <a:p>
            <a:pPr marL="514350" lvl="0" indent="-514350" algn="l">
              <a:lnSpc>
                <a:spcPct val="125000"/>
              </a:lnSpc>
              <a:buSzPct val="100000"/>
              <a:buFont typeface="+mj-lt"/>
              <a:buAutoNum type="arabicPeriod"/>
              <a:defRPr sz="2800">
                <a:solidFill>
                  <a:srgbClr val="253957"/>
                </a:solidFill>
                <a:latin typeface="+mn-lt"/>
                <a:ea typeface="+mn-ea"/>
                <a:cs typeface="+mn-cs"/>
                <a:sym typeface="Arial Narrow"/>
              </a:defRPr>
            </a:pPr>
            <a:r>
              <a:rPr lang="ru-RU" sz="4400" dirty="0" smtClean="0">
                <a:solidFill>
                  <a:srgbClr val="253957"/>
                </a:solidFill>
                <a:latin typeface="PT Astra Sans" panose="020B0603020203020204" pitchFamily="34" charset="-52"/>
                <a:ea typeface="PT Astra Sans" panose="020B0603020203020204" pitchFamily="34" charset="-52"/>
                <a:sym typeface="Arial Narrow"/>
              </a:rPr>
              <a:t>Строение лабиринтов в играх было изучено и применено на практике.</a:t>
            </a:r>
            <a:endParaRPr lang="ru-RU" sz="4400" dirty="0">
              <a:solidFill>
                <a:srgbClr val="253957"/>
              </a:solidFill>
              <a:latin typeface="PT Astra Sans" panose="020B0603020203020204" pitchFamily="34" charset="-52"/>
              <a:ea typeface="PT Astra Sans" panose="020B0603020203020204" pitchFamily="34" charset="-52"/>
              <a:sym typeface="Arial Narrow"/>
            </a:endParaRPr>
          </a:p>
          <a:p>
            <a:pPr marL="514350" lvl="0" indent="-514350" algn="l">
              <a:lnSpc>
                <a:spcPct val="125000"/>
              </a:lnSpc>
              <a:buSzPct val="100000"/>
              <a:buFont typeface="+mj-lt"/>
              <a:buAutoNum type="arabicPeriod"/>
              <a:defRPr sz="2800">
                <a:solidFill>
                  <a:srgbClr val="253957"/>
                </a:solidFill>
                <a:latin typeface="+mn-lt"/>
                <a:ea typeface="+mn-ea"/>
                <a:cs typeface="+mn-cs"/>
                <a:sym typeface="Arial Narrow"/>
              </a:defRPr>
            </a:pPr>
            <a:r>
              <a:rPr lang="ru-RU" sz="4400" dirty="0" smtClean="0">
                <a:solidFill>
                  <a:srgbClr val="253957"/>
                </a:solidFill>
                <a:latin typeface="PT Astra Sans" panose="020B0603020203020204" pitchFamily="34" charset="-52"/>
                <a:ea typeface="PT Astra Sans" panose="020B0603020203020204" pitchFamily="34" charset="-52"/>
                <a:sym typeface="Arial Narrow"/>
              </a:rPr>
              <a:t>Интерфейс игры был спроектирован и оптимизирован. </a:t>
            </a:r>
          </a:p>
          <a:p>
            <a:pPr marL="514350" lvl="0" indent="-514350" algn="l">
              <a:lnSpc>
                <a:spcPct val="125000"/>
              </a:lnSpc>
              <a:buSzPct val="100000"/>
              <a:buFont typeface="+mj-lt"/>
              <a:buAutoNum type="arabicPeriod"/>
              <a:defRPr sz="2800">
                <a:solidFill>
                  <a:srgbClr val="253957"/>
                </a:solidFill>
                <a:latin typeface="+mn-lt"/>
                <a:ea typeface="+mn-ea"/>
                <a:cs typeface="+mn-cs"/>
                <a:sym typeface="Arial Narrow"/>
              </a:defRPr>
            </a:pPr>
            <a:r>
              <a:rPr lang="ru-RU" sz="4400" dirty="0" smtClean="0">
                <a:solidFill>
                  <a:srgbClr val="253957"/>
                </a:solidFill>
                <a:latin typeface="PT Astra Sans" panose="020B0603020203020204" pitchFamily="34" charset="-52"/>
                <a:ea typeface="PT Astra Sans" panose="020B0603020203020204" pitchFamily="34" charset="-52"/>
                <a:sym typeface="Arial Narrow"/>
              </a:rPr>
              <a:t>Сюжет игры написан и внедрен в саму игру.</a:t>
            </a:r>
            <a:endParaRPr lang="ru-RU" sz="4400" dirty="0">
              <a:solidFill>
                <a:srgbClr val="253957"/>
              </a:solidFill>
              <a:latin typeface="PT Astra Sans" panose="020B0603020203020204" pitchFamily="34" charset="-52"/>
              <a:ea typeface="PT Astra Sans" panose="020B0603020203020204" pitchFamily="34" charset="-52"/>
              <a:sym typeface="Arial Narrow"/>
            </a:endParaRPr>
          </a:p>
          <a:p>
            <a:pPr marL="514350" lvl="0" indent="-514350" algn="l">
              <a:lnSpc>
                <a:spcPct val="125000"/>
              </a:lnSpc>
              <a:buSzPct val="100000"/>
              <a:buFont typeface="+mj-lt"/>
              <a:buAutoNum type="arabicPeriod"/>
              <a:defRPr sz="2800">
                <a:solidFill>
                  <a:srgbClr val="253957"/>
                </a:solidFill>
                <a:latin typeface="+mn-lt"/>
                <a:ea typeface="+mn-ea"/>
                <a:cs typeface="+mn-cs"/>
                <a:sym typeface="Arial Narrow"/>
              </a:defRPr>
            </a:pPr>
            <a:r>
              <a:rPr lang="ru-RU" sz="4400" dirty="0" smtClean="0">
                <a:solidFill>
                  <a:srgbClr val="253957"/>
                </a:solidFill>
                <a:latin typeface="PT Astra Sans" panose="020B0603020203020204" pitchFamily="34" charset="-52"/>
                <a:ea typeface="PT Astra Sans" panose="020B0603020203020204" pitchFamily="34" charset="-52"/>
                <a:sym typeface="Arial Narrow"/>
              </a:rPr>
              <a:t>Был реализован интерфейс и было написано свыше 5 тысяч строк кода для игрового процесса. </a:t>
            </a:r>
            <a:endParaRPr lang="ru-RU" sz="4400" dirty="0">
              <a:solidFill>
                <a:srgbClr val="253957"/>
              </a:solidFill>
              <a:latin typeface="PT Astra Sans" panose="020B0603020203020204" pitchFamily="34" charset="-52"/>
              <a:ea typeface="PT Astra Sans" panose="020B0603020203020204" pitchFamily="34" charset="-52"/>
              <a:sym typeface="Arial Narrow"/>
            </a:endParaRPr>
          </a:p>
          <a:p>
            <a:pPr marL="514350" lvl="0" indent="-514350" algn="l">
              <a:lnSpc>
                <a:spcPct val="125000"/>
              </a:lnSpc>
              <a:buSzPct val="100000"/>
              <a:buFont typeface="+mj-lt"/>
              <a:buAutoNum type="arabicPeriod"/>
              <a:defRPr sz="2800">
                <a:solidFill>
                  <a:srgbClr val="253957"/>
                </a:solidFill>
                <a:latin typeface="+mn-lt"/>
                <a:ea typeface="+mn-ea"/>
                <a:cs typeface="+mn-cs"/>
                <a:sym typeface="Arial Narrow"/>
              </a:defRPr>
            </a:pPr>
            <a:r>
              <a:rPr lang="ru-RU" sz="4400" dirty="0" smtClean="0">
                <a:solidFill>
                  <a:srgbClr val="253957"/>
                </a:solidFill>
                <a:latin typeface="PT Astra Sans" panose="020B0603020203020204" pitchFamily="34" charset="-52"/>
                <a:ea typeface="PT Astra Sans" panose="020B0603020203020204" pitchFamily="34" charset="-52"/>
                <a:sym typeface="Arial Narrow"/>
              </a:rPr>
              <a:t>Тестирование и отладка проведены по критериям черного и белого ящиков. </a:t>
            </a:r>
            <a:endParaRPr lang="ru-RU" sz="4400" dirty="0">
              <a:solidFill>
                <a:srgbClr val="253957"/>
              </a:solidFill>
              <a:latin typeface="PT Astra Sans" panose="020B0603020203020204" pitchFamily="34" charset="-52"/>
              <a:ea typeface="PT Astra Sans" panose="020B0603020203020204" pitchFamily="34" charset="-52"/>
              <a:sym typeface="Arial Narrow"/>
            </a:endParaRPr>
          </a:p>
          <a:p>
            <a:pPr marL="514350" lvl="0" indent="-514350" algn="l">
              <a:lnSpc>
                <a:spcPct val="125000"/>
              </a:lnSpc>
              <a:buSzPct val="100000"/>
              <a:buFont typeface="+mj-lt"/>
              <a:buAutoNum type="arabicPeriod"/>
              <a:defRPr sz="2800">
                <a:solidFill>
                  <a:srgbClr val="253957"/>
                </a:solidFill>
                <a:latin typeface="+mn-lt"/>
                <a:ea typeface="+mn-ea"/>
                <a:cs typeface="+mn-cs"/>
                <a:sym typeface="Arial Narrow"/>
              </a:defRPr>
            </a:pPr>
            <a:r>
              <a:rPr lang="ru-RU" sz="4400" dirty="0" smtClean="0">
                <a:solidFill>
                  <a:srgbClr val="253957"/>
                </a:solidFill>
                <a:latin typeface="PT Astra Sans" panose="020B0603020203020204" pitchFamily="34" charset="-52"/>
                <a:ea typeface="PT Astra Sans" panose="020B0603020203020204" pitchFamily="34" charset="-52"/>
                <a:sym typeface="Arial Narrow"/>
              </a:rPr>
              <a:t>Были выявлены и исправлены недостатки на альфа и бета тестировании.</a:t>
            </a:r>
            <a:endParaRPr lang="ru-RU" sz="4400" dirty="0">
              <a:solidFill>
                <a:srgbClr val="253957"/>
              </a:solidFill>
              <a:latin typeface="PT Astra Sans" panose="020B0603020203020204" pitchFamily="34" charset="-52"/>
              <a:ea typeface="PT Astra Sans" panose="020B0603020203020204" pitchFamily="34" charset="-52"/>
              <a:sym typeface="Arial Narrow"/>
            </a:endParaRPr>
          </a:p>
          <a:p>
            <a:pPr marL="514350" indent="-514350" algn="l">
              <a:lnSpc>
                <a:spcPct val="125000"/>
              </a:lnSpc>
              <a:buSzPct val="100000"/>
              <a:buFont typeface="+mj-lt"/>
              <a:buAutoNum type="arabicPeriod"/>
              <a:defRPr sz="2800">
                <a:solidFill>
                  <a:srgbClr val="253957"/>
                </a:solidFill>
                <a:latin typeface="+mn-lt"/>
                <a:ea typeface="+mn-ea"/>
                <a:cs typeface="+mn-cs"/>
                <a:sym typeface="Arial Narrow"/>
              </a:defRPr>
            </a:pPr>
            <a:r>
              <a:rPr lang="ru-RU" sz="4400" dirty="0" smtClean="0">
                <a:solidFill>
                  <a:srgbClr val="253957"/>
                </a:solidFill>
                <a:latin typeface="PT Astra Sans" panose="020B0603020203020204" pitchFamily="34" charset="-52"/>
                <a:ea typeface="PT Astra Sans" panose="020B0603020203020204" pitchFamily="34" charset="-52"/>
                <a:sym typeface="Arial Narrow"/>
              </a:rPr>
              <a:t>Документация была написана и приложена во вложении.</a:t>
            </a:r>
            <a:endParaRPr lang="ru-RU" sz="4400" dirty="0">
              <a:solidFill>
                <a:srgbClr val="253957"/>
              </a:solidFill>
              <a:latin typeface="PT Astra Sans" panose="020B0603020203020204" pitchFamily="34" charset="-52"/>
              <a:ea typeface="PT Astra Sans" panose="020B0603020203020204" pitchFamily="34" charset="-52"/>
              <a:sym typeface="Arial Narrow"/>
            </a:endParaRPr>
          </a:p>
        </p:txBody>
      </p:sp>
    </p:spTree>
    <p:extLst>
      <p:ext uri="{BB962C8B-B14F-4D97-AF65-F5344CB8AC3E}">
        <p14:creationId xmlns:p14="http://schemas.microsoft.com/office/powerpoint/2010/main" val="544621754"/>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hlinkClick r:id="rId2" action="ppaction://hlinksldjump"/>
          </p:cNvPr>
          <p:cNvPicPr>
            <a:picLocks noChangeAspect="1"/>
          </p:cNvPicPr>
          <p:nvPr/>
        </p:nvPicPr>
        <p:blipFill>
          <a:blip r:embed="rId3"/>
          <a:stretch>
            <a:fillRect/>
          </a:stretch>
        </p:blipFill>
        <p:spPr>
          <a:xfrm>
            <a:off x="1327080" y="3247217"/>
            <a:ext cx="5263351" cy="2948745"/>
          </a:xfrm>
          <a:prstGeom prst="rect">
            <a:avLst/>
          </a:prstGeom>
          <a:ln>
            <a:noFill/>
          </a:ln>
          <a:effectLst>
            <a:glow rad="266700">
              <a:schemeClr val="bg1">
                <a:alpha val="47000"/>
              </a:schemeClr>
            </a:glow>
            <a:outerShdw blurRad="50800" dist="38100" dir="5400000" algn="t" rotWithShape="0">
              <a:prstClr val="black">
                <a:alpha val="40000"/>
              </a:prstClr>
            </a:outerShdw>
          </a:effectLst>
        </p:spPr>
      </p:pic>
      <p:sp>
        <p:nvSpPr>
          <p:cNvPr id="7" name="Название подразделения,  лаборатории, факультета и т.д."/>
          <p:cNvSpPr txBox="1"/>
          <p:nvPr/>
        </p:nvSpPr>
        <p:spPr>
          <a:xfrm>
            <a:off x="10463808" y="665312"/>
            <a:ext cx="402136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ru-RU" sz="4800" b="1" dirty="0" smtClean="0">
                <a:solidFill>
                  <a:schemeClr val="bg1"/>
                </a:solidFill>
                <a:latin typeface="PT Astra Sans" panose="020B0603020203020204" pitchFamily="34" charset="-52"/>
                <a:ea typeface="PT Astra Sans" panose="020B0603020203020204" pitchFamily="34" charset="-52"/>
              </a:rPr>
              <a:t>Оглавление</a:t>
            </a:r>
            <a:endParaRPr sz="4800" b="1" dirty="0">
              <a:solidFill>
                <a:schemeClr val="bg1"/>
              </a:solidFill>
              <a:latin typeface="PT Astra Sans" panose="020B0603020203020204" pitchFamily="34" charset="-52"/>
              <a:ea typeface="PT Astra Sans" panose="020B0603020203020204" pitchFamily="34" charset="-52"/>
            </a:endParaRPr>
          </a:p>
        </p:txBody>
      </p:sp>
      <p:pic>
        <p:nvPicPr>
          <p:cNvPr id="2" name="Рисунок 1">
            <a:hlinkClick r:id="rId4" action="ppaction://hlinksldjump"/>
          </p:cNvPr>
          <p:cNvPicPr>
            <a:picLocks noChangeAspect="1"/>
          </p:cNvPicPr>
          <p:nvPr/>
        </p:nvPicPr>
        <p:blipFill>
          <a:blip r:embed="rId5"/>
          <a:stretch>
            <a:fillRect/>
          </a:stretch>
        </p:blipFill>
        <p:spPr>
          <a:xfrm>
            <a:off x="6911996" y="3247217"/>
            <a:ext cx="5234496" cy="2948745"/>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3" name="Рисунок 2">
            <a:hlinkClick r:id="rId6" action="ppaction://hlinksldjump"/>
          </p:cNvPr>
          <p:cNvPicPr>
            <a:picLocks noChangeAspect="1"/>
          </p:cNvPicPr>
          <p:nvPr/>
        </p:nvPicPr>
        <p:blipFill>
          <a:blip r:embed="rId7"/>
          <a:stretch>
            <a:fillRect/>
          </a:stretch>
        </p:blipFill>
        <p:spPr>
          <a:xfrm>
            <a:off x="12469283" y="3257601"/>
            <a:ext cx="5221535" cy="2937900"/>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4" name="Рисунок 3">
            <a:hlinkClick r:id="rId8" action="ppaction://hlinksldjump"/>
          </p:cNvPr>
          <p:cNvPicPr>
            <a:picLocks noChangeAspect="1"/>
          </p:cNvPicPr>
          <p:nvPr/>
        </p:nvPicPr>
        <p:blipFill>
          <a:blip r:embed="rId9"/>
          <a:stretch>
            <a:fillRect/>
          </a:stretch>
        </p:blipFill>
        <p:spPr>
          <a:xfrm>
            <a:off x="18014161" y="3257601"/>
            <a:ext cx="5237676" cy="2937900"/>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5" name="Рисунок 4">
            <a:hlinkClick r:id="rId10" action="ppaction://hlinksldjump"/>
          </p:cNvPr>
          <p:cNvPicPr>
            <a:picLocks noChangeAspect="1"/>
          </p:cNvPicPr>
          <p:nvPr/>
        </p:nvPicPr>
        <p:blipFill>
          <a:blip r:embed="rId11"/>
          <a:stretch>
            <a:fillRect/>
          </a:stretch>
        </p:blipFill>
        <p:spPr>
          <a:xfrm>
            <a:off x="1327080" y="7650089"/>
            <a:ext cx="5263351" cy="2952302"/>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8" name="Рисунок 7">
            <a:hlinkClick r:id="rId12" action="ppaction://hlinksldjump"/>
          </p:cNvPr>
          <p:cNvPicPr>
            <a:picLocks noChangeAspect="1"/>
          </p:cNvPicPr>
          <p:nvPr/>
        </p:nvPicPr>
        <p:blipFill>
          <a:blip r:embed="rId13"/>
          <a:stretch>
            <a:fillRect/>
          </a:stretch>
        </p:blipFill>
        <p:spPr>
          <a:xfrm>
            <a:off x="6911996" y="7650088"/>
            <a:ext cx="5245721" cy="2952302"/>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9" name="Рисунок 8">
            <a:hlinkClick r:id="rId14" action="ppaction://hlinksldjump"/>
          </p:cNvPr>
          <p:cNvPicPr>
            <a:picLocks noChangeAspect="1"/>
          </p:cNvPicPr>
          <p:nvPr/>
        </p:nvPicPr>
        <p:blipFill>
          <a:blip r:embed="rId15"/>
          <a:stretch>
            <a:fillRect/>
          </a:stretch>
        </p:blipFill>
        <p:spPr>
          <a:xfrm>
            <a:off x="12480032" y="7650088"/>
            <a:ext cx="5210308" cy="2952302"/>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10" name="Рисунок 9">
            <a:hlinkClick r:id="rId16" action="ppaction://hlinksldjump"/>
          </p:cNvPr>
          <p:cNvPicPr>
            <a:picLocks noChangeAspect="1"/>
          </p:cNvPicPr>
          <p:nvPr/>
        </p:nvPicPr>
        <p:blipFill>
          <a:blip r:embed="rId17"/>
          <a:stretch>
            <a:fillRect/>
          </a:stretch>
        </p:blipFill>
        <p:spPr>
          <a:xfrm>
            <a:off x="18014161" y="7649482"/>
            <a:ext cx="5237675" cy="2952935"/>
          </a:xfrm>
          <a:prstGeom prst="rect">
            <a:avLst/>
          </a:prstGeom>
          <a:ln>
            <a:noFill/>
          </a:ln>
          <a:effectLst>
            <a:glow rad="266700">
              <a:schemeClr val="bg1">
                <a:alpha val="47000"/>
              </a:schemeClr>
            </a:glow>
            <a:outerShdw blurRad="50800" dist="38100" dir="5400000" algn="t" rotWithShape="0">
              <a:prstClr val="black">
                <a:alpha val="40000"/>
              </a:prstClr>
            </a:outerShdw>
          </a:effectLst>
        </p:spPr>
      </p:pic>
      <p:sp>
        <p:nvSpPr>
          <p:cNvPr id="11" name="TextBox 10"/>
          <p:cNvSpPr txBox="1"/>
          <p:nvPr/>
        </p:nvSpPr>
        <p:spPr>
          <a:xfrm>
            <a:off x="3394498"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3</a:t>
            </a:r>
            <a:endParaRPr kumimoji="0" lang="ru-RU" sz="13800" b="1" i="0" strike="noStrike" cap="none" spc="0" normalizeH="0" baseline="0" dirty="0">
              <a:ln>
                <a:noFill/>
              </a:ln>
              <a:solidFill>
                <a:schemeClr val="tx2">
                  <a:lumMod val="60000"/>
                  <a:lumOff val="40000"/>
                </a:schemeClr>
              </a:solidFill>
              <a:effectLst/>
              <a:uFillTx/>
              <a:sym typeface="Helvetica Light"/>
            </a:endParaRPr>
          </a:p>
        </p:txBody>
      </p:sp>
      <p:sp>
        <p:nvSpPr>
          <p:cNvPr id="12" name="TextBox 11"/>
          <p:cNvSpPr txBox="1"/>
          <p:nvPr/>
        </p:nvSpPr>
        <p:spPr>
          <a:xfrm>
            <a:off x="8964987"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4</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3" name="TextBox 12"/>
          <p:cNvSpPr txBox="1"/>
          <p:nvPr/>
        </p:nvSpPr>
        <p:spPr>
          <a:xfrm>
            <a:off x="14485174"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5</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4" name="TextBox 13"/>
          <p:cNvSpPr txBox="1"/>
          <p:nvPr/>
        </p:nvSpPr>
        <p:spPr>
          <a:xfrm>
            <a:off x="20068741"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6</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5" name="TextBox 14"/>
          <p:cNvSpPr txBox="1"/>
          <p:nvPr/>
        </p:nvSpPr>
        <p:spPr>
          <a:xfrm>
            <a:off x="3419518" y="799198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7</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6" name="TextBox 15"/>
          <p:cNvSpPr txBox="1"/>
          <p:nvPr/>
        </p:nvSpPr>
        <p:spPr>
          <a:xfrm>
            <a:off x="9093875" y="799198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8</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7" name="TextBox 16"/>
          <p:cNvSpPr txBox="1"/>
          <p:nvPr/>
        </p:nvSpPr>
        <p:spPr>
          <a:xfrm>
            <a:off x="14516070" y="7995968"/>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9</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8" name="TextBox 17"/>
          <p:cNvSpPr txBox="1"/>
          <p:nvPr/>
        </p:nvSpPr>
        <p:spPr>
          <a:xfrm>
            <a:off x="19576619" y="7991985"/>
            <a:ext cx="2112757"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10</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Tree>
    <p:extLst>
      <p:ext uri="{BB962C8B-B14F-4D97-AF65-F5344CB8AC3E}">
        <p14:creationId xmlns:p14="http://schemas.microsoft.com/office/powerpoint/2010/main" val="387933954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15432360" y="11494666"/>
            <a:ext cx="6059222" cy="513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r>
              <a:rPr lang="ru-RU" dirty="0" smtClean="0">
                <a:latin typeface="PT Astra Sans" panose="020B0603020203020204" pitchFamily="34" charset="-52"/>
                <a:ea typeface="PT Astra Sans" panose="020B0603020203020204" pitchFamily="34" charset="-52"/>
              </a:rPr>
              <a:t>Электронная почта: </a:t>
            </a:r>
            <a:r>
              <a:rPr lang="en-US" dirty="0" smtClean="0">
                <a:latin typeface="PT Astra Sans" panose="020B0603020203020204" pitchFamily="34" charset="-52"/>
                <a:ea typeface="PT Astra Sans" panose="020B0603020203020204" pitchFamily="34" charset="-52"/>
              </a:rPr>
              <a:t>eschepokov@edu.hse.ru</a:t>
            </a:r>
            <a:endParaRPr dirty="0">
              <a:latin typeface="PT Astra Sans" panose="020B0603020203020204" pitchFamily="34" charset="-52"/>
              <a:ea typeface="PT Astra Sans" panose="020B0603020203020204" pitchFamily="34" charset="-52"/>
            </a:endParaRPr>
          </a:p>
        </p:txBody>
      </p:sp>
      <p:sp>
        <p:nvSpPr>
          <p:cNvPr id="101" name="www.text"/>
          <p:cNvSpPr txBox="1"/>
          <p:nvPr/>
        </p:nvSpPr>
        <p:spPr>
          <a:xfrm>
            <a:off x="4487144" y="11490059"/>
            <a:ext cx="2880320"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lang="ru-RU" dirty="0" smtClean="0">
                <a:latin typeface="PT Astra Sans" panose="020B0603020203020204" pitchFamily="34" charset="-52"/>
                <a:ea typeface="PT Astra Sans" panose="020B0603020203020204" pitchFamily="34" charset="-52"/>
              </a:rPr>
              <a:t>Автор: </a:t>
            </a:r>
            <a:r>
              <a:rPr lang="ru-RU" dirty="0" err="1" smtClean="0">
                <a:latin typeface="PT Astra Sans" panose="020B0603020203020204" pitchFamily="34" charset="-52"/>
                <a:ea typeface="PT Astra Sans" panose="020B0603020203020204" pitchFamily="34" charset="-52"/>
              </a:rPr>
              <a:t>Чепоков</a:t>
            </a:r>
            <a:r>
              <a:rPr lang="ru-RU" dirty="0" smtClean="0">
                <a:latin typeface="PT Astra Sans" panose="020B0603020203020204" pitchFamily="34" charset="-52"/>
                <a:ea typeface="PT Astra Sans" panose="020B0603020203020204" pitchFamily="34" charset="-52"/>
              </a:rPr>
              <a:t> Е.С.</a:t>
            </a:r>
            <a:endParaRPr dirty="0">
              <a:latin typeface="PT Astra Sans" panose="020B0603020203020204" pitchFamily="34" charset="-52"/>
              <a:ea typeface="PT Astra Sans" panose="020B0603020203020204" pitchFamily="34" charset="-52"/>
            </a:endParaRPr>
          </a:p>
        </p:txBody>
      </p:sp>
      <p:sp>
        <p:nvSpPr>
          <p:cNvPr id="102" name="Телефон.: +Х (ХХХ) ХХХ ХХХХ"/>
          <p:cNvSpPr txBox="1"/>
          <p:nvPr/>
        </p:nvSpPr>
        <p:spPr>
          <a:xfrm>
            <a:off x="10211780" y="11511317"/>
            <a:ext cx="3960440" cy="513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dirty="0" err="1">
                <a:latin typeface="PT Astra Sans" panose="020B0603020203020204" pitchFamily="34" charset="-52"/>
                <a:ea typeface="PT Astra Sans" panose="020B0603020203020204" pitchFamily="34" charset="-52"/>
              </a:rPr>
              <a:t>Телефон</a:t>
            </a:r>
            <a:r>
              <a:rPr dirty="0">
                <a:latin typeface="PT Astra Sans" panose="020B0603020203020204" pitchFamily="34" charset="-52"/>
                <a:ea typeface="PT Astra Sans" panose="020B0603020203020204" pitchFamily="34" charset="-52"/>
              </a:rPr>
              <a:t>.: </a:t>
            </a:r>
            <a:r>
              <a:rPr dirty="0" smtClean="0">
                <a:latin typeface="PT Astra Sans" panose="020B0603020203020204" pitchFamily="34" charset="-52"/>
                <a:ea typeface="PT Astra Sans" panose="020B0603020203020204" pitchFamily="34" charset="-52"/>
              </a:rPr>
              <a:t>+</a:t>
            </a:r>
            <a:r>
              <a:rPr lang="ru-RU" dirty="0" smtClean="0">
                <a:latin typeface="PT Astra Sans" panose="020B0603020203020204" pitchFamily="34" charset="-52"/>
                <a:ea typeface="PT Astra Sans" panose="020B0603020203020204" pitchFamily="34" charset="-52"/>
              </a:rPr>
              <a:t>7</a:t>
            </a:r>
            <a:r>
              <a:rPr dirty="0" smtClean="0">
                <a:latin typeface="PT Astra Sans" panose="020B0603020203020204" pitchFamily="34" charset="-52"/>
                <a:ea typeface="PT Astra Sans" panose="020B0603020203020204" pitchFamily="34" charset="-52"/>
              </a:rPr>
              <a:t> (</a:t>
            </a:r>
            <a:r>
              <a:rPr lang="ru-RU" dirty="0" smtClean="0">
                <a:latin typeface="PT Astra Sans" panose="020B0603020203020204" pitchFamily="34" charset="-52"/>
                <a:ea typeface="PT Astra Sans" panose="020B0603020203020204" pitchFamily="34" charset="-52"/>
              </a:rPr>
              <a:t>963</a:t>
            </a:r>
            <a:r>
              <a:rPr dirty="0" smtClean="0">
                <a:latin typeface="PT Astra Sans" panose="020B0603020203020204" pitchFamily="34" charset="-52"/>
                <a:ea typeface="PT Astra Sans" panose="020B0603020203020204" pitchFamily="34" charset="-52"/>
              </a:rPr>
              <a:t>) </a:t>
            </a:r>
            <a:r>
              <a:rPr lang="ru-RU" dirty="0" smtClean="0">
                <a:latin typeface="PT Astra Sans" panose="020B0603020203020204" pitchFamily="34" charset="-52"/>
                <a:ea typeface="PT Astra Sans" panose="020B0603020203020204" pitchFamily="34" charset="-52"/>
              </a:rPr>
              <a:t>873</a:t>
            </a:r>
            <a:r>
              <a:rPr dirty="0" smtClean="0">
                <a:latin typeface="PT Astra Sans" panose="020B0603020203020204" pitchFamily="34" charset="-52"/>
                <a:ea typeface="PT Astra Sans" panose="020B0603020203020204" pitchFamily="34" charset="-52"/>
              </a:rPr>
              <a:t> </a:t>
            </a:r>
            <a:r>
              <a:rPr lang="ru-RU" dirty="0" smtClean="0">
                <a:latin typeface="PT Astra Sans" panose="020B0603020203020204" pitchFamily="34" charset="-52"/>
                <a:ea typeface="PT Astra Sans" panose="020B0603020203020204" pitchFamily="34" charset="-52"/>
              </a:rPr>
              <a:t>9767</a:t>
            </a:r>
            <a:r>
              <a:rPr dirty="0" smtClean="0">
                <a:latin typeface="PT Astra Sans" panose="020B0603020203020204" pitchFamily="34" charset="-52"/>
                <a:ea typeface="PT Astra Sans" panose="020B0603020203020204" pitchFamily="34" charset="-52"/>
              </a:rPr>
              <a:t> </a:t>
            </a:r>
            <a:endParaRPr dirty="0">
              <a:latin typeface="PT Astra Sans" panose="020B0603020203020204" pitchFamily="34" charset="-52"/>
              <a:ea typeface="PT Astra Sans" panose="020B0603020203020204" pitchFamily="34" charset="-52"/>
            </a:endParaRPr>
          </a:p>
        </p:txBody>
      </p:sp>
      <p:pic>
        <p:nvPicPr>
          <p:cNvPr id="103" name="Изображение" descr="Изображение"/>
          <p:cNvPicPr>
            <a:picLocks noChangeAspect="1"/>
          </p:cNvPicPr>
          <p:nvPr/>
        </p:nvPicPr>
        <p:blipFill>
          <a:blip r:embed="rId2">
            <a:extLst/>
          </a:blip>
          <a:stretch>
            <a:fillRect/>
          </a:stretch>
        </p:blipFill>
        <p:spPr>
          <a:xfrm>
            <a:off x="10594075" y="4920064"/>
            <a:ext cx="3195850" cy="3090059"/>
          </a:xfrm>
          <a:prstGeom prst="rect">
            <a:avLst/>
          </a:prstGeom>
          <a:ln w="12700">
            <a:miter lim="400000"/>
          </a:ln>
        </p:spPr>
      </p:pic>
      <p:sp>
        <p:nvSpPr>
          <p:cNvPr id="2" name="TextBox 1"/>
          <p:cNvSpPr txBox="1"/>
          <p:nvPr/>
        </p:nvSpPr>
        <p:spPr>
          <a:xfrm>
            <a:off x="6608742" y="902602"/>
            <a:ext cx="11166518" cy="1159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600" b="1" dirty="0" smtClean="0">
                <a:solidFill>
                  <a:srgbClr val="FFFFFF"/>
                </a:solidFill>
                <a:latin typeface="PT Astra Sans" panose="020B0603020203020204" pitchFamily="34" charset="-52"/>
                <a:ea typeface="PT Astra Sans" panose="020B0603020203020204" pitchFamily="34" charset="-52"/>
                <a:cs typeface="+mn-cs"/>
                <a:sym typeface="Arial Narrow"/>
              </a:rPr>
              <a:t>СПАСИБО ЗА ВНИМАНИЕ</a:t>
            </a:r>
            <a:endParaRPr lang="ru-RU" sz="6600" b="1" dirty="0">
              <a:solidFill>
                <a:srgbClr val="FFFFFF"/>
              </a:solidFill>
              <a:latin typeface="PT Astra Sans" panose="020B0603020203020204" pitchFamily="34" charset="-52"/>
              <a:ea typeface="PT Astra Sans" panose="020B0603020203020204" pitchFamily="34" charset="-52"/>
              <a:cs typeface="+mn-cs"/>
            </a:endParaRPr>
          </a:p>
        </p:txBody>
      </p:sp>
      <p:sp>
        <p:nvSpPr>
          <p:cNvPr id="4" name="Прямоугольник 3"/>
          <p:cNvSpPr/>
          <p:nvPr/>
        </p:nvSpPr>
        <p:spPr>
          <a:xfrm>
            <a:off x="6834604" y="2321296"/>
            <a:ext cx="10714792" cy="769441"/>
          </a:xfrm>
          <a:prstGeom prst="rect">
            <a:avLst/>
          </a:prstGeom>
        </p:spPr>
        <p:txBody>
          <a:bodyPr wrap="none">
            <a:spAutoFit/>
          </a:bodyPr>
          <a:lstStyle/>
          <a:p>
            <a:r>
              <a:rPr lang="ru-RU" sz="4400" b="1" dirty="0" smtClean="0">
                <a:solidFill>
                  <a:srgbClr val="FFFFFF"/>
                </a:solidFill>
                <a:latin typeface="PT Astra Sans" panose="020B0603020203020204" pitchFamily="34" charset="-52"/>
                <a:ea typeface="PT Astra Sans" panose="020B0603020203020204" pitchFamily="34" charset="-52"/>
                <a:cs typeface="+mn-cs"/>
              </a:rPr>
              <a:t>РАД ОТВЕТИТЬ НА ВАШИ ВОПРОСЫ</a:t>
            </a:r>
            <a:endParaRPr lang="ru-RU" sz="4400" b="1" dirty="0">
              <a:solidFill>
                <a:srgbClr val="FFFFFF"/>
              </a:solidFill>
              <a:latin typeface="PT Astra Sans" panose="020B0603020203020204" pitchFamily="34" charset="-52"/>
              <a:ea typeface="PT Astra Sans" panose="020B0603020203020204" pitchFamily="34" charset="-52"/>
              <a:cs typeface="+mn-cs"/>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7855" y="3717509"/>
            <a:ext cx="21523142" cy="7681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1" spcCol="1076157"/>
          <a:lstStyle/>
          <a:p>
            <a:pPr marL="514350" indent="-514350" algn="l">
              <a:buFont typeface="+mj-lt"/>
              <a:buAutoNum type="arabicPeriod"/>
              <a:defRPr sz="2800">
                <a:solidFill>
                  <a:srgbClr val="253957"/>
                </a:solidFill>
                <a:latin typeface="+mn-lt"/>
                <a:ea typeface="+mn-ea"/>
                <a:cs typeface="+mn-cs"/>
                <a:sym typeface="Arial Narrow"/>
              </a:defRPr>
            </a:pPr>
            <a:r>
              <a:rPr lang="ru-RU" sz="4800" dirty="0">
                <a:solidFill>
                  <a:srgbClr val="253957"/>
                </a:solidFill>
                <a:latin typeface="PT Astra Sans" panose="020B0603020203020204" pitchFamily="34" charset="-52"/>
                <a:ea typeface="PT Astra Sans" panose="020B0603020203020204" pitchFamily="34" charset="-52"/>
                <a:cs typeface="+mn-cs"/>
                <a:hlinkClick r:id="rId2" action="ppaction://hlinksldjump"/>
              </a:rPr>
              <a:t>Проблема</a:t>
            </a:r>
            <a:endParaRPr lang="ru-RU" sz="4800" dirty="0">
              <a:solidFill>
                <a:srgbClr val="253957"/>
              </a:solidFill>
              <a:latin typeface="PT Astra Sans" panose="020B0603020203020204" pitchFamily="34" charset="-52"/>
              <a:ea typeface="PT Astra Sans" panose="020B0603020203020204" pitchFamily="34" charset="-52"/>
              <a:cs typeface="+mn-cs"/>
            </a:endParaRPr>
          </a:p>
          <a:p>
            <a:pPr marL="514350" indent="-514350" algn="l">
              <a:buFont typeface="+mj-lt"/>
              <a:buAutoNum type="arabicPeriod"/>
              <a:defRPr sz="2800">
                <a:solidFill>
                  <a:srgbClr val="253957"/>
                </a:solidFill>
                <a:latin typeface="+mn-lt"/>
                <a:ea typeface="+mn-ea"/>
                <a:cs typeface="+mn-cs"/>
                <a:sym typeface="Arial Narrow"/>
              </a:defRPr>
            </a:pPr>
            <a:r>
              <a:rPr lang="ru-RU" sz="4800" dirty="0">
                <a:solidFill>
                  <a:srgbClr val="253957"/>
                </a:solidFill>
                <a:latin typeface="PT Astra Sans" panose="020B0603020203020204" pitchFamily="34" charset="-52"/>
                <a:ea typeface="PT Astra Sans" panose="020B0603020203020204" pitchFamily="34" charset="-52"/>
                <a:cs typeface="+mn-cs"/>
                <a:hlinkClick r:id="rId3" action="ppaction://hlinksldjump"/>
              </a:rPr>
              <a:t>Актуальность проблемы</a:t>
            </a:r>
            <a:endParaRPr lang="ru-RU" sz="4800" dirty="0">
              <a:solidFill>
                <a:srgbClr val="253957"/>
              </a:solidFill>
              <a:latin typeface="PT Astra Sans" panose="020B0603020203020204" pitchFamily="34" charset="-52"/>
              <a:ea typeface="PT Astra Sans" panose="020B0603020203020204" pitchFamily="34" charset="-52"/>
              <a:cs typeface="+mn-cs"/>
            </a:endParaRPr>
          </a:p>
          <a:p>
            <a:pPr marL="514350" indent="-514350" algn="l">
              <a:buFont typeface="+mj-lt"/>
              <a:buAutoNum type="arabicPeriod"/>
              <a:defRPr sz="2800">
                <a:solidFill>
                  <a:srgbClr val="253957"/>
                </a:solidFill>
                <a:latin typeface="+mn-lt"/>
                <a:ea typeface="+mn-ea"/>
                <a:cs typeface="+mn-cs"/>
                <a:sym typeface="Arial Narrow"/>
              </a:defRPr>
            </a:pPr>
            <a:r>
              <a:rPr lang="ru-RU" sz="4800" dirty="0">
                <a:solidFill>
                  <a:srgbClr val="253957"/>
                </a:solidFill>
                <a:latin typeface="PT Astra Sans" panose="020B0603020203020204" pitchFamily="34" charset="-52"/>
                <a:ea typeface="PT Astra Sans" panose="020B0603020203020204" pitchFamily="34" charset="-52"/>
                <a:cs typeface="+mn-cs"/>
                <a:sym typeface="Arial Narrow"/>
                <a:hlinkClick r:id="rId4" action="ppaction://hlinksldjump"/>
              </a:rPr>
              <a:t>Постановка цели работы и задач</a:t>
            </a:r>
            <a:endParaRPr lang="ru-RU" sz="4800" dirty="0">
              <a:solidFill>
                <a:srgbClr val="253957"/>
              </a:solidFill>
              <a:latin typeface="PT Astra Sans" panose="020B0603020203020204" pitchFamily="34" charset="-52"/>
              <a:ea typeface="PT Astra Sans" panose="020B0603020203020204" pitchFamily="34" charset="-52"/>
              <a:cs typeface="+mn-cs"/>
            </a:endParaRPr>
          </a:p>
          <a:p>
            <a:pPr marL="514350" indent="-514350" algn="l">
              <a:buFont typeface="+mj-lt"/>
              <a:buAutoNum type="arabicPeriod"/>
              <a:defRPr sz="2800">
                <a:solidFill>
                  <a:srgbClr val="253957"/>
                </a:solidFill>
                <a:latin typeface="+mn-lt"/>
                <a:ea typeface="+mn-ea"/>
                <a:cs typeface="+mn-cs"/>
                <a:sym typeface="Arial Narrow"/>
              </a:defRPr>
            </a:pPr>
            <a:r>
              <a:rPr lang="ru-RU" sz="4800" dirty="0">
                <a:solidFill>
                  <a:srgbClr val="253957"/>
                </a:solidFill>
                <a:latin typeface="PT Astra Sans" panose="020B0603020203020204" pitchFamily="34" charset="-52"/>
                <a:ea typeface="PT Astra Sans" panose="020B0603020203020204" pitchFamily="34" charset="-52"/>
                <a:cs typeface="+mn-cs"/>
                <a:hlinkClick r:id="rId5" action="ppaction://hlinksldjump"/>
              </a:rPr>
              <a:t>Обзор аналогов</a:t>
            </a:r>
            <a:endParaRPr lang="ru-RU" sz="4800" dirty="0">
              <a:solidFill>
                <a:srgbClr val="253957"/>
              </a:solidFill>
              <a:latin typeface="PT Astra Sans" panose="020B0603020203020204" pitchFamily="34" charset="-52"/>
              <a:ea typeface="PT Astra Sans" panose="020B0603020203020204" pitchFamily="34" charset="-52"/>
              <a:cs typeface="+mn-cs"/>
            </a:endParaRPr>
          </a:p>
          <a:p>
            <a:pPr marL="514350" indent="-514350" algn="l">
              <a:buFont typeface="+mj-lt"/>
              <a:buAutoNum type="arabicPeriod"/>
              <a:defRPr sz="2800">
                <a:solidFill>
                  <a:srgbClr val="253957"/>
                </a:solidFill>
                <a:latin typeface="+mn-lt"/>
                <a:ea typeface="+mn-ea"/>
                <a:cs typeface="+mn-cs"/>
                <a:sym typeface="Arial Narrow"/>
              </a:defRPr>
            </a:pPr>
            <a:r>
              <a:rPr lang="ru-RU" sz="4800" dirty="0">
                <a:solidFill>
                  <a:srgbClr val="253957"/>
                </a:solidFill>
                <a:latin typeface="PT Astra Sans" panose="020B0603020203020204" pitchFamily="34" charset="-52"/>
                <a:ea typeface="PT Astra Sans" panose="020B0603020203020204" pitchFamily="34" charset="-52"/>
                <a:cs typeface="+mn-cs"/>
                <a:hlinkClick r:id="rId6" action="ppaction://hlinksldjump"/>
              </a:rPr>
              <a:t>Требования к продукту</a:t>
            </a:r>
            <a:endParaRPr lang="ru-RU" sz="4800" dirty="0">
              <a:solidFill>
                <a:srgbClr val="253957"/>
              </a:solidFill>
              <a:latin typeface="PT Astra Sans" panose="020B0603020203020204" pitchFamily="34" charset="-52"/>
              <a:ea typeface="PT Astra Sans" panose="020B0603020203020204" pitchFamily="34" charset="-52"/>
              <a:cs typeface="+mn-cs"/>
            </a:endParaRPr>
          </a:p>
          <a:p>
            <a:pPr marL="514350" indent="-514350" algn="l">
              <a:buFont typeface="+mj-lt"/>
              <a:buAutoNum type="arabicPeriod"/>
              <a:defRPr sz="2800">
                <a:solidFill>
                  <a:srgbClr val="253957"/>
                </a:solidFill>
                <a:latin typeface="+mn-lt"/>
                <a:ea typeface="+mn-ea"/>
                <a:cs typeface="+mn-cs"/>
                <a:sym typeface="Arial Narrow"/>
              </a:defRPr>
            </a:pPr>
            <a:r>
              <a:rPr lang="ru-RU" sz="4800" dirty="0">
                <a:solidFill>
                  <a:srgbClr val="253957"/>
                </a:solidFill>
                <a:latin typeface="PT Astra Sans" panose="020B0603020203020204" pitchFamily="34" charset="-52"/>
                <a:ea typeface="PT Astra Sans" panose="020B0603020203020204" pitchFamily="34" charset="-52"/>
                <a:cs typeface="+mn-cs"/>
                <a:hlinkClick r:id="rId7" action="ppaction://hlinksldjump"/>
              </a:rPr>
              <a:t>Проектирование</a:t>
            </a:r>
            <a:endParaRPr lang="ru-RU" sz="4800" dirty="0">
              <a:solidFill>
                <a:srgbClr val="253957"/>
              </a:solidFill>
              <a:latin typeface="PT Astra Sans" panose="020B0603020203020204" pitchFamily="34" charset="-52"/>
              <a:ea typeface="PT Astra Sans" panose="020B0603020203020204" pitchFamily="34" charset="-52"/>
              <a:cs typeface="+mn-cs"/>
            </a:endParaRPr>
          </a:p>
          <a:p>
            <a:pPr marL="514350" indent="-514350" algn="l">
              <a:buFont typeface="+mj-lt"/>
              <a:buAutoNum type="arabicPeriod"/>
              <a:defRPr sz="2800">
                <a:solidFill>
                  <a:srgbClr val="253957"/>
                </a:solidFill>
                <a:latin typeface="+mn-lt"/>
                <a:ea typeface="+mn-ea"/>
                <a:cs typeface="+mn-cs"/>
                <a:sym typeface="Arial Narrow"/>
              </a:defRPr>
            </a:pPr>
            <a:r>
              <a:rPr lang="ru-RU" sz="4800" dirty="0">
                <a:solidFill>
                  <a:srgbClr val="253957"/>
                </a:solidFill>
                <a:latin typeface="PT Astra Sans" panose="020B0603020203020204" pitchFamily="34" charset="-52"/>
                <a:ea typeface="PT Astra Sans" panose="020B0603020203020204" pitchFamily="34" charset="-52"/>
                <a:cs typeface="+mn-cs"/>
                <a:hlinkClick r:id="rId8" action="ppaction://hlinksldjump"/>
              </a:rPr>
              <a:t>Результаты</a:t>
            </a:r>
            <a:endParaRPr lang="ru-RU" sz="4800" dirty="0">
              <a:solidFill>
                <a:srgbClr val="253957"/>
              </a:solidFill>
              <a:latin typeface="PT Astra Sans" panose="020B0603020203020204" pitchFamily="34" charset="-52"/>
              <a:ea typeface="PT Astra Sans" panose="020B0603020203020204" pitchFamily="34" charset="-52"/>
              <a:cs typeface="+mn-cs"/>
            </a:endParaRPr>
          </a:p>
          <a:p>
            <a:pPr marL="514350" indent="-514350" algn="l">
              <a:buFont typeface="+mj-lt"/>
              <a:buAutoNum type="arabicPeriod"/>
              <a:defRPr sz="2800">
                <a:solidFill>
                  <a:srgbClr val="253957"/>
                </a:solidFill>
                <a:latin typeface="+mn-lt"/>
                <a:ea typeface="+mn-ea"/>
                <a:cs typeface="+mn-cs"/>
                <a:sym typeface="Arial Narrow"/>
              </a:defRPr>
            </a:pPr>
            <a:r>
              <a:rPr lang="ru-RU" sz="4800" dirty="0">
                <a:solidFill>
                  <a:srgbClr val="253957"/>
                </a:solidFill>
                <a:latin typeface="PT Astra Sans" panose="020B0603020203020204" pitchFamily="34" charset="-52"/>
                <a:ea typeface="PT Astra Sans" panose="020B0603020203020204" pitchFamily="34" charset="-52"/>
                <a:cs typeface="+mn-cs"/>
                <a:hlinkClick r:id="rId9" action="ppaction://hlinksldjump"/>
              </a:rPr>
              <a:t>Заключение</a:t>
            </a:r>
            <a:endParaRPr sz="4800" dirty="0">
              <a:solidFill>
                <a:srgbClr val="253957"/>
              </a:solidFill>
              <a:latin typeface="PT Astra Sans" panose="020B0603020203020204" pitchFamily="34" charset="-52"/>
              <a:ea typeface="PT Astra Sans" panose="020B0603020203020204" pitchFamily="34" charset="-52"/>
              <a:cs typeface="+mn-cs"/>
            </a:endParaRPr>
          </a:p>
        </p:txBody>
      </p:sp>
      <p:sp>
        <p:nvSpPr>
          <p:cNvPr id="66" name="Очень крутой заголовок…"/>
          <p:cNvSpPr txBox="1"/>
          <p:nvPr/>
        </p:nvSpPr>
        <p:spPr>
          <a:xfrm>
            <a:off x="4119276" y="614680"/>
            <a:ext cx="15958986" cy="12929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3000">
                <a:solidFill>
                  <a:srgbClr val="253957"/>
                </a:solidFill>
                <a:latin typeface="+mn-lt"/>
                <a:ea typeface="+mn-ea"/>
                <a:cs typeface="+mn-cs"/>
                <a:sym typeface="Arial Narrow"/>
              </a:defRPr>
            </a:pPr>
            <a:r>
              <a:rPr lang="ru-RU" sz="7000" b="1" cap="all" dirty="0">
                <a:solidFill>
                  <a:srgbClr val="253957"/>
                </a:solidFill>
                <a:latin typeface="PT Astra Sans" panose="020B0603020203020204" pitchFamily="34" charset="-52"/>
                <a:ea typeface="PT Astra Sans" panose="020B0603020203020204" pitchFamily="34" charset="-52"/>
                <a:cs typeface="+mn-cs"/>
              </a:rPr>
              <a:t>План </a:t>
            </a:r>
            <a:r>
              <a:rPr lang="ru-RU" sz="7000" b="1" cap="all" dirty="0">
                <a:solidFill>
                  <a:srgbClr val="253957"/>
                </a:solidFill>
                <a:latin typeface="PT Astra Sans" panose="020B0603020203020204" pitchFamily="34" charset="-52"/>
                <a:ea typeface="PT Astra Sans" panose="020B0603020203020204" pitchFamily="34" charset="-52"/>
                <a:cs typeface="+mn-cs"/>
              </a:rPr>
              <a:t>доклада</a:t>
            </a:r>
            <a:endParaRPr lang="ru-RU" sz="7000" b="1" cap="all" dirty="0">
              <a:solidFill>
                <a:srgbClr val="253957"/>
              </a:solidFill>
              <a:latin typeface="PT Astra Sans" panose="020B0603020203020204" pitchFamily="34" charset="-52"/>
              <a:ea typeface="PT Astra Sans" panose="020B0603020203020204" pitchFamily="34" charset="-52"/>
              <a:cs typeface="+mn-cs"/>
            </a:endParaRP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70" name="Изображение" descr="Изображение"/>
          <p:cNvPicPr>
            <a:picLocks noChangeAspect="1"/>
          </p:cNvPicPr>
          <p:nvPr/>
        </p:nvPicPr>
        <p:blipFill>
          <a:blip r:embed="rId10">
            <a:extLst/>
          </a:blip>
          <a:stretch>
            <a:fillRect/>
          </a:stretch>
        </p:blipFill>
        <p:spPr>
          <a:xfrm>
            <a:off x="1226606" y="586180"/>
            <a:ext cx="1199579" cy="1199579"/>
          </a:xfrm>
          <a:prstGeom prst="rect">
            <a:avLst/>
          </a:prstGeom>
          <a:ln w="12700">
            <a:miter lim="400000"/>
          </a:ln>
        </p:spPr>
      </p:pic>
      <p:sp>
        <p:nvSpPr>
          <p:cNvPr id="2" name="Прямоугольник 1"/>
          <p:cNvSpPr/>
          <p:nvPr/>
        </p:nvSpPr>
        <p:spPr>
          <a:xfrm>
            <a:off x="5634452" y="12724540"/>
            <a:ext cx="12928635"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ru-RU" sz="3200" dirty="0" err="1">
                <a:solidFill>
                  <a:srgbClr val="253957"/>
                </a:solidFill>
                <a:latin typeface="PT Astra Sans" panose="020B0603020203020204" pitchFamily="34" charset="-52"/>
                <a:ea typeface="PT Astra Sans" panose="020B0603020203020204" pitchFamily="34" charset="-52"/>
                <a:sym typeface="Arial Narrow"/>
              </a:rPr>
              <a:t>Чепоков</a:t>
            </a:r>
            <a:r>
              <a:rPr lang="ru-RU" sz="3200" dirty="0">
                <a:solidFill>
                  <a:srgbClr val="253957"/>
                </a:solidFill>
                <a:latin typeface="PT Astra Sans" panose="020B0603020203020204" pitchFamily="34" charset="-52"/>
                <a:ea typeface="PT Astra Sans" panose="020B0603020203020204" pitchFamily="34" charset="-52"/>
                <a:sym typeface="Arial Narrow"/>
              </a:rPr>
              <a:t> Елизар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Сергеевич</a:t>
            </a:r>
            <a:r>
              <a:rPr lang="en-US" sz="3200" dirty="0" smtClean="0">
                <a:solidFill>
                  <a:srgbClr val="253957"/>
                </a:solidFill>
                <a:latin typeface="PT Astra Sans" panose="020B0603020203020204" pitchFamily="34" charset="-52"/>
                <a:ea typeface="PT Astra Sans" panose="020B0603020203020204" pitchFamily="34" charset="-52"/>
                <a:sym typeface="Arial Narrow"/>
              </a:rPr>
              <a:t>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Реализация </a:t>
            </a:r>
            <a:r>
              <a:rPr lang="ru-RU" sz="3200" dirty="0" smtClean="0">
                <a:solidFill>
                  <a:srgbClr val="253957"/>
                </a:solidFill>
                <a:latin typeface="PT Astra Sans" panose="020B0603020203020204" pitchFamily="34" charset="-52"/>
                <a:ea typeface="PT Astra Sans" panose="020B0603020203020204" pitchFamily="34" charset="-52"/>
                <a:sym typeface="Arial Narrow"/>
              </a:rPr>
              <a:t>компьютерной игры "</a:t>
            </a:r>
            <a:r>
              <a:rPr lang="ru-RU" sz="3200" dirty="0" smtClean="0">
                <a:solidFill>
                  <a:srgbClr val="253957"/>
                </a:solidFill>
                <a:latin typeface="PT Astra Sans" panose="020B0603020203020204" pitchFamily="34" charset="-52"/>
                <a:ea typeface="PT Astra Sans" panose="020B0603020203020204" pitchFamily="34" charset="-52"/>
                <a:sym typeface="Arial Narrow"/>
              </a:rPr>
              <a:t>Лабиринт“</a:t>
            </a:r>
            <a:endParaRPr lang="ru-RU" sz="3200" dirty="0" smtClean="0">
              <a:solidFill>
                <a:srgbClr val="253957"/>
              </a:solidFill>
              <a:latin typeface="PT Astra Sans" panose="020B0603020203020204" pitchFamily="34" charset="-52"/>
              <a:ea typeface="PT Astra Sans" panose="020B0603020203020204" pitchFamily="34" charset="-52"/>
              <a:sym typeface="Arial Narrow"/>
            </a:endParaRPr>
          </a:p>
        </p:txBody>
      </p:sp>
      <p:sp>
        <p:nvSpPr>
          <p:cNvPr id="4" name="Номер слайда 3"/>
          <p:cNvSpPr>
            <a:spLocks noGrp="1"/>
          </p:cNvSpPr>
          <p:nvPr>
            <p:ph type="sldNum" sz="quarter" idx="2"/>
          </p:nvPr>
        </p:nvSpPr>
        <p:spPr>
          <a:xfrm>
            <a:off x="21362005" y="12704041"/>
            <a:ext cx="873635" cy="636712"/>
          </a:xfrm>
        </p:spPr>
        <p:txBody>
          <a:bodyPr/>
          <a:lstStyle/>
          <a:p>
            <a:fld id="{86CB4B4D-7CA3-9044-876B-883B54F8677D}" type="slidenum">
              <a:rPr lang="ru-RU" sz="3200" smtClean="0">
                <a:solidFill>
                  <a:srgbClr val="253957"/>
                </a:solidFill>
                <a:latin typeface="PT Astra Sans" panose="020B0603020203020204" pitchFamily="34" charset="-52"/>
                <a:ea typeface="PT Astra Sans" panose="020B0603020203020204" pitchFamily="34" charset="-52"/>
              </a:rPr>
              <a:pPr/>
              <a:t>2</a:t>
            </a:fld>
            <a:r>
              <a:rPr lang="en-US" sz="3200" dirty="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10</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5" name="TextBox 4"/>
          <p:cNvSpPr txBox="1"/>
          <p:nvPr/>
        </p:nvSpPr>
        <p:spPr>
          <a:xfrm>
            <a:off x="1201065" y="12724540"/>
            <a:ext cx="230191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ru-RU" sz="3200" dirty="0">
                <a:solidFill>
                  <a:srgbClr val="253957"/>
                </a:solidFill>
                <a:latin typeface="PT Astra Sans" panose="020B0603020203020204" pitchFamily="34" charset="-52"/>
                <a:ea typeface="PT Astra Sans" panose="020B0603020203020204" pitchFamily="34" charset="-52"/>
                <a:sym typeface="Arial Narrow"/>
              </a:rPr>
              <a:t>Пермь, </a:t>
            </a:r>
            <a:r>
              <a:rPr lang="ru-RU" sz="3200" dirty="0" smtClean="0">
                <a:solidFill>
                  <a:srgbClr val="253957"/>
                </a:solidFill>
                <a:latin typeface="PT Astra Sans" panose="020B0603020203020204" pitchFamily="34" charset="-52"/>
                <a:ea typeface="PT Astra Sans" panose="020B0603020203020204" pitchFamily="34" charset="-52"/>
                <a:sym typeface="Arial Narrow"/>
              </a:rPr>
              <a:t>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3" name="TextBox 2"/>
          <p:cNvSpPr txBox="1"/>
          <p:nvPr/>
        </p:nvSpPr>
        <p:spPr>
          <a:xfrm>
            <a:off x="20738436" y="13074356"/>
            <a:ext cx="2120772"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2800" dirty="0">
                <a:solidFill>
                  <a:srgbClr val="253957"/>
                </a:solidFill>
                <a:latin typeface="PT Astra Sans" panose="020B0603020203020204" pitchFamily="34" charset="-52"/>
                <a:ea typeface="PT Astra Sans" panose="020B0603020203020204" pitchFamily="34" charset="-52"/>
                <a:hlinkClick r:id="rId11" action="ppaction://hlinksldjump"/>
              </a:rPr>
              <a:t>в</a:t>
            </a:r>
            <a:r>
              <a:rPr lang="ru-RU" sz="2800" dirty="0" smtClean="0">
                <a:solidFill>
                  <a:srgbClr val="253957"/>
                </a:solidFill>
                <a:latin typeface="PT Astra Sans" panose="020B0603020203020204" pitchFamily="34" charset="-52"/>
                <a:ea typeface="PT Astra Sans" panose="020B0603020203020204" pitchFamily="34" charset="-52"/>
                <a:hlinkClick r:id="rId11" action="ppaction://hlinksldjump"/>
              </a:rPr>
              <a:t> </a:t>
            </a:r>
            <a:r>
              <a:rPr lang="ru-RU" sz="2800" dirty="0">
                <a:solidFill>
                  <a:srgbClr val="253957"/>
                </a:solidFill>
                <a:latin typeface="PT Astra Sans" panose="020B0603020203020204" pitchFamily="34" charset="-52"/>
                <a:ea typeface="PT Astra Sans" panose="020B0603020203020204" pitchFamily="34" charset="-52"/>
                <a:hlinkClick r:id="rId11" action="ppaction://hlinksldjump"/>
              </a:rPr>
              <a:t>оглавление</a:t>
            </a:r>
            <a:endParaRPr lang="ru-RU" sz="2800" dirty="0">
              <a:solidFill>
                <a:srgbClr val="253957"/>
              </a:solidFill>
              <a:latin typeface="PT Astra Sans" panose="020B0603020203020204" pitchFamily="34" charset="-52"/>
              <a:ea typeface="PT Astra Sans" panose="020B0603020203020204" pitchFamily="34" charset="-52"/>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26606" y="2338147"/>
            <a:ext cx="21523142" cy="96980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1" spcCol="1076157"/>
          <a:lstStyle/>
          <a:p>
            <a:pPr algn="l"/>
            <a:r>
              <a:rPr lang="ru-RU" sz="5400" dirty="0">
                <a:solidFill>
                  <a:srgbClr val="253957"/>
                </a:solidFill>
                <a:latin typeface="PT Astra Sans" panose="020B0603020203020204" pitchFamily="34" charset="-52"/>
                <a:ea typeface="PT Astra Sans" panose="020B0603020203020204" pitchFamily="34" charset="-52"/>
                <a:cs typeface="+mn-cs"/>
              </a:rPr>
              <a:t>В настоящее время игры пользуются популярностью и дают человеку расслабиться и получить новые эмоции. Существует очень много хороших игр, но в основном, подобные игры – это игры с открытым миром в жанре </a:t>
            </a:r>
            <a:br>
              <a:rPr lang="ru-RU" sz="5400" dirty="0">
                <a:solidFill>
                  <a:srgbClr val="253957"/>
                </a:solidFill>
                <a:latin typeface="PT Astra Sans" panose="020B0603020203020204" pitchFamily="34" charset="-52"/>
                <a:ea typeface="PT Astra Sans" panose="020B0603020203020204" pitchFamily="34" charset="-52"/>
                <a:cs typeface="+mn-cs"/>
              </a:rPr>
            </a:br>
            <a:r>
              <a:rPr lang="ru-RU" sz="5400" dirty="0">
                <a:solidFill>
                  <a:srgbClr val="253957"/>
                </a:solidFill>
                <a:latin typeface="PT Astra Sans" panose="020B0603020203020204" pitchFamily="34" charset="-52"/>
                <a:ea typeface="PT Astra Sans" panose="020B0603020203020204" pitchFamily="34" charset="-52"/>
                <a:cs typeface="+mn-cs"/>
              </a:rPr>
              <a:t>«</a:t>
            </a:r>
            <a:r>
              <a:rPr lang="ru-RU" sz="5400" dirty="0" err="1">
                <a:solidFill>
                  <a:srgbClr val="253957"/>
                </a:solidFill>
                <a:latin typeface="PT Astra Sans" panose="020B0603020203020204" pitchFamily="34" charset="-52"/>
                <a:ea typeface="PT Astra Sans" panose="020B0603020203020204" pitchFamily="34" charset="-52"/>
                <a:cs typeface="+mn-cs"/>
              </a:rPr>
              <a:t>Action</a:t>
            </a:r>
            <a:r>
              <a:rPr lang="ru-RU" sz="5400" dirty="0">
                <a:solidFill>
                  <a:srgbClr val="253957"/>
                </a:solidFill>
                <a:latin typeface="PT Astra Sans" panose="020B0603020203020204" pitchFamily="34" charset="-52"/>
                <a:ea typeface="PT Astra Sans" panose="020B0603020203020204" pitchFamily="34" charset="-52"/>
                <a:cs typeface="+mn-cs"/>
              </a:rPr>
              <a:t>/RPG» в которых очень много элементов окружения, из-за чего очень быстро устают глаза и сложно расслабиться, и погрузиться в игру в полной мере.</a:t>
            </a:r>
          </a:p>
        </p:txBody>
      </p:sp>
      <p:sp>
        <p:nvSpPr>
          <p:cNvPr id="66" name="Очень крутой заголовок…"/>
          <p:cNvSpPr txBox="1"/>
          <p:nvPr/>
        </p:nvSpPr>
        <p:spPr>
          <a:xfrm>
            <a:off x="4559152" y="614635"/>
            <a:ext cx="15614974" cy="14194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latin typeface="PT Astra Sans" panose="020B0603020203020204" pitchFamily="34" charset="-52"/>
                <a:ea typeface="PT Astra Sans" panose="020B0603020203020204" pitchFamily="34" charset="-52"/>
              </a:rPr>
              <a:t>Проблема </a:t>
            </a:r>
            <a:r>
              <a:rPr lang="ru-RU" sz="7000" b="1" cap="all" dirty="0">
                <a:solidFill>
                  <a:srgbClr val="253957"/>
                </a:solidFill>
                <a:latin typeface="PT Astra Sans" panose="020B0603020203020204" pitchFamily="34" charset="-52"/>
                <a:ea typeface="PT Astra Sans" panose="020B0603020203020204" pitchFamily="34" charset="-52"/>
                <a:cs typeface="+mn-cs"/>
                <a:sym typeface="Arial Narrow"/>
              </a:rPr>
              <a:t>курсовой </a:t>
            </a:r>
            <a:r>
              <a:rPr lang="ru-RU" sz="7000" b="1" cap="all" dirty="0" smtClean="0">
                <a:solidFill>
                  <a:srgbClr val="253957"/>
                </a:solidFill>
                <a:latin typeface="PT Astra Sans" panose="020B0603020203020204" pitchFamily="34" charset="-52"/>
                <a:ea typeface="PT Astra Sans" panose="020B0603020203020204" pitchFamily="34" charset="-52"/>
                <a:cs typeface="+mn-cs"/>
                <a:sym typeface="Arial Narrow"/>
              </a:rPr>
              <a:t>работы</a:t>
            </a:r>
            <a:endParaRPr lang="ru-RU" sz="7000" b="1" cap="all" dirty="0">
              <a:solidFill>
                <a:srgbClr val="253957"/>
              </a:solidFill>
              <a:latin typeface="PT Astra Sans" panose="020B0603020203020204" pitchFamily="34" charset="-52"/>
              <a:ea typeface="PT Astra Sans" panose="020B0603020203020204" pitchFamily="34" charset="-52"/>
              <a:cs typeface="+mn-cs"/>
              <a:sym typeface="Arial Narrow"/>
            </a:endParaRP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17" name="Прямоугольник 16"/>
          <p:cNvSpPr/>
          <p:nvPr/>
        </p:nvSpPr>
        <p:spPr>
          <a:xfrm>
            <a:off x="5634452" y="12724540"/>
            <a:ext cx="12928635"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ru-RU" sz="3200" dirty="0" err="1">
                <a:solidFill>
                  <a:srgbClr val="253957"/>
                </a:solidFill>
                <a:latin typeface="PT Astra Sans" panose="020B0603020203020204" pitchFamily="34" charset="-52"/>
                <a:ea typeface="PT Astra Sans" panose="020B0603020203020204" pitchFamily="34" charset="-52"/>
                <a:sym typeface="Arial Narrow"/>
              </a:rPr>
              <a:t>Чепоков</a:t>
            </a:r>
            <a:r>
              <a:rPr lang="ru-RU" sz="3200" dirty="0">
                <a:solidFill>
                  <a:srgbClr val="253957"/>
                </a:solidFill>
                <a:latin typeface="PT Astra Sans" panose="020B0603020203020204" pitchFamily="34" charset="-52"/>
                <a:ea typeface="PT Astra Sans" panose="020B0603020203020204" pitchFamily="34" charset="-52"/>
                <a:sym typeface="Arial Narrow"/>
              </a:rPr>
              <a:t> Елизар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Сергеевич</a:t>
            </a:r>
            <a:r>
              <a:rPr lang="en-US" sz="3200" dirty="0" smtClean="0">
                <a:solidFill>
                  <a:srgbClr val="253957"/>
                </a:solidFill>
                <a:latin typeface="PT Astra Sans" panose="020B0603020203020204" pitchFamily="34" charset="-52"/>
                <a:ea typeface="PT Astra Sans" panose="020B0603020203020204" pitchFamily="34" charset="-52"/>
                <a:sym typeface="Arial Narrow"/>
              </a:rPr>
              <a:t>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Реализация </a:t>
            </a:r>
            <a:r>
              <a:rPr lang="ru-RU" sz="3200" dirty="0" smtClean="0">
                <a:solidFill>
                  <a:srgbClr val="253957"/>
                </a:solidFill>
                <a:latin typeface="PT Astra Sans" panose="020B0603020203020204" pitchFamily="34" charset="-52"/>
                <a:ea typeface="PT Astra Sans" panose="020B0603020203020204" pitchFamily="34" charset="-52"/>
                <a:sym typeface="Arial Narrow"/>
              </a:rPr>
              <a:t>компьютерной игры "</a:t>
            </a:r>
            <a:r>
              <a:rPr lang="ru-RU" sz="3200" dirty="0" smtClean="0">
                <a:solidFill>
                  <a:srgbClr val="253957"/>
                </a:solidFill>
                <a:latin typeface="PT Astra Sans" panose="020B0603020203020204" pitchFamily="34" charset="-52"/>
                <a:ea typeface="PT Astra Sans" panose="020B0603020203020204" pitchFamily="34" charset="-52"/>
                <a:sym typeface="Arial Narrow"/>
              </a:rPr>
              <a:t>Лабиринт“</a:t>
            </a:r>
            <a:endParaRPr lang="ru-RU" sz="3200" dirty="0" smtClean="0">
              <a:solidFill>
                <a:srgbClr val="253957"/>
              </a:solidFill>
              <a:latin typeface="PT Astra Sans" panose="020B0603020203020204" pitchFamily="34" charset="-52"/>
              <a:ea typeface="PT Astra Sans" panose="020B0603020203020204" pitchFamily="34" charset="-52"/>
              <a:sym typeface="Arial Narrow"/>
            </a:endParaRPr>
          </a:p>
        </p:txBody>
      </p:sp>
      <p:sp>
        <p:nvSpPr>
          <p:cNvPr id="18" name="Номер слайда 3"/>
          <p:cNvSpPr>
            <a:spLocks noGrp="1"/>
          </p:cNvSpPr>
          <p:nvPr>
            <p:ph type="sldNum" sz="quarter" idx="2"/>
          </p:nvPr>
        </p:nvSpPr>
        <p:spPr>
          <a:xfrm>
            <a:off x="21362004" y="12704041"/>
            <a:ext cx="873636" cy="636712"/>
          </a:xfrm>
        </p:spPr>
        <p:txBody>
          <a:bodyPr/>
          <a:lstStyle/>
          <a:p>
            <a:r>
              <a:rPr lang="ru-RU" sz="3200" dirty="0">
                <a:solidFill>
                  <a:srgbClr val="253957"/>
                </a:solidFill>
                <a:latin typeface="PT Astra Sans" panose="020B0603020203020204" pitchFamily="34" charset="-52"/>
                <a:ea typeface="PT Astra Sans" panose="020B0603020203020204" pitchFamily="34" charset="-52"/>
              </a:rPr>
              <a:t>3</a:t>
            </a:r>
            <a:r>
              <a:rPr lang="en-US" sz="3200" dirty="0" smtClean="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10</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19" name="TextBox 18"/>
          <p:cNvSpPr txBox="1"/>
          <p:nvPr/>
        </p:nvSpPr>
        <p:spPr>
          <a:xfrm>
            <a:off x="1201065" y="12724540"/>
            <a:ext cx="230191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ru-RU" sz="3200" dirty="0">
                <a:solidFill>
                  <a:srgbClr val="253957"/>
                </a:solidFill>
                <a:latin typeface="PT Astra Sans" panose="020B0603020203020204" pitchFamily="34" charset="-52"/>
                <a:ea typeface="PT Astra Sans" panose="020B0603020203020204" pitchFamily="34" charset="-52"/>
                <a:sym typeface="Arial Narrow"/>
              </a:rPr>
              <a:t>Пермь, </a:t>
            </a:r>
            <a:r>
              <a:rPr lang="ru-RU" sz="3200" dirty="0" smtClean="0">
                <a:solidFill>
                  <a:srgbClr val="253957"/>
                </a:solidFill>
                <a:latin typeface="PT Astra Sans" panose="020B0603020203020204" pitchFamily="34" charset="-52"/>
                <a:ea typeface="PT Astra Sans" panose="020B0603020203020204" pitchFamily="34" charset="-52"/>
                <a:sym typeface="Arial Narrow"/>
              </a:rPr>
              <a:t>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20" name="TextBox 19"/>
          <p:cNvSpPr txBox="1"/>
          <p:nvPr/>
        </p:nvSpPr>
        <p:spPr>
          <a:xfrm>
            <a:off x="20738436" y="13074356"/>
            <a:ext cx="2120772"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в</a:t>
            </a:r>
            <a:r>
              <a:rPr lang="ru-RU" sz="2800" dirty="0" smtClean="0">
                <a:solidFill>
                  <a:srgbClr val="253957"/>
                </a:solidFill>
                <a:latin typeface="PT Astra Sans" panose="020B0603020203020204" pitchFamily="34" charset="-52"/>
                <a:ea typeface="PT Astra Sans" panose="020B0603020203020204" pitchFamily="34" charset="-52"/>
                <a:hlinkClick r:id="rId3" action="ppaction://hlinksldjump"/>
              </a:rPr>
              <a:t> </a:t>
            </a: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оглавление</a:t>
            </a:r>
            <a:endParaRPr lang="ru-RU" sz="2800" dirty="0">
              <a:solidFill>
                <a:srgbClr val="253957"/>
              </a:solidFill>
              <a:latin typeface="PT Astra Sans" panose="020B0603020203020204" pitchFamily="34" charset="-52"/>
              <a:ea typeface="PT Astra Sans" panose="020B0603020203020204" pitchFamily="34" charset="-52"/>
            </a:endParaRPr>
          </a:p>
        </p:txBody>
      </p:sp>
    </p:spTree>
    <p:extLst>
      <p:ext uri="{BB962C8B-B14F-4D97-AF65-F5344CB8AC3E}">
        <p14:creationId xmlns:p14="http://schemas.microsoft.com/office/powerpoint/2010/main" val="167641048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4297" y="2445745"/>
            <a:ext cx="21523142" cy="76601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r>
              <a:rPr lang="ru-RU" sz="4800" dirty="0">
                <a:solidFill>
                  <a:srgbClr val="253957"/>
                </a:solidFill>
                <a:latin typeface="PT Astra Sans" panose="020B0603020203020204" pitchFamily="34" charset="-52"/>
                <a:ea typeface="PT Astra Sans" panose="020B0603020203020204" pitchFamily="34" charset="-52"/>
                <a:cs typeface="+mn-cs"/>
              </a:rPr>
              <a:t>Актуальность данной темы состоит в том, что игры подобного жанра зачастую пытаются пародировать огромнейшие проекты, развитых издательских компаний, в 3D формате. Большинство подобных проектов – это игры от </a:t>
            </a:r>
            <a:r>
              <a:rPr lang="ru-RU" sz="4800" dirty="0" err="1">
                <a:solidFill>
                  <a:srgbClr val="253957"/>
                </a:solidFill>
                <a:latin typeface="PT Astra Sans" panose="020B0603020203020204" pitchFamily="34" charset="-52"/>
                <a:ea typeface="PT Astra Sans" panose="020B0603020203020204" pitchFamily="34" charset="-52"/>
                <a:cs typeface="+mn-cs"/>
              </a:rPr>
              <a:t>инди</a:t>
            </a:r>
            <a:r>
              <a:rPr lang="ru-RU" sz="4800" dirty="0">
                <a:solidFill>
                  <a:srgbClr val="253957"/>
                </a:solidFill>
                <a:latin typeface="PT Astra Sans" panose="020B0603020203020204" pitchFamily="34" charset="-52"/>
                <a:ea typeface="PT Astra Sans" panose="020B0603020203020204" pitchFamily="34" charset="-52"/>
                <a:cs typeface="+mn-cs"/>
              </a:rPr>
              <a:t> разработчиков, которые пытаются заполнить пустующую нишу и не заморачиваются над самим созданием. Для игр подобной тематики нужен свежий взгляд и новая интерпретация жанра “</a:t>
            </a:r>
            <a:r>
              <a:rPr lang="en-US" sz="4800" dirty="0">
                <a:solidFill>
                  <a:srgbClr val="253957"/>
                </a:solidFill>
                <a:latin typeface="PT Astra Sans" panose="020B0603020203020204" pitchFamily="34" charset="-52"/>
                <a:ea typeface="PT Astra Sans" panose="020B0603020203020204" pitchFamily="34" charset="-52"/>
                <a:cs typeface="+mn-cs"/>
              </a:rPr>
              <a:t>Maze</a:t>
            </a:r>
            <a:r>
              <a:rPr lang="ru-RU" sz="4800" dirty="0">
                <a:solidFill>
                  <a:srgbClr val="253957"/>
                </a:solidFill>
                <a:latin typeface="PT Astra Sans" panose="020B0603020203020204" pitchFamily="34" charset="-52"/>
                <a:ea typeface="PT Astra Sans" panose="020B0603020203020204" pitchFamily="34" charset="-52"/>
                <a:cs typeface="+mn-cs"/>
              </a:rPr>
              <a:t>”. Именно поэтому разработка игры в жанре «</a:t>
            </a:r>
            <a:r>
              <a:rPr lang="ru-RU" sz="4800" dirty="0" err="1">
                <a:solidFill>
                  <a:srgbClr val="253957"/>
                </a:solidFill>
                <a:latin typeface="PT Astra Sans" panose="020B0603020203020204" pitchFamily="34" charset="-52"/>
                <a:ea typeface="PT Astra Sans" panose="020B0603020203020204" pitchFamily="34" charset="-52"/>
                <a:cs typeface="+mn-cs"/>
              </a:rPr>
              <a:t>Maze</a:t>
            </a:r>
            <a:r>
              <a:rPr lang="ru-RU" sz="4800" dirty="0">
                <a:solidFill>
                  <a:srgbClr val="253957"/>
                </a:solidFill>
                <a:latin typeface="PT Astra Sans" panose="020B0603020203020204" pitchFamily="34" charset="-52"/>
                <a:ea typeface="PT Astra Sans" panose="020B0603020203020204" pitchFamily="34" charset="-52"/>
                <a:cs typeface="+mn-cs"/>
              </a:rPr>
              <a:t>» актуальная тема.</a:t>
            </a:r>
          </a:p>
        </p:txBody>
      </p:sp>
      <p:sp>
        <p:nvSpPr>
          <p:cNvPr id="73" name="Очень крутой заголовок…"/>
          <p:cNvSpPr txBox="1"/>
          <p:nvPr/>
        </p:nvSpPr>
        <p:spPr>
          <a:xfrm>
            <a:off x="5001809" y="654354"/>
            <a:ext cx="14193920" cy="1434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latin typeface="PT Astra Sans" panose="020B0603020203020204" pitchFamily="34" charset="-52"/>
                <a:ea typeface="PT Astra Sans" panose="020B0603020203020204" pitchFamily="34" charset="-52"/>
              </a:rPr>
              <a:t>Актуальность проблемы</a:t>
            </a:r>
            <a:endParaRPr dirty="0">
              <a:latin typeface="PT Astra Sans" panose="020B0603020203020204" pitchFamily="34" charset="-52"/>
              <a:ea typeface="PT Astra Sans" panose="020B0603020203020204" pitchFamily="34" charset="-52"/>
            </a:endParaRP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77"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13" name="Прямоугольник 12"/>
          <p:cNvSpPr/>
          <p:nvPr/>
        </p:nvSpPr>
        <p:spPr>
          <a:xfrm>
            <a:off x="5634452" y="12724540"/>
            <a:ext cx="12928635"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ru-RU" sz="3200" dirty="0" err="1">
                <a:solidFill>
                  <a:srgbClr val="253957"/>
                </a:solidFill>
                <a:latin typeface="PT Astra Sans" panose="020B0603020203020204" pitchFamily="34" charset="-52"/>
                <a:ea typeface="PT Astra Sans" panose="020B0603020203020204" pitchFamily="34" charset="-52"/>
                <a:sym typeface="Arial Narrow"/>
              </a:rPr>
              <a:t>Чепоков</a:t>
            </a:r>
            <a:r>
              <a:rPr lang="ru-RU" sz="3200" dirty="0">
                <a:solidFill>
                  <a:srgbClr val="253957"/>
                </a:solidFill>
                <a:latin typeface="PT Astra Sans" panose="020B0603020203020204" pitchFamily="34" charset="-52"/>
                <a:ea typeface="PT Astra Sans" panose="020B0603020203020204" pitchFamily="34" charset="-52"/>
                <a:sym typeface="Arial Narrow"/>
              </a:rPr>
              <a:t> Елизар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Сергеевич</a:t>
            </a:r>
            <a:r>
              <a:rPr lang="en-US" sz="3200" dirty="0" smtClean="0">
                <a:solidFill>
                  <a:srgbClr val="253957"/>
                </a:solidFill>
                <a:latin typeface="PT Astra Sans" panose="020B0603020203020204" pitchFamily="34" charset="-52"/>
                <a:ea typeface="PT Astra Sans" panose="020B0603020203020204" pitchFamily="34" charset="-52"/>
                <a:sym typeface="Arial Narrow"/>
              </a:rPr>
              <a:t>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Реализация </a:t>
            </a:r>
            <a:r>
              <a:rPr lang="ru-RU" sz="3200" dirty="0" smtClean="0">
                <a:solidFill>
                  <a:srgbClr val="253957"/>
                </a:solidFill>
                <a:latin typeface="PT Astra Sans" panose="020B0603020203020204" pitchFamily="34" charset="-52"/>
                <a:ea typeface="PT Astra Sans" panose="020B0603020203020204" pitchFamily="34" charset="-52"/>
                <a:sym typeface="Arial Narrow"/>
              </a:rPr>
              <a:t>компьютерной игры "</a:t>
            </a:r>
            <a:r>
              <a:rPr lang="ru-RU" sz="3200" dirty="0" smtClean="0">
                <a:solidFill>
                  <a:srgbClr val="253957"/>
                </a:solidFill>
                <a:latin typeface="PT Astra Sans" panose="020B0603020203020204" pitchFamily="34" charset="-52"/>
                <a:ea typeface="PT Astra Sans" panose="020B0603020203020204" pitchFamily="34" charset="-52"/>
                <a:sym typeface="Arial Narrow"/>
              </a:rPr>
              <a:t>Лабиринт“</a:t>
            </a:r>
            <a:endParaRPr lang="ru-RU" sz="3200" dirty="0" smtClean="0">
              <a:solidFill>
                <a:srgbClr val="253957"/>
              </a:solidFill>
              <a:latin typeface="PT Astra Sans" panose="020B0603020203020204" pitchFamily="34" charset="-52"/>
              <a:ea typeface="PT Astra Sans" panose="020B0603020203020204" pitchFamily="34" charset="-52"/>
              <a:sym typeface="Arial Narrow"/>
            </a:endParaRPr>
          </a:p>
        </p:txBody>
      </p:sp>
      <p:sp>
        <p:nvSpPr>
          <p:cNvPr id="14" name="Номер слайда 3"/>
          <p:cNvSpPr>
            <a:spLocks noGrp="1"/>
          </p:cNvSpPr>
          <p:nvPr>
            <p:ph type="sldNum" sz="quarter" idx="2"/>
          </p:nvPr>
        </p:nvSpPr>
        <p:spPr>
          <a:xfrm>
            <a:off x="21362004" y="12704041"/>
            <a:ext cx="873636" cy="636712"/>
          </a:xfrm>
        </p:spPr>
        <p:txBody>
          <a:bodyPr/>
          <a:lstStyle/>
          <a:p>
            <a:r>
              <a:rPr lang="ru-RU" sz="3200" dirty="0" smtClean="0">
                <a:solidFill>
                  <a:srgbClr val="253957"/>
                </a:solidFill>
                <a:latin typeface="PT Astra Sans" panose="020B0603020203020204" pitchFamily="34" charset="-52"/>
                <a:ea typeface="PT Astra Sans" panose="020B0603020203020204" pitchFamily="34" charset="-52"/>
              </a:rPr>
              <a:t>4</a:t>
            </a:r>
            <a:r>
              <a:rPr lang="en-US" sz="3200" dirty="0" smtClean="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10</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15" name="TextBox 14"/>
          <p:cNvSpPr txBox="1"/>
          <p:nvPr/>
        </p:nvSpPr>
        <p:spPr>
          <a:xfrm>
            <a:off x="1201065" y="12724540"/>
            <a:ext cx="230191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ru-RU" sz="3200" dirty="0">
                <a:solidFill>
                  <a:srgbClr val="253957"/>
                </a:solidFill>
                <a:latin typeface="PT Astra Sans" panose="020B0603020203020204" pitchFamily="34" charset="-52"/>
                <a:ea typeface="PT Astra Sans" panose="020B0603020203020204" pitchFamily="34" charset="-52"/>
                <a:sym typeface="Arial Narrow"/>
              </a:rPr>
              <a:t>Пермь, </a:t>
            </a:r>
            <a:r>
              <a:rPr lang="ru-RU" sz="3200" dirty="0" smtClean="0">
                <a:solidFill>
                  <a:srgbClr val="253957"/>
                </a:solidFill>
                <a:latin typeface="PT Astra Sans" panose="020B0603020203020204" pitchFamily="34" charset="-52"/>
                <a:ea typeface="PT Astra Sans" panose="020B0603020203020204" pitchFamily="34" charset="-52"/>
                <a:sym typeface="Arial Narrow"/>
              </a:rPr>
              <a:t>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16" name="TextBox 15"/>
          <p:cNvSpPr txBox="1"/>
          <p:nvPr/>
        </p:nvSpPr>
        <p:spPr>
          <a:xfrm>
            <a:off x="20738436" y="13074356"/>
            <a:ext cx="2120772"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в</a:t>
            </a:r>
            <a:r>
              <a:rPr lang="ru-RU" sz="2800" dirty="0" smtClean="0">
                <a:solidFill>
                  <a:srgbClr val="253957"/>
                </a:solidFill>
                <a:latin typeface="PT Astra Sans" panose="020B0603020203020204" pitchFamily="34" charset="-52"/>
                <a:ea typeface="PT Astra Sans" panose="020B0603020203020204" pitchFamily="34" charset="-52"/>
                <a:hlinkClick r:id="rId3" action="ppaction://hlinksldjump"/>
              </a:rPr>
              <a:t> </a:t>
            </a: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оглавление</a:t>
            </a:r>
            <a:endParaRPr lang="ru-RU" sz="2800" dirty="0">
              <a:solidFill>
                <a:srgbClr val="253957"/>
              </a:solidFill>
              <a:latin typeface="PT Astra Sans" panose="020B0603020203020204" pitchFamily="34" charset="-52"/>
              <a:ea typeface="PT Astra Sans" panose="020B0603020203020204" pitchFamily="34" charset="-52"/>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Очень крутой заголовок…"/>
          <p:cNvSpPr txBox="1"/>
          <p:nvPr/>
        </p:nvSpPr>
        <p:spPr>
          <a:xfrm>
            <a:off x="5634452" y="503708"/>
            <a:ext cx="12999406" cy="13226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latin typeface="PT Astra Sans" panose="020B0603020203020204" pitchFamily="34" charset="-52"/>
                <a:ea typeface="PT Astra Sans" panose="020B0603020203020204" pitchFamily="34" charset="-52"/>
              </a:rPr>
              <a:t>Цели и </a:t>
            </a:r>
            <a:r>
              <a:rPr lang="ru-RU" dirty="0" err="1" smtClean="0">
                <a:latin typeface="PT Astra Sans" panose="020B0603020203020204" pitchFamily="34" charset="-52"/>
                <a:ea typeface="PT Astra Sans" panose="020B0603020203020204" pitchFamily="34" charset="-52"/>
              </a:rPr>
              <a:t>задачИ</a:t>
            </a:r>
            <a:r>
              <a:rPr lang="ru-RU" dirty="0" smtClean="0">
                <a:latin typeface="PT Astra Sans" panose="020B0603020203020204" pitchFamily="34" charset="-52"/>
                <a:ea typeface="PT Astra Sans" panose="020B0603020203020204" pitchFamily="34" charset="-52"/>
              </a:rPr>
              <a:t> </a:t>
            </a:r>
            <a:endParaRPr dirty="0">
              <a:latin typeface="PT Astra Sans" panose="020B0603020203020204" pitchFamily="34" charset="-52"/>
              <a:ea typeface="PT Astra Sans" panose="020B0603020203020204" pitchFamily="34" charset="-52"/>
            </a:endParaRPr>
          </a:p>
        </p:txBody>
      </p:sp>
      <p:sp>
        <p:nvSpPr>
          <p:cNvPr id="81" name="Заголовок основного текста"/>
          <p:cNvSpPr txBox="1"/>
          <p:nvPr/>
        </p:nvSpPr>
        <p:spPr>
          <a:xfrm>
            <a:off x="1201065" y="4522926"/>
            <a:ext cx="6116168" cy="8188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smtClean="0">
                <a:latin typeface="PT Astra Sans" panose="020B0603020203020204" pitchFamily="34" charset="-52"/>
                <a:ea typeface="PT Astra Sans" panose="020B0603020203020204" pitchFamily="34" charset="-52"/>
              </a:rPr>
              <a:t>Задачи:</a:t>
            </a:r>
            <a:endParaRPr dirty="0">
              <a:latin typeface="PT Astra Sans" panose="020B0603020203020204" pitchFamily="34" charset="-52"/>
              <a:ea typeface="PT Astra Sans" panose="020B0603020203020204" pitchFamily="34" charset="-52"/>
            </a:endParaRPr>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84"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13" name="Заголовок основного текста"/>
          <p:cNvSpPr txBox="1"/>
          <p:nvPr/>
        </p:nvSpPr>
        <p:spPr>
          <a:xfrm>
            <a:off x="1172518" y="2340819"/>
            <a:ext cx="18551775" cy="20522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smtClean="0">
                <a:latin typeface="PT Astra Sans" panose="020B0603020203020204" pitchFamily="34" charset="-52"/>
                <a:ea typeface="PT Astra Sans" panose="020B0603020203020204" pitchFamily="34" charset="-52"/>
              </a:rPr>
              <a:t>Предмет: </a:t>
            </a:r>
            <a:r>
              <a:rPr lang="en-US" b="0" dirty="0">
                <a:latin typeface="PT Astra Sans" panose="020B0603020203020204" pitchFamily="34" charset="-52"/>
                <a:ea typeface="PT Astra Sans" panose="020B0603020203020204" pitchFamily="34" charset="-52"/>
              </a:rPr>
              <a:t>2D </a:t>
            </a:r>
            <a:r>
              <a:rPr lang="ru-RU" b="0" dirty="0">
                <a:latin typeface="PT Astra Sans" panose="020B0603020203020204" pitchFamily="34" charset="-52"/>
                <a:ea typeface="PT Astra Sans" panose="020B0603020203020204" pitchFamily="34" charset="-52"/>
              </a:rPr>
              <a:t>игра, жанра «</a:t>
            </a:r>
            <a:r>
              <a:rPr lang="en-US" b="0" dirty="0">
                <a:latin typeface="PT Astra Sans" panose="020B0603020203020204" pitchFamily="34" charset="-52"/>
                <a:ea typeface="PT Astra Sans" panose="020B0603020203020204" pitchFamily="34" charset="-52"/>
              </a:rPr>
              <a:t>Maze»</a:t>
            </a:r>
            <a:endParaRPr lang="ru-RU" b="0" dirty="0" smtClean="0">
              <a:latin typeface="PT Astra Sans" panose="020B0603020203020204" pitchFamily="34" charset="-52"/>
              <a:ea typeface="PT Astra Sans" panose="020B0603020203020204" pitchFamily="34" charset="-52"/>
            </a:endParaRPr>
          </a:p>
          <a:p>
            <a:r>
              <a:rPr lang="ru-RU" dirty="0" smtClean="0">
                <a:latin typeface="PT Astra Sans" panose="020B0603020203020204" pitchFamily="34" charset="-52"/>
                <a:ea typeface="PT Astra Sans" panose="020B0603020203020204" pitchFamily="34" charset="-52"/>
              </a:rPr>
              <a:t>Объект</a:t>
            </a:r>
            <a:r>
              <a:rPr lang="ru-RU" dirty="0">
                <a:latin typeface="PT Astra Sans" panose="020B0603020203020204" pitchFamily="34" charset="-52"/>
                <a:ea typeface="PT Astra Sans" panose="020B0603020203020204" pitchFamily="34" charset="-52"/>
              </a:rPr>
              <a:t>: </a:t>
            </a:r>
            <a:r>
              <a:rPr lang="ru-RU" b="0" dirty="0">
                <a:latin typeface="PT Astra Sans" panose="020B0603020203020204" pitchFamily="34" charset="-52"/>
                <a:ea typeface="PT Astra Sans" panose="020B0603020203020204" pitchFamily="34" charset="-52"/>
              </a:rPr>
              <a:t>компьютерные игры</a:t>
            </a:r>
          </a:p>
          <a:p>
            <a:r>
              <a:rPr lang="ru-RU" dirty="0" smtClean="0">
                <a:latin typeface="PT Astra Sans" panose="020B0603020203020204" pitchFamily="34" charset="-52"/>
                <a:ea typeface="PT Astra Sans" panose="020B0603020203020204" pitchFamily="34" charset="-52"/>
              </a:rPr>
              <a:t>Цель: </a:t>
            </a:r>
            <a:r>
              <a:rPr lang="ru-RU" sz="4400" b="0" dirty="0" smtClean="0">
                <a:latin typeface="PT Astra Sans" panose="020B0603020203020204" pitchFamily="34" charset="-52"/>
                <a:ea typeface="PT Astra Sans" panose="020B0603020203020204" pitchFamily="34" charset="-52"/>
              </a:rPr>
              <a:t>создание </a:t>
            </a:r>
            <a:r>
              <a:rPr lang="ru-RU" sz="4400" b="0" dirty="0">
                <a:latin typeface="PT Astra Sans" panose="020B0603020203020204" pitchFamily="34" charset="-52"/>
                <a:ea typeface="PT Astra Sans" panose="020B0603020203020204" pitchFamily="34" charset="-52"/>
              </a:rPr>
              <a:t>2D игры в жанре «</a:t>
            </a:r>
            <a:r>
              <a:rPr lang="ru-RU" sz="4400" b="0" dirty="0" err="1">
                <a:latin typeface="PT Astra Sans" panose="020B0603020203020204" pitchFamily="34" charset="-52"/>
                <a:ea typeface="PT Astra Sans" panose="020B0603020203020204" pitchFamily="34" charset="-52"/>
              </a:rPr>
              <a:t>Maze</a:t>
            </a:r>
            <a:r>
              <a:rPr lang="ru-RU" sz="4400" b="0" dirty="0">
                <a:latin typeface="PT Astra Sans" panose="020B0603020203020204" pitchFamily="34" charset="-52"/>
                <a:ea typeface="PT Astra Sans" panose="020B0603020203020204" pitchFamily="34" charset="-52"/>
              </a:rPr>
              <a:t>» с проработанным </a:t>
            </a:r>
            <a:r>
              <a:rPr lang="ru-RU" sz="4400" b="0" dirty="0" smtClean="0">
                <a:latin typeface="PT Astra Sans" panose="020B0603020203020204" pitchFamily="34" charset="-52"/>
                <a:ea typeface="PT Astra Sans" panose="020B0603020203020204" pitchFamily="34" charset="-52"/>
              </a:rPr>
              <a:t>сюжетом</a:t>
            </a:r>
            <a:endParaRPr lang="ru-RU" sz="4400" b="0" dirty="0">
              <a:latin typeface="PT Astra Sans" panose="020B0603020203020204" pitchFamily="34" charset="-52"/>
              <a:ea typeface="PT Astra Sans" panose="020B0603020203020204" pitchFamily="34" charset="-52"/>
            </a:endParaRPr>
          </a:p>
        </p:txBody>
      </p:sp>
      <p:sp>
        <p:nvSpPr>
          <p:cNvPr id="14"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534816" y="5216819"/>
            <a:ext cx="18794088" cy="74872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1" spcCol="1076157"/>
          <a:lstStyle/>
          <a:p>
            <a:pPr marL="514350" lvl="0" indent="-514350" algn="l">
              <a:lnSpc>
                <a:spcPct val="125000"/>
              </a:lnSpc>
              <a:buSzPct val="100000"/>
              <a:buFont typeface="+mj-lt"/>
              <a:buAutoNum type="arabicPeriod"/>
              <a:defRPr sz="2800">
                <a:solidFill>
                  <a:srgbClr val="253957"/>
                </a:solidFill>
                <a:latin typeface="+mn-lt"/>
                <a:ea typeface="+mn-ea"/>
                <a:cs typeface="+mn-cs"/>
                <a:sym typeface="Arial Narrow"/>
              </a:defRPr>
            </a:pPr>
            <a:r>
              <a:rPr lang="ru-RU" sz="3600" dirty="0">
                <a:solidFill>
                  <a:srgbClr val="253957"/>
                </a:solidFill>
                <a:latin typeface="PT Astra Sans" panose="020B0603020203020204" pitchFamily="34" charset="-52"/>
                <a:ea typeface="PT Astra Sans" panose="020B0603020203020204" pitchFamily="34" charset="-52"/>
                <a:cs typeface="+mn-cs"/>
              </a:rPr>
              <a:t>Проанализировать все темы, которые понадобятся при разработке игры. </a:t>
            </a:r>
          </a:p>
          <a:p>
            <a:pPr marL="514350" lvl="0" indent="-514350" algn="l">
              <a:lnSpc>
                <a:spcPct val="125000"/>
              </a:lnSpc>
              <a:buSzPct val="100000"/>
              <a:buFont typeface="+mj-lt"/>
              <a:buAutoNum type="arabicPeriod"/>
              <a:defRPr sz="2800">
                <a:solidFill>
                  <a:srgbClr val="253957"/>
                </a:solidFill>
                <a:latin typeface="+mn-lt"/>
                <a:ea typeface="+mn-ea"/>
                <a:cs typeface="+mn-cs"/>
                <a:sym typeface="Arial Narrow"/>
              </a:defRPr>
            </a:pPr>
            <a:r>
              <a:rPr lang="ru-RU" sz="3600" dirty="0">
                <a:solidFill>
                  <a:srgbClr val="253957"/>
                </a:solidFill>
                <a:latin typeface="PT Astra Sans" panose="020B0603020203020204" pitchFamily="34" charset="-52"/>
                <a:ea typeface="PT Astra Sans" panose="020B0603020203020204" pitchFamily="34" charset="-52"/>
                <a:cs typeface="+mn-cs"/>
              </a:rPr>
              <a:t>Проанализировать и выбрать визуализатор для игры.</a:t>
            </a:r>
          </a:p>
          <a:p>
            <a:pPr marL="514350" lvl="0" indent="-514350" algn="l">
              <a:lnSpc>
                <a:spcPct val="125000"/>
              </a:lnSpc>
              <a:buSzPct val="100000"/>
              <a:buFont typeface="+mj-lt"/>
              <a:buAutoNum type="arabicPeriod"/>
              <a:defRPr sz="2800">
                <a:solidFill>
                  <a:srgbClr val="253957"/>
                </a:solidFill>
                <a:latin typeface="+mn-lt"/>
                <a:ea typeface="+mn-ea"/>
                <a:cs typeface="+mn-cs"/>
                <a:sym typeface="Arial Narrow"/>
              </a:defRPr>
            </a:pPr>
            <a:r>
              <a:rPr lang="ru-RU" sz="3600" dirty="0">
                <a:solidFill>
                  <a:srgbClr val="253957"/>
                </a:solidFill>
                <a:latin typeface="PT Astra Sans" panose="020B0603020203020204" pitchFamily="34" charset="-52"/>
                <a:ea typeface="PT Astra Sans" panose="020B0603020203020204" pitchFamily="34" charset="-52"/>
                <a:cs typeface="+mn-cs"/>
              </a:rPr>
              <a:t>Изучить строение лабиринтов и строение уровней в игре.</a:t>
            </a:r>
          </a:p>
          <a:p>
            <a:pPr marL="514350" lvl="0" indent="-514350" algn="l">
              <a:lnSpc>
                <a:spcPct val="125000"/>
              </a:lnSpc>
              <a:buSzPct val="100000"/>
              <a:buFont typeface="+mj-lt"/>
              <a:buAutoNum type="arabicPeriod"/>
              <a:defRPr sz="2800">
                <a:solidFill>
                  <a:srgbClr val="253957"/>
                </a:solidFill>
                <a:latin typeface="+mn-lt"/>
                <a:ea typeface="+mn-ea"/>
                <a:cs typeface="+mn-cs"/>
                <a:sym typeface="Arial Narrow"/>
              </a:defRPr>
            </a:pPr>
            <a:r>
              <a:rPr lang="ru-RU" sz="3600" dirty="0">
                <a:solidFill>
                  <a:srgbClr val="253957"/>
                </a:solidFill>
                <a:latin typeface="PT Astra Sans" panose="020B0603020203020204" pitchFamily="34" charset="-52"/>
                <a:ea typeface="PT Astra Sans" panose="020B0603020203020204" pitchFamily="34" charset="-52"/>
                <a:cs typeface="+mn-cs"/>
              </a:rPr>
              <a:t>Спроектировать интерфейс для игры</a:t>
            </a:r>
            <a:r>
              <a:rPr lang="ru-RU" sz="3600" dirty="0" smtClean="0">
                <a:solidFill>
                  <a:srgbClr val="253957"/>
                </a:solidFill>
                <a:latin typeface="PT Astra Sans" panose="020B0603020203020204" pitchFamily="34" charset="-52"/>
                <a:ea typeface="PT Astra Sans" panose="020B0603020203020204" pitchFamily="34" charset="-52"/>
                <a:cs typeface="+mn-cs"/>
              </a:rPr>
              <a:t>.</a:t>
            </a:r>
          </a:p>
          <a:p>
            <a:pPr marL="514350" lvl="0" indent="-514350" algn="l">
              <a:lnSpc>
                <a:spcPct val="125000"/>
              </a:lnSpc>
              <a:buSzPct val="100000"/>
              <a:buFont typeface="+mj-lt"/>
              <a:buAutoNum type="arabicPeriod"/>
              <a:defRPr sz="2800">
                <a:solidFill>
                  <a:srgbClr val="253957"/>
                </a:solidFill>
                <a:latin typeface="+mn-lt"/>
                <a:ea typeface="+mn-ea"/>
                <a:cs typeface="+mn-cs"/>
                <a:sym typeface="Arial Narrow"/>
              </a:defRPr>
            </a:pPr>
            <a:r>
              <a:rPr lang="ru-RU" sz="3600" dirty="0" smtClean="0">
                <a:solidFill>
                  <a:srgbClr val="253957"/>
                </a:solidFill>
                <a:latin typeface="PT Astra Sans" panose="020B0603020203020204" pitchFamily="34" charset="-52"/>
                <a:ea typeface="PT Astra Sans" panose="020B0603020203020204" pitchFamily="34" charset="-52"/>
                <a:cs typeface="+mn-cs"/>
              </a:rPr>
              <a:t> Написать </a:t>
            </a:r>
            <a:r>
              <a:rPr lang="ru-RU" sz="3600" dirty="0">
                <a:solidFill>
                  <a:srgbClr val="253957"/>
                </a:solidFill>
                <a:latin typeface="PT Astra Sans" panose="020B0603020203020204" pitchFamily="34" charset="-52"/>
                <a:ea typeface="PT Astra Sans" panose="020B0603020203020204" pitchFamily="34" charset="-52"/>
                <a:cs typeface="+mn-cs"/>
              </a:rPr>
              <a:t>сюжет для игры.</a:t>
            </a:r>
          </a:p>
          <a:p>
            <a:pPr marL="514350" lvl="0" indent="-514350" algn="l">
              <a:lnSpc>
                <a:spcPct val="125000"/>
              </a:lnSpc>
              <a:buSzPct val="100000"/>
              <a:buFont typeface="+mj-lt"/>
              <a:buAutoNum type="arabicPeriod"/>
              <a:defRPr sz="2800">
                <a:solidFill>
                  <a:srgbClr val="253957"/>
                </a:solidFill>
                <a:latin typeface="+mn-lt"/>
                <a:ea typeface="+mn-ea"/>
                <a:cs typeface="+mn-cs"/>
                <a:sym typeface="Arial Narrow"/>
              </a:defRPr>
            </a:pPr>
            <a:r>
              <a:rPr lang="ru-RU" sz="3600" dirty="0">
                <a:solidFill>
                  <a:srgbClr val="253957"/>
                </a:solidFill>
                <a:latin typeface="PT Astra Sans" panose="020B0603020203020204" pitchFamily="34" charset="-52"/>
                <a:ea typeface="PT Astra Sans" panose="020B0603020203020204" pitchFamily="34" charset="-52"/>
                <a:cs typeface="+mn-cs"/>
              </a:rPr>
              <a:t>Написать код программы и создать её интерфейс. </a:t>
            </a:r>
          </a:p>
          <a:p>
            <a:pPr marL="514350" lvl="0" indent="-514350" algn="l">
              <a:lnSpc>
                <a:spcPct val="125000"/>
              </a:lnSpc>
              <a:buSzPct val="100000"/>
              <a:buFont typeface="+mj-lt"/>
              <a:buAutoNum type="arabicPeriod"/>
              <a:defRPr sz="2800">
                <a:solidFill>
                  <a:srgbClr val="253957"/>
                </a:solidFill>
                <a:latin typeface="+mn-lt"/>
                <a:ea typeface="+mn-ea"/>
                <a:cs typeface="+mn-cs"/>
                <a:sym typeface="Arial Narrow"/>
              </a:defRPr>
            </a:pPr>
            <a:r>
              <a:rPr lang="ru-RU" sz="3600" dirty="0">
                <a:solidFill>
                  <a:srgbClr val="253957"/>
                </a:solidFill>
                <a:latin typeface="PT Astra Sans" panose="020B0603020203020204" pitchFamily="34" charset="-52"/>
                <a:ea typeface="PT Astra Sans" panose="020B0603020203020204" pitchFamily="34" charset="-52"/>
                <a:cs typeface="+mn-cs"/>
              </a:rPr>
              <a:t>Провести полное тестирование и отладку по критериям черного и белого ящика. </a:t>
            </a:r>
          </a:p>
          <a:p>
            <a:pPr marL="514350" lvl="0" indent="-514350" algn="l">
              <a:lnSpc>
                <a:spcPct val="125000"/>
              </a:lnSpc>
              <a:buSzPct val="100000"/>
              <a:buFont typeface="+mj-lt"/>
              <a:buAutoNum type="arabicPeriod"/>
              <a:defRPr sz="2800">
                <a:solidFill>
                  <a:srgbClr val="253957"/>
                </a:solidFill>
                <a:latin typeface="+mn-lt"/>
                <a:ea typeface="+mn-ea"/>
                <a:cs typeface="+mn-cs"/>
                <a:sym typeface="Arial Narrow"/>
              </a:defRPr>
            </a:pPr>
            <a:r>
              <a:rPr lang="ru-RU" sz="3600" dirty="0">
                <a:solidFill>
                  <a:srgbClr val="253957"/>
                </a:solidFill>
                <a:latin typeface="PT Astra Sans" panose="020B0603020203020204" pitchFamily="34" charset="-52"/>
                <a:ea typeface="PT Astra Sans" panose="020B0603020203020204" pitchFamily="34" charset="-52"/>
                <a:cs typeface="+mn-cs"/>
              </a:rPr>
              <a:t>Провести Альфа и Бета тестирование, для выявления недочетов.</a:t>
            </a:r>
          </a:p>
          <a:p>
            <a:pPr marL="514350" indent="-514350" algn="l">
              <a:lnSpc>
                <a:spcPct val="125000"/>
              </a:lnSpc>
              <a:buSzPct val="100000"/>
              <a:buFont typeface="+mj-lt"/>
              <a:buAutoNum type="arabicPeriod"/>
              <a:defRPr sz="2800">
                <a:solidFill>
                  <a:srgbClr val="253957"/>
                </a:solidFill>
                <a:latin typeface="+mn-lt"/>
                <a:ea typeface="+mn-ea"/>
                <a:cs typeface="+mn-cs"/>
                <a:sym typeface="Arial Narrow"/>
              </a:defRPr>
            </a:pPr>
            <a:r>
              <a:rPr lang="ru-RU" sz="3600" dirty="0">
                <a:solidFill>
                  <a:srgbClr val="253957"/>
                </a:solidFill>
                <a:latin typeface="PT Astra Sans" panose="020B0603020203020204" pitchFamily="34" charset="-52"/>
                <a:ea typeface="PT Astra Sans" panose="020B0603020203020204" pitchFamily="34" charset="-52"/>
                <a:cs typeface="+mn-cs"/>
              </a:rPr>
              <a:t>Написать документацию для программы.</a:t>
            </a:r>
            <a:endParaRPr sz="3600" dirty="0">
              <a:solidFill>
                <a:srgbClr val="253957"/>
              </a:solidFill>
              <a:latin typeface="PT Astra Sans" panose="020B0603020203020204" pitchFamily="34" charset="-52"/>
              <a:ea typeface="PT Astra Sans" panose="020B0603020203020204" pitchFamily="34" charset="-52"/>
              <a:cs typeface="+mn-cs"/>
            </a:endParaRPr>
          </a:p>
        </p:txBody>
      </p:sp>
      <p:sp>
        <p:nvSpPr>
          <p:cNvPr id="17" name="Прямоугольник 16"/>
          <p:cNvSpPr/>
          <p:nvPr/>
        </p:nvSpPr>
        <p:spPr>
          <a:xfrm>
            <a:off x="5634452" y="12724540"/>
            <a:ext cx="12928635"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ru-RU" sz="3200" dirty="0" err="1">
                <a:solidFill>
                  <a:srgbClr val="253957"/>
                </a:solidFill>
                <a:latin typeface="PT Astra Sans" panose="020B0603020203020204" pitchFamily="34" charset="-52"/>
                <a:ea typeface="PT Astra Sans" panose="020B0603020203020204" pitchFamily="34" charset="-52"/>
                <a:sym typeface="Arial Narrow"/>
              </a:rPr>
              <a:t>Чепоков</a:t>
            </a:r>
            <a:r>
              <a:rPr lang="ru-RU" sz="3200" dirty="0">
                <a:solidFill>
                  <a:srgbClr val="253957"/>
                </a:solidFill>
                <a:latin typeface="PT Astra Sans" panose="020B0603020203020204" pitchFamily="34" charset="-52"/>
                <a:ea typeface="PT Astra Sans" panose="020B0603020203020204" pitchFamily="34" charset="-52"/>
                <a:sym typeface="Arial Narrow"/>
              </a:rPr>
              <a:t> Елизар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Сергеевич</a:t>
            </a:r>
            <a:r>
              <a:rPr lang="en-US" sz="3200" dirty="0" smtClean="0">
                <a:solidFill>
                  <a:srgbClr val="253957"/>
                </a:solidFill>
                <a:latin typeface="PT Astra Sans" panose="020B0603020203020204" pitchFamily="34" charset="-52"/>
                <a:ea typeface="PT Astra Sans" panose="020B0603020203020204" pitchFamily="34" charset="-52"/>
                <a:sym typeface="Arial Narrow"/>
              </a:rPr>
              <a:t>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Реализация </a:t>
            </a:r>
            <a:r>
              <a:rPr lang="ru-RU" sz="3200" dirty="0" smtClean="0">
                <a:solidFill>
                  <a:srgbClr val="253957"/>
                </a:solidFill>
                <a:latin typeface="PT Astra Sans" panose="020B0603020203020204" pitchFamily="34" charset="-52"/>
                <a:ea typeface="PT Astra Sans" panose="020B0603020203020204" pitchFamily="34" charset="-52"/>
                <a:sym typeface="Arial Narrow"/>
              </a:rPr>
              <a:t>компьютерной игры "</a:t>
            </a:r>
            <a:r>
              <a:rPr lang="ru-RU" sz="3200" dirty="0" smtClean="0">
                <a:solidFill>
                  <a:srgbClr val="253957"/>
                </a:solidFill>
                <a:latin typeface="PT Astra Sans" panose="020B0603020203020204" pitchFamily="34" charset="-52"/>
                <a:ea typeface="PT Astra Sans" panose="020B0603020203020204" pitchFamily="34" charset="-52"/>
                <a:sym typeface="Arial Narrow"/>
              </a:rPr>
              <a:t>Лабиринт“</a:t>
            </a:r>
            <a:endParaRPr lang="ru-RU" sz="3200" dirty="0" smtClean="0">
              <a:solidFill>
                <a:srgbClr val="253957"/>
              </a:solidFill>
              <a:latin typeface="PT Astra Sans" panose="020B0603020203020204" pitchFamily="34" charset="-52"/>
              <a:ea typeface="PT Astra Sans" panose="020B0603020203020204" pitchFamily="34" charset="-52"/>
              <a:sym typeface="Arial Narrow"/>
            </a:endParaRPr>
          </a:p>
        </p:txBody>
      </p:sp>
      <p:sp>
        <p:nvSpPr>
          <p:cNvPr id="18" name="Номер слайда 3"/>
          <p:cNvSpPr>
            <a:spLocks noGrp="1"/>
          </p:cNvSpPr>
          <p:nvPr>
            <p:ph type="sldNum" sz="quarter" idx="2"/>
          </p:nvPr>
        </p:nvSpPr>
        <p:spPr>
          <a:xfrm>
            <a:off x="21362004" y="12704041"/>
            <a:ext cx="873636" cy="636712"/>
          </a:xfrm>
        </p:spPr>
        <p:txBody>
          <a:bodyPr/>
          <a:lstStyle/>
          <a:p>
            <a:r>
              <a:rPr lang="ru-RU" sz="3200" dirty="0">
                <a:solidFill>
                  <a:srgbClr val="253957"/>
                </a:solidFill>
                <a:latin typeface="PT Astra Sans" panose="020B0603020203020204" pitchFamily="34" charset="-52"/>
                <a:ea typeface="PT Astra Sans" panose="020B0603020203020204" pitchFamily="34" charset="-52"/>
              </a:rPr>
              <a:t>5</a:t>
            </a:r>
            <a:r>
              <a:rPr lang="en-US" sz="3200" dirty="0" smtClean="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10</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19" name="TextBox 18"/>
          <p:cNvSpPr txBox="1"/>
          <p:nvPr/>
        </p:nvSpPr>
        <p:spPr>
          <a:xfrm>
            <a:off x="1201065" y="12724540"/>
            <a:ext cx="230191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ru-RU" sz="3200" dirty="0">
                <a:solidFill>
                  <a:srgbClr val="253957"/>
                </a:solidFill>
                <a:latin typeface="PT Astra Sans" panose="020B0603020203020204" pitchFamily="34" charset="-52"/>
                <a:ea typeface="PT Astra Sans" panose="020B0603020203020204" pitchFamily="34" charset="-52"/>
                <a:sym typeface="Arial Narrow"/>
              </a:rPr>
              <a:t>Пермь, </a:t>
            </a:r>
            <a:r>
              <a:rPr lang="ru-RU" sz="3200" dirty="0" smtClean="0">
                <a:solidFill>
                  <a:srgbClr val="253957"/>
                </a:solidFill>
                <a:latin typeface="PT Astra Sans" panose="020B0603020203020204" pitchFamily="34" charset="-52"/>
                <a:ea typeface="PT Astra Sans" panose="020B0603020203020204" pitchFamily="34" charset="-52"/>
                <a:sym typeface="Arial Narrow"/>
              </a:rPr>
              <a:t>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20" name="TextBox 19"/>
          <p:cNvSpPr txBox="1"/>
          <p:nvPr/>
        </p:nvSpPr>
        <p:spPr>
          <a:xfrm>
            <a:off x="20738436" y="13074356"/>
            <a:ext cx="2120772"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в</a:t>
            </a:r>
            <a:r>
              <a:rPr lang="ru-RU" sz="2800" dirty="0" smtClean="0">
                <a:solidFill>
                  <a:srgbClr val="253957"/>
                </a:solidFill>
                <a:latin typeface="PT Astra Sans" panose="020B0603020203020204" pitchFamily="34" charset="-52"/>
                <a:ea typeface="PT Astra Sans" panose="020B0603020203020204" pitchFamily="34" charset="-52"/>
                <a:hlinkClick r:id="rId3" action="ppaction://hlinksldjump"/>
              </a:rPr>
              <a:t> </a:t>
            </a: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оглавление</a:t>
            </a:r>
            <a:endParaRPr lang="ru-RU" sz="2800" dirty="0">
              <a:solidFill>
                <a:srgbClr val="253957"/>
              </a:solidFill>
              <a:latin typeface="PT Astra Sans" panose="020B0603020203020204" pitchFamily="34" charset="-52"/>
              <a:ea typeface="PT Astra Sans" panose="020B0603020203020204" pitchFamily="34" charset="-52"/>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5907355" y="477631"/>
            <a:ext cx="12382827" cy="15225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latin typeface="PT Astra Sans" panose="020B0603020203020204" pitchFamily="34" charset="-52"/>
                <a:ea typeface="PT Astra Sans" panose="020B0603020203020204" pitchFamily="34" charset="-52"/>
              </a:rPr>
              <a:t>Обзор </a:t>
            </a:r>
            <a:r>
              <a:rPr lang="ru-RU" dirty="0" smtClean="0">
                <a:latin typeface="PT Astra Sans" panose="020B0603020203020204" pitchFamily="34" charset="-52"/>
                <a:ea typeface="PT Astra Sans" panose="020B0603020203020204" pitchFamily="34" charset="-52"/>
              </a:rPr>
              <a:t>аналогов</a:t>
            </a:r>
            <a:endParaRPr dirty="0">
              <a:latin typeface="PT Astra Sans" panose="020B0603020203020204" pitchFamily="34" charset="-52"/>
              <a:ea typeface="PT Astra Sans" panose="020B0603020203020204" pitchFamily="34" charset="-52"/>
            </a:endParaRPr>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91"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13" name="Прямоугольник 12"/>
          <p:cNvSpPr/>
          <p:nvPr/>
        </p:nvSpPr>
        <p:spPr>
          <a:xfrm>
            <a:off x="5634452" y="12724540"/>
            <a:ext cx="12928635"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ru-RU" sz="3200" dirty="0" err="1">
                <a:solidFill>
                  <a:srgbClr val="253957"/>
                </a:solidFill>
                <a:latin typeface="PT Astra Sans" panose="020B0603020203020204" pitchFamily="34" charset="-52"/>
                <a:ea typeface="PT Astra Sans" panose="020B0603020203020204" pitchFamily="34" charset="-52"/>
                <a:sym typeface="Arial Narrow"/>
              </a:rPr>
              <a:t>Чепоков</a:t>
            </a:r>
            <a:r>
              <a:rPr lang="ru-RU" sz="3200" dirty="0">
                <a:solidFill>
                  <a:srgbClr val="253957"/>
                </a:solidFill>
                <a:latin typeface="PT Astra Sans" panose="020B0603020203020204" pitchFamily="34" charset="-52"/>
                <a:ea typeface="PT Astra Sans" panose="020B0603020203020204" pitchFamily="34" charset="-52"/>
                <a:sym typeface="Arial Narrow"/>
              </a:rPr>
              <a:t> Елизар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Сергеевич</a:t>
            </a:r>
            <a:r>
              <a:rPr lang="en-US" sz="3200" dirty="0" smtClean="0">
                <a:solidFill>
                  <a:srgbClr val="253957"/>
                </a:solidFill>
                <a:latin typeface="PT Astra Sans" panose="020B0603020203020204" pitchFamily="34" charset="-52"/>
                <a:ea typeface="PT Astra Sans" panose="020B0603020203020204" pitchFamily="34" charset="-52"/>
                <a:sym typeface="Arial Narrow"/>
              </a:rPr>
              <a:t>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Реализация </a:t>
            </a:r>
            <a:r>
              <a:rPr lang="ru-RU" sz="3200" dirty="0" smtClean="0">
                <a:solidFill>
                  <a:srgbClr val="253957"/>
                </a:solidFill>
                <a:latin typeface="PT Astra Sans" panose="020B0603020203020204" pitchFamily="34" charset="-52"/>
                <a:ea typeface="PT Astra Sans" panose="020B0603020203020204" pitchFamily="34" charset="-52"/>
                <a:sym typeface="Arial Narrow"/>
              </a:rPr>
              <a:t>компьютерной игры "</a:t>
            </a:r>
            <a:r>
              <a:rPr lang="ru-RU" sz="3200" dirty="0" smtClean="0">
                <a:solidFill>
                  <a:srgbClr val="253957"/>
                </a:solidFill>
                <a:latin typeface="PT Astra Sans" panose="020B0603020203020204" pitchFamily="34" charset="-52"/>
                <a:ea typeface="PT Astra Sans" panose="020B0603020203020204" pitchFamily="34" charset="-52"/>
                <a:sym typeface="Arial Narrow"/>
              </a:rPr>
              <a:t>Лабиринт“</a:t>
            </a:r>
            <a:endParaRPr lang="ru-RU" sz="3200" dirty="0" smtClean="0">
              <a:solidFill>
                <a:srgbClr val="253957"/>
              </a:solidFill>
              <a:latin typeface="PT Astra Sans" panose="020B0603020203020204" pitchFamily="34" charset="-52"/>
              <a:ea typeface="PT Astra Sans" panose="020B0603020203020204" pitchFamily="34" charset="-52"/>
              <a:sym typeface="Arial Narrow"/>
            </a:endParaRPr>
          </a:p>
        </p:txBody>
      </p:sp>
      <p:sp>
        <p:nvSpPr>
          <p:cNvPr id="14" name="Номер слайда 3"/>
          <p:cNvSpPr>
            <a:spLocks noGrp="1"/>
          </p:cNvSpPr>
          <p:nvPr>
            <p:ph type="sldNum" sz="quarter" idx="2"/>
          </p:nvPr>
        </p:nvSpPr>
        <p:spPr>
          <a:xfrm>
            <a:off x="21362004" y="12704041"/>
            <a:ext cx="873636" cy="636712"/>
          </a:xfrm>
        </p:spPr>
        <p:txBody>
          <a:bodyPr/>
          <a:lstStyle/>
          <a:p>
            <a:r>
              <a:rPr lang="ru-RU" sz="3200" dirty="0">
                <a:solidFill>
                  <a:srgbClr val="253957"/>
                </a:solidFill>
                <a:latin typeface="PT Astra Sans" panose="020B0603020203020204" pitchFamily="34" charset="-52"/>
                <a:ea typeface="PT Astra Sans" panose="020B0603020203020204" pitchFamily="34" charset="-52"/>
              </a:rPr>
              <a:t>6</a:t>
            </a:r>
            <a:r>
              <a:rPr lang="en-US" sz="3200" dirty="0" smtClean="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10</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15" name="TextBox 14"/>
          <p:cNvSpPr txBox="1"/>
          <p:nvPr/>
        </p:nvSpPr>
        <p:spPr>
          <a:xfrm>
            <a:off x="1201065" y="12724540"/>
            <a:ext cx="230191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ru-RU" sz="3200" dirty="0">
                <a:solidFill>
                  <a:srgbClr val="253957"/>
                </a:solidFill>
                <a:latin typeface="PT Astra Sans" panose="020B0603020203020204" pitchFamily="34" charset="-52"/>
                <a:ea typeface="PT Astra Sans" panose="020B0603020203020204" pitchFamily="34" charset="-52"/>
                <a:sym typeface="Arial Narrow"/>
              </a:rPr>
              <a:t>Пермь, </a:t>
            </a:r>
            <a:r>
              <a:rPr lang="ru-RU" sz="3200" dirty="0" smtClean="0">
                <a:solidFill>
                  <a:srgbClr val="253957"/>
                </a:solidFill>
                <a:latin typeface="PT Astra Sans" panose="020B0603020203020204" pitchFamily="34" charset="-52"/>
                <a:ea typeface="PT Astra Sans" panose="020B0603020203020204" pitchFamily="34" charset="-52"/>
                <a:sym typeface="Arial Narrow"/>
              </a:rPr>
              <a:t>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16" name="TextBox 15"/>
          <p:cNvSpPr txBox="1"/>
          <p:nvPr/>
        </p:nvSpPr>
        <p:spPr>
          <a:xfrm>
            <a:off x="20738436" y="13074356"/>
            <a:ext cx="2120772"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в</a:t>
            </a:r>
            <a:r>
              <a:rPr lang="ru-RU" sz="2800" dirty="0" smtClean="0">
                <a:solidFill>
                  <a:srgbClr val="253957"/>
                </a:solidFill>
                <a:latin typeface="PT Astra Sans" panose="020B0603020203020204" pitchFamily="34" charset="-52"/>
                <a:ea typeface="PT Astra Sans" panose="020B0603020203020204" pitchFamily="34" charset="-52"/>
                <a:hlinkClick r:id="rId3" action="ppaction://hlinksldjump"/>
              </a:rPr>
              <a:t> </a:t>
            </a: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оглавление</a:t>
            </a:r>
            <a:endParaRPr lang="ru-RU" sz="2800" dirty="0">
              <a:solidFill>
                <a:srgbClr val="253957"/>
              </a:solidFill>
              <a:latin typeface="PT Astra Sans" panose="020B0603020203020204" pitchFamily="34" charset="-52"/>
              <a:ea typeface="PT Astra Sans" panose="020B0603020203020204" pitchFamily="34" charset="-52"/>
            </a:endParaRPr>
          </a:p>
        </p:txBody>
      </p:sp>
      <p:sp>
        <p:nvSpPr>
          <p:cNvPr id="1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4297" y="2372244"/>
            <a:ext cx="10719671" cy="101378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r>
              <a:rPr lang="ru-RU" sz="4800" dirty="0">
                <a:solidFill>
                  <a:srgbClr val="253957"/>
                </a:solidFill>
                <a:latin typeface="PT Astra Sans" panose="020B0603020203020204" pitchFamily="34" charset="-52"/>
                <a:ea typeface="PT Astra Sans" panose="020B0603020203020204" pitchFamily="34" charset="-52"/>
                <a:cs typeface="+mn-cs"/>
              </a:rPr>
              <a:t>Игра «</a:t>
            </a:r>
            <a:r>
              <a:rPr lang="ru-RU" sz="4800" dirty="0" err="1">
                <a:solidFill>
                  <a:srgbClr val="253957"/>
                </a:solidFill>
                <a:latin typeface="PT Astra Sans" panose="020B0603020203020204" pitchFamily="34" charset="-52"/>
                <a:ea typeface="PT Astra Sans" panose="020B0603020203020204" pitchFamily="34" charset="-52"/>
                <a:cs typeface="+mn-cs"/>
              </a:rPr>
              <a:t>Dark</a:t>
            </a:r>
            <a:r>
              <a:rPr lang="ru-RU" sz="4800" dirty="0">
                <a:solidFill>
                  <a:srgbClr val="253957"/>
                </a:solidFill>
                <a:latin typeface="PT Astra Sans" panose="020B0603020203020204" pitchFamily="34" charset="-52"/>
                <a:ea typeface="PT Astra Sans" panose="020B0603020203020204" pitchFamily="34" charset="-52"/>
                <a:cs typeface="+mn-cs"/>
              </a:rPr>
              <a:t> </a:t>
            </a:r>
            <a:r>
              <a:rPr lang="ru-RU" sz="4800" dirty="0" err="1">
                <a:solidFill>
                  <a:srgbClr val="253957"/>
                </a:solidFill>
                <a:latin typeface="PT Astra Sans" panose="020B0603020203020204" pitchFamily="34" charset="-52"/>
                <a:ea typeface="PT Astra Sans" panose="020B0603020203020204" pitchFamily="34" charset="-52"/>
                <a:cs typeface="+mn-cs"/>
              </a:rPr>
              <a:t>Echo</a:t>
            </a:r>
            <a:r>
              <a:rPr lang="ru-RU" sz="4800" dirty="0">
                <a:solidFill>
                  <a:srgbClr val="253957"/>
                </a:solidFill>
                <a:latin typeface="PT Astra Sans" panose="020B0603020203020204" pitchFamily="34" charset="-52"/>
                <a:ea typeface="PT Astra Sans" panose="020B0603020203020204" pitchFamily="34" charset="-52"/>
                <a:cs typeface="+mn-cs"/>
              </a:rPr>
              <a:t>», от разработчика RAC7, выпущенная в 2015 году. Игра была разработана в жанре «</a:t>
            </a:r>
            <a:r>
              <a:rPr lang="ru-RU" sz="4800" dirty="0" err="1">
                <a:solidFill>
                  <a:srgbClr val="253957"/>
                </a:solidFill>
                <a:latin typeface="PT Astra Sans" panose="020B0603020203020204" pitchFamily="34" charset="-52"/>
                <a:ea typeface="PT Astra Sans" panose="020B0603020203020204" pitchFamily="34" charset="-52"/>
                <a:cs typeface="+mn-cs"/>
              </a:rPr>
              <a:t>Adventure</a:t>
            </a:r>
            <a:r>
              <a:rPr lang="ru-RU" sz="4800" dirty="0">
                <a:solidFill>
                  <a:srgbClr val="253957"/>
                </a:solidFill>
                <a:latin typeface="PT Astra Sans" panose="020B0603020203020204" pitchFamily="34" charset="-52"/>
                <a:ea typeface="PT Astra Sans" panose="020B0603020203020204" pitchFamily="34" charset="-52"/>
                <a:cs typeface="+mn-cs"/>
              </a:rPr>
              <a:t>». В игре делается акцент на взаимодействие с окружением через звук, из-за чего нет визуализации лабиринта. На данный момент это самый близкий аналог к данной проблеме курсовой.</a:t>
            </a:r>
            <a:endParaRPr lang="ru-RU" sz="4800" dirty="0">
              <a:solidFill>
                <a:srgbClr val="253957"/>
              </a:solidFill>
              <a:latin typeface="PT Astra Sans" panose="020B0603020203020204" pitchFamily="34" charset="-52"/>
              <a:ea typeface="PT Astra Sans" panose="020B0603020203020204" pitchFamily="34" charset="-52"/>
              <a:cs typeface="+mn-cs"/>
            </a:endParaRPr>
          </a:p>
        </p:txBody>
      </p:sp>
      <p:pic>
        <p:nvPicPr>
          <p:cNvPr id="19" name="Рисунок 18" descr="ÐÐ°ÑÑÐ¸Ð½ÐºÐ¸ Ð¿Ð¾ Ð·Ð°Ð¿ÑÐ¾ÑÑ dark echo"/>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08592" y="2522701"/>
            <a:ext cx="9227048" cy="5466677"/>
          </a:xfrm>
          <a:prstGeom prst="rect">
            <a:avLst/>
          </a:prstGeom>
          <a:noFill/>
          <a:ln>
            <a:noFill/>
          </a:ln>
        </p:spPr>
      </p:pic>
      <p:sp>
        <p:nvSpPr>
          <p:cNvPr id="4" name="TextBox 3"/>
          <p:cNvSpPr txBox="1"/>
          <p:nvPr/>
        </p:nvSpPr>
        <p:spPr>
          <a:xfrm>
            <a:off x="14906629" y="8013461"/>
            <a:ext cx="5430973" cy="513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2400" b="0" i="1" u="none" strike="noStrike" cap="none" spc="0" normalizeH="0" baseline="0" dirty="0" smtClean="0">
                <a:ln>
                  <a:noFill/>
                </a:ln>
                <a:solidFill>
                  <a:srgbClr val="000000"/>
                </a:solidFill>
                <a:effectLst/>
                <a:uFillTx/>
                <a:latin typeface="+mj-lt"/>
                <a:ea typeface="+mj-ea"/>
                <a:cs typeface="+mj-cs"/>
                <a:sym typeface="Helvetica Light"/>
              </a:rPr>
              <a:t>Рис.1 Интерфейс</a:t>
            </a:r>
            <a:r>
              <a:rPr kumimoji="0" lang="ru-RU" sz="2400" b="0" i="1" u="none" strike="noStrike" cap="none" spc="0" normalizeH="0" dirty="0" smtClean="0">
                <a:ln>
                  <a:noFill/>
                </a:ln>
                <a:solidFill>
                  <a:srgbClr val="000000"/>
                </a:solidFill>
                <a:effectLst/>
                <a:uFillTx/>
                <a:latin typeface="+mj-lt"/>
                <a:ea typeface="+mj-ea"/>
                <a:cs typeface="+mj-cs"/>
                <a:sym typeface="Helvetica Light"/>
              </a:rPr>
              <a:t> игры «</a:t>
            </a:r>
            <a:r>
              <a:rPr kumimoji="0" lang="en-US" sz="2400" b="0" i="1" u="none" strike="noStrike" cap="none" spc="0" normalizeH="0" dirty="0" smtClean="0">
                <a:ln>
                  <a:noFill/>
                </a:ln>
                <a:solidFill>
                  <a:srgbClr val="000000"/>
                </a:solidFill>
                <a:effectLst/>
                <a:uFillTx/>
                <a:latin typeface="+mj-lt"/>
                <a:ea typeface="+mj-ea"/>
                <a:cs typeface="+mj-cs"/>
                <a:sym typeface="Helvetica Light"/>
              </a:rPr>
              <a:t>Dark Echo</a:t>
            </a:r>
            <a:r>
              <a:rPr kumimoji="0" lang="ru-RU" sz="2400" b="0" i="1" u="none" strike="noStrike" cap="none" spc="0" normalizeH="0" dirty="0" smtClean="0">
                <a:ln>
                  <a:noFill/>
                </a:ln>
                <a:solidFill>
                  <a:srgbClr val="000000"/>
                </a:solidFill>
                <a:effectLst/>
                <a:uFillTx/>
                <a:latin typeface="+mj-lt"/>
                <a:ea typeface="+mj-ea"/>
                <a:cs typeface="+mj-cs"/>
                <a:sym typeface="Helvetica Light"/>
              </a:rPr>
              <a:t>»</a:t>
            </a:r>
            <a:endParaRPr kumimoji="0" lang="ru-RU" sz="2400" b="0" i="1" u="none" strike="noStrike" cap="none" spc="0" normalizeH="0" baseline="0" dirty="0">
              <a:ln>
                <a:noFill/>
              </a:ln>
              <a:solidFill>
                <a:srgbClr val="000000"/>
              </a:solidFill>
              <a:effectLst/>
              <a:uFillTx/>
              <a:latin typeface="+mj-lt"/>
              <a:ea typeface="+mj-ea"/>
              <a:cs typeface="+mj-cs"/>
              <a:sym typeface="Helvetica Light"/>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3843764" y="509228"/>
            <a:ext cx="16510010" cy="15520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latin typeface="PT Astra Sans" panose="020B0603020203020204" pitchFamily="34" charset="-52"/>
                <a:ea typeface="PT Astra Sans" panose="020B0603020203020204" pitchFamily="34" charset="-52"/>
              </a:rPr>
              <a:t>Требования к </a:t>
            </a:r>
            <a:r>
              <a:rPr lang="ru-RU" dirty="0" smtClean="0">
                <a:latin typeface="PT Astra Sans" panose="020B0603020203020204" pitchFamily="34" charset="-52"/>
                <a:ea typeface="PT Astra Sans" panose="020B0603020203020204" pitchFamily="34" charset="-52"/>
              </a:rPr>
              <a:t>продукту</a:t>
            </a:r>
            <a:endParaRPr dirty="0">
              <a:latin typeface="PT Astra Sans" panose="020B0603020203020204" pitchFamily="34" charset="-52"/>
              <a:ea typeface="PT Astra Sans" panose="020B0603020203020204" pitchFamily="34" charset="-52"/>
            </a:endParaRPr>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14" name="Прямоугольник 13"/>
          <p:cNvSpPr/>
          <p:nvPr/>
        </p:nvSpPr>
        <p:spPr>
          <a:xfrm>
            <a:off x="5634452" y="12724540"/>
            <a:ext cx="12928635"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ru-RU" sz="3200" dirty="0" err="1">
                <a:solidFill>
                  <a:srgbClr val="253957"/>
                </a:solidFill>
                <a:latin typeface="PT Astra Sans" panose="020B0603020203020204" pitchFamily="34" charset="-52"/>
                <a:ea typeface="PT Astra Sans" panose="020B0603020203020204" pitchFamily="34" charset="-52"/>
                <a:sym typeface="Arial Narrow"/>
              </a:rPr>
              <a:t>Чепоков</a:t>
            </a:r>
            <a:r>
              <a:rPr lang="ru-RU" sz="3200" dirty="0">
                <a:solidFill>
                  <a:srgbClr val="253957"/>
                </a:solidFill>
                <a:latin typeface="PT Astra Sans" panose="020B0603020203020204" pitchFamily="34" charset="-52"/>
                <a:ea typeface="PT Astra Sans" panose="020B0603020203020204" pitchFamily="34" charset="-52"/>
                <a:sym typeface="Arial Narrow"/>
              </a:rPr>
              <a:t> Елизар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Сергеевич</a:t>
            </a:r>
            <a:r>
              <a:rPr lang="en-US" sz="3200" dirty="0" smtClean="0">
                <a:solidFill>
                  <a:srgbClr val="253957"/>
                </a:solidFill>
                <a:latin typeface="PT Astra Sans" panose="020B0603020203020204" pitchFamily="34" charset="-52"/>
                <a:ea typeface="PT Astra Sans" panose="020B0603020203020204" pitchFamily="34" charset="-52"/>
                <a:sym typeface="Arial Narrow"/>
              </a:rPr>
              <a:t>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Реализация </a:t>
            </a:r>
            <a:r>
              <a:rPr lang="ru-RU" sz="3200" dirty="0" smtClean="0">
                <a:solidFill>
                  <a:srgbClr val="253957"/>
                </a:solidFill>
                <a:latin typeface="PT Astra Sans" panose="020B0603020203020204" pitchFamily="34" charset="-52"/>
                <a:ea typeface="PT Astra Sans" panose="020B0603020203020204" pitchFamily="34" charset="-52"/>
                <a:sym typeface="Arial Narrow"/>
              </a:rPr>
              <a:t>компьютерной игры "</a:t>
            </a:r>
            <a:r>
              <a:rPr lang="ru-RU" sz="3200" dirty="0" smtClean="0">
                <a:solidFill>
                  <a:srgbClr val="253957"/>
                </a:solidFill>
                <a:latin typeface="PT Astra Sans" panose="020B0603020203020204" pitchFamily="34" charset="-52"/>
                <a:ea typeface="PT Astra Sans" panose="020B0603020203020204" pitchFamily="34" charset="-52"/>
                <a:sym typeface="Arial Narrow"/>
              </a:rPr>
              <a:t>Лабиринт“</a:t>
            </a:r>
            <a:endParaRPr lang="ru-RU" sz="3200" dirty="0" smtClean="0">
              <a:solidFill>
                <a:srgbClr val="253957"/>
              </a:solidFill>
              <a:latin typeface="PT Astra Sans" panose="020B0603020203020204" pitchFamily="34" charset="-52"/>
              <a:ea typeface="PT Astra Sans" panose="020B0603020203020204" pitchFamily="34" charset="-52"/>
              <a:sym typeface="Arial Narrow"/>
            </a:endParaRPr>
          </a:p>
        </p:txBody>
      </p:sp>
      <p:sp>
        <p:nvSpPr>
          <p:cNvPr id="15" name="Номер слайда 3"/>
          <p:cNvSpPr>
            <a:spLocks noGrp="1"/>
          </p:cNvSpPr>
          <p:nvPr>
            <p:ph type="sldNum" sz="quarter" idx="2"/>
          </p:nvPr>
        </p:nvSpPr>
        <p:spPr>
          <a:xfrm>
            <a:off x="21362004" y="12704041"/>
            <a:ext cx="873636" cy="636712"/>
          </a:xfrm>
        </p:spPr>
        <p:txBody>
          <a:bodyPr/>
          <a:lstStyle/>
          <a:p>
            <a:r>
              <a:rPr lang="ru-RU" sz="3200" dirty="0">
                <a:solidFill>
                  <a:srgbClr val="253957"/>
                </a:solidFill>
                <a:latin typeface="PT Astra Sans" panose="020B0603020203020204" pitchFamily="34" charset="-52"/>
                <a:ea typeface="PT Astra Sans" panose="020B0603020203020204" pitchFamily="34" charset="-52"/>
              </a:rPr>
              <a:t>7</a:t>
            </a:r>
            <a:r>
              <a:rPr lang="en-US" sz="3200" dirty="0" smtClean="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10</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16" name="TextBox 15"/>
          <p:cNvSpPr txBox="1"/>
          <p:nvPr/>
        </p:nvSpPr>
        <p:spPr>
          <a:xfrm>
            <a:off x="1201065" y="12724540"/>
            <a:ext cx="230191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ru-RU" sz="3200" dirty="0">
                <a:solidFill>
                  <a:srgbClr val="253957"/>
                </a:solidFill>
                <a:latin typeface="PT Astra Sans" panose="020B0603020203020204" pitchFamily="34" charset="-52"/>
                <a:ea typeface="PT Astra Sans" panose="020B0603020203020204" pitchFamily="34" charset="-52"/>
                <a:sym typeface="Arial Narrow"/>
              </a:rPr>
              <a:t>Пермь, </a:t>
            </a:r>
            <a:r>
              <a:rPr lang="ru-RU" sz="3200" dirty="0" smtClean="0">
                <a:solidFill>
                  <a:srgbClr val="253957"/>
                </a:solidFill>
                <a:latin typeface="PT Astra Sans" panose="020B0603020203020204" pitchFamily="34" charset="-52"/>
                <a:ea typeface="PT Astra Sans" panose="020B0603020203020204" pitchFamily="34" charset="-52"/>
                <a:sym typeface="Arial Narrow"/>
              </a:rPr>
              <a:t>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17" name="TextBox 16"/>
          <p:cNvSpPr txBox="1"/>
          <p:nvPr/>
        </p:nvSpPr>
        <p:spPr>
          <a:xfrm>
            <a:off x="20738436" y="13074356"/>
            <a:ext cx="2120772"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в</a:t>
            </a:r>
            <a:r>
              <a:rPr lang="ru-RU" sz="2800" dirty="0" smtClean="0">
                <a:solidFill>
                  <a:srgbClr val="253957"/>
                </a:solidFill>
                <a:latin typeface="PT Astra Sans" panose="020B0603020203020204" pitchFamily="34" charset="-52"/>
                <a:ea typeface="PT Astra Sans" panose="020B0603020203020204" pitchFamily="34" charset="-52"/>
                <a:hlinkClick r:id="rId3" action="ppaction://hlinksldjump"/>
              </a:rPr>
              <a:t> </a:t>
            </a: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оглавление</a:t>
            </a:r>
            <a:endParaRPr lang="ru-RU" sz="2800" dirty="0">
              <a:solidFill>
                <a:srgbClr val="253957"/>
              </a:solidFill>
              <a:latin typeface="PT Astra Sans" panose="020B0603020203020204" pitchFamily="34" charset="-52"/>
              <a:ea typeface="PT Astra Sans" panose="020B0603020203020204" pitchFamily="34" charset="-52"/>
            </a:endParaRPr>
          </a:p>
        </p:txBody>
      </p:sp>
      <p:sp>
        <p:nvSpPr>
          <p:cNvPr id="1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26606" y="2338147"/>
            <a:ext cx="21523142" cy="96980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1" spcCol="1076157"/>
          <a:lstStyle/>
          <a:p>
            <a:pPr algn="l"/>
            <a:endParaRPr lang="ru-RU" sz="5400" dirty="0">
              <a:solidFill>
                <a:srgbClr val="253957"/>
              </a:solidFill>
              <a:latin typeface="PT Astra Sans" panose="020B0603020203020204" pitchFamily="34" charset="-52"/>
              <a:ea typeface="PT Astra Sans" panose="020B0603020203020204" pitchFamily="34" charset="-52"/>
              <a:cs typeface="+mn-cs"/>
            </a:endParaRPr>
          </a:p>
        </p:txBody>
      </p:sp>
      <p:sp>
        <p:nvSpPr>
          <p:cNvPr id="1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26606" y="4229268"/>
            <a:ext cx="10935695" cy="55506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914400" indent="-914400" algn="l">
              <a:spcBef>
                <a:spcPts val="2400"/>
              </a:spcBef>
              <a:buFont typeface="+mj-lt"/>
              <a:buAutoNum type="arabicPeriod"/>
            </a:pPr>
            <a:r>
              <a:rPr lang="ru-RU" sz="4800" dirty="0" smtClean="0">
                <a:solidFill>
                  <a:srgbClr val="253957"/>
                </a:solidFill>
                <a:latin typeface="PT Astra Sans" panose="020B0603020203020204" pitchFamily="34" charset="-52"/>
                <a:ea typeface="PT Astra Sans" panose="020B0603020203020204" pitchFamily="34" charset="-52"/>
                <a:cs typeface="+mn-cs"/>
              </a:rPr>
              <a:t>Удобный интерфейс</a:t>
            </a:r>
          </a:p>
          <a:p>
            <a:pPr marL="914400" indent="-914400" algn="l">
              <a:spcBef>
                <a:spcPts val="2400"/>
              </a:spcBef>
              <a:buFont typeface="+mj-lt"/>
              <a:buAutoNum type="arabicPeriod"/>
            </a:pPr>
            <a:r>
              <a:rPr lang="ru-RU" sz="4800" dirty="0" smtClean="0">
                <a:solidFill>
                  <a:srgbClr val="253957"/>
                </a:solidFill>
                <a:latin typeface="PT Astra Sans" panose="020B0603020203020204" pitchFamily="34" charset="-52"/>
                <a:ea typeface="PT Astra Sans" panose="020B0603020203020204" pitchFamily="34" charset="-52"/>
                <a:cs typeface="+mn-cs"/>
              </a:rPr>
              <a:t>Проработанность сюжета</a:t>
            </a:r>
          </a:p>
          <a:p>
            <a:pPr marL="914400" indent="-914400" algn="l">
              <a:spcBef>
                <a:spcPts val="2400"/>
              </a:spcBef>
              <a:buFont typeface="+mj-lt"/>
              <a:buAutoNum type="arabicPeriod"/>
            </a:pPr>
            <a:r>
              <a:rPr lang="ru-RU" sz="4800" dirty="0" smtClean="0">
                <a:solidFill>
                  <a:srgbClr val="253957"/>
                </a:solidFill>
                <a:latin typeface="PT Astra Sans" panose="020B0603020203020204" pitchFamily="34" charset="-52"/>
                <a:ea typeface="PT Astra Sans" panose="020B0603020203020204" pitchFamily="34" charset="-52"/>
                <a:cs typeface="+mn-cs"/>
              </a:rPr>
              <a:t>Удобность в управлении</a:t>
            </a:r>
          </a:p>
          <a:p>
            <a:pPr marL="914400" indent="-914400" algn="l">
              <a:spcBef>
                <a:spcPts val="2400"/>
              </a:spcBef>
              <a:buFont typeface="+mj-lt"/>
              <a:buAutoNum type="arabicPeriod"/>
            </a:pPr>
            <a:r>
              <a:rPr lang="ru-RU" sz="4800" dirty="0" smtClean="0">
                <a:solidFill>
                  <a:srgbClr val="253957"/>
                </a:solidFill>
                <a:latin typeface="PT Astra Sans" panose="020B0603020203020204" pitchFamily="34" charset="-52"/>
                <a:ea typeface="PT Astra Sans" panose="020B0603020203020204" pitchFamily="34" charset="-52"/>
                <a:cs typeface="+mn-cs"/>
              </a:rPr>
              <a:t>Не утомляющий игровой процесс</a:t>
            </a:r>
            <a:endParaRPr lang="ru-RU" sz="4800" dirty="0">
              <a:solidFill>
                <a:srgbClr val="253957"/>
              </a:solidFill>
              <a:latin typeface="PT Astra Sans" panose="020B0603020203020204" pitchFamily="34" charset="-52"/>
              <a:ea typeface="PT Astra Sans" panose="020B0603020203020204" pitchFamily="34" charset="-52"/>
              <a:cs typeface="+mn-cs"/>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4423208" y="479253"/>
            <a:ext cx="15141858" cy="13065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latin typeface="PT Astra Sans" panose="020B0603020203020204" pitchFamily="34" charset="-52"/>
                <a:ea typeface="PT Astra Sans" panose="020B0603020203020204" pitchFamily="34" charset="-52"/>
              </a:rPr>
              <a:t>Проектирование Функций</a:t>
            </a:r>
            <a:endParaRPr dirty="0">
              <a:latin typeface="PT Astra Sans" panose="020B0603020203020204" pitchFamily="34" charset="-52"/>
              <a:ea typeface="PT Astra Sans" panose="020B0603020203020204" pitchFamily="34" charset="-52"/>
            </a:endParaRPr>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14" name="Прямоугольник 13"/>
          <p:cNvSpPr/>
          <p:nvPr/>
        </p:nvSpPr>
        <p:spPr>
          <a:xfrm>
            <a:off x="5634452" y="12724540"/>
            <a:ext cx="12928635"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ru-RU" sz="3200" dirty="0" err="1">
                <a:solidFill>
                  <a:srgbClr val="253957"/>
                </a:solidFill>
                <a:latin typeface="PT Astra Sans" panose="020B0603020203020204" pitchFamily="34" charset="-52"/>
                <a:ea typeface="PT Astra Sans" panose="020B0603020203020204" pitchFamily="34" charset="-52"/>
                <a:sym typeface="Arial Narrow"/>
              </a:rPr>
              <a:t>Чепоков</a:t>
            </a:r>
            <a:r>
              <a:rPr lang="ru-RU" sz="3200" dirty="0">
                <a:solidFill>
                  <a:srgbClr val="253957"/>
                </a:solidFill>
                <a:latin typeface="PT Astra Sans" panose="020B0603020203020204" pitchFamily="34" charset="-52"/>
                <a:ea typeface="PT Astra Sans" panose="020B0603020203020204" pitchFamily="34" charset="-52"/>
                <a:sym typeface="Arial Narrow"/>
              </a:rPr>
              <a:t> Елизар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Сергеевич</a:t>
            </a:r>
            <a:r>
              <a:rPr lang="en-US" sz="3200" dirty="0" smtClean="0">
                <a:solidFill>
                  <a:srgbClr val="253957"/>
                </a:solidFill>
                <a:latin typeface="PT Astra Sans" panose="020B0603020203020204" pitchFamily="34" charset="-52"/>
                <a:ea typeface="PT Astra Sans" panose="020B0603020203020204" pitchFamily="34" charset="-52"/>
                <a:sym typeface="Arial Narrow"/>
              </a:rPr>
              <a:t>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Реализация </a:t>
            </a:r>
            <a:r>
              <a:rPr lang="ru-RU" sz="3200" dirty="0" smtClean="0">
                <a:solidFill>
                  <a:srgbClr val="253957"/>
                </a:solidFill>
                <a:latin typeface="PT Astra Sans" panose="020B0603020203020204" pitchFamily="34" charset="-52"/>
                <a:ea typeface="PT Astra Sans" panose="020B0603020203020204" pitchFamily="34" charset="-52"/>
                <a:sym typeface="Arial Narrow"/>
              </a:rPr>
              <a:t>компьютерной игры "</a:t>
            </a:r>
            <a:r>
              <a:rPr lang="ru-RU" sz="3200" dirty="0" smtClean="0">
                <a:solidFill>
                  <a:srgbClr val="253957"/>
                </a:solidFill>
                <a:latin typeface="PT Astra Sans" panose="020B0603020203020204" pitchFamily="34" charset="-52"/>
                <a:ea typeface="PT Astra Sans" panose="020B0603020203020204" pitchFamily="34" charset="-52"/>
                <a:sym typeface="Arial Narrow"/>
              </a:rPr>
              <a:t>Лабиринт“</a:t>
            </a:r>
            <a:endParaRPr lang="ru-RU" sz="3200" dirty="0" smtClean="0">
              <a:solidFill>
                <a:srgbClr val="253957"/>
              </a:solidFill>
              <a:latin typeface="PT Astra Sans" panose="020B0603020203020204" pitchFamily="34" charset="-52"/>
              <a:ea typeface="PT Astra Sans" panose="020B0603020203020204" pitchFamily="34" charset="-52"/>
              <a:sym typeface="Arial Narrow"/>
            </a:endParaRPr>
          </a:p>
        </p:txBody>
      </p:sp>
      <p:sp>
        <p:nvSpPr>
          <p:cNvPr id="15" name="Номер слайда 3"/>
          <p:cNvSpPr>
            <a:spLocks noGrp="1"/>
          </p:cNvSpPr>
          <p:nvPr>
            <p:ph type="sldNum" sz="quarter" idx="2"/>
          </p:nvPr>
        </p:nvSpPr>
        <p:spPr>
          <a:xfrm>
            <a:off x="21362004" y="12704041"/>
            <a:ext cx="873636" cy="636712"/>
          </a:xfrm>
        </p:spPr>
        <p:txBody>
          <a:bodyPr/>
          <a:lstStyle/>
          <a:p>
            <a:r>
              <a:rPr lang="ru-RU" sz="3200" dirty="0">
                <a:solidFill>
                  <a:srgbClr val="253957"/>
                </a:solidFill>
                <a:latin typeface="PT Astra Sans" panose="020B0603020203020204" pitchFamily="34" charset="-52"/>
                <a:ea typeface="PT Astra Sans" panose="020B0603020203020204" pitchFamily="34" charset="-52"/>
              </a:rPr>
              <a:t>8</a:t>
            </a:r>
            <a:r>
              <a:rPr lang="en-US" sz="3200" dirty="0" smtClean="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10</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16" name="TextBox 15"/>
          <p:cNvSpPr txBox="1"/>
          <p:nvPr/>
        </p:nvSpPr>
        <p:spPr>
          <a:xfrm>
            <a:off x="1201065" y="12724540"/>
            <a:ext cx="230191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ru-RU" sz="3200" dirty="0">
                <a:solidFill>
                  <a:srgbClr val="253957"/>
                </a:solidFill>
                <a:latin typeface="PT Astra Sans" panose="020B0603020203020204" pitchFamily="34" charset="-52"/>
                <a:ea typeface="PT Astra Sans" panose="020B0603020203020204" pitchFamily="34" charset="-52"/>
                <a:sym typeface="Arial Narrow"/>
              </a:rPr>
              <a:t>Пермь, </a:t>
            </a:r>
            <a:r>
              <a:rPr lang="ru-RU" sz="3200" dirty="0" smtClean="0">
                <a:solidFill>
                  <a:srgbClr val="253957"/>
                </a:solidFill>
                <a:latin typeface="PT Astra Sans" panose="020B0603020203020204" pitchFamily="34" charset="-52"/>
                <a:ea typeface="PT Astra Sans" panose="020B0603020203020204" pitchFamily="34" charset="-52"/>
                <a:sym typeface="Arial Narrow"/>
              </a:rPr>
              <a:t>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17" name="TextBox 16"/>
          <p:cNvSpPr txBox="1"/>
          <p:nvPr/>
        </p:nvSpPr>
        <p:spPr>
          <a:xfrm>
            <a:off x="20738436" y="13074356"/>
            <a:ext cx="2120772"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в</a:t>
            </a:r>
            <a:r>
              <a:rPr lang="ru-RU" sz="2800" dirty="0" smtClean="0">
                <a:solidFill>
                  <a:srgbClr val="253957"/>
                </a:solidFill>
                <a:latin typeface="PT Astra Sans" panose="020B0603020203020204" pitchFamily="34" charset="-52"/>
                <a:ea typeface="PT Astra Sans" panose="020B0603020203020204" pitchFamily="34" charset="-52"/>
                <a:hlinkClick r:id="rId3" action="ppaction://hlinksldjump"/>
              </a:rPr>
              <a:t> </a:t>
            </a: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оглавление</a:t>
            </a:r>
            <a:endParaRPr lang="ru-RU" sz="2800" dirty="0">
              <a:solidFill>
                <a:srgbClr val="253957"/>
              </a:solidFill>
              <a:latin typeface="PT Astra Sans" panose="020B0603020203020204" pitchFamily="34" charset="-52"/>
              <a:ea typeface="PT Astra Sans" panose="020B0603020203020204" pitchFamily="34" charset="-52"/>
            </a:endParaRPr>
          </a:p>
        </p:txBody>
      </p:sp>
      <p:sp>
        <p:nvSpPr>
          <p:cNvPr id="1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4297" y="2372244"/>
            <a:ext cx="21523142" cy="76601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r>
              <a:rPr lang="ru-RU" sz="4800" dirty="0" smtClean="0">
                <a:solidFill>
                  <a:srgbClr val="253957"/>
                </a:solidFill>
                <a:latin typeface="PT Astra Sans" panose="020B0603020203020204" pitchFamily="34" charset="-52"/>
                <a:ea typeface="PT Astra Sans" panose="020B0603020203020204" pitchFamily="34" charset="-52"/>
                <a:cs typeface="+mn-cs"/>
              </a:rPr>
              <a:t>Функции будут добавлены</a:t>
            </a:r>
            <a:endParaRPr lang="ru-RU" sz="4800" dirty="0">
              <a:solidFill>
                <a:srgbClr val="253957"/>
              </a:solidFill>
              <a:latin typeface="PT Astra Sans" panose="020B0603020203020204" pitchFamily="34" charset="-52"/>
              <a:ea typeface="PT Astra Sans" panose="020B0603020203020204" pitchFamily="34" charset="-52"/>
              <a:cs typeface="+mn-cs"/>
            </a:endParaRPr>
          </a:p>
        </p:txBody>
      </p:sp>
    </p:spTree>
    <p:extLst>
      <p:ext uri="{BB962C8B-B14F-4D97-AF65-F5344CB8AC3E}">
        <p14:creationId xmlns:p14="http://schemas.microsoft.com/office/powerpoint/2010/main" val="416612467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4865957" y="505743"/>
            <a:ext cx="14465623" cy="14244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latin typeface="PT Astra Sans" panose="020B0603020203020204" pitchFamily="34" charset="-52"/>
                <a:ea typeface="PT Astra Sans" panose="020B0603020203020204" pitchFamily="34" charset="-52"/>
              </a:rPr>
              <a:t>Результаты тестирования</a:t>
            </a:r>
            <a:endParaRPr dirty="0">
              <a:latin typeface="PT Astra Sans" panose="020B0603020203020204" pitchFamily="34" charset="-52"/>
              <a:ea typeface="PT Astra Sans" panose="020B0603020203020204" pitchFamily="34" charset="-52"/>
            </a:endParaRPr>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14" name="Прямоугольник 13"/>
          <p:cNvSpPr/>
          <p:nvPr/>
        </p:nvSpPr>
        <p:spPr>
          <a:xfrm>
            <a:off x="5634452" y="12724540"/>
            <a:ext cx="12928635"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ru-RU" sz="3200" dirty="0" err="1">
                <a:solidFill>
                  <a:srgbClr val="253957"/>
                </a:solidFill>
                <a:latin typeface="PT Astra Sans" panose="020B0603020203020204" pitchFamily="34" charset="-52"/>
                <a:ea typeface="PT Astra Sans" panose="020B0603020203020204" pitchFamily="34" charset="-52"/>
                <a:sym typeface="Arial Narrow"/>
              </a:rPr>
              <a:t>Чепоков</a:t>
            </a:r>
            <a:r>
              <a:rPr lang="ru-RU" sz="3200" dirty="0">
                <a:solidFill>
                  <a:srgbClr val="253957"/>
                </a:solidFill>
                <a:latin typeface="PT Astra Sans" panose="020B0603020203020204" pitchFamily="34" charset="-52"/>
                <a:ea typeface="PT Astra Sans" panose="020B0603020203020204" pitchFamily="34" charset="-52"/>
                <a:sym typeface="Arial Narrow"/>
              </a:rPr>
              <a:t> Елизар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Сергеевич</a:t>
            </a:r>
            <a:r>
              <a:rPr lang="en-US" sz="3200" dirty="0" smtClean="0">
                <a:solidFill>
                  <a:srgbClr val="253957"/>
                </a:solidFill>
                <a:latin typeface="PT Astra Sans" panose="020B0603020203020204" pitchFamily="34" charset="-52"/>
                <a:ea typeface="PT Astra Sans" panose="020B0603020203020204" pitchFamily="34" charset="-52"/>
                <a:sym typeface="Arial Narrow"/>
              </a:rPr>
              <a:t>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Реализация </a:t>
            </a:r>
            <a:r>
              <a:rPr lang="ru-RU" sz="3200" dirty="0" smtClean="0">
                <a:solidFill>
                  <a:srgbClr val="253957"/>
                </a:solidFill>
                <a:latin typeface="PT Astra Sans" panose="020B0603020203020204" pitchFamily="34" charset="-52"/>
                <a:ea typeface="PT Astra Sans" panose="020B0603020203020204" pitchFamily="34" charset="-52"/>
                <a:sym typeface="Arial Narrow"/>
              </a:rPr>
              <a:t>компьютерной игры "</a:t>
            </a:r>
            <a:r>
              <a:rPr lang="ru-RU" sz="3200" dirty="0" smtClean="0">
                <a:solidFill>
                  <a:srgbClr val="253957"/>
                </a:solidFill>
                <a:latin typeface="PT Astra Sans" panose="020B0603020203020204" pitchFamily="34" charset="-52"/>
                <a:ea typeface="PT Astra Sans" panose="020B0603020203020204" pitchFamily="34" charset="-52"/>
                <a:sym typeface="Arial Narrow"/>
              </a:rPr>
              <a:t>Лабиринт“</a:t>
            </a:r>
            <a:endParaRPr lang="ru-RU" sz="3200" dirty="0" smtClean="0">
              <a:solidFill>
                <a:srgbClr val="253957"/>
              </a:solidFill>
              <a:latin typeface="PT Astra Sans" panose="020B0603020203020204" pitchFamily="34" charset="-52"/>
              <a:ea typeface="PT Astra Sans" panose="020B0603020203020204" pitchFamily="34" charset="-52"/>
              <a:sym typeface="Arial Narrow"/>
            </a:endParaRPr>
          </a:p>
        </p:txBody>
      </p:sp>
      <p:sp>
        <p:nvSpPr>
          <p:cNvPr id="15" name="Номер слайда 3"/>
          <p:cNvSpPr>
            <a:spLocks noGrp="1"/>
          </p:cNvSpPr>
          <p:nvPr>
            <p:ph type="sldNum" sz="quarter" idx="2"/>
          </p:nvPr>
        </p:nvSpPr>
        <p:spPr>
          <a:xfrm>
            <a:off x="21362004" y="12704041"/>
            <a:ext cx="873636" cy="636712"/>
          </a:xfrm>
        </p:spPr>
        <p:txBody>
          <a:bodyPr/>
          <a:lstStyle/>
          <a:p>
            <a:r>
              <a:rPr lang="ru-RU" sz="3200" dirty="0">
                <a:solidFill>
                  <a:srgbClr val="253957"/>
                </a:solidFill>
                <a:latin typeface="PT Astra Sans" panose="020B0603020203020204" pitchFamily="34" charset="-52"/>
                <a:ea typeface="PT Astra Sans" panose="020B0603020203020204" pitchFamily="34" charset="-52"/>
              </a:rPr>
              <a:t>9</a:t>
            </a:r>
            <a:r>
              <a:rPr lang="en-US" sz="3200" dirty="0" smtClean="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10</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16" name="TextBox 15"/>
          <p:cNvSpPr txBox="1"/>
          <p:nvPr/>
        </p:nvSpPr>
        <p:spPr>
          <a:xfrm>
            <a:off x="1201065" y="12724540"/>
            <a:ext cx="230191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ru-RU" sz="3200" dirty="0">
                <a:solidFill>
                  <a:srgbClr val="253957"/>
                </a:solidFill>
                <a:latin typeface="PT Astra Sans" panose="020B0603020203020204" pitchFamily="34" charset="-52"/>
                <a:ea typeface="PT Astra Sans" panose="020B0603020203020204" pitchFamily="34" charset="-52"/>
                <a:sym typeface="Arial Narrow"/>
              </a:rPr>
              <a:t>Пермь, </a:t>
            </a:r>
            <a:r>
              <a:rPr lang="ru-RU" sz="3200" dirty="0" smtClean="0">
                <a:solidFill>
                  <a:srgbClr val="253957"/>
                </a:solidFill>
                <a:latin typeface="PT Astra Sans" panose="020B0603020203020204" pitchFamily="34" charset="-52"/>
                <a:ea typeface="PT Astra Sans" panose="020B0603020203020204" pitchFamily="34" charset="-52"/>
                <a:sym typeface="Arial Narrow"/>
              </a:rPr>
              <a:t>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17" name="TextBox 16"/>
          <p:cNvSpPr txBox="1"/>
          <p:nvPr/>
        </p:nvSpPr>
        <p:spPr>
          <a:xfrm>
            <a:off x="20738436" y="13074356"/>
            <a:ext cx="2120772"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в</a:t>
            </a:r>
            <a:r>
              <a:rPr lang="ru-RU" sz="2800" dirty="0" smtClean="0">
                <a:solidFill>
                  <a:srgbClr val="253957"/>
                </a:solidFill>
                <a:latin typeface="PT Astra Sans" panose="020B0603020203020204" pitchFamily="34" charset="-52"/>
                <a:ea typeface="PT Astra Sans" panose="020B0603020203020204" pitchFamily="34" charset="-52"/>
                <a:hlinkClick r:id="rId3" action="ppaction://hlinksldjump"/>
              </a:rPr>
              <a:t> </a:t>
            </a: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оглавление</a:t>
            </a:r>
            <a:endParaRPr lang="ru-RU" sz="2800" dirty="0">
              <a:solidFill>
                <a:srgbClr val="253957"/>
              </a:solidFill>
              <a:latin typeface="PT Astra Sans" panose="020B0603020203020204" pitchFamily="34" charset="-52"/>
              <a:ea typeface="PT Astra Sans" panose="020B0603020203020204" pitchFamily="34" charset="-52"/>
            </a:endParaRPr>
          </a:p>
        </p:txBody>
      </p:sp>
      <p:sp>
        <p:nvSpPr>
          <p:cNvPr id="1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4297" y="2372243"/>
            <a:ext cx="11367743" cy="10067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400"/>
              </a:spcBef>
            </a:pPr>
            <a:r>
              <a:rPr lang="ru-RU" sz="4800" dirty="0" smtClean="0">
                <a:solidFill>
                  <a:srgbClr val="253957"/>
                </a:solidFill>
                <a:latin typeface="PT Astra Sans" panose="020B0603020203020204" pitchFamily="34" charset="-52"/>
                <a:ea typeface="PT Astra Sans" panose="020B0603020203020204" pitchFamily="34" charset="-52"/>
                <a:cs typeface="+mn-cs"/>
              </a:rPr>
              <a:t>Всего было проведено 72 теста для игрового процесса и 98 для меню и </a:t>
            </a:r>
            <a:r>
              <a:rPr lang="ru-RU" sz="4800" dirty="0" err="1" smtClean="0">
                <a:solidFill>
                  <a:srgbClr val="253957"/>
                </a:solidFill>
                <a:latin typeface="PT Astra Sans" panose="020B0603020203020204" pitchFamily="34" charset="-52"/>
                <a:ea typeface="PT Astra Sans" panose="020B0603020203020204" pitchFamily="34" charset="-52"/>
                <a:cs typeface="+mn-cs"/>
              </a:rPr>
              <a:t>интерфеса</a:t>
            </a:r>
            <a:r>
              <a:rPr lang="ru-RU" sz="4800" dirty="0" smtClean="0">
                <a:solidFill>
                  <a:srgbClr val="253957"/>
                </a:solidFill>
                <a:latin typeface="PT Astra Sans" panose="020B0603020203020204" pitchFamily="34" charset="-52"/>
                <a:ea typeface="PT Astra Sans" panose="020B0603020203020204" pitchFamily="34" charset="-52"/>
                <a:cs typeface="+mn-cs"/>
              </a:rPr>
              <a:t>.</a:t>
            </a:r>
          </a:p>
          <a:p>
            <a:pPr algn="l">
              <a:spcBef>
                <a:spcPts val="2400"/>
              </a:spcBef>
            </a:pPr>
            <a:r>
              <a:rPr lang="ru-RU" sz="4800" dirty="0" smtClean="0">
                <a:solidFill>
                  <a:srgbClr val="253957"/>
                </a:solidFill>
                <a:latin typeface="PT Astra Sans" panose="020B0603020203020204" pitchFamily="34" charset="-52"/>
                <a:ea typeface="PT Astra Sans" panose="020B0603020203020204" pitchFamily="34" charset="-52"/>
                <a:cs typeface="+mn-cs"/>
              </a:rPr>
              <a:t>Так же было проведено альфа и бета тестирование среди учащихся НИУ ВШЭ-Пермь и пользователей интернета.</a:t>
            </a:r>
            <a:endParaRPr lang="ru-RU" sz="4800" dirty="0">
              <a:solidFill>
                <a:srgbClr val="253957"/>
              </a:solidFill>
              <a:latin typeface="PT Astra Sans" panose="020B0603020203020204" pitchFamily="34" charset="-52"/>
              <a:ea typeface="PT Astra Sans" panose="020B0603020203020204" pitchFamily="34" charset="-52"/>
              <a:cs typeface="+mn-cs"/>
            </a:endParaRPr>
          </a:p>
        </p:txBody>
      </p:sp>
    </p:spTree>
    <p:extLst>
      <p:ext uri="{BB962C8B-B14F-4D97-AF65-F5344CB8AC3E}">
        <p14:creationId xmlns:p14="http://schemas.microsoft.com/office/powerpoint/2010/main" val="3682124550"/>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685</Words>
  <Application>Microsoft Office PowerPoint</Application>
  <PresentationFormat>Произвольный</PresentationFormat>
  <Paragraphs>109</Paragraphs>
  <Slides>12</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12</vt:i4>
      </vt:variant>
    </vt:vector>
  </HeadingPairs>
  <TitlesOfParts>
    <vt:vector size="20" baseType="lpstr">
      <vt:lpstr>Arial Narrow</vt:lpstr>
      <vt:lpstr>Calibri Light</vt:lpstr>
      <vt:lpstr>Helvetica</vt:lpstr>
      <vt:lpstr>Helvetica Light</vt:lpstr>
      <vt:lpstr>Helvetica Neue</vt:lpstr>
      <vt:lpstr>PT Astra Sans</vt:lpstr>
      <vt:lpstr>Times New Roman</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Bloodies</dc:creator>
  <cp:lastModifiedBy>Bloodies</cp:lastModifiedBy>
  <cp:revision>29</cp:revision>
  <dcterms:modified xsi:type="dcterms:W3CDTF">2019-03-05T16:02:24Z</dcterms:modified>
</cp:coreProperties>
</file>